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48"/>
  </p:notesMasterIdLst>
  <p:handoutMasterIdLst>
    <p:handoutMasterId r:id="rId49"/>
  </p:handoutMasterIdLst>
  <p:sldIdLst>
    <p:sldId id="259" r:id="rId3"/>
    <p:sldId id="730" r:id="rId4"/>
    <p:sldId id="790" r:id="rId5"/>
    <p:sldId id="731" r:id="rId6"/>
    <p:sldId id="733" r:id="rId7"/>
    <p:sldId id="792" r:id="rId8"/>
    <p:sldId id="795" r:id="rId9"/>
    <p:sldId id="819" r:id="rId10"/>
    <p:sldId id="793" r:id="rId11"/>
    <p:sldId id="794" r:id="rId12"/>
    <p:sldId id="796" r:id="rId13"/>
    <p:sldId id="797" r:id="rId14"/>
    <p:sldId id="798" r:id="rId15"/>
    <p:sldId id="799" r:id="rId16"/>
    <p:sldId id="800" r:id="rId17"/>
    <p:sldId id="801" r:id="rId18"/>
    <p:sldId id="802" r:id="rId19"/>
    <p:sldId id="803" r:id="rId20"/>
    <p:sldId id="804" r:id="rId21"/>
    <p:sldId id="805" r:id="rId22"/>
    <p:sldId id="806" r:id="rId23"/>
    <p:sldId id="807" r:id="rId24"/>
    <p:sldId id="809" r:id="rId25"/>
    <p:sldId id="808" r:id="rId26"/>
    <p:sldId id="810" r:id="rId27"/>
    <p:sldId id="811" r:id="rId28"/>
    <p:sldId id="812" r:id="rId29"/>
    <p:sldId id="813" r:id="rId30"/>
    <p:sldId id="814" r:id="rId31"/>
    <p:sldId id="815" r:id="rId32"/>
    <p:sldId id="820" r:id="rId33"/>
    <p:sldId id="827" r:id="rId34"/>
    <p:sldId id="816" r:id="rId35"/>
    <p:sldId id="818" r:id="rId36"/>
    <p:sldId id="817" r:id="rId37"/>
    <p:sldId id="821" r:id="rId38"/>
    <p:sldId id="822" r:id="rId39"/>
    <p:sldId id="823" r:id="rId40"/>
    <p:sldId id="824" r:id="rId41"/>
    <p:sldId id="825" r:id="rId42"/>
    <p:sldId id="826" r:id="rId43"/>
    <p:sldId id="828" r:id="rId44"/>
    <p:sldId id="829" r:id="rId45"/>
    <p:sldId id="830" r:id="rId46"/>
    <p:sldId id="547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CEF5F6"/>
    <a:srgbClr val="B6ECE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45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173767" y="2290104"/>
            <a:ext cx="4047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Úvod do teorie odhadu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8" r:id="rId12"/>
    <p:sldLayoutId id="214748367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Intervalový odhad </a:t>
                </a:r>
                <a:r>
                  <a:rPr lang="cs-CZ" dirty="0"/>
                  <a:t>– parametr populace aproximujeme intervalem, v němž s velkou pravděpodobností neznámý populační parametr leží.</a:t>
                </a:r>
                <a:endParaRPr lang="en-US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900" dirty="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 Hledáme takový minimální (nejužší) interval I, který splňuje podmínku</a:t>
                </a:r>
              </a:p>
              <a:p>
                <a:pPr marL="457200" lvl="1" indent="0" algn="ctr">
                  <a:buClr>
                    <a:schemeClr val="tx1"/>
                  </a:buClr>
                  <a:buNone/>
                </a:pPr>
                <a:endParaRPr lang="cs-CZ" sz="800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r>
                  <a:rPr lang="cs-CZ" sz="800" b="0" dirty="0"/>
                  <a:t>                                           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lvl="1" indent="0">
                  <a:buClr>
                    <a:schemeClr val="tx1"/>
                  </a:buClr>
                  <a:buNone/>
                </a:pPr>
                <a:r>
                  <a:rPr lang="cs-CZ" dirty="0"/>
                  <a:t>Hledáme</a:t>
                </a: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oboustranné odhady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tj. zajímá nás dolní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i horní mez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IO,</a:t>
                </a: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b="1" dirty="0"/>
                  <a:t>l</a:t>
                </a:r>
                <a:r>
                  <a:rPr lang="cs-CZ" b="1" dirty="0" err="1"/>
                  <a:t>evostranné</a:t>
                </a:r>
                <a:r>
                  <a:rPr lang="cs-CZ" b="1" dirty="0"/>
                  <a:t> odhady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cs-CZ" dirty="0"/>
                  <a:t>, tj. zajímá nás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cs-CZ" dirty="0"/>
                  <a:t>dolní </a:t>
                </a:r>
                <a:r>
                  <a:rPr lang="en-US" dirty="0" err="1"/>
                  <a:t>mez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cs-CZ" dirty="0"/>
                  <a:t> IO,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endParaRPr lang="cs-CZ" dirty="0"/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b="1" dirty="0" err="1"/>
                  <a:t>pra</a:t>
                </a:r>
                <a:r>
                  <a:rPr lang="cs-CZ" b="1" dirty="0" err="1"/>
                  <a:t>vostranné</a:t>
                </a:r>
                <a:r>
                  <a:rPr lang="cs-CZ" b="1" dirty="0"/>
                  <a:t> odhady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cs-CZ" dirty="0"/>
                  <a:t>, tj. zajímá nás </a:t>
                </a:r>
                <a:r>
                  <a:rPr lang="en-US" dirty="0" err="1"/>
                  <a:t>pouze</a:t>
                </a:r>
                <a:r>
                  <a:rPr lang="en-US" dirty="0"/>
                  <a:t> </a:t>
                </a:r>
                <a:r>
                  <a:rPr lang="en-US" dirty="0" err="1"/>
                  <a:t>hor</a:t>
                </a:r>
                <a:r>
                  <a:rPr lang="cs-CZ" dirty="0"/>
                  <a:t>ní </a:t>
                </a:r>
                <a:r>
                  <a:rPr lang="en-US" dirty="0" err="1"/>
                  <a:t>mez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cs-CZ" dirty="0"/>
                  <a:t> IO</a:t>
                </a:r>
                <a:r>
                  <a:rPr lang="en-US" dirty="0"/>
                  <a:t>.</a:t>
                </a: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marL="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93" t="-2014" b="-15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Jak odhadnout parametry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(populace)?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515" t="-5000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24037E5F-A5FE-452F-A703-567667EA7C8F}"/>
              </a:ext>
            </a:extLst>
          </p:cNvPr>
          <p:cNvSpPr/>
          <p:nvPr/>
        </p:nvSpPr>
        <p:spPr>
          <a:xfrm rot="5400000">
            <a:off x="6076684" y="2613175"/>
            <a:ext cx="157164" cy="608647"/>
          </a:xfrm>
          <a:prstGeom prst="rightBrace">
            <a:avLst/>
          </a:prstGeom>
          <a:ln w="1905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150E18-4C65-4003-8B62-E5BBDC9B5704}"/>
                  </a:ext>
                </a:extLst>
              </p:cNvPr>
              <p:cNvSpPr txBox="1"/>
              <p:nvPr/>
            </p:nvSpPr>
            <p:spPr>
              <a:xfrm>
                <a:off x="5802722" y="3102111"/>
                <a:ext cx="59151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00A499"/>
                    </a:solidFill>
                  </a:rPr>
                  <a:t>spolehlivost odhadu </a:t>
                </a:r>
                <a:r>
                  <a:rPr lang="cs-CZ" dirty="0">
                    <a:solidFill>
                      <a:srgbClr val="00A499"/>
                    </a:solidFill>
                  </a:rPr>
                  <a:t>(angl. </a:t>
                </a:r>
                <a:r>
                  <a:rPr lang="cs-CZ" dirty="0" err="1">
                    <a:solidFill>
                      <a:srgbClr val="00A499"/>
                    </a:solidFill>
                  </a:rPr>
                  <a:t>confidence</a:t>
                </a:r>
                <a:r>
                  <a:rPr lang="cs-CZ" dirty="0">
                    <a:solidFill>
                      <a:srgbClr val="00A499"/>
                    </a:solidFill>
                  </a:rPr>
                  <a:t> level),</a:t>
                </a:r>
              </a:p>
              <a:p>
                <a:r>
                  <a:rPr lang="cs-CZ" dirty="0">
                    <a:solidFill>
                      <a:srgbClr val="00A499"/>
                    </a:solidFill>
                  </a:rPr>
                  <a:t>tj. p-st, že neznámý parametr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skutečně leží v intervalu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,</a:t>
                </a:r>
              </a:p>
              <a:p>
                <a:r>
                  <a:rPr lang="cs-CZ" dirty="0">
                    <a:solidFill>
                      <a:srgbClr val="00A499"/>
                    </a:solidFill>
                  </a:rPr>
                  <a:t>tj. p-st, že interval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pokryje skutečnou hodnotu parametru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0150E18-4C65-4003-8B62-E5BBDC9B5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22" y="3102111"/>
                <a:ext cx="5915145" cy="923330"/>
              </a:xfrm>
              <a:prstGeom prst="rect">
                <a:avLst/>
              </a:prstGeom>
              <a:blipFill>
                <a:blip r:embed="rId4"/>
                <a:stretch>
                  <a:fillRect l="-928" t="-3974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CBB2CB-9FA4-4107-AEAC-BD60EFED5966}"/>
              </a:ext>
            </a:extLst>
          </p:cNvPr>
          <p:cNvSpPr txBox="1"/>
          <p:nvPr/>
        </p:nvSpPr>
        <p:spPr>
          <a:xfrm>
            <a:off x="5257701" y="4041209"/>
            <a:ext cx="551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5"/>
                </a:solidFill>
              </a:rPr>
              <a:t>intervalový odhad </a:t>
            </a:r>
            <a:r>
              <a:rPr lang="cs-CZ" dirty="0">
                <a:solidFill>
                  <a:schemeClr val="accent5"/>
                </a:solidFill>
              </a:rPr>
              <a:t>(IO), </a:t>
            </a:r>
          </a:p>
          <a:p>
            <a:r>
              <a:rPr lang="cs-CZ" dirty="0">
                <a:solidFill>
                  <a:schemeClr val="accent5"/>
                </a:solidFill>
              </a:rPr>
              <a:t>popř. interval spolehlivosti (angl. </a:t>
            </a:r>
            <a:r>
              <a:rPr lang="cs-CZ" dirty="0" err="1">
                <a:solidFill>
                  <a:schemeClr val="accent5"/>
                </a:solidFill>
              </a:rPr>
              <a:t>confidence</a:t>
            </a:r>
            <a:r>
              <a:rPr lang="cs-CZ" dirty="0">
                <a:solidFill>
                  <a:schemeClr val="accent5"/>
                </a:solidFill>
              </a:rPr>
              <a:t> interval (CI))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00D19B3-1E52-4B4D-A6C2-3EC428F82571}"/>
              </a:ext>
            </a:extLst>
          </p:cNvPr>
          <p:cNvCxnSpPr>
            <a:cxnSpLocks/>
          </p:cNvCxnSpPr>
          <p:nvPr/>
        </p:nvCxnSpPr>
        <p:spPr>
          <a:xfrm flipV="1">
            <a:off x="5366548" y="2829169"/>
            <a:ext cx="0" cy="116820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9107E7A-88E2-4DEE-8194-21273301AAE6}"/>
              </a:ext>
            </a:extLst>
          </p:cNvPr>
          <p:cNvCxnSpPr>
            <a:cxnSpLocks/>
          </p:cNvCxnSpPr>
          <p:nvPr/>
        </p:nvCxnSpPr>
        <p:spPr>
          <a:xfrm flipV="1">
            <a:off x="4943638" y="2829169"/>
            <a:ext cx="0" cy="170878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FBB9E1C-FB36-42E2-B122-403BE53184C9}"/>
                  </a:ext>
                </a:extLst>
              </p:cNvPr>
              <p:cNvSpPr txBox="1"/>
              <p:nvPr/>
            </p:nvSpPr>
            <p:spPr>
              <a:xfrm>
                <a:off x="4759655" y="4704054"/>
                <a:ext cx="5326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accent2"/>
                    </a:solidFill>
                  </a:rPr>
                  <a:t>neznámý </a:t>
                </a:r>
                <a:r>
                  <a:rPr lang="cs-CZ" b="1" dirty="0">
                    <a:solidFill>
                      <a:schemeClr val="accent2"/>
                    </a:solidFill>
                  </a:rPr>
                  <a:t>parametr populace </a:t>
                </a:r>
                <a:r>
                  <a:rPr lang="cs-CZ" dirty="0">
                    <a:solidFill>
                      <a:schemeClr val="accent2"/>
                    </a:solidFill>
                  </a:rPr>
                  <a:t>(např. střední hodnota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FBB9E1C-FB36-42E2-B122-403BE5318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55" y="4704054"/>
                <a:ext cx="5326073" cy="369332"/>
              </a:xfrm>
              <a:prstGeom prst="rect">
                <a:avLst/>
              </a:prstGeom>
              <a:blipFill>
                <a:blip r:embed="rId5"/>
                <a:stretch>
                  <a:fillRect l="-1031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avá složená závorka 19">
            <a:extLst>
              <a:ext uri="{FF2B5EF4-FFF2-40B4-BE49-F238E27FC236}">
                <a16:creationId xmlns:a16="http://schemas.microsoft.com/office/drawing/2014/main" id="{21F1FAD3-58E6-4E3F-9F1C-D699E15FD374}"/>
              </a:ext>
            </a:extLst>
          </p:cNvPr>
          <p:cNvSpPr/>
          <p:nvPr/>
        </p:nvSpPr>
        <p:spPr>
          <a:xfrm>
            <a:off x="9349222" y="5998607"/>
            <a:ext cx="214373" cy="4286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F9B25A0-61C3-416C-A98E-EEC54546DC21}"/>
              </a:ext>
            </a:extLst>
          </p:cNvPr>
          <p:cNvSpPr txBox="1"/>
          <p:nvPr/>
        </p:nvSpPr>
        <p:spPr>
          <a:xfrm>
            <a:off x="9692640" y="6028253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j</a:t>
            </a:r>
            <a:r>
              <a:rPr lang="en-US" b="1" dirty="0" err="1"/>
              <a:t>ednostrann</a:t>
            </a:r>
            <a:r>
              <a:rPr lang="cs-CZ" b="1" dirty="0"/>
              <a:t>é odhady</a:t>
            </a:r>
          </a:p>
        </p:txBody>
      </p:sp>
    </p:spTree>
    <p:extLst>
      <p:ext uri="{BB962C8B-B14F-4D97-AF65-F5344CB8AC3E}">
        <p14:creationId xmlns:p14="http://schemas.microsoft.com/office/powerpoint/2010/main" val="21456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5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Obecně: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Zvolíme vhodnou výběrovou charakteristiku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cs-CZ" dirty="0"/>
                  <a:t>, jejíž rozdělení známe.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jsou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/>
                  <a:t>-kvantily </a:t>
                </a:r>
                <a:r>
                  <a:rPr lang="en-US" dirty="0" err="1"/>
                  <a:t>spojit</a:t>
                </a:r>
                <a:r>
                  <a:rPr lang="cs-CZ" dirty="0"/>
                  <a:t>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cs-CZ" dirty="0">
                    <a:latin typeface="Cambria Math"/>
                  </a:rPr>
                  <a:t>, pak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32000" indent="0">
                  <a:buNone/>
                </a:pPr>
                <a:endParaRPr lang="cs-CZ" b="1" dirty="0"/>
              </a:p>
              <a:p>
                <a:pPr marL="432000" indent="0">
                  <a:buNone/>
                </a:pPr>
                <a:r>
                  <a:rPr lang="cs-CZ" b="1" dirty="0"/>
                  <a:t>Proč?</a:t>
                </a:r>
              </a:p>
              <a:p>
                <a:pPr marL="43200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cs-CZ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cs-CZ" dirty="0"/>
                  <a:t> 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arenR" startAt="3"/>
                </a:pPr>
                <a:r>
                  <a:rPr lang="cs-CZ" dirty="0"/>
                  <a:t>Nerovnici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dirty="0"/>
                  <a:t> upravíme na tvar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najít oboustranný intervalový odhad?</a:t>
            </a:r>
          </a:p>
        </p:txBody>
      </p:sp>
    </p:spTree>
    <p:extLst>
      <p:ext uri="{BB962C8B-B14F-4D97-AF65-F5344CB8AC3E}">
        <p14:creationId xmlns:p14="http://schemas.microsoft.com/office/powerpoint/2010/main" val="19280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Předpoklady: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Mějme náhodný výběr z normálního rozdělení nebo výběr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rabicParenR"/>
                </a:pPr>
                <a:r>
                  <a:rPr lang="cs-CZ" dirty="0">
                    <a:latin typeface="Cambria Math"/>
                  </a:rPr>
                  <a:t>Známe (populační)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mbria Math"/>
                  </a:rPr>
                  <a:t>.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Jak (za daných předpokladů) najít oboustranný odhad střední hodnoty?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ad1) Volba vhodné výběrové charakteristiky: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je p-kvantil normovaného normálního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ad3)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548" t="-1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Intervalový odhad střední hodnoty</a:t>
                </a:r>
              </a:p>
              <a:p>
                <a:r>
                  <a:rPr lang="cs-CZ" dirty="0"/>
                  <a:t>známe-li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0603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Předpoklady: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Mějme náhodný výběr z normálního rozdělení nebo výběr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rabicParenR"/>
                </a:pPr>
                <a:r>
                  <a:rPr lang="cs-CZ" dirty="0">
                    <a:latin typeface="Cambria Math"/>
                  </a:rPr>
                  <a:t>Známe (populační)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mbria Math"/>
                  </a:rPr>
                  <a:t>.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Jak (za daných předpokladů) najít oboustranný odhad střední hodnoty?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ad1) Volba vhodné výběrové charakteristiky: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je p-kvantil normovaného normálního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ad3)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(víme,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) </a:t>
                </a:r>
              </a:p>
              <a:p>
                <a:pPr marL="0" indent="0"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06035"/>
              </a:xfrm>
              <a:blipFill>
                <a:blip r:embed="rId2"/>
                <a:stretch>
                  <a:fillRect l="-548" t="-1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Intervalový odhad střední hodnoty</a:t>
                </a:r>
              </a:p>
              <a:p>
                <a:r>
                  <a:rPr lang="cs-CZ" dirty="0"/>
                  <a:t>známe-li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EDAD7DEF-8753-4C36-821B-7F0BA8537C3A}"/>
              </a:ext>
            </a:extLst>
          </p:cNvPr>
          <p:cNvSpPr/>
          <p:nvPr/>
        </p:nvSpPr>
        <p:spPr>
          <a:xfrm>
            <a:off x="1097280" y="5697855"/>
            <a:ext cx="4657725" cy="60007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060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900" b="1" dirty="0"/>
                  <a:t>Předpoklady:</a:t>
                </a:r>
              </a:p>
              <a:p>
                <a:pPr marL="457200" indent="-457200">
                  <a:buAutoNum type="arabicParenR"/>
                </a:pPr>
                <a:r>
                  <a:rPr lang="cs-CZ" sz="1900" dirty="0"/>
                  <a:t>Mějme náhodný výběr z normálního rozdělení nebo výběr o rozsahu </a:t>
                </a:r>
                <a14:m>
                  <m:oMath xmlns:m="http://schemas.openxmlformats.org/officeDocument/2006/math">
                    <m:r>
                      <a:rPr lang="cs-CZ" sz="19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1900" dirty="0"/>
              </a:p>
              <a:p>
                <a:pPr marL="457200" indent="-457200">
                  <a:buAutoNum type="arabicParenR"/>
                </a:pPr>
                <a:r>
                  <a:rPr lang="cs-CZ" sz="1900" dirty="0">
                    <a:latin typeface="Cambria Math"/>
                  </a:rPr>
                  <a:t>Známe (populační)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900" dirty="0">
                    <a:latin typeface="Cambria Math"/>
                  </a:rPr>
                  <a:t>.</a:t>
                </a:r>
              </a:p>
              <a:p>
                <a:pPr marL="457200" indent="-457200">
                  <a:buAutoNum type="arabicParenR"/>
                </a:pPr>
                <a:endParaRPr lang="cs-CZ" sz="19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1900" dirty="0">
                    <a:solidFill>
                      <a:srgbClr val="00A499"/>
                    </a:solidFill>
                    <a:latin typeface="Cambria Math"/>
                  </a:rPr>
                  <a:t>Jak (za daných předpokladů) najít oboustranný odhad střední hodnoty?</a:t>
                </a:r>
              </a:p>
              <a:p>
                <a:pPr marL="0" indent="0">
                  <a:buNone/>
                </a:pPr>
                <a:r>
                  <a:rPr lang="cs-CZ" sz="1900" dirty="0">
                    <a:latin typeface="Cambria Math"/>
                  </a:rPr>
                  <a:t>ad1) Volba vhodné výběrové charakteristiky: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9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1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9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900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sz="1900" dirty="0"/>
                  <a:t> </a:t>
                </a:r>
              </a:p>
              <a:p>
                <a:pPr marL="0" indent="0">
                  <a:buNone/>
                </a:pPr>
                <a:r>
                  <a:rPr lang="cs-CZ" sz="1900" dirty="0">
                    <a:latin typeface="Cambria Math"/>
                  </a:rPr>
                  <a:t>ad2) </a:t>
                </a:r>
                <a14:m>
                  <m:oMath xmlns:m="http://schemas.openxmlformats.org/officeDocument/2006/math">
                    <m:r>
                      <a:rPr lang="cs-CZ" sz="19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9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9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≤</m:t>
                        </m:r>
                        <m:r>
                          <a:rPr lang="cs-CZ" sz="190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9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9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19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9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sz="1900" i="1">
                        <a:latin typeface="Cambria Math"/>
                      </a:rPr>
                      <m:t>=1−</m:t>
                    </m:r>
                    <m:r>
                      <a:rPr lang="cs-CZ" sz="1900" i="1">
                        <a:latin typeface="Cambria Math"/>
                      </a:rPr>
                      <m:t>𝛼</m:t>
                    </m:r>
                  </m:oMath>
                </a14:m>
                <a:r>
                  <a:rPr lang="cs-CZ" sz="19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1900" dirty="0"/>
                  <a:t> je p-kvantil normovaného normálního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900" dirty="0"/>
                  <a:t>ad3) </a:t>
                </a:r>
                <a14:m>
                  <m:oMath xmlns:m="http://schemas.openxmlformats.org/officeDocument/2006/math">
                    <m:r>
                      <a:rPr lang="cs-CZ" sz="19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9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ctrlPr>
                                  <a:rPr lang="cs-CZ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9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1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9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19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9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19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9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sz="1900" i="1">
                        <a:latin typeface="Cambria Math"/>
                      </a:rPr>
                      <m:t>=1−</m:t>
                    </m:r>
                    <m:r>
                      <a:rPr lang="cs-CZ" sz="1900" i="1">
                        <a:latin typeface="Cambria Math"/>
                      </a:rPr>
                      <m:t>𝛼</m:t>
                    </m:r>
                  </m:oMath>
                </a14:m>
                <a:endParaRPr lang="cs-CZ" sz="1900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900" dirty="0"/>
                  <a:t>         </a:t>
                </a:r>
                <a14:m>
                  <m:oMath xmlns:m="http://schemas.openxmlformats.org/officeDocument/2006/math">
                    <m:r>
                      <a:rPr lang="cs-CZ" sz="19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19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9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19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9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sz="19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sz="19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sz="19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19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sz="19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19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sz="19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sz="19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sz="1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19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sz="1900" i="1">
                        <a:latin typeface="Cambria Math"/>
                      </a:rPr>
                      <m:t>=1−</m:t>
                    </m:r>
                    <m:r>
                      <a:rPr lang="cs-CZ" sz="1900" i="1">
                        <a:latin typeface="Cambria Math"/>
                      </a:rPr>
                      <m:t>𝛼</m:t>
                    </m:r>
                  </m:oMath>
                </a14:m>
                <a:r>
                  <a:rPr lang="cs-CZ" sz="1900" dirty="0"/>
                  <a:t> 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06035"/>
              </a:xfrm>
              <a:blipFill>
                <a:blip r:embed="rId2"/>
                <a:stretch>
                  <a:fillRect l="-548" t="-1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Intervalový odhad střední hodnoty</a:t>
                </a:r>
              </a:p>
              <a:p>
                <a:r>
                  <a:rPr lang="cs-CZ" dirty="0"/>
                  <a:t>známe-li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EDAD7DEF-8753-4C36-821B-7F0BA8537C3A}"/>
              </a:ext>
            </a:extLst>
          </p:cNvPr>
          <p:cNvSpPr/>
          <p:nvPr/>
        </p:nvSpPr>
        <p:spPr>
          <a:xfrm>
            <a:off x="1095375" y="4923155"/>
            <a:ext cx="4596765" cy="60007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D17FEC3-539B-473A-887D-17BE36FE6145}"/>
                  </a:ext>
                </a:extLst>
              </p:cNvPr>
              <p:cNvSpPr txBox="1"/>
              <p:nvPr/>
            </p:nvSpPr>
            <p:spPr>
              <a:xfrm>
                <a:off x="1014465" y="5664567"/>
                <a:ext cx="2151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accent5"/>
                    </a:solidFill>
                  </a:rPr>
                  <a:t>dolní mez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cs-CZ" dirty="0">
                  <a:solidFill>
                    <a:schemeClr val="accent5"/>
                  </a:solidFill>
                </a:endParaRPr>
              </a:p>
              <a:p>
                <a:pPr algn="ctr"/>
                <a:r>
                  <a:rPr lang="cs-CZ" dirty="0">
                    <a:solidFill>
                      <a:schemeClr val="accent5"/>
                    </a:solidFill>
                  </a:rPr>
                  <a:t>(oboustranného IO)</a:t>
                </a: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D17FEC3-539B-473A-887D-17BE36FE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65" y="5664567"/>
                <a:ext cx="2151645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BF69B1B-648B-4F8F-BB47-62B8DE2F0250}"/>
                  </a:ext>
                </a:extLst>
              </p:cNvPr>
              <p:cNvSpPr txBox="1"/>
              <p:nvPr/>
            </p:nvSpPr>
            <p:spPr>
              <a:xfrm>
                <a:off x="3109965" y="5664566"/>
                <a:ext cx="2151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accent2"/>
                    </a:solidFill>
                  </a:rPr>
                  <a:t>horní mez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cs-CZ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cs-CZ" dirty="0">
                    <a:solidFill>
                      <a:schemeClr val="accent2"/>
                    </a:solidFill>
                  </a:rPr>
                  <a:t>(oboustranného IO)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BF69B1B-648B-4F8F-BB47-62B8DE2F0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65" y="5664566"/>
                <a:ext cx="2151645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54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Bodový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950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Střední životnost žárovek vyráběných v podniku Edison je cca 950 hodin.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D159DE6E-96AC-44D3-8774-31BCE900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Životnost žárovek má normální rozdělení (viz zadání).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Rozptyl životnosti žárovek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hodin</a:t>
                </a:r>
                <a:r>
                  <a:rPr lang="cs-CZ" baseline="30000" dirty="0"/>
                  <a:t>2</a:t>
                </a:r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=0,95,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tj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0,975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≅1,96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en-US" dirty="0"/>
                  <a:t>                                                                                                                                                       </a:t>
                </a:r>
                <a:r>
                  <a:rPr lang="cs-CZ" dirty="0"/>
                  <a:t>(</a:t>
                </a:r>
                <a:r>
                  <a:rPr lang="cs-CZ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dirty="0">
                    <a:solidFill>
                      <a:schemeClr val="accent5"/>
                    </a:solidFill>
                  </a:rPr>
                  <a:t>(0.975,0,1)</a:t>
                </a:r>
                <a:r>
                  <a:rPr lang="cs-CZ" dirty="0"/>
                  <a:t>)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758" b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07C5712-9BB8-4E72-9B78-D2116442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Životnost žárovek má normální rozdělení (viz zadání).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Rozptyl životnosti žárovek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hodin</a:t>
                </a:r>
                <a:r>
                  <a:rPr lang="cs-CZ" baseline="30000" dirty="0"/>
                  <a:t>2</a:t>
                </a:r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=0,95,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tj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0,975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≅1,96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950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rad>
                          </m:den>
                        </m:f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≤950+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rad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∙1,96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60DD2C7C-7500-4548-AA4A-64539264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5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Životnost žárovek má normální rozdělení (viz zadání).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Rozptyl životnosti žárovek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hodin</a:t>
                </a:r>
                <a:r>
                  <a:rPr lang="cs-CZ" baseline="30000" dirty="0"/>
                  <a:t>2</a:t>
                </a:r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=0,95,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tj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0,975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≅1,96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≤978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1B81DDF-02E6-49FA-9523-5A960DCD7803}"/>
              </a:ext>
            </a:extLst>
          </p:cNvPr>
          <p:cNvSpPr/>
          <p:nvPr/>
        </p:nvSpPr>
        <p:spPr>
          <a:xfrm>
            <a:off x="592668" y="5768234"/>
            <a:ext cx="3002068" cy="42111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BEE01E24-9044-4749-8ECA-56C6D522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1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978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en-US" u="sng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u="sng" dirty="0"/>
                  <a:t>Jiné způsoby zápisu</a:t>
                </a:r>
                <a:r>
                  <a:rPr lang="cs-CZ" dirty="0"/>
                  <a:t>: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922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978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95% IO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978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Opakování: Statistika – základní pojmy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Úvod do teorie odhadu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Bodový odhad vs. intervalový odhad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Intervalové odhady parametrů populace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Intervalový odhad střední hodnoty normálního rozdělení se známým rozptylem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Interpretace intervalového odhadu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Souvislost spolehlivosti, maximální chyby odhadu a rozsahu výběru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Oboustranné vs. jednostranné intervalové odhady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Odhad rozsahu výběru při odhadu střední hodnoty normálního rozdělení se známým rozptylem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Další vybrané intervalové odhady</a:t>
            </a:r>
          </a:p>
          <a:p>
            <a:pPr marL="114300" lvl="1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Intervalové odhady rozdílu / poměru parametrů dvou populací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978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en-US" dirty="0" err="1">
                    <a:solidFill>
                      <a:srgbClr val="00A499"/>
                    </a:solidFill>
                  </a:rPr>
                  <a:t>Jak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interpretovat</a:t>
                </a:r>
                <a:r>
                  <a:rPr lang="en-US" dirty="0">
                    <a:solidFill>
                      <a:srgbClr val="00A499"/>
                    </a:solidFill>
                  </a:rPr>
                  <a:t> v</a:t>
                </a:r>
                <a:r>
                  <a:rPr lang="cs-CZ" dirty="0" err="1">
                    <a:solidFill>
                      <a:srgbClr val="00A499"/>
                    </a:solidFill>
                  </a:rPr>
                  <a:t>ýsledek</a:t>
                </a:r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95% intervalový odhad pro střední životnost žárovek vyráběných v podniku Edison je 922 až 978 hodin.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Uvědomme si, že kdybychom opakovali náhodné výběry 50 žárovek a pro každou realizaci výběru vypočetli intervalový odhad střední životnosti žárovek, získali bychom pokaždé jiný intervalový odhad.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978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en-US" dirty="0" err="1">
                    <a:solidFill>
                      <a:srgbClr val="00A499"/>
                    </a:solidFill>
                  </a:rPr>
                  <a:t>Jak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interpretovat</a:t>
                </a:r>
                <a:r>
                  <a:rPr lang="en-US" dirty="0">
                    <a:solidFill>
                      <a:srgbClr val="00A499"/>
                    </a:solidFill>
                  </a:rPr>
                  <a:t> v</a:t>
                </a:r>
                <a:r>
                  <a:rPr lang="cs-CZ" dirty="0" err="1">
                    <a:solidFill>
                      <a:srgbClr val="00A499"/>
                    </a:solidFill>
                  </a:rPr>
                  <a:t>ýsledek</a:t>
                </a:r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95% intervalový odhad pro střední životnost žárovek vyráběných v podniku Edison je 922 až 978 hodin.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Spolehlivost odhadu 95 % znamená, že nejméně 95 % z takto nalezených intervalových odhadů by mělo skutečnou střední životnost žárovek obsahovat (pokrývat).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4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817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Interpretace intervalového odhadu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BAB94F-9985-4826-ADAB-42156F0E7E64}"/>
              </a:ext>
            </a:extLst>
          </p:cNvPr>
          <p:cNvSpPr txBox="1"/>
          <p:nvPr/>
        </p:nvSpPr>
        <p:spPr>
          <a:xfrm>
            <a:off x="899550" y="5409833"/>
            <a:ext cx="991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/>
              <a:t>Simulace 100 intervalových odhadů střední hodnoty (spolehlivost 0,95) získaných na základě opakovaných výběrů o rozsahu 10 z populace se střední hodnotou 100 a </a:t>
            </a:r>
            <a:r>
              <a:rPr lang="cs-CZ" sz="2000" i="1" dirty="0" err="1"/>
              <a:t>sm</a:t>
            </a:r>
            <a:r>
              <a:rPr lang="cs-CZ" sz="2000" i="1" dirty="0"/>
              <a:t>. odchylkou 30. </a:t>
            </a:r>
          </a:p>
          <a:p>
            <a:pPr algn="ctr"/>
            <a:r>
              <a:rPr lang="cs-CZ" sz="2000" i="1" dirty="0"/>
              <a:t>5 intervalů ze 100 neobsahuje skutečnou střední hodnou.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EE03D3-7718-41D1-A2D7-BB421E99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72679"/>
            <a:ext cx="9225914" cy="40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3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978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en-US" dirty="0" err="1">
                    <a:solidFill>
                      <a:srgbClr val="00A499"/>
                    </a:solidFill>
                  </a:rPr>
                  <a:t>Jak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 err="1">
                    <a:solidFill>
                      <a:srgbClr val="00A499"/>
                    </a:solidFill>
                  </a:rPr>
                  <a:t>interpretovat</a:t>
                </a:r>
                <a:r>
                  <a:rPr lang="en-US" dirty="0">
                    <a:solidFill>
                      <a:srgbClr val="00A499"/>
                    </a:solidFill>
                  </a:rPr>
                  <a:t> v</a:t>
                </a:r>
                <a:r>
                  <a:rPr lang="cs-CZ" dirty="0" err="1">
                    <a:solidFill>
                      <a:srgbClr val="00A499"/>
                    </a:solidFill>
                  </a:rPr>
                  <a:t>ýsledek</a:t>
                </a:r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95% intervalový odhad pro střední životnost žárovek vyráběných v podniku Edison je 922 až 978 hodin.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Kdybychom prováděli experiment opakovaně, tak by 95 % nalezených intervalových odhadů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obsahovalo skutečnou střední životnost žárovek. (Tato informace však neříká nic o tom, jaký byl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náš výsledek…)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1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5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Útvar kontroly podniku Edison testoval životnost žárovek. Z dlouhodobých záznamů se ví, že životnost žárovek má normální rozdělení se směrodatnou odchylkou 100 hodin. Kontroloři vybrali z produkce podniku náhodně 50 žárovek a zjistili, že průměrná životnost těchto 50 žárovek je 950 hodin. Odhadněte skutečnou střední životnost žárovek vyráběných v podniku Edison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/>
                  <a:t> … střední životnost žárovek vyráběných v podniku Edison (h)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978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en-US" dirty="0" err="1">
                    <a:solidFill>
                      <a:srgbClr val="00A499"/>
                    </a:solidFill>
                  </a:rPr>
                  <a:t>Jak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:r>
                  <a:rPr lang="cs-CZ" b="1" dirty="0">
                    <a:solidFill>
                      <a:srgbClr val="00A499"/>
                    </a:solidFill>
                  </a:rPr>
                  <a:t>ne</a:t>
                </a:r>
                <a:r>
                  <a:rPr lang="en-US" b="1" dirty="0" err="1">
                    <a:solidFill>
                      <a:srgbClr val="00A499"/>
                    </a:solidFill>
                  </a:rPr>
                  <a:t>interpretovat</a:t>
                </a:r>
                <a:r>
                  <a:rPr lang="en-US" b="1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>
                    <a:solidFill>
                      <a:srgbClr val="00A499"/>
                    </a:solidFill>
                  </a:rPr>
                  <a:t>v</a:t>
                </a:r>
                <a:r>
                  <a:rPr lang="cs-CZ" dirty="0" err="1">
                    <a:solidFill>
                      <a:srgbClr val="00A499"/>
                    </a:solidFill>
                  </a:rPr>
                  <a:t>ýsledek</a:t>
                </a:r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Střední životnost žárovek leží v intervalu 922 až 978 hodin s pravděpodobností 95 %.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Kdybychom prováděli experiment opakovaně, tak by v 95 % případů střední životnost žárovek ležela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v intervalu 922 až 978 hodin.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6640CFA-BC5B-4AFA-8904-18D0B491CD90}"/>
              </a:ext>
            </a:extLst>
          </p:cNvPr>
          <p:cNvCxnSpPr/>
          <p:nvPr/>
        </p:nvCxnSpPr>
        <p:spPr>
          <a:xfrm flipV="1">
            <a:off x="931545" y="5143500"/>
            <a:ext cx="9566910" cy="1057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D9E9520-E90B-428F-A84E-2AF2C61EEF7F}"/>
              </a:ext>
            </a:extLst>
          </p:cNvPr>
          <p:cNvCxnSpPr>
            <a:cxnSpLocks/>
          </p:cNvCxnSpPr>
          <p:nvPr/>
        </p:nvCxnSpPr>
        <p:spPr>
          <a:xfrm flipH="1" flipV="1">
            <a:off x="969645" y="5224583"/>
            <a:ext cx="9566910" cy="1057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Obecně: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Zvolíme vhodnou výběrovou charakteristiku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cs-CZ" dirty="0"/>
                  <a:t>, jejíž rozdělení známe.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jsou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/>
                  <a:t>-kvantily </a:t>
                </a:r>
                <a:r>
                  <a:rPr lang="en-US" dirty="0" err="1"/>
                  <a:t>spojit</a:t>
                </a:r>
                <a:r>
                  <a:rPr lang="cs-CZ" dirty="0"/>
                  <a:t>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cs-CZ" dirty="0">
                    <a:latin typeface="Cambria Math"/>
                  </a:rPr>
                  <a:t>, pak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 resp.</a:t>
                </a:r>
              </a:p>
              <a:p>
                <a:pPr marL="0" indent="0">
                  <a:buNone/>
                </a:pPr>
                <a:r>
                  <a:rPr lang="cs-CZ" dirty="0"/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32000" indent="0">
                  <a:buNone/>
                </a:pPr>
                <a:endParaRPr lang="cs-CZ" b="1" dirty="0"/>
              </a:p>
              <a:p>
                <a:pPr marL="432000" indent="0">
                  <a:buNone/>
                </a:pPr>
                <a:r>
                  <a:rPr lang="cs-CZ" b="1" dirty="0"/>
                  <a:t>Proč?</a:t>
                </a:r>
              </a:p>
              <a:p>
                <a:pPr marL="43200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dirty="0"/>
                  <a:t>resp.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arenR" startAt="3"/>
                </a:pPr>
                <a:r>
                  <a:rPr lang="cs-CZ" dirty="0"/>
                  <a:t>Nerovnici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upravíme na tvar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dirty="0"/>
                  <a:t>, resp. na tvar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389" b="-17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najít jednostranný intervalový odhad?</a:t>
            </a:r>
          </a:p>
        </p:txBody>
      </p:sp>
    </p:spTree>
    <p:extLst>
      <p:ext uri="{BB962C8B-B14F-4D97-AF65-F5344CB8AC3E}">
        <p14:creationId xmlns:p14="http://schemas.microsoft.com/office/powerpoint/2010/main" val="133333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Předpoklady: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Mějme náhodný výběr z normálního rozdělení nebo výběr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rabicParenR"/>
                </a:pPr>
                <a:r>
                  <a:rPr lang="cs-CZ" dirty="0">
                    <a:latin typeface="Cambria Math"/>
                  </a:rPr>
                  <a:t>Známe (populační)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mbria Math"/>
                  </a:rPr>
                  <a:t>.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Jak (za daných předpokladů) najít </a:t>
                </a:r>
                <a:r>
                  <a:rPr lang="en-US" dirty="0" err="1">
                    <a:solidFill>
                      <a:srgbClr val="00A499"/>
                    </a:solidFill>
                    <a:latin typeface="Cambria Math"/>
                  </a:rPr>
                  <a:t>levostrann</a:t>
                </a: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ý (dolní) odhad střední hodnoty?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ad1) Volba vhodné výběrové charakteristiky: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je p-kvantil normovaného normálního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ad3)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603" t="-18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Intervalový odhad střední hodnoty</a:t>
                </a:r>
              </a:p>
              <a:p>
                <a:r>
                  <a:rPr lang="cs-CZ" dirty="0"/>
                  <a:t>známe-li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F79F171-32F5-46B8-B2DE-E3F7D96BCB3F}"/>
              </a:ext>
            </a:extLst>
          </p:cNvPr>
          <p:cNvSpPr/>
          <p:nvPr/>
        </p:nvSpPr>
        <p:spPr>
          <a:xfrm>
            <a:off x="1131569" y="5688224"/>
            <a:ext cx="3308985" cy="59256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Předpoklady: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Mějme náhodný výběr z normálního rozdělení nebo výběr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rabicParenR"/>
                </a:pPr>
                <a:r>
                  <a:rPr lang="cs-CZ" dirty="0">
                    <a:latin typeface="Cambria Math"/>
                  </a:rPr>
                  <a:t>Známe (populační)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mbria Math"/>
                  </a:rPr>
                  <a:t>.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Jak (za daných předpokladů) najít pra</a:t>
                </a:r>
                <a:r>
                  <a:rPr lang="en-US" dirty="0" err="1">
                    <a:solidFill>
                      <a:srgbClr val="00A499"/>
                    </a:solidFill>
                    <a:latin typeface="Cambria Math"/>
                  </a:rPr>
                  <a:t>vostrann</a:t>
                </a: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ý (horní) odhad střední hodnoty?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ad1) Volba vhodné výběrové charakteristiky: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je p-kvantil normovaného normálního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ad3)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≥−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 (je zvykem uvádět úpravu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603" t="-18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Intervalový odhad střední hodnoty</a:t>
                </a:r>
              </a:p>
              <a:p>
                <a:r>
                  <a:rPr lang="cs-CZ" dirty="0"/>
                  <a:t>známe-li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Předpoklady:</a:t>
                </a:r>
              </a:p>
              <a:p>
                <a:pPr marL="457200" indent="-457200">
                  <a:buAutoNum type="arabicParenR"/>
                </a:pPr>
                <a:r>
                  <a:rPr lang="cs-CZ" dirty="0"/>
                  <a:t>Mějme náhodný výběr z normálního rozdělení nebo výběr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457200" indent="-457200">
                  <a:buAutoNum type="arabicParenR"/>
                </a:pPr>
                <a:r>
                  <a:rPr lang="cs-CZ" dirty="0">
                    <a:latin typeface="Cambria Math"/>
                  </a:rPr>
                  <a:t>Známe (populační)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mbria Math"/>
                  </a:rPr>
                  <a:t>.</a:t>
                </a:r>
              </a:p>
              <a:p>
                <a:pPr marL="457200" indent="-457200">
                  <a:buAutoNum type="arabicParenR"/>
                </a:pPr>
                <a:endParaRPr lang="cs-CZ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Jak (za daných předpokladů) najít pra</a:t>
                </a:r>
                <a:r>
                  <a:rPr lang="en-US" dirty="0" err="1">
                    <a:solidFill>
                      <a:srgbClr val="00A499"/>
                    </a:solidFill>
                    <a:latin typeface="Cambria Math"/>
                  </a:rPr>
                  <a:t>vostrann</a:t>
                </a:r>
                <a:r>
                  <a:rPr lang="cs-CZ" dirty="0">
                    <a:solidFill>
                      <a:srgbClr val="00A499"/>
                    </a:solidFill>
                    <a:latin typeface="Cambria Math"/>
                  </a:rPr>
                  <a:t>ý (horní) odhad střední hodnoty?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ad1) Volba vhodné výběrové charakteristiky: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/>
                  </a:rPr>
                  <a:t>ad2)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je p-kvantil normovaného normálního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ad3)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≥−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603" t="-18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Intervalový odhad střední hodnoty</a:t>
                </a:r>
              </a:p>
              <a:p>
                <a:r>
                  <a:rPr lang="cs-CZ" dirty="0"/>
                  <a:t>známe-li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33AE79E9-5CA8-494D-9AC3-FDFEBA2A5C71}"/>
              </a:ext>
            </a:extLst>
          </p:cNvPr>
          <p:cNvSpPr/>
          <p:nvPr/>
        </p:nvSpPr>
        <p:spPr>
          <a:xfrm>
            <a:off x="1131569" y="5688224"/>
            <a:ext cx="3308985" cy="592561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243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Intervalové odhady střední hodnoty a rozptylu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E7B5A6C3-FB0E-481B-9B4E-4DAC86288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6464482"/>
                  </p:ext>
                </p:extLst>
              </p:nvPr>
            </p:nvGraphicFramePr>
            <p:xfrm>
              <a:off x="846032" y="1251399"/>
              <a:ext cx="10618470" cy="50203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2975">
                      <a:extLst>
                        <a:ext uri="{9D8B030D-6E8A-4147-A177-3AD203B41FA5}">
                          <a16:colId xmlns:a16="http://schemas.microsoft.com/office/drawing/2014/main" val="418785915"/>
                        </a:ext>
                      </a:extLst>
                    </a:gridCol>
                    <a:gridCol w="560070">
                      <a:extLst>
                        <a:ext uri="{9D8B030D-6E8A-4147-A177-3AD203B41FA5}">
                          <a16:colId xmlns:a16="http://schemas.microsoft.com/office/drawing/2014/main" val="648408229"/>
                        </a:ext>
                      </a:extLst>
                    </a:gridCol>
                    <a:gridCol w="1348740">
                      <a:extLst>
                        <a:ext uri="{9D8B030D-6E8A-4147-A177-3AD203B41FA5}">
                          <a16:colId xmlns:a16="http://schemas.microsoft.com/office/drawing/2014/main" val="2648191361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3971047812"/>
                        </a:ext>
                      </a:extLst>
                    </a:gridCol>
                    <a:gridCol w="2184927">
                      <a:extLst>
                        <a:ext uri="{9D8B030D-6E8A-4147-A177-3AD203B41FA5}">
                          <a16:colId xmlns:a16="http://schemas.microsoft.com/office/drawing/2014/main" val="434287202"/>
                        </a:ext>
                      </a:extLst>
                    </a:gridCol>
                    <a:gridCol w="1882504">
                      <a:extLst>
                        <a:ext uri="{9D8B030D-6E8A-4147-A177-3AD203B41FA5}">
                          <a16:colId xmlns:a16="http://schemas.microsoft.com/office/drawing/2014/main" val="1671366089"/>
                        </a:ext>
                      </a:extLst>
                    </a:gridCol>
                    <a:gridCol w="1733294">
                      <a:extLst>
                        <a:ext uri="{9D8B030D-6E8A-4147-A177-3AD203B41FA5}">
                          <a16:colId xmlns:a16="http://schemas.microsoft.com/office/drawing/2014/main" val="871200668"/>
                        </a:ext>
                      </a:extLst>
                    </a:gridCol>
                  </a:tblGrid>
                  <a:tr h="670859">
                    <a:tc gridSpan="7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realizaci náhodného výběru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ze spojitého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≤0,05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neboli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867773"/>
                      </a:ext>
                    </a:extLst>
                  </a:tr>
                  <a:tr h="1413659">
                    <a:tc rowSpan="2"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parametr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Meze oboustranného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Dolní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levostranného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Horní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pravostranného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096679"/>
                      </a:ext>
                    </a:extLst>
                  </a:tr>
                  <a:tr h="427201">
                    <a:tc gridSpan="2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163028"/>
                      </a:ext>
                    </a:extLst>
                  </a:tr>
                  <a:tr h="1077740">
                    <a:tc rowSpan="2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polohy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známe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86412002"/>
                      </a:ext>
                    </a:extLst>
                  </a:tr>
                  <a:tr h="439616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2330252"/>
                      </a:ext>
                    </a:extLst>
                  </a:tr>
                  <a:tr h="8116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variability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3333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E7B5A6C3-FB0E-481B-9B4E-4DAC86288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6464482"/>
                  </p:ext>
                </p:extLst>
              </p:nvPr>
            </p:nvGraphicFramePr>
            <p:xfrm>
              <a:off x="846032" y="1251399"/>
              <a:ext cx="10618470" cy="50203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2975">
                      <a:extLst>
                        <a:ext uri="{9D8B030D-6E8A-4147-A177-3AD203B41FA5}">
                          <a16:colId xmlns:a16="http://schemas.microsoft.com/office/drawing/2014/main" val="418785915"/>
                        </a:ext>
                      </a:extLst>
                    </a:gridCol>
                    <a:gridCol w="560070">
                      <a:extLst>
                        <a:ext uri="{9D8B030D-6E8A-4147-A177-3AD203B41FA5}">
                          <a16:colId xmlns:a16="http://schemas.microsoft.com/office/drawing/2014/main" val="648408229"/>
                        </a:ext>
                      </a:extLst>
                    </a:gridCol>
                    <a:gridCol w="1348740">
                      <a:extLst>
                        <a:ext uri="{9D8B030D-6E8A-4147-A177-3AD203B41FA5}">
                          <a16:colId xmlns:a16="http://schemas.microsoft.com/office/drawing/2014/main" val="2648191361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3971047812"/>
                        </a:ext>
                      </a:extLst>
                    </a:gridCol>
                    <a:gridCol w="2184927">
                      <a:extLst>
                        <a:ext uri="{9D8B030D-6E8A-4147-A177-3AD203B41FA5}">
                          <a16:colId xmlns:a16="http://schemas.microsoft.com/office/drawing/2014/main" val="434287202"/>
                        </a:ext>
                      </a:extLst>
                    </a:gridCol>
                    <a:gridCol w="1882504">
                      <a:extLst>
                        <a:ext uri="{9D8B030D-6E8A-4147-A177-3AD203B41FA5}">
                          <a16:colId xmlns:a16="http://schemas.microsoft.com/office/drawing/2014/main" val="1671366089"/>
                        </a:ext>
                      </a:extLst>
                    </a:gridCol>
                    <a:gridCol w="1733294">
                      <a:extLst>
                        <a:ext uri="{9D8B030D-6E8A-4147-A177-3AD203B41FA5}">
                          <a16:colId xmlns:a16="http://schemas.microsoft.com/office/drawing/2014/main" val="871200668"/>
                        </a:ext>
                      </a:extLst>
                    </a:gridCol>
                  </a:tblGrid>
                  <a:tr h="670859">
                    <a:tc gridSpan="7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" t="-909" r="-115" b="-6509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867773"/>
                      </a:ext>
                    </a:extLst>
                  </a:tr>
                  <a:tr h="1413659">
                    <a:tc rowSpan="2"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parametr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Meze oboustranného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Dolní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levostranného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Horní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pravostranného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096679"/>
                      </a:ext>
                    </a:extLst>
                  </a:tr>
                  <a:tr h="427201">
                    <a:tc gridSpan="2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490000" r="-295356" b="-5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490000" r="-166480" b="-5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490000" r="-92880" b="-5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490000" r="-702" b="-59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163028"/>
                      </a:ext>
                    </a:extLst>
                  </a:tr>
                  <a:tr h="1077740">
                    <a:tc rowSpan="2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polohy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565" t="-148029" r="-1628261" b="-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217" t="-233333" r="-577828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233333" r="-295356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233333" r="-166480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233333" r="-92880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233333" r="-702" b="-133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6412002"/>
                      </a:ext>
                    </a:extLst>
                  </a:tr>
                  <a:tr h="619252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217" t="-578431" r="-577828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578431" r="-295356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578431" r="-166480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578431" r="-92880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578431" r="-702" b="-13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2330252"/>
                      </a:ext>
                    </a:extLst>
                  </a:tr>
                  <a:tr h="8116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variability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565" t="-520301" r="-1628261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520301" r="-295356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520301" r="-166480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520301" r="-92880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520301" r="-702" b="-1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33334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bdélník 8">
            <a:extLst>
              <a:ext uri="{FF2B5EF4-FFF2-40B4-BE49-F238E27FC236}">
                <a16:creationId xmlns:a16="http://schemas.microsoft.com/office/drawing/2014/main" id="{E59689D1-50F3-4B45-B442-05B3AD18CA5D}"/>
              </a:ext>
            </a:extLst>
          </p:cNvPr>
          <p:cNvSpPr/>
          <p:nvPr/>
        </p:nvSpPr>
        <p:spPr>
          <a:xfrm>
            <a:off x="2343150" y="3761581"/>
            <a:ext cx="9103995" cy="10790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1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P</a:t>
            </a:r>
            <a:r>
              <a:rPr lang="en-US" b="1" dirty="0" err="1"/>
              <a:t>opula</a:t>
            </a:r>
            <a:r>
              <a:rPr lang="cs-CZ" b="1" dirty="0" err="1"/>
              <a:t>ce</a:t>
            </a:r>
            <a:r>
              <a:rPr lang="en-US" b="1" dirty="0"/>
              <a:t> </a:t>
            </a:r>
            <a:r>
              <a:rPr lang="cs-CZ" dirty="0"/>
              <a:t>(základní soubor) je soubor nějakých prvků, o kterém chceme statistickými metodami něco vypovídat. Definuje se výčtem nebo pomocí zvolené vlastnosti. O každém prvku umíme rozhodnout, zda do populace patří či nikoliv. 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Výběr</a:t>
            </a:r>
            <a:r>
              <a:rPr lang="cs-CZ" dirty="0"/>
              <a:t> je část dané populace, která má sloužit k odvození závěrů platných pro celou populaci.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   (Pozor na reprezentativnost výběru!)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CC2EF3D-64C8-4B69-B968-A34E5EA882C2}"/>
              </a:ext>
            </a:extLst>
          </p:cNvPr>
          <p:cNvGrpSpPr/>
          <p:nvPr/>
        </p:nvGrpSpPr>
        <p:grpSpPr>
          <a:xfrm>
            <a:off x="1394460" y="3482389"/>
            <a:ext cx="3906865" cy="2493323"/>
            <a:chOff x="1394460" y="3482389"/>
            <a:chExt cx="3906865" cy="2493323"/>
          </a:xfrm>
        </p:grpSpPr>
        <p:pic>
          <p:nvPicPr>
            <p:cNvPr id="8" name="Zástupný obsah 7">
              <a:extLst>
                <a:ext uri="{FF2B5EF4-FFF2-40B4-BE49-F238E27FC236}">
                  <a16:creationId xmlns:a16="http://schemas.microsoft.com/office/drawing/2014/main" id="{487E131D-F8EA-422A-A78B-8525C462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690" y="3482389"/>
              <a:ext cx="3031635" cy="2374985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07ADCFC-4D5F-458E-B298-A1B1A92409D0}"/>
                </a:ext>
              </a:extLst>
            </p:cNvPr>
            <p:cNvSpPr txBox="1"/>
            <p:nvPr/>
          </p:nvSpPr>
          <p:spPr>
            <a:xfrm>
              <a:off x="1394460" y="5606380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Populace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6CBB2C1-DA8A-40D3-AE05-F32ADAC1641F}"/>
              </a:ext>
            </a:extLst>
          </p:cNvPr>
          <p:cNvGrpSpPr/>
          <p:nvPr/>
        </p:nvGrpSpPr>
        <p:grpSpPr>
          <a:xfrm>
            <a:off x="6978348" y="3652171"/>
            <a:ext cx="3273824" cy="2288053"/>
            <a:chOff x="6978348" y="3652171"/>
            <a:chExt cx="3273824" cy="228805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2D85C86-6A80-42C4-82C6-0F31719C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348" y="3652171"/>
              <a:ext cx="2753759" cy="2155460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52342FA-6C88-47AE-8345-A0521158E814}"/>
                </a:ext>
              </a:extLst>
            </p:cNvPr>
            <p:cNvSpPr txBox="1"/>
            <p:nvPr/>
          </p:nvSpPr>
          <p:spPr>
            <a:xfrm>
              <a:off x="8834852" y="5570892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Výběr</a:t>
              </a:r>
            </a:p>
          </p:txBody>
        </p:sp>
      </p:grp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81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=1−</m:t>
                      </m:r>
                      <m:r>
                        <a:rPr lang="cs-CZ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Maximální chyba odhadu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(U oboustranného IO střední hodnoty je šířka IO rovna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cs-CZ" dirty="0"/>
                  <a:t>.)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rozsah výběru konstantní, tak s rostoucí spolehlivosti odhadu max. chyba odhadu (tj. i šířka IO) roste (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 ⟺∆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cs-CZ" dirty="0"/>
                  <a:t>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Tj. při daném rozsahu výběru je volba spolehlivosti odhadu otázkou kompromisu s ohledem na maximální chybu odhadu. (Chtěli bychom najít vysoce spolehlivý odhad s malou šířkou.)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 praxi </a:t>
                </a:r>
                <a:r>
                  <a:rPr lang="cs-CZ" dirty="0">
                    <a:solidFill>
                      <a:srgbClr val="00A499"/>
                    </a:solidFill>
                  </a:rPr>
                  <a:t>obvykle volíme spolehlivost odhadu 0,95</a:t>
                </a:r>
                <a:r>
                  <a:rPr lang="cs-CZ" dirty="0"/>
                  <a:t>, tj.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 (tzv. </a:t>
                </a:r>
                <a:r>
                  <a:rPr lang="cs-CZ" b="1" dirty="0">
                    <a:solidFill>
                      <a:srgbClr val="00A499"/>
                    </a:solidFill>
                  </a:rPr>
                  <a:t>hladinu významnosti</a:t>
                </a:r>
                <a:r>
                  <a:rPr lang="cs-CZ" dirty="0"/>
                  <a:t>) </a:t>
                </a:r>
                <a:r>
                  <a:rPr lang="cs-CZ" dirty="0">
                    <a:solidFill>
                      <a:srgbClr val="00A499"/>
                    </a:solidFill>
                  </a:rPr>
                  <a:t>0,05</a:t>
                </a:r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spolehlivost odhadu konstantní, tak s rostoucím rozsahem výběru max. chyba odhadu (tj. i šířka IO) klesá (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 ⟺∆ ↘</m:t>
                    </m:r>
                  </m:oMath>
                </a14:m>
                <a:r>
                  <a:rPr lang="cs-CZ" dirty="0"/>
                  <a:t>).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493"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Souvislost spolehlivosti, max. chyby odhadu a rozsahu výběru</a:t>
            </a:r>
          </a:p>
        </p:txBody>
      </p:sp>
    </p:spTree>
    <p:extLst>
      <p:ext uri="{BB962C8B-B14F-4D97-AF65-F5344CB8AC3E}">
        <p14:creationId xmlns:p14="http://schemas.microsoft.com/office/powerpoint/2010/main" val="37029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=1−</m:t>
                      </m:r>
                      <m:r>
                        <a:rPr lang="cs-CZ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Maximální chyba odhadu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  (U oboustranného IO střední hodnoty je šířka IO rovna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cs-CZ" dirty="0"/>
                  <a:t>.)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Náhodný výběr jakého minimálního rozsahu potřebujeme realizovat proto, abychom při dané spolehlivosti odhadu nepřekročili maximální chybu odhadu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cs-CZ" dirty="0"/>
                  <a:t>?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800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10000"/>
                  </a:lnSpc>
                  <a:buClr>
                    <a:srgbClr val="00A499"/>
                  </a:buClr>
                  <a:buNone/>
                </a:pPr>
                <a:r>
                  <a:rPr lang="cs-CZ" b="0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Výpočet potřebného rozsahu výběru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774800A-4C85-44DE-AC85-AEF7070E4118}"/>
              </a:ext>
            </a:extLst>
          </p:cNvPr>
          <p:cNvSpPr/>
          <p:nvPr/>
        </p:nvSpPr>
        <p:spPr>
          <a:xfrm>
            <a:off x="1440180" y="5560695"/>
            <a:ext cx="2177415" cy="76581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0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178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Výběrovým šetřením bychom chtěli odhadnout průměrnou mzdu pracovníků určitého výrobního odvětví. Z vyčerpávajícího šetření, které probíhalo před několika měsíci, víme, že směrodatná odchylka mezd byla 750,- Kč. Odhad chceme provést s 95% spolehlivostí a jsme ochotni připustit maximální chybu ve výši 50,-Kč. Jak velký musíme provést výběr, abychom zajistili požadovanou přesnost a spolehlivost?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≥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≥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750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0.975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dirty="0"/>
                  <a:t>kde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0.975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=1,96 </m:t>
                    </m:r>
                  </m:oMath>
                </a14:m>
                <a:r>
                  <a:rPr lang="cs-CZ" dirty="0"/>
                  <a:t>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(0.975,0,1)</a:t>
                </a:r>
                <a:r>
                  <a:rPr lang="cs-CZ" dirty="0"/>
                  <a:t>)</a:t>
                </a:r>
                <a:endParaRPr lang="en-US" dirty="0"/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≥864,4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en-US" sz="800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en-US" dirty="0"/>
                  <a:t>Pro </a:t>
                </a:r>
                <a:r>
                  <a:rPr lang="cs-CZ" dirty="0"/>
                  <a:t>zajištění maximální chyby 95% IO průměrné mzdy ve výši 50 Kč bychom měli realizovat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náhodný výběr o min. rozsahu 865 osob.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1780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2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cs-CZ" b="0" i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oboustranný odhad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0" lvl="1" indent="0">
                  <a:buClr>
                    <a:srgbClr val="00A499"/>
                  </a:buClr>
                  <a:buNone/>
                </a:pPr>
                <a:endParaRPr lang="cs-CZ" b="0" dirty="0">
                  <a:ea typeface="Cambria Math" panose="02040503050406030204" pitchFamily="18" charset="0"/>
                </a:endParaRPr>
              </a:p>
              <a:p>
                <a:pPr marL="0" lvl="1" indent="0">
                  <a:buClr>
                    <a:srgbClr val="00A499"/>
                  </a:buClr>
                  <a:buNone/>
                </a:pPr>
                <a:endParaRPr lang="cs-CZ" dirty="0">
                  <a:ea typeface="Cambria Math" panose="02040503050406030204" pitchFamily="18" charset="0"/>
                </a:endParaRPr>
              </a:p>
              <a:p>
                <a:pPr marL="0" lvl="1" indent="0">
                  <a:buClr>
                    <a:srgbClr val="00A499"/>
                  </a:buClr>
                  <a:buNone/>
                </a:pPr>
                <a:endParaRPr lang="cs-CZ" b="0" dirty="0">
                  <a:ea typeface="Cambria Math" panose="02040503050406030204" pitchFamily="18" charset="0"/>
                </a:endParaRPr>
              </a:p>
              <a:p>
                <a:pPr marL="0" lvl="1" indent="0">
                  <a:buClr>
                    <a:srgbClr val="00A499"/>
                  </a:buClr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2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cs-CZ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en-US" dirty="0">
                    <a:solidFill>
                      <a:srgbClr val="00A499"/>
                    </a:solidFill>
                  </a:rPr>
                  <a:t>levo</a:t>
                </a:r>
                <a:r>
                  <a:rPr lang="cs-CZ" dirty="0">
                    <a:solidFill>
                      <a:srgbClr val="00A499"/>
                    </a:solidFill>
                  </a:rPr>
                  <a:t>stranný odhad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 panose="02040503050406030204" pitchFamily="18" charset="0"/>
                </a:endParaRP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 panose="02040503050406030204" pitchFamily="18" charset="0"/>
                </a:endParaRP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 panose="02040503050406030204" pitchFamily="18" charset="0"/>
                </a:endParaRP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 panose="02040503050406030204" pitchFamily="18" charset="0"/>
                </a:endParaRP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cs-CZ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pra</a:t>
                </a:r>
                <a:r>
                  <a:rPr lang="en-US" dirty="0">
                    <a:solidFill>
                      <a:srgbClr val="00A499"/>
                    </a:solidFill>
                  </a:rPr>
                  <a:t>vo</a:t>
                </a:r>
                <a:r>
                  <a:rPr lang="cs-CZ" dirty="0">
                    <a:solidFill>
                      <a:srgbClr val="00A499"/>
                    </a:solidFill>
                  </a:rPr>
                  <a:t>stranný odhad</a:t>
                </a:r>
                <a:r>
                  <a:rPr lang="en-US" dirty="0">
                    <a:solidFill>
                      <a:srgbClr val="00A4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342900" lvl="1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66030"/>
              </a:xfrm>
              <a:blipFill>
                <a:blip r:embed="rId2"/>
                <a:stretch>
                  <a:fillRect l="-493" t="-13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Srovn</a:t>
            </a:r>
            <a:r>
              <a:rPr lang="cs-CZ" dirty="0" err="1"/>
              <a:t>ání</a:t>
            </a:r>
            <a:r>
              <a:rPr lang="cs-CZ" dirty="0"/>
              <a:t> oboustranného a jednostranných intervalových odhadů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A15F2753-EF56-4F43-ADAB-C714F80A50F1}"/>
              </a:ext>
            </a:extLst>
          </p:cNvPr>
          <p:cNvGrpSpPr/>
          <p:nvPr/>
        </p:nvGrpSpPr>
        <p:grpSpPr>
          <a:xfrm>
            <a:off x="853344" y="1869197"/>
            <a:ext cx="6988780" cy="1012796"/>
            <a:chOff x="2286395" y="1708127"/>
            <a:chExt cx="7450042" cy="1270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F9B04751-C9BD-40C6-A8A4-376895AEB2F1}"/>
                    </a:ext>
                  </a:extLst>
                </p:cNvPr>
                <p:cNvSpPr txBox="1"/>
                <p:nvPr/>
              </p:nvSpPr>
              <p:spPr>
                <a:xfrm>
                  <a:off x="4292283" y="1787872"/>
                  <a:ext cx="3422450" cy="385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F9B04751-C9BD-40C6-A8A4-376895AEB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283" y="1787872"/>
                  <a:ext cx="3422450" cy="3859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02F8ABEC-E210-43D1-9C1B-16B3D9F865E2}"/>
                    </a:ext>
                  </a:extLst>
                </p:cNvPr>
                <p:cNvSpPr txBox="1"/>
                <p:nvPr/>
              </p:nvSpPr>
              <p:spPr>
                <a:xfrm>
                  <a:off x="2286395" y="1708127"/>
                  <a:ext cx="1731657" cy="576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02F8ABEC-E210-43D1-9C1B-16B3D9F86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395" y="1708127"/>
                  <a:ext cx="1731657" cy="576622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BD5A5273-101F-424E-AACA-B2EF906D78C9}"/>
                    </a:ext>
                  </a:extLst>
                </p:cNvPr>
                <p:cNvSpPr txBox="1"/>
                <p:nvPr/>
              </p:nvSpPr>
              <p:spPr>
                <a:xfrm>
                  <a:off x="8004780" y="1731636"/>
                  <a:ext cx="1731657" cy="576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BD5A5273-101F-424E-AACA-B2EF906D7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4780" y="1731636"/>
                  <a:ext cx="1731657" cy="576622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CD265323-5DC6-49F9-BA9B-E612F81465AD}"/>
                </a:ext>
              </a:extLst>
            </p:cNvPr>
            <p:cNvGrpSpPr/>
            <p:nvPr/>
          </p:nvGrpSpPr>
          <p:grpSpPr>
            <a:xfrm>
              <a:off x="3763978" y="2282425"/>
              <a:ext cx="4556230" cy="695804"/>
              <a:chOff x="3763978" y="2282425"/>
              <a:chExt cx="4556230" cy="695804"/>
            </a:xfrm>
          </p:grpSpPr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B60BDF20-E6BB-4B0C-8299-8E9F4C0238A7}"/>
                  </a:ext>
                </a:extLst>
              </p:cNvPr>
              <p:cNvGrpSpPr/>
              <p:nvPr/>
            </p:nvGrpSpPr>
            <p:grpSpPr>
              <a:xfrm>
                <a:off x="3763978" y="2282425"/>
                <a:ext cx="4556230" cy="681680"/>
                <a:chOff x="3794488" y="2168842"/>
                <a:chExt cx="4556230" cy="681680"/>
              </a:xfrm>
            </p:grpSpPr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971E35FB-7058-49F2-9BC9-ABA83AF14C73}"/>
                    </a:ext>
                  </a:extLst>
                </p:cNvPr>
                <p:cNvGrpSpPr/>
                <p:nvPr/>
              </p:nvGrpSpPr>
              <p:grpSpPr>
                <a:xfrm>
                  <a:off x="4048896" y="2168842"/>
                  <a:ext cx="3986394" cy="242888"/>
                  <a:chOff x="4048896" y="2168842"/>
                  <a:chExt cx="3986394" cy="242888"/>
                </a:xfrm>
              </p:grpSpPr>
              <p:cxnSp>
                <p:nvCxnSpPr>
                  <p:cNvPr id="8" name="Přímá spojnice 7">
                    <a:extLst>
                      <a:ext uri="{FF2B5EF4-FFF2-40B4-BE49-F238E27FC236}">
                        <a16:creationId xmlns:a16="http://schemas.microsoft.com/office/drawing/2014/main" id="{2CC83EBB-7E48-4EC9-AAA2-7CD3ECD3A8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8896" y="2286000"/>
                    <a:ext cx="3986394" cy="0"/>
                  </a:xfrm>
                  <a:prstGeom prst="line">
                    <a:avLst/>
                  </a:prstGeom>
                  <a:ln w="28575">
                    <a:solidFill>
                      <a:srgbClr val="00A499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Přímá spojnice 11">
                    <a:extLst>
                      <a:ext uri="{FF2B5EF4-FFF2-40B4-BE49-F238E27FC236}">
                        <a16:creationId xmlns:a16="http://schemas.microsoft.com/office/drawing/2014/main" id="{15D8F71B-D451-40B9-A178-402F869667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57925" y="2177415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Přímá spojnice 13">
                    <a:extLst>
                      <a:ext uri="{FF2B5EF4-FFF2-40B4-BE49-F238E27FC236}">
                        <a16:creationId xmlns:a16="http://schemas.microsoft.com/office/drawing/2014/main" id="{FB13BD7D-39DE-4B5A-B050-E46AF67B24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8896" y="2168842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rgbClr val="00A4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Přímá spojnice 14">
                    <a:extLst>
                      <a:ext uri="{FF2B5EF4-FFF2-40B4-BE49-F238E27FC236}">
                        <a16:creationId xmlns:a16="http://schemas.microsoft.com/office/drawing/2014/main" id="{D481F6D7-1140-45BA-A0B5-8AEC79682B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5290" y="2168842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rgbClr val="00A4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CAFBE74-B368-49F5-AF00-CF1FBCDC61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4488" y="2464553"/>
                      <a:ext cx="508816" cy="3859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1400" dirty="0"/>
                    </a:p>
                  </p:txBody>
                </p:sp>
              </mc:Choice>
              <mc:Fallback xmlns=""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CAFBE74-B368-49F5-AF00-CF1FBCDC61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94488" y="2464553"/>
                      <a:ext cx="508816" cy="38596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ADE952AF-8C76-4E08-B7BD-6B570143F1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41902" y="2458838"/>
                      <a:ext cx="508816" cy="3859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cs-CZ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1400" dirty="0"/>
                    </a:p>
                  </p:txBody>
                </p:sp>
              </mc:Choice>
              <mc:Fallback xmlns=""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ADE952AF-8C76-4E08-B7BD-6B570143F1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41902" y="2458838"/>
                      <a:ext cx="508816" cy="3859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6486E60F-1B80-4349-834F-7D352DEBE92F}"/>
                      </a:ext>
                    </a:extLst>
                  </p:cNvPr>
                  <p:cNvSpPr txBox="1"/>
                  <p:nvPr/>
                </p:nvSpPr>
                <p:spPr>
                  <a:xfrm>
                    <a:off x="5973007" y="2580842"/>
                    <a:ext cx="508816" cy="3973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6486E60F-1B80-4349-834F-7D352DEBE9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3007" y="2580842"/>
                    <a:ext cx="508816" cy="3973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3846" r="-1772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8DAAF31F-9AD0-4CBE-8309-F989A1D4942D}"/>
              </a:ext>
            </a:extLst>
          </p:cNvPr>
          <p:cNvGrpSpPr/>
          <p:nvPr/>
        </p:nvGrpSpPr>
        <p:grpSpPr>
          <a:xfrm>
            <a:off x="1486009" y="3571270"/>
            <a:ext cx="4731672" cy="982533"/>
            <a:chOff x="2960816" y="1815342"/>
            <a:chExt cx="5043964" cy="1129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ovéPole 28">
                  <a:extLst>
                    <a:ext uri="{FF2B5EF4-FFF2-40B4-BE49-F238E27FC236}">
                      <a16:creationId xmlns:a16="http://schemas.microsoft.com/office/drawing/2014/main" id="{518EDDFE-264F-4635-B3BF-BE7D44CC96FD}"/>
                    </a:ext>
                  </a:extLst>
                </p:cNvPr>
                <p:cNvSpPr txBox="1"/>
                <p:nvPr/>
              </p:nvSpPr>
              <p:spPr>
                <a:xfrm>
                  <a:off x="4310874" y="1815342"/>
                  <a:ext cx="3422450" cy="353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bSup>
                              <m:sSubSup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ovéPole 28">
                  <a:extLst>
                    <a:ext uri="{FF2B5EF4-FFF2-40B4-BE49-F238E27FC236}">
                      <a16:creationId xmlns:a16="http://schemas.microsoft.com/office/drawing/2014/main" id="{518EDDFE-264F-4635-B3BF-BE7D44CC9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874" y="1815342"/>
                  <a:ext cx="3422450" cy="3539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679101ED-2666-4605-ACF1-2A291F765932}"/>
                    </a:ext>
                  </a:extLst>
                </p:cNvPr>
                <p:cNvSpPr txBox="1"/>
                <p:nvPr/>
              </p:nvSpPr>
              <p:spPr>
                <a:xfrm>
                  <a:off x="2960816" y="1815342"/>
                  <a:ext cx="1731657" cy="353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Sup>
                              <m:sSubSup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ovéPole 29">
                  <a:extLst>
                    <a:ext uri="{FF2B5EF4-FFF2-40B4-BE49-F238E27FC236}">
                      <a16:creationId xmlns:a16="http://schemas.microsoft.com/office/drawing/2014/main" id="{679101ED-2666-4605-ACF1-2A291F765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816" y="1815342"/>
                  <a:ext cx="1731657" cy="3539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DD2E0BFC-3EB9-4D18-84EC-E2B6A61A64AB}"/>
                </a:ext>
              </a:extLst>
            </p:cNvPr>
            <p:cNvGrpSpPr/>
            <p:nvPr/>
          </p:nvGrpSpPr>
          <p:grpSpPr>
            <a:xfrm>
              <a:off x="4385381" y="2290998"/>
              <a:ext cx="3619399" cy="654259"/>
              <a:chOff x="4385381" y="2290998"/>
              <a:chExt cx="3619399" cy="654259"/>
            </a:xfrm>
          </p:grpSpPr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BB3889E1-C448-4C82-9CB8-5151A67D32C2}"/>
                  </a:ext>
                </a:extLst>
              </p:cNvPr>
              <p:cNvGrpSpPr/>
              <p:nvPr/>
            </p:nvGrpSpPr>
            <p:grpSpPr>
              <a:xfrm>
                <a:off x="4385381" y="2290998"/>
                <a:ext cx="3619399" cy="634598"/>
                <a:chOff x="4415891" y="2177415"/>
                <a:chExt cx="3619399" cy="634598"/>
              </a:xfrm>
            </p:grpSpPr>
            <p:grpSp>
              <p:nvGrpSpPr>
                <p:cNvPr id="35" name="Skupina 34">
                  <a:extLst>
                    <a:ext uri="{FF2B5EF4-FFF2-40B4-BE49-F238E27FC236}">
                      <a16:creationId xmlns:a16="http://schemas.microsoft.com/office/drawing/2014/main" id="{297C1788-7EF7-45A1-A27D-DAE98CDA6F1A}"/>
                    </a:ext>
                  </a:extLst>
                </p:cNvPr>
                <p:cNvGrpSpPr/>
                <p:nvPr/>
              </p:nvGrpSpPr>
              <p:grpSpPr>
                <a:xfrm>
                  <a:off x="4670299" y="2177415"/>
                  <a:ext cx="3364991" cy="234315"/>
                  <a:chOff x="4670299" y="2177415"/>
                  <a:chExt cx="3364991" cy="234315"/>
                </a:xfrm>
              </p:grpSpPr>
              <p:cxnSp>
                <p:nvCxnSpPr>
                  <p:cNvPr id="38" name="Přímá spojnice 37">
                    <a:extLst>
                      <a:ext uri="{FF2B5EF4-FFF2-40B4-BE49-F238E27FC236}">
                        <a16:creationId xmlns:a16="http://schemas.microsoft.com/office/drawing/2014/main" id="{294EFBF1-A422-4B08-984F-02448C644D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70299" y="2278285"/>
                    <a:ext cx="3364991" cy="9632"/>
                  </a:xfrm>
                  <a:prstGeom prst="line">
                    <a:avLst/>
                  </a:prstGeom>
                  <a:ln w="28575" cap="flat" cmpd="sng" algn="ctr">
                    <a:solidFill>
                      <a:srgbClr val="00A499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8DE8CE22-E5C4-46C0-A8D7-1D6F0D6DEB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57925" y="2177415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BE3E154F-01F9-45E8-A439-61FDC06CD2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70299" y="2177415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rgbClr val="00A4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ovéPole 35">
                      <a:extLst>
                        <a:ext uri="{FF2B5EF4-FFF2-40B4-BE49-F238E27FC236}">
                          <a16:creationId xmlns:a16="http://schemas.microsoft.com/office/drawing/2014/main" id="{2CCA886B-EC26-4A3B-80DD-ABBA9BF2BD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5891" y="2458069"/>
                      <a:ext cx="508816" cy="353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lang="cs-CZ" sz="1400" dirty="0"/>
                    </a:p>
                  </p:txBody>
                </p:sp>
              </mc:Choice>
              <mc:Fallback xmlns="">
                <p:sp>
                  <p:nvSpPr>
                    <p:cNvPr id="36" name="TextovéPole 35">
                      <a:extLst>
                        <a:ext uri="{FF2B5EF4-FFF2-40B4-BE49-F238E27FC236}">
                          <a16:creationId xmlns:a16="http://schemas.microsoft.com/office/drawing/2014/main" id="{2CCA886B-EC26-4A3B-80DD-ABBA9BF2BD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5891" y="2458069"/>
                      <a:ext cx="508816" cy="35394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ovéPole 33">
                    <a:extLst>
                      <a:ext uri="{FF2B5EF4-FFF2-40B4-BE49-F238E27FC236}">
                        <a16:creationId xmlns:a16="http://schemas.microsoft.com/office/drawing/2014/main" id="{9097D793-A692-4FEC-BD6E-534317D7C9D3}"/>
                      </a:ext>
                    </a:extLst>
                  </p:cNvPr>
                  <p:cNvSpPr txBox="1"/>
                  <p:nvPr/>
                </p:nvSpPr>
                <p:spPr>
                  <a:xfrm>
                    <a:off x="5973007" y="2580842"/>
                    <a:ext cx="508816" cy="3644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34" name="TextovéPole 33">
                    <a:extLst>
                      <a:ext uri="{FF2B5EF4-FFF2-40B4-BE49-F238E27FC236}">
                        <a16:creationId xmlns:a16="http://schemas.microsoft.com/office/drawing/2014/main" id="{9097D793-A692-4FEC-BD6E-534317D7C9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3007" y="2580842"/>
                    <a:ext cx="508816" cy="36441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3846" r="-1772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EB5F4B94-A663-40FF-8C6A-E7BE45618A4E}"/>
              </a:ext>
            </a:extLst>
          </p:cNvPr>
          <p:cNvGrpSpPr/>
          <p:nvPr/>
        </p:nvGrpSpPr>
        <p:grpSpPr>
          <a:xfrm>
            <a:off x="2390362" y="5331612"/>
            <a:ext cx="4935439" cy="927302"/>
            <a:chOff x="4018386" y="1815342"/>
            <a:chExt cx="5261180" cy="116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95C8265F-60BD-4A1F-B7AD-420B7D635267}"/>
                    </a:ext>
                  </a:extLst>
                </p:cNvPr>
                <p:cNvSpPr txBox="1"/>
                <p:nvPr/>
              </p:nvSpPr>
              <p:spPr>
                <a:xfrm>
                  <a:off x="4310874" y="1815342"/>
                  <a:ext cx="3422450" cy="385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Sup>
                              <m:sSubSup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95C8265F-60BD-4A1F-B7AD-420B7D635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874" y="1815342"/>
                  <a:ext cx="3422450" cy="38596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ovéPole 55">
                  <a:extLst>
                    <a:ext uri="{FF2B5EF4-FFF2-40B4-BE49-F238E27FC236}">
                      <a16:creationId xmlns:a16="http://schemas.microsoft.com/office/drawing/2014/main" id="{C948DC62-06A9-479E-B1D7-51A9692D3C14}"/>
                    </a:ext>
                  </a:extLst>
                </p:cNvPr>
                <p:cNvSpPr txBox="1"/>
                <p:nvPr/>
              </p:nvSpPr>
              <p:spPr>
                <a:xfrm>
                  <a:off x="7547909" y="1848322"/>
                  <a:ext cx="1731657" cy="385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Clr>
                      <a:srgbClr val="00A499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bSup>
                              <m:sSubSupPr>
                                <m:ctrlPr>
                                  <a:rPr lang="cs-CZ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cs-CZ" sz="1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ovéPole 55">
                  <a:extLst>
                    <a:ext uri="{FF2B5EF4-FFF2-40B4-BE49-F238E27FC236}">
                      <a16:creationId xmlns:a16="http://schemas.microsoft.com/office/drawing/2014/main" id="{C948DC62-06A9-479E-B1D7-51A9692D3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909" y="1848322"/>
                  <a:ext cx="1731657" cy="3859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5F31DAC3-356C-4CF4-B4FC-E7EBA097E1D4}"/>
                </a:ext>
              </a:extLst>
            </p:cNvPr>
            <p:cNvGrpSpPr/>
            <p:nvPr/>
          </p:nvGrpSpPr>
          <p:grpSpPr>
            <a:xfrm>
              <a:off x="4018386" y="2274319"/>
              <a:ext cx="3808468" cy="703910"/>
              <a:chOff x="4018386" y="2274319"/>
              <a:chExt cx="3808468" cy="703910"/>
            </a:xfrm>
          </p:grpSpPr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5A0E5DB2-D37D-47E6-9D25-F3039B165EDE}"/>
                  </a:ext>
                </a:extLst>
              </p:cNvPr>
              <p:cNvGrpSpPr/>
              <p:nvPr/>
            </p:nvGrpSpPr>
            <p:grpSpPr>
              <a:xfrm>
                <a:off x="4018386" y="2274319"/>
                <a:ext cx="3808468" cy="639353"/>
                <a:chOff x="4048896" y="2160736"/>
                <a:chExt cx="3808468" cy="639353"/>
              </a:xfrm>
            </p:grpSpPr>
            <p:grpSp>
              <p:nvGrpSpPr>
                <p:cNvPr id="60" name="Skupina 59">
                  <a:extLst>
                    <a:ext uri="{FF2B5EF4-FFF2-40B4-BE49-F238E27FC236}">
                      <a16:creationId xmlns:a16="http://schemas.microsoft.com/office/drawing/2014/main" id="{3542F7E4-F7AD-4FC8-85AB-73B444A8C96D}"/>
                    </a:ext>
                  </a:extLst>
                </p:cNvPr>
                <p:cNvGrpSpPr/>
                <p:nvPr/>
              </p:nvGrpSpPr>
              <p:grpSpPr>
                <a:xfrm>
                  <a:off x="4048896" y="2160736"/>
                  <a:ext cx="3539633" cy="250994"/>
                  <a:chOff x="4048896" y="2160736"/>
                  <a:chExt cx="3539633" cy="250994"/>
                </a:xfrm>
              </p:grpSpPr>
              <p:cxnSp>
                <p:nvCxnSpPr>
                  <p:cNvPr id="63" name="Přímá spojnice 62">
                    <a:extLst>
                      <a:ext uri="{FF2B5EF4-FFF2-40B4-BE49-F238E27FC236}">
                        <a16:creationId xmlns:a16="http://schemas.microsoft.com/office/drawing/2014/main" id="{840B1D05-78B4-47B6-81AE-BF4B25AA54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8896" y="2286000"/>
                    <a:ext cx="3531881" cy="0"/>
                  </a:xfrm>
                  <a:prstGeom prst="line">
                    <a:avLst/>
                  </a:prstGeom>
                  <a:ln w="28575" cap="flat" cmpd="sng" algn="ctr">
                    <a:solidFill>
                      <a:srgbClr val="00A499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nice 63">
                    <a:extLst>
                      <a:ext uri="{FF2B5EF4-FFF2-40B4-BE49-F238E27FC236}">
                        <a16:creationId xmlns:a16="http://schemas.microsoft.com/office/drawing/2014/main" id="{9A265F7F-B2FB-4B79-A955-694004FAD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57925" y="2177415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nice 65">
                    <a:extLst>
                      <a:ext uri="{FF2B5EF4-FFF2-40B4-BE49-F238E27FC236}">
                        <a16:creationId xmlns:a16="http://schemas.microsoft.com/office/drawing/2014/main" id="{82F11B4B-3C3B-4430-A73B-19B14A5919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88529" y="2160736"/>
                    <a:ext cx="0" cy="234315"/>
                  </a:xfrm>
                  <a:prstGeom prst="line">
                    <a:avLst/>
                  </a:prstGeom>
                  <a:ln w="28575">
                    <a:solidFill>
                      <a:srgbClr val="00A4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ovéPole 61">
                      <a:extLst>
                        <a:ext uri="{FF2B5EF4-FFF2-40B4-BE49-F238E27FC236}">
                          <a16:creationId xmlns:a16="http://schemas.microsoft.com/office/drawing/2014/main" id="{C5159D62-4427-4DB4-8B5B-1BAD71F8F6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8548" y="2414120"/>
                      <a:ext cx="508816" cy="3859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cs-CZ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lang="cs-CZ" sz="1400" dirty="0"/>
                    </a:p>
                  </p:txBody>
                </p:sp>
              </mc:Choice>
              <mc:Fallback xmlns="">
                <p:sp>
                  <p:nvSpPr>
                    <p:cNvPr id="62" name="TextovéPole 61">
                      <a:extLst>
                        <a:ext uri="{FF2B5EF4-FFF2-40B4-BE49-F238E27FC236}">
                          <a16:creationId xmlns:a16="http://schemas.microsoft.com/office/drawing/2014/main" id="{C5159D62-4427-4DB4-8B5B-1BAD71F8F6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48548" y="2414120"/>
                      <a:ext cx="508816" cy="38596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ovéPole 58">
                    <a:extLst>
                      <a:ext uri="{FF2B5EF4-FFF2-40B4-BE49-F238E27FC236}">
                        <a16:creationId xmlns:a16="http://schemas.microsoft.com/office/drawing/2014/main" id="{53912469-1C9F-4A39-A6C7-F53676F4B50F}"/>
                      </a:ext>
                    </a:extLst>
                  </p:cNvPr>
                  <p:cNvSpPr txBox="1"/>
                  <p:nvPr/>
                </p:nvSpPr>
                <p:spPr>
                  <a:xfrm>
                    <a:off x="5973007" y="2580842"/>
                    <a:ext cx="508816" cy="3973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cs-CZ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59" name="TextovéPole 58">
                    <a:extLst>
                      <a:ext uri="{FF2B5EF4-FFF2-40B4-BE49-F238E27FC236}">
                        <a16:creationId xmlns:a16="http://schemas.microsoft.com/office/drawing/2014/main" id="{53912469-1C9F-4A39-A6C7-F53676F4B5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3007" y="2580842"/>
                    <a:ext cx="508816" cy="3973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3846" r="-1794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3F0C2CA2-30F9-4813-891F-FAD58402A740}"/>
              </a:ext>
            </a:extLst>
          </p:cNvPr>
          <p:cNvCxnSpPr/>
          <p:nvPr/>
        </p:nvCxnSpPr>
        <p:spPr>
          <a:xfrm>
            <a:off x="6497716" y="5871176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6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 obecném případě, kdy neznáme typ rozdělení, používáme tzv. </a:t>
            </a:r>
            <a:r>
              <a:rPr lang="cs-CZ" dirty="0">
                <a:solidFill>
                  <a:srgbClr val="00A499"/>
                </a:solidFill>
              </a:rPr>
              <a:t>robustní (neparametrické) postupy</a:t>
            </a:r>
            <a:r>
              <a:rPr lang="cs-CZ" dirty="0"/>
              <a:t>. Robustní postupy pro odhady parametrů populace používáme typicky v případech, kdy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soubor obsahuje odlehlá pozorování, která nemohou být opravena a není vhodné je vyloučit,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soubor nepochází z normálního rozdělení,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soubor má velké rozptýlení dat.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Robustní metody statistické indukce</a:t>
            </a:r>
          </a:p>
        </p:txBody>
      </p:sp>
    </p:spTree>
    <p:extLst>
      <p:ext uri="{BB962C8B-B14F-4D97-AF65-F5344CB8AC3E}">
        <p14:creationId xmlns:p14="http://schemas.microsoft.com/office/powerpoint/2010/main" val="2134823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Intervalové odhady střední hodnoty a rozptylu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E7B5A6C3-FB0E-481B-9B4E-4DAC86288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898335"/>
                  </p:ext>
                </p:extLst>
              </p:nvPr>
            </p:nvGraphicFramePr>
            <p:xfrm>
              <a:off x="846032" y="1251399"/>
              <a:ext cx="10618470" cy="50203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2975">
                      <a:extLst>
                        <a:ext uri="{9D8B030D-6E8A-4147-A177-3AD203B41FA5}">
                          <a16:colId xmlns:a16="http://schemas.microsoft.com/office/drawing/2014/main" val="418785915"/>
                        </a:ext>
                      </a:extLst>
                    </a:gridCol>
                    <a:gridCol w="560070">
                      <a:extLst>
                        <a:ext uri="{9D8B030D-6E8A-4147-A177-3AD203B41FA5}">
                          <a16:colId xmlns:a16="http://schemas.microsoft.com/office/drawing/2014/main" val="648408229"/>
                        </a:ext>
                      </a:extLst>
                    </a:gridCol>
                    <a:gridCol w="1348740">
                      <a:extLst>
                        <a:ext uri="{9D8B030D-6E8A-4147-A177-3AD203B41FA5}">
                          <a16:colId xmlns:a16="http://schemas.microsoft.com/office/drawing/2014/main" val="2648191361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3971047812"/>
                        </a:ext>
                      </a:extLst>
                    </a:gridCol>
                    <a:gridCol w="2184927">
                      <a:extLst>
                        <a:ext uri="{9D8B030D-6E8A-4147-A177-3AD203B41FA5}">
                          <a16:colId xmlns:a16="http://schemas.microsoft.com/office/drawing/2014/main" val="434287202"/>
                        </a:ext>
                      </a:extLst>
                    </a:gridCol>
                    <a:gridCol w="1882504">
                      <a:extLst>
                        <a:ext uri="{9D8B030D-6E8A-4147-A177-3AD203B41FA5}">
                          <a16:colId xmlns:a16="http://schemas.microsoft.com/office/drawing/2014/main" val="1671366089"/>
                        </a:ext>
                      </a:extLst>
                    </a:gridCol>
                    <a:gridCol w="1733294">
                      <a:extLst>
                        <a:ext uri="{9D8B030D-6E8A-4147-A177-3AD203B41FA5}">
                          <a16:colId xmlns:a16="http://schemas.microsoft.com/office/drawing/2014/main" val="871200668"/>
                        </a:ext>
                      </a:extLst>
                    </a:gridCol>
                  </a:tblGrid>
                  <a:tr h="670859">
                    <a:tc gridSpan="7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realizaci náhodného výběru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ze spojitého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≤0,05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neboli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867773"/>
                      </a:ext>
                    </a:extLst>
                  </a:tr>
                  <a:tr h="1413659">
                    <a:tc rowSpan="2"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parametr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Meze oboustranného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Dolní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levostranného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Horní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pravostranného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096679"/>
                      </a:ext>
                    </a:extLst>
                  </a:tr>
                  <a:tr h="427201">
                    <a:tc gridSpan="2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163028"/>
                      </a:ext>
                    </a:extLst>
                  </a:tr>
                  <a:tr h="1077740">
                    <a:tc rowSpan="2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polohy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známe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86412002"/>
                      </a:ext>
                    </a:extLst>
                  </a:tr>
                  <a:tr h="439616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2330252"/>
                      </a:ext>
                    </a:extLst>
                  </a:tr>
                  <a:tr h="8116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variability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cs-CZ" sz="16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3333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E7B5A6C3-FB0E-481B-9B4E-4DAC86288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898335"/>
                  </p:ext>
                </p:extLst>
              </p:nvPr>
            </p:nvGraphicFramePr>
            <p:xfrm>
              <a:off x="846032" y="1251399"/>
              <a:ext cx="10618470" cy="50203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2975">
                      <a:extLst>
                        <a:ext uri="{9D8B030D-6E8A-4147-A177-3AD203B41FA5}">
                          <a16:colId xmlns:a16="http://schemas.microsoft.com/office/drawing/2014/main" val="418785915"/>
                        </a:ext>
                      </a:extLst>
                    </a:gridCol>
                    <a:gridCol w="560070">
                      <a:extLst>
                        <a:ext uri="{9D8B030D-6E8A-4147-A177-3AD203B41FA5}">
                          <a16:colId xmlns:a16="http://schemas.microsoft.com/office/drawing/2014/main" val="648408229"/>
                        </a:ext>
                      </a:extLst>
                    </a:gridCol>
                    <a:gridCol w="1348740">
                      <a:extLst>
                        <a:ext uri="{9D8B030D-6E8A-4147-A177-3AD203B41FA5}">
                          <a16:colId xmlns:a16="http://schemas.microsoft.com/office/drawing/2014/main" val="2648191361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3971047812"/>
                        </a:ext>
                      </a:extLst>
                    </a:gridCol>
                    <a:gridCol w="2184927">
                      <a:extLst>
                        <a:ext uri="{9D8B030D-6E8A-4147-A177-3AD203B41FA5}">
                          <a16:colId xmlns:a16="http://schemas.microsoft.com/office/drawing/2014/main" val="434287202"/>
                        </a:ext>
                      </a:extLst>
                    </a:gridCol>
                    <a:gridCol w="1882504">
                      <a:extLst>
                        <a:ext uri="{9D8B030D-6E8A-4147-A177-3AD203B41FA5}">
                          <a16:colId xmlns:a16="http://schemas.microsoft.com/office/drawing/2014/main" val="1671366089"/>
                        </a:ext>
                      </a:extLst>
                    </a:gridCol>
                    <a:gridCol w="1733294">
                      <a:extLst>
                        <a:ext uri="{9D8B030D-6E8A-4147-A177-3AD203B41FA5}">
                          <a16:colId xmlns:a16="http://schemas.microsoft.com/office/drawing/2014/main" val="871200668"/>
                        </a:ext>
                      </a:extLst>
                    </a:gridCol>
                  </a:tblGrid>
                  <a:tr h="670859">
                    <a:tc gridSpan="7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" t="-909" r="-115" b="-6509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867773"/>
                      </a:ext>
                    </a:extLst>
                  </a:tr>
                  <a:tr h="1413659">
                    <a:tc rowSpan="2"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parametr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Meze oboustranného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Dolní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levostranného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Horní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pravostranného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096679"/>
                      </a:ext>
                    </a:extLst>
                  </a:tr>
                  <a:tr h="427201">
                    <a:tc gridSpan="2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490000" r="-295356" b="-5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490000" r="-166480" b="-5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490000" r="-92880" b="-5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490000" r="-702" b="-59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163028"/>
                      </a:ext>
                    </a:extLst>
                  </a:tr>
                  <a:tr h="1077740">
                    <a:tc rowSpan="2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polohy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565" t="-148029" r="-1628261" b="-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217" t="-233333" r="-577828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233333" r="-295356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233333" r="-166480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233333" r="-92880" b="-1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233333" r="-702" b="-133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6412002"/>
                      </a:ext>
                    </a:extLst>
                  </a:tr>
                  <a:tr h="619252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217" t="-578431" r="-577828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578431" r="-295356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578431" r="-166480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578431" r="-92880" b="-1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578431" r="-702" b="-13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2330252"/>
                      </a:ext>
                    </a:extLst>
                  </a:tr>
                  <a:tr h="8116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Míra variability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565" t="-520301" r="-1628261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520301" r="-295356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520301" r="-166480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520301" r="-92880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520301" r="-702" b="-1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3333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8022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Intervalový odhad pravděpodobnosti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E7B5A6C3-FB0E-481B-9B4E-4DAC86288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392927"/>
                  </p:ext>
                </p:extLst>
              </p:nvPr>
            </p:nvGraphicFramePr>
            <p:xfrm>
              <a:off x="846032" y="1251399"/>
              <a:ext cx="10618470" cy="39092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2975">
                      <a:extLst>
                        <a:ext uri="{9D8B030D-6E8A-4147-A177-3AD203B41FA5}">
                          <a16:colId xmlns:a16="http://schemas.microsoft.com/office/drawing/2014/main" val="418785915"/>
                        </a:ext>
                      </a:extLst>
                    </a:gridCol>
                    <a:gridCol w="560070">
                      <a:extLst>
                        <a:ext uri="{9D8B030D-6E8A-4147-A177-3AD203B41FA5}">
                          <a16:colId xmlns:a16="http://schemas.microsoft.com/office/drawing/2014/main" val="648408229"/>
                        </a:ext>
                      </a:extLst>
                    </a:gridCol>
                    <a:gridCol w="1348740">
                      <a:extLst>
                        <a:ext uri="{9D8B030D-6E8A-4147-A177-3AD203B41FA5}">
                          <a16:colId xmlns:a16="http://schemas.microsoft.com/office/drawing/2014/main" val="2648191361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3971047812"/>
                        </a:ext>
                      </a:extLst>
                    </a:gridCol>
                    <a:gridCol w="2184927">
                      <a:extLst>
                        <a:ext uri="{9D8B030D-6E8A-4147-A177-3AD203B41FA5}">
                          <a16:colId xmlns:a16="http://schemas.microsoft.com/office/drawing/2014/main" val="434287202"/>
                        </a:ext>
                      </a:extLst>
                    </a:gridCol>
                    <a:gridCol w="1882504">
                      <a:extLst>
                        <a:ext uri="{9D8B030D-6E8A-4147-A177-3AD203B41FA5}">
                          <a16:colId xmlns:a16="http://schemas.microsoft.com/office/drawing/2014/main" val="1671366089"/>
                        </a:ext>
                      </a:extLst>
                    </a:gridCol>
                    <a:gridCol w="1733294">
                      <a:extLst>
                        <a:ext uri="{9D8B030D-6E8A-4147-A177-3AD203B41FA5}">
                          <a16:colId xmlns:a16="http://schemas.microsoft.com/office/drawing/2014/main" val="871200668"/>
                        </a:ext>
                      </a:extLst>
                    </a:gridCol>
                  </a:tblGrid>
                  <a:tr h="789124">
                    <a:tc gridSpan="7">
                      <a:txBody>
                        <a:bodyPr/>
                        <a:lstStyle/>
                        <a:p>
                          <a:r>
                            <a:rPr lang="cs-CZ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realizaci náhodného výběru </a:t>
                          </a:r>
                          <a14:m>
                            <m:oMath xmlns:m="http://schemas.openxmlformats.org/officeDocument/2006/math">
                              <m:r>
                                <a:rPr lang="cs-CZ" sz="1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cs-CZ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z alternativního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cs-CZ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cs-CZ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cs-CZ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≤0,05</m:t>
                                  </m:r>
                                  <m: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8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8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neboli</m:t>
                                  </m:r>
                                  <m: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cs-CZ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lang="en-US" sz="1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≥</m:t>
                                  </m:r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867773"/>
                      </a:ext>
                    </a:extLst>
                  </a:tr>
                  <a:tr h="1662872">
                    <a:tc rowSpan="2"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parametr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Meze oboustranného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Dolní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levostranného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Horní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pravostranného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096679"/>
                      </a:ext>
                    </a:extLst>
                  </a:tr>
                  <a:tr h="502512">
                    <a:tc gridSpan="2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163028"/>
                      </a:ext>
                    </a:extLst>
                  </a:tr>
                  <a:tr h="954738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parametr bin. rozdělení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6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s-CZ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6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s-CZ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6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s-CZ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cs-C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s-CZ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3333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E7B5A6C3-FB0E-481B-9B4E-4DAC862881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392927"/>
                  </p:ext>
                </p:extLst>
              </p:nvPr>
            </p:nvGraphicFramePr>
            <p:xfrm>
              <a:off x="846032" y="1251399"/>
              <a:ext cx="10618470" cy="39092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2975">
                      <a:extLst>
                        <a:ext uri="{9D8B030D-6E8A-4147-A177-3AD203B41FA5}">
                          <a16:colId xmlns:a16="http://schemas.microsoft.com/office/drawing/2014/main" val="418785915"/>
                        </a:ext>
                      </a:extLst>
                    </a:gridCol>
                    <a:gridCol w="560070">
                      <a:extLst>
                        <a:ext uri="{9D8B030D-6E8A-4147-A177-3AD203B41FA5}">
                          <a16:colId xmlns:a16="http://schemas.microsoft.com/office/drawing/2014/main" val="648408229"/>
                        </a:ext>
                      </a:extLst>
                    </a:gridCol>
                    <a:gridCol w="1348740">
                      <a:extLst>
                        <a:ext uri="{9D8B030D-6E8A-4147-A177-3AD203B41FA5}">
                          <a16:colId xmlns:a16="http://schemas.microsoft.com/office/drawing/2014/main" val="2648191361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3971047812"/>
                        </a:ext>
                      </a:extLst>
                    </a:gridCol>
                    <a:gridCol w="2184927">
                      <a:extLst>
                        <a:ext uri="{9D8B030D-6E8A-4147-A177-3AD203B41FA5}">
                          <a16:colId xmlns:a16="http://schemas.microsoft.com/office/drawing/2014/main" val="434287202"/>
                        </a:ext>
                      </a:extLst>
                    </a:gridCol>
                    <a:gridCol w="1882504">
                      <a:extLst>
                        <a:ext uri="{9D8B030D-6E8A-4147-A177-3AD203B41FA5}">
                          <a16:colId xmlns:a16="http://schemas.microsoft.com/office/drawing/2014/main" val="1671366089"/>
                        </a:ext>
                      </a:extLst>
                    </a:gridCol>
                    <a:gridCol w="1733294">
                      <a:extLst>
                        <a:ext uri="{9D8B030D-6E8A-4147-A177-3AD203B41FA5}">
                          <a16:colId xmlns:a16="http://schemas.microsoft.com/office/drawing/2014/main" val="871200668"/>
                        </a:ext>
                      </a:extLst>
                    </a:gridCol>
                  </a:tblGrid>
                  <a:tr h="789124">
                    <a:tc gridSpan="7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" t="-769" r="-115" b="-39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0867773"/>
                      </a:ext>
                    </a:extLst>
                  </a:tr>
                  <a:tr h="1662872">
                    <a:tc rowSpan="2"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parametr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Meze oboustranného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Dolní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levostranného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Horní mez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pravostranného intervalového odhadu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8096679"/>
                      </a:ext>
                    </a:extLst>
                  </a:tr>
                  <a:tr h="502512">
                    <a:tc gridSpan="2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492683" r="-295356" b="-193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492683" r="-166480" b="-193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492683" r="-92880" b="-193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492683" r="-702" b="-193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163028"/>
                      </a:ext>
                    </a:extLst>
                  </a:tr>
                  <a:tr h="954738"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parametr bin. rozdělení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565" t="-309554" r="-162826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217" t="-309554" r="-5778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201" t="-309554" r="-29535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1229" t="-309554" r="-1664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168" t="-309554" r="-928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1930" t="-309554" r="-702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3333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2251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Při kontrole data spotřeby určitého druhu masové konzervy ve skladech produktů masného průmyslu bylo náhodně vybráno 320 z 20 000 konzerv a zjištěno, že 59 z nich má prošlou záruční lhůtu. Odhadněte podíl konzerv s prošlou záruční lhůtou ve skladech masného průmyslu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dirty="0"/>
                  <a:t> … podíl konzerv s prošlou záruční lhůtou ve skladech masného průmyslu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Bodový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320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≅0,184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Ve skladech masného průmyslu je cca 18,4 % konzerv s prošlou záruční lhůtou.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 r="-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Při kontrole data spotřeby určitého druhu masové konzervy ve skladech produktů masného průmyslu bylo náhodně vybráno 320 z 20 000 konzerv a zjištěno, že 59 z nich má prošlou záruční lhůtu. Odhadněte podíl konzerv s prošlou záruční lhůtou ve skladech masného průmyslu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dirty="0"/>
                  <a:t> … podíl konzerv s prošlou záruční lhůtou ve skladech masného průmyslu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intervalový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u="sng" dirty="0"/>
                  <a:t>Předpoklady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20 000&gt;20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∙320</m:t>
                    </m:r>
                    <m:r>
                      <a:rPr lang="cs-CZ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endParaRPr lang="en-US" dirty="0">
                  <a:solidFill>
                    <a:schemeClr val="accent6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320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320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59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320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59,8</m:t>
                    </m:r>
                    <m:r>
                      <a:rPr lang="cs-CZ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endParaRPr lang="cs-CZ" dirty="0">
                  <a:solidFill>
                    <a:schemeClr val="accent6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800" dirty="0">
                  <a:solidFill>
                    <a:schemeClr val="accent6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 (tzv. </a:t>
                </a:r>
                <a:r>
                  <a:rPr lang="cs-CZ" dirty="0" err="1">
                    <a:solidFill>
                      <a:srgbClr val="00A499"/>
                    </a:solidFill>
                  </a:rPr>
                  <a:t>Waldův</a:t>
                </a:r>
                <a:r>
                  <a:rPr lang="cs-CZ" dirty="0">
                    <a:solidFill>
                      <a:srgbClr val="00A499"/>
                    </a:solidFill>
                  </a:rPr>
                  <a:t> odhad</a:t>
                </a:r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81720"/>
              </a:xfrm>
              <a:blipFill>
                <a:blip r:embed="rId2"/>
                <a:stretch>
                  <a:fillRect l="-548" t="-706" r="-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Při kontrole data spotřeby určitého druhu masové konzervy ve skladech produktů masného průmyslu bylo náhodně vybráno 320 z 20 000 konzerv a zjištěno, že 59 z nich má prošlou záruční lhůtu. Odhadněte podíl konzerv s prošlou záruční lhůtou ve skladech masného průmyslu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dirty="0"/>
                  <a:t> … podíl konzerv s prošlou záruční lhůtou ve skladech masného průmyslu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intervalový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(tzv. </a:t>
                </a:r>
                <a:r>
                  <a:rPr lang="cs-CZ" dirty="0">
                    <a:solidFill>
                      <a:srgbClr val="00A499"/>
                    </a:solidFill>
                  </a:rPr>
                  <a:t>Waldův odhad</a:t>
                </a:r>
                <a:r>
                  <a:rPr lang="cs-CZ" dirty="0"/>
                  <a:t>)</a:t>
                </a:r>
                <a:endParaRPr lang="en-US" dirty="0"/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320</m:t>
                            </m:r>
                          </m:den>
                        </m:f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0,975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59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59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320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320</m:t>
                                </m:r>
                              </m:den>
                            </m:f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320</m:t>
                            </m:r>
                          </m:den>
                        </m:f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0,975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59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59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320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320</m:t>
                                </m:r>
                              </m:den>
                            </m:f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0,95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0,975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=1,96</m:t>
                    </m:r>
                  </m:oMath>
                </a14:m>
                <a:r>
                  <a:rPr lang="cs-CZ" dirty="0"/>
                  <a:t> 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qnorm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(0.975,0,1)</a:t>
                </a:r>
                <a:r>
                  <a:rPr lang="cs-CZ" dirty="0"/>
                  <a:t>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0,142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&lt;0,227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=0,95</m:t>
                    </m:r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5181720"/>
              </a:xfrm>
              <a:blipFill>
                <a:blip r:embed="rId2"/>
                <a:stretch>
                  <a:fillRect l="-537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Statistická jednotka </a:t>
            </a:r>
            <a:r>
              <a:rPr lang="cs-CZ" dirty="0"/>
              <a:t>je prvek populace.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Statistický znak (proměnná) </a:t>
            </a:r>
            <a:r>
              <a:rPr lang="cs-CZ" dirty="0"/>
              <a:t>je nějaká měřitelná (zjistitelná) charakteristika statistické jednotky (hmotnost, pohlaví, …).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7E131D-F8EA-422A-A78B-8525C462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90" y="3482389"/>
            <a:ext cx="3031635" cy="23749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85C86-6A80-42C4-82C6-0F31719C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8" y="3652171"/>
            <a:ext cx="2753759" cy="21554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7ADCFC-4D5F-458E-B298-A1B1A92409D0}"/>
              </a:ext>
            </a:extLst>
          </p:cNvPr>
          <p:cNvSpPr txBox="1"/>
          <p:nvPr/>
        </p:nvSpPr>
        <p:spPr>
          <a:xfrm>
            <a:off x="1394460" y="560638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Populace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2342FA-6C88-47AE-8345-A0521158E814}"/>
              </a:ext>
            </a:extLst>
          </p:cNvPr>
          <p:cNvSpPr txBox="1"/>
          <p:nvPr/>
        </p:nvSpPr>
        <p:spPr>
          <a:xfrm>
            <a:off x="8834852" y="557089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Výběr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6D7781-3F48-40F5-A5C3-25940FAFA158}"/>
              </a:ext>
            </a:extLst>
          </p:cNvPr>
          <p:cNvSpPr txBox="1"/>
          <p:nvPr/>
        </p:nvSpPr>
        <p:spPr>
          <a:xfrm>
            <a:off x="4452648" y="3285320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Statistická jednotka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347CFFB-BA9C-4118-B27F-A610E9481149}"/>
              </a:ext>
            </a:extLst>
          </p:cNvPr>
          <p:cNvCxnSpPr/>
          <p:nvPr/>
        </p:nvCxnSpPr>
        <p:spPr>
          <a:xfrm flipH="1">
            <a:off x="4114800" y="3566268"/>
            <a:ext cx="285750" cy="17705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5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518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Při kontrole data spotřeby určitého druhu masové konzervy ve skladech produktů masného průmyslu bylo náhodně vybráno 320 z 20 000 konzerv a zjištěno, že 59 z nich má prošlou záruční lhůtu. Odhadněte podíl konzerv s prošlou záruční lhůtou ve skladech masného průmyslu (bodový odhad + 95% IO).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/>
                  <a:t>Řešení</a:t>
                </a:r>
                <a:r>
                  <a:rPr lang="cs-CZ" dirty="0"/>
                  <a:t>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dirty="0"/>
                  <a:t> … podíl konzerv s prošlou záruční lhůtou ve skladech masného průmyslu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Bodový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Ve skladech masného průmyslu je cca 18,4 % konzerv s prošlou záruční lhůtou.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95% intervalový odhad: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95% </a:t>
                </a:r>
                <a:r>
                  <a:rPr lang="cs-CZ" dirty="0" err="1"/>
                  <a:t>Waldův</a:t>
                </a:r>
                <a:r>
                  <a:rPr lang="cs-CZ" dirty="0"/>
                  <a:t> intervalový odhad podílu konzerv s prošlou záruční lhůtou ve skladech masného průmyslu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je 14,2 % až 22,7 %.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5181720"/>
              </a:xfrm>
              <a:blipFill>
                <a:blip r:embed="rId2"/>
                <a:stretch>
                  <a:fillRect l="-537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C0F2B1F2-C4CD-4BE2-AF8B-7FDF8A02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69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51817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POZOR!</a:t>
                </a:r>
              </a:p>
              <a:p>
                <a:pPr marL="0" indent="0" algn="ctr">
                  <a:buNone/>
                </a:pPr>
                <a:endParaRPr lang="cs-CZ" b="1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Relativní četnost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dirty="0"/>
                  <a:t>  je z intervalu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>
                            <a:latin typeface="Cambria Math"/>
                          </a:rPr>
                          <m:t>0</m:t>
                        </m:r>
                        <m:r>
                          <a:rPr lang="en-US">
                            <a:latin typeface="Cambria Math"/>
                          </a:rPr>
                          <m:t>;</m:t>
                        </m:r>
                        <m:r>
                          <a:rPr lang="cs-CZ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dirty="0"/>
                  <a:t>. Je tedy zřejmé, že dolní mez intervalových odhadů relativní četnosti nemůže klesnout pod 0 a horní mez těchto odhadů nemůže být větší než 1!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Bylo ukázáno, že standardní (</a:t>
                </a:r>
                <a:r>
                  <a:rPr lang="cs-CZ" dirty="0" err="1"/>
                  <a:t>Waldův</a:t>
                </a:r>
                <a:r>
                  <a:rPr lang="cs-CZ" dirty="0"/>
                  <a:t>) odhad není optimální, existuje spousta vhodnějších alternativ (např. Wilsonův odhad, </a:t>
                </a:r>
                <a:r>
                  <a:rPr lang="cs-CZ" dirty="0" err="1"/>
                  <a:t>Clopperův-Pearsonův</a:t>
                </a:r>
                <a:r>
                  <a:rPr lang="cs-CZ" dirty="0"/>
                  <a:t> odhad, </a:t>
                </a:r>
                <a:r>
                  <a:rPr lang="cs-CZ" dirty="0" err="1"/>
                  <a:t>Agrestiho</a:t>
                </a:r>
                <a:r>
                  <a:rPr lang="cs-CZ" dirty="0"/>
                  <a:t> -</a:t>
                </a:r>
                <a:r>
                  <a:rPr lang="cs-CZ" dirty="0" err="1"/>
                  <a:t>Coullův</a:t>
                </a:r>
                <a:r>
                  <a:rPr lang="cs-CZ" dirty="0"/>
                  <a:t> odhad…).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5181720"/>
              </a:xfrm>
              <a:blipFill>
                <a:blip r:embed="rId2"/>
                <a:stretch>
                  <a:fillRect l="-483" t="-1294" r="-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Intervalový odhad parametru binomického rozdělení</a:t>
            </a:r>
          </a:p>
        </p:txBody>
      </p:sp>
    </p:spTree>
    <p:extLst>
      <p:ext uri="{BB962C8B-B14F-4D97-AF65-F5344CB8AC3E}">
        <p14:creationId xmlns:p14="http://schemas.microsoft.com/office/powerpoint/2010/main" val="8726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Intervalové odhady rozdílu středních hodnot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4F8D232-B0A4-4AD9-A82E-7AEF1E0A2A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793493"/>
                  </p:ext>
                </p:extLst>
              </p:nvPr>
            </p:nvGraphicFramePr>
            <p:xfrm>
              <a:off x="398197" y="1244247"/>
              <a:ext cx="11395605" cy="5107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3582">
                      <a:extLst>
                        <a:ext uri="{9D8B030D-6E8A-4147-A177-3AD203B41FA5}">
                          <a16:colId xmlns:a16="http://schemas.microsoft.com/office/drawing/2014/main" val="399607029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080665825"/>
                        </a:ext>
                      </a:extLst>
                    </a:gridCol>
                    <a:gridCol w="2897505">
                      <a:extLst>
                        <a:ext uri="{9D8B030D-6E8A-4147-A177-3AD203B41FA5}">
                          <a16:colId xmlns:a16="http://schemas.microsoft.com/office/drawing/2014/main" val="2681401952"/>
                        </a:ext>
                      </a:extLst>
                    </a:gridCol>
                    <a:gridCol w="4749165">
                      <a:extLst>
                        <a:ext uri="{9D8B030D-6E8A-4147-A177-3AD203B41FA5}">
                          <a16:colId xmlns:a16="http://schemas.microsoft.com/office/drawing/2014/main" val="3226295246"/>
                        </a:ext>
                      </a:extLst>
                    </a:gridCol>
                    <a:gridCol w="2293833">
                      <a:extLst>
                        <a:ext uri="{9D8B030D-6E8A-4147-A177-3AD203B41FA5}">
                          <a16:colId xmlns:a16="http://schemas.microsoft.com/office/drawing/2014/main" val="1463222173"/>
                        </a:ext>
                      </a:extLst>
                    </a:gridCol>
                  </a:tblGrid>
                  <a:tr h="810542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dva nezávislé výběry z normálního rozdělení.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nepřesahuje 5 % velikosti populace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10158"/>
                      </a:ext>
                    </a:extLst>
                  </a:tr>
                  <a:tr h="9764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rozdíl / podíl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parametrů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Předpoklady 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Oboustranný intervalový odhad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9889047"/>
                      </a:ext>
                    </a:extLst>
                  </a:tr>
                  <a:tr h="459704">
                    <a:tc rowSpan="3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Rozdíl měr polohy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 nebo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známe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1931546"/>
                      </a:ext>
                    </a:extLst>
                  </a:tr>
                  <a:tr h="826455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populací,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Sup>
                                  <m:sSubSup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𝜐</m:t>
                                    </m:r>
                                  </m:sup>
                                </m:sSubSup>
                                <m:rad>
                                  <m:radPr>
                                    <m:degHide m:val="on"/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rad>
                                <m:rad>
                                  <m:radPr>
                                    <m:degHide m:val="on"/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 je 100p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%</a:t>
                          </a: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 kvantil Studentova rozdělení s </a:t>
                          </a:r>
                          <a14:m>
                            <m:oMath xmlns:m="http://schemas.openxmlformats.org/officeDocument/2006/math"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stupni volnosti,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4311298"/>
                      </a:ext>
                    </a:extLst>
                  </a:tr>
                  <a:tr h="1121307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populací,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  <m:sSubSup>
                                  <m:sSubSup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𝜐</m:t>
                                    </m:r>
                                  </m:sup>
                                </m:sSubSup>
                                <m:rad>
                                  <m:radPr>
                                    <m:degHide m:val="on"/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je 100p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%</a:t>
                          </a: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kvantil Studentova rozdělení s </a:t>
                          </a:r>
                          <a14:m>
                            <m:oMath xmlns:m="http://schemas.openxmlformats.org/officeDocument/2006/math"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stupni volnosti,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4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cs-CZ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cs-CZ" sz="14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4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4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36442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4F8D232-B0A4-4AD9-A82E-7AEF1E0A2A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793493"/>
                  </p:ext>
                </p:extLst>
              </p:nvPr>
            </p:nvGraphicFramePr>
            <p:xfrm>
              <a:off x="398197" y="1244247"/>
              <a:ext cx="11395605" cy="51070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3582">
                      <a:extLst>
                        <a:ext uri="{9D8B030D-6E8A-4147-A177-3AD203B41FA5}">
                          <a16:colId xmlns:a16="http://schemas.microsoft.com/office/drawing/2014/main" val="399607029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080665825"/>
                        </a:ext>
                      </a:extLst>
                    </a:gridCol>
                    <a:gridCol w="2897505">
                      <a:extLst>
                        <a:ext uri="{9D8B030D-6E8A-4147-A177-3AD203B41FA5}">
                          <a16:colId xmlns:a16="http://schemas.microsoft.com/office/drawing/2014/main" val="2681401952"/>
                        </a:ext>
                      </a:extLst>
                    </a:gridCol>
                    <a:gridCol w="4749165">
                      <a:extLst>
                        <a:ext uri="{9D8B030D-6E8A-4147-A177-3AD203B41FA5}">
                          <a16:colId xmlns:a16="http://schemas.microsoft.com/office/drawing/2014/main" val="3226295246"/>
                        </a:ext>
                      </a:extLst>
                    </a:gridCol>
                    <a:gridCol w="2293833">
                      <a:extLst>
                        <a:ext uri="{9D8B030D-6E8A-4147-A177-3AD203B41FA5}">
                          <a16:colId xmlns:a16="http://schemas.microsoft.com/office/drawing/2014/main" val="1463222173"/>
                        </a:ext>
                      </a:extLst>
                    </a:gridCol>
                  </a:tblGrid>
                  <a:tr h="921766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" t="-5960" r="-107" b="-4562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10158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rozdíl / podíl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parametrů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Předpoklady 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Oboustranný intervalový odhad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9889047"/>
                      </a:ext>
                    </a:extLst>
                  </a:tr>
                  <a:tr h="801116">
                    <a:tc rowSpan="3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Rozdíl měr polohy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45533" r="-1360833" b="-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26" t="-200758" r="-243789" b="-3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667" t="-200758" r="-48462" b="-3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1931546"/>
                      </a:ext>
                    </a:extLst>
                  </a:tr>
                  <a:tr h="1000379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26" t="-242073" r="-243789" b="-1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667" t="-242073" r="-48462" b="-1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606" t="-242073" r="-532" b="-175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4311298"/>
                      </a:ext>
                    </a:extLst>
                  </a:tr>
                  <a:tr h="1743710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26" t="-196154" r="-243789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667" t="-196154" r="-48462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606" t="-196154" r="-532" b="-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3644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0255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Intervalový odhad poměru rozptylů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4F8D232-B0A4-4AD9-A82E-7AEF1E0A2A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60647"/>
                  </p:ext>
                </p:extLst>
              </p:nvPr>
            </p:nvGraphicFramePr>
            <p:xfrm>
              <a:off x="398197" y="1346200"/>
              <a:ext cx="11395605" cy="28750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3582">
                      <a:extLst>
                        <a:ext uri="{9D8B030D-6E8A-4147-A177-3AD203B41FA5}">
                          <a16:colId xmlns:a16="http://schemas.microsoft.com/office/drawing/2014/main" val="399607029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080665825"/>
                        </a:ext>
                      </a:extLst>
                    </a:gridCol>
                    <a:gridCol w="2897505">
                      <a:extLst>
                        <a:ext uri="{9D8B030D-6E8A-4147-A177-3AD203B41FA5}">
                          <a16:colId xmlns:a16="http://schemas.microsoft.com/office/drawing/2014/main" val="2681401952"/>
                        </a:ext>
                      </a:extLst>
                    </a:gridCol>
                    <a:gridCol w="4749165">
                      <a:extLst>
                        <a:ext uri="{9D8B030D-6E8A-4147-A177-3AD203B41FA5}">
                          <a16:colId xmlns:a16="http://schemas.microsoft.com/office/drawing/2014/main" val="3226295246"/>
                        </a:ext>
                      </a:extLst>
                    </a:gridCol>
                    <a:gridCol w="2293833">
                      <a:extLst>
                        <a:ext uri="{9D8B030D-6E8A-4147-A177-3AD203B41FA5}">
                          <a16:colId xmlns:a16="http://schemas.microsoft.com/office/drawing/2014/main" val="1463222173"/>
                        </a:ext>
                      </a:extLst>
                    </a:gridCol>
                  </a:tblGrid>
                  <a:tr h="810542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dva nezávislé výběry z normálního rozdělení.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  <m:r>
                                        <a:rPr lang="cs-CZ" sz="1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cs-CZ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nepřesahuje 5 % velikosti populace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10158"/>
                      </a:ext>
                    </a:extLst>
                  </a:tr>
                  <a:tr h="36820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rozdíl / podíl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parametrů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Oboustranný intervalový odhad</a:t>
                          </a:r>
                          <a:endParaRPr lang="cs-CZ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9889047"/>
                      </a:ext>
                    </a:extLst>
                  </a:tr>
                  <a:tr h="1244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Poměr měr variability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,1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,1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je 100p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%</a:t>
                          </a: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kvantil Fischerova-</a:t>
                          </a:r>
                          <a:r>
                            <a:rPr lang="cs-CZ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Snedecorova</a:t>
                          </a: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rozdělení s </a:t>
                          </a:r>
                          <a14:m>
                            <m:oMath xmlns:m="http://schemas.openxmlformats.org/officeDocument/2006/math"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stupni volnosti v čitateli a </a:t>
                          </a:r>
                          <a14:m>
                            <m:oMath xmlns:m="http://schemas.openxmlformats.org/officeDocument/2006/math"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stupni volnosti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ve jmenovateli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51398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4F8D232-B0A4-4AD9-A82E-7AEF1E0A2A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60647"/>
                  </p:ext>
                </p:extLst>
              </p:nvPr>
            </p:nvGraphicFramePr>
            <p:xfrm>
              <a:off x="398197" y="1346200"/>
              <a:ext cx="11395605" cy="28750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3582">
                      <a:extLst>
                        <a:ext uri="{9D8B030D-6E8A-4147-A177-3AD203B41FA5}">
                          <a16:colId xmlns:a16="http://schemas.microsoft.com/office/drawing/2014/main" val="399607029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080665825"/>
                        </a:ext>
                      </a:extLst>
                    </a:gridCol>
                    <a:gridCol w="2897505">
                      <a:extLst>
                        <a:ext uri="{9D8B030D-6E8A-4147-A177-3AD203B41FA5}">
                          <a16:colId xmlns:a16="http://schemas.microsoft.com/office/drawing/2014/main" val="2681401952"/>
                        </a:ext>
                      </a:extLst>
                    </a:gridCol>
                    <a:gridCol w="4749165">
                      <a:extLst>
                        <a:ext uri="{9D8B030D-6E8A-4147-A177-3AD203B41FA5}">
                          <a16:colId xmlns:a16="http://schemas.microsoft.com/office/drawing/2014/main" val="3226295246"/>
                        </a:ext>
                      </a:extLst>
                    </a:gridCol>
                    <a:gridCol w="2293833">
                      <a:extLst>
                        <a:ext uri="{9D8B030D-6E8A-4147-A177-3AD203B41FA5}">
                          <a16:colId xmlns:a16="http://schemas.microsoft.com/office/drawing/2014/main" val="1463222173"/>
                        </a:ext>
                      </a:extLst>
                    </a:gridCol>
                  </a:tblGrid>
                  <a:tr h="918210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" t="-5298" r="-107" b="-2251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10158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rozdíl / podíl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parametrů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Oboustranný intervalový odhad</a:t>
                          </a:r>
                          <a:endParaRPr lang="cs-CZ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9889047"/>
                      </a:ext>
                    </a:extLst>
                  </a:tr>
                  <a:tr h="1316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Poměr měr variability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21659" r="-1360833" b="-8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667" t="-121659" r="-48462" b="-8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606" t="-121659" r="-532" b="-82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1398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1395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Intervalový odhad rozdílu parametrů bin. rozdělení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4F8D232-B0A4-4AD9-A82E-7AEF1E0A2A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598693"/>
                  </p:ext>
                </p:extLst>
              </p:nvPr>
            </p:nvGraphicFramePr>
            <p:xfrm>
              <a:off x="398197" y="1346200"/>
              <a:ext cx="11395605" cy="27552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3582">
                      <a:extLst>
                        <a:ext uri="{9D8B030D-6E8A-4147-A177-3AD203B41FA5}">
                          <a16:colId xmlns:a16="http://schemas.microsoft.com/office/drawing/2014/main" val="399607029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080665825"/>
                        </a:ext>
                      </a:extLst>
                    </a:gridCol>
                    <a:gridCol w="2897505">
                      <a:extLst>
                        <a:ext uri="{9D8B030D-6E8A-4147-A177-3AD203B41FA5}">
                          <a16:colId xmlns:a16="http://schemas.microsoft.com/office/drawing/2014/main" val="2681401952"/>
                        </a:ext>
                      </a:extLst>
                    </a:gridCol>
                    <a:gridCol w="4749165">
                      <a:extLst>
                        <a:ext uri="{9D8B030D-6E8A-4147-A177-3AD203B41FA5}">
                          <a16:colId xmlns:a16="http://schemas.microsoft.com/office/drawing/2014/main" val="3226295246"/>
                        </a:ext>
                      </a:extLst>
                    </a:gridCol>
                    <a:gridCol w="2293833">
                      <a:extLst>
                        <a:ext uri="{9D8B030D-6E8A-4147-A177-3AD203B41FA5}">
                          <a16:colId xmlns:a16="http://schemas.microsoft.com/office/drawing/2014/main" val="1463222173"/>
                        </a:ext>
                      </a:extLst>
                    </a:gridCol>
                  </a:tblGrid>
                  <a:tr h="810542">
                    <a:tc gridSpan="5">
                      <a:txBody>
                        <a:bodyPr/>
                        <a:lstStyle/>
                        <a:p>
                          <a:r>
                            <a:rPr lang="cs-CZ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dva nezávislé výběry z alternativního rozdělení.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cs-CZ" sz="1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endParaRPr lang="cs-CZ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cs-CZ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1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14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cs-CZ" sz="14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nepřesahuje 5 % velikosti populace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10158"/>
                      </a:ext>
                    </a:extLst>
                  </a:tr>
                  <a:tr h="36820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rozdíl / podíl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parametrů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Oboustranný intervalový odhad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9889047"/>
                      </a:ext>
                    </a:extLst>
                  </a:tr>
                  <a:tr h="1244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Rozdíl parametrů     bin. rozdělení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pro</m:t>
                                </m:r>
                                <m: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∓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cs-CZ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rad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cs-CZ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51398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E4F8D232-B0A4-4AD9-A82E-7AEF1E0A2A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598693"/>
                  </p:ext>
                </p:extLst>
              </p:nvPr>
            </p:nvGraphicFramePr>
            <p:xfrm>
              <a:off x="398197" y="1346200"/>
              <a:ext cx="11395605" cy="27552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3582">
                      <a:extLst>
                        <a:ext uri="{9D8B030D-6E8A-4147-A177-3AD203B41FA5}">
                          <a16:colId xmlns:a16="http://schemas.microsoft.com/office/drawing/2014/main" val="399607029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3080665825"/>
                        </a:ext>
                      </a:extLst>
                    </a:gridCol>
                    <a:gridCol w="2897505">
                      <a:extLst>
                        <a:ext uri="{9D8B030D-6E8A-4147-A177-3AD203B41FA5}">
                          <a16:colId xmlns:a16="http://schemas.microsoft.com/office/drawing/2014/main" val="2681401952"/>
                        </a:ext>
                      </a:extLst>
                    </a:gridCol>
                    <a:gridCol w="4749165">
                      <a:extLst>
                        <a:ext uri="{9D8B030D-6E8A-4147-A177-3AD203B41FA5}">
                          <a16:colId xmlns:a16="http://schemas.microsoft.com/office/drawing/2014/main" val="3226295246"/>
                        </a:ext>
                      </a:extLst>
                    </a:gridCol>
                    <a:gridCol w="2293833">
                      <a:extLst>
                        <a:ext uri="{9D8B030D-6E8A-4147-A177-3AD203B41FA5}">
                          <a16:colId xmlns:a16="http://schemas.microsoft.com/office/drawing/2014/main" val="1463222173"/>
                        </a:ext>
                      </a:extLst>
                    </a:gridCol>
                  </a:tblGrid>
                  <a:tr h="870585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" t="-5594" r="-107" b="-2181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610158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Odhadovaný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rozdíl / podíl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parametrů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</a:t>
                          </a: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Oboustranný intervalový odhad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756" marR="4475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9889047"/>
                      </a:ext>
                    </a:extLst>
                  </a:tr>
                  <a:tr h="1244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Rozdíl parametrů     bin. rozdělení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24878" r="-1360833" b="-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526" t="-124878" r="-243789" b="-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667" t="-124878" r="-48462" b="-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606" t="-124878" r="-532" b="-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1398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5390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Explorační analýza </a:t>
            </a:r>
            <a:r>
              <a:rPr lang="cs-CZ" dirty="0"/>
              <a:t>- zjišťuje a sumarizuje informace, zpracovává je ve formě grafů a tabulek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Statistická indukce</a:t>
            </a:r>
            <a:r>
              <a:rPr lang="cs-CZ" dirty="0"/>
              <a:t> (inferenční statistika) – na základě informací zjištěných z výběrových šetření predikuje (odhaduje) závěry platné pro celou populaci.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45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7E131D-F8EA-422A-A78B-8525C462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90" y="3482389"/>
            <a:ext cx="3031635" cy="23749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85C86-6A80-42C4-82C6-0F31719C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8" y="3652171"/>
            <a:ext cx="2753759" cy="21554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7ADCFC-4D5F-458E-B298-A1B1A92409D0}"/>
              </a:ext>
            </a:extLst>
          </p:cNvPr>
          <p:cNvSpPr txBox="1"/>
          <p:nvPr/>
        </p:nvSpPr>
        <p:spPr>
          <a:xfrm>
            <a:off x="1394460" y="560638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Populace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2342FA-6C88-47AE-8345-A0521158E814}"/>
              </a:ext>
            </a:extLst>
          </p:cNvPr>
          <p:cNvSpPr txBox="1"/>
          <p:nvPr/>
        </p:nvSpPr>
        <p:spPr>
          <a:xfrm>
            <a:off x="8834852" y="557089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Výběr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6D7781-3F48-40F5-A5C3-25940FAFA158}"/>
              </a:ext>
            </a:extLst>
          </p:cNvPr>
          <p:cNvSpPr txBox="1"/>
          <p:nvPr/>
        </p:nvSpPr>
        <p:spPr>
          <a:xfrm>
            <a:off x="4452648" y="3285320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Statistická jednotka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347CFFB-BA9C-4118-B27F-A610E9481149}"/>
              </a:ext>
            </a:extLst>
          </p:cNvPr>
          <p:cNvCxnSpPr/>
          <p:nvPr/>
        </p:nvCxnSpPr>
        <p:spPr>
          <a:xfrm flipH="1">
            <a:off x="4114800" y="3566268"/>
            <a:ext cx="285750" cy="17705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92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Lze určit…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střední hodnotu životnosti el. součástek?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průměrné IQ lidské populace?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účinnost daného léku?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…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Neznáme-li rozdělení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pak</a:t>
                </a:r>
              </a:p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parametry náhodné veličiny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nelze většinou přesně určit, lze je jen odhadnout</a:t>
                </a:r>
                <a:r>
                  <a:rPr lang="cs-CZ" b="1" dirty="0"/>
                  <a:t>.</a:t>
                </a: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Jak určit parametry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(populace)?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 descr="Obsah obrázku hračka, obvod&#10;&#10;Popis byl vytvořen automaticky">
            <a:extLst>
              <a:ext uri="{FF2B5EF4-FFF2-40B4-BE49-F238E27FC236}">
                <a16:creationId xmlns:a16="http://schemas.microsoft.com/office/drawing/2014/main" id="{68B1C2DD-0046-4C01-87CE-A31A300B67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3506"/>
          <a:stretch/>
        </p:blipFill>
        <p:spPr>
          <a:xfrm>
            <a:off x="7395226" y="1754576"/>
            <a:ext cx="2335514" cy="148055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518008B-2DF3-44FD-8E93-EEE90E7B1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70" y="2948060"/>
            <a:ext cx="2589850" cy="1195315"/>
          </a:xfrm>
          <a:prstGeom prst="rect">
            <a:avLst/>
          </a:prstGeom>
        </p:spPr>
      </p:pic>
      <p:pic>
        <p:nvPicPr>
          <p:cNvPr id="24" name="Obrázek 23" descr="Obsah obrázku kreslení&#10;&#10;Popis byl vytvořen automaticky">
            <a:extLst>
              <a:ext uri="{FF2B5EF4-FFF2-40B4-BE49-F238E27FC236}">
                <a16:creationId xmlns:a16="http://schemas.microsoft.com/office/drawing/2014/main" id="{52128409-1B25-442C-A7BD-C9B895958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00" y="3384128"/>
            <a:ext cx="1388191" cy="13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Bodový odhad </a:t>
                </a:r>
                <a:r>
                  <a:rPr lang="cs-CZ" dirty="0"/>
                  <a:t>- parametr populace (základního souboru) aproximujeme jediným číslem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Bodový odhad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cs-CZ" sz="1800" dirty="0"/>
                  <a:t> neznámého parametru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𝜃</m:t>
                    </m:r>
                  </m:oMath>
                </a14:m>
                <a:r>
                  <a:rPr lang="cs-CZ" sz="1800" dirty="0"/>
                  <a:t> je náhodná veličina (např.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1800" dirty="0"/>
                  <a:t>).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Realizace bodového odhadu (např. realizace průměru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sz="1800" dirty="0"/>
                  <a:t>) se pro danou realizaci náhodného výběru většinou snadno spočítá. 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Chybí nám jakákoliv informace o přesnosti realizace bodového odhadu, tj. nevíme, jak moc se může změnit při další realizaci náhodného výběru. 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Jaké vlastnosti by měl mít „rozumný“ bodový odhad?</a:t>
                </a:r>
              </a:p>
              <a:p>
                <a:pPr marL="432000" lvl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b="1" dirty="0">
                    <a:solidFill>
                      <a:srgbClr val="00A499"/>
                    </a:solidFill>
                  </a:rPr>
                  <a:t>Nestrannost</a:t>
                </a:r>
                <a:r>
                  <a:rPr lang="cs-CZ" sz="1800" dirty="0"/>
                  <a:t> (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cs-CZ" sz="1800" dirty="0"/>
                  <a:t>) - neměl by mít žádnou systematickou odchylku od skutečné hodnoty parametru populace, tj. „v průměru by měl hledanou hodnotu parametru odhadovat správně“. </a:t>
                </a:r>
              </a:p>
              <a:p>
                <a:pPr marL="432000" lvl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b="1" dirty="0">
                    <a:solidFill>
                      <a:srgbClr val="00A499"/>
                    </a:solidFill>
                  </a:rPr>
                  <a:t>Konzistence</a:t>
                </a:r>
                <a:r>
                  <a:rPr lang="cs-CZ" sz="1800" dirty="0"/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18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fun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cs-CZ" sz="1800" dirty="0"/>
                  <a:t>) - s rostoucím rozsahem výběru by měl být „přesnější a přesnější“.</a:t>
                </a:r>
              </a:p>
              <a:p>
                <a:pPr marL="2034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None/>
                </a:pPr>
                <a:r>
                  <a:rPr lang="cs-CZ" sz="1800" dirty="0"/>
                  <a:t>Rozumné odhady by měly být konzistentní a pokud možno nestranné.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Jak odhadnout parametry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(populace)?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515" t="-5000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7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Bodový odhad </a:t>
                </a:r>
                <a:r>
                  <a:rPr lang="cs-CZ" dirty="0"/>
                  <a:t>- parametr populace (základního souboru) aproximujeme jediným číslem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Bodový odhad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neznámého parametru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𝜃</m:t>
                    </m:r>
                  </m:oMath>
                </a14:m>
                <a:r>
                  <a:rPr lang="cs-CZ" sz="1800" dirty="0"/>
                  <a:t> je náhodná veličina (např.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1800" dirty="0"/>
                  <a:t>).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Realizace bodového odhadu (např. realizace průměru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sz="1800" dirty="0"/>
                  <a:t>) se pro danou realizaci náhodného výběru většinou snadno spočítá. 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Chybí nám jakákoliv informace o přesnosti realizace bodového odhadu, tj. nevíme, jak moc se může změnit při další realizaci náhodného výběru. 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Jak odhadnout parametry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(populace)?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515" t="-5000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0805EFC8-36CA-4F2A-97AF-EF598978D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913689"/>
                  </p:ext>
                </p:extLst>
              </p:nvPr>
            </p:nvGraphicFramePr>
            <p:xfrm>
              <a:off x="395288" y="4081671"/>
              <a:ext cx="11401424" cy="11210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83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1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8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503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Populační parametry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stř. hodnota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medián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rozptyl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směr. odchylka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pravděpodobnost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Bodové odhady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 parametru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(výběrový) průměr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medián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rozptyl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cs-CZ" sz="1600" i="1" baseline="30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 err="1">
                              <a:effectLst/>
                            </a:rPr>
                            <a:t>výb</a:t>
                          </a:r>
                          <a:r>
                            <a:rPr lang="cs-CZ" sz="1600" b="1" dirty="0">
                              <a:effectLst/>
                            </a:rPr>
                            <a:t>. směr. odchylka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rel. četnost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0805EFC8-36CA-4F2A-97AF-EF598978D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913689"/>
                  </p:ext>
                </p:extLst>
              </p:nvPr>
            </p:nvGraphicFramePr>
            <p:xfrm>
              <a:off x="395288" y="4081671"/>
              <a:ext cx="11401424" cy="11210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83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1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8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503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3644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1" t="-11236" r="-296195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5921" t="-11236" r="-360855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386" t="-11236" r="-323552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6940" t="-11236" r="-212687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9276" t="-11236" r="-87500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9470" t="-11236" r="-758" b="-1101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58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1" t="-103125" r="-296195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5921" t="-103125" r="-360855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386" t="-103125" r="-323552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6940" t="-103125" r="-21268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9276" t="-103125" r="-875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9470" t="-103125" r="-758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306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Bodový odhad </a:t>
                </a:r>
                <a:r>
                  <a:rPr lang="cs-CZ" dirty="0"/>
                  <a:t>- parametr populace (základního souboru) aproximujeme jediným číslem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Bodový odhad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cs-CZ" sz="1800" dirty="0"/>
                  <a:t> neznámého parametru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𝜃</m:t>
                    </m:r>
                  </m:oMath>
                </a14:m>
                <a:r>
                  <a:rPr lang="cs-CZ" sz="1800" dirty="0"/>
                  <a:t> je náhodná veličina (např.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1800" dirty="0"/>
                  <a:t>).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Realizace bodového odhadu (např. realizace průměru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sz="1800" dirty="0"/>
                  <a:t>) se pro danou realizaci náhodného výběru většinou snadno spočítá. </a:t>
                </a:r>
              </a:p>
              <a:p>
                <a:pPr marL="432000"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Chybí nám jakákoliv informace o přesnosti realizace bodového odhadu, tj. nevíme, jak moc se může změnit při další realizaci náhodného výběru. 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teorie odhadu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Jak odhadnout parametry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(populace)?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515" t="-5000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0805EFC8-36CA-4F2A-97AF-EF598978D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994237"/>
                  </p:ext>
                </p:extLst>
              </p:nvPr>
            </p:nvGraphicFramePr>
            <p:xfrm>
              <a:off x="395288" y="4081671"/>
              <a:ext cx="11401424" cy="141363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83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1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8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503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Populační parametry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stř. hodnota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medián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rozptyl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směr. odchylka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pravděpodobnost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Bodové odhady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 parametru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(výběrový) průměr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medián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rozptyl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cs-CZ" sz="1600" i="1" baseline="30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 err="1">
                              <a:effectLst/>
                            </a:rPr>
                            <a:t>výb</a:t>
                          </a:r>
                          <a:r>
                            <a:rPr lang="cs-CZ" sz="1600" b="1" dirty="0">
                              <a:effectLst/>
                            </a:rPr>
                            <a:t>. směr. odchylka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rel. četnost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Realizace bodových odhadů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1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oMath>
                          </a14:m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6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986405" algn="ctr"/>
                              <a:tab pos="5972810" algn="r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cs-CZ" sz="1600" i="1" baseline="30000" dirty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6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60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986405" algn="ctr"/>
                              <a:tab pos="5972810" algn="r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dirty="0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𝑝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8659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0805EFC8-36CA-4F2A-97AF-EF598978D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994237"/>
                  </p:ext>
                </p:extLst>
              </p:nvPr>
            </p:nvGraphicFramePr>
            <p:xfrm>
              <a:off x="395288" y="4081671"/>
              <a:ext cx="11401424" cy="141363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83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1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8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503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3644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1" t="-11364" r="-296195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5921" t="-11364" r="-360855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386" t="-11364" r="-323552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6940" t="-11364" r="-212687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9276" t="-11364" r="-87500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9470" t="-11364" r="-758" b="-184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58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1" t="-101031" r="-296195" b="-67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5921" t="-101031" r="-360855" b="-67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386" t="-101031" r="-323552" b="-67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6940" t="-101031" r="-212687" b="-67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9276" t="-101031" r="-87500" b="-67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9470" t="-101031" r="-758" b="-67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1" t="-406250" r="-296195" b="-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5921" t="-406250" r="-360855" b="-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386" t="-406250" r="-323552" b="-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6940" t="-406250" r="-212687" b="-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9276" t="-406250" r="-87500" b="-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9470" t="-406250" r="-758" b="-35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6590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2E8B13C3-A6E4-4FE0-AD0B-F6DAF75E6153}"/>
              </a:ext>
            </a:extLst>
          </p:cNvPr>
          <p:cNvSpPr/>
          <p:nvPr/>
        </p:nvSpPr>
        <p:spPr>
          <a:xfrm>
            <a:off x="3284008" y="4081671"/>
            <a:ext cx="8512704" cy="54181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A14CCF4-AB38-425D-BA30-7C153B417923}"/>
              </a:ext>
            </a:extLst>
          </p:cNvPr>
          <p:cNvSpPr/>
          <p:nvPr/>
        </p:nvSpPr>
        <p:spPr>
          <a:xfrm>
            <a:off x="3284008" y="4623485"/>
            <a:ext cx="8512704" cy="5690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E8FADEC-2CB7-48CF-B28E-3D93224F5372}"/>
              </a:ext>
            </a:extLst>
          </p:cNvPr>
          <p:cNvSpPr txBox="1"/>
          <p:nvPr/>
        </p:nvSpPr>
        <p:spPr>
          <a:xfrm>
            <a:off x="8500606" y="3351004"/>
            <a:ext cx="34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konstanty, které většinou neznáme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76220B6-2FEC-4D3B-828A-B21B33DD3AA4}"/>
              </a:ext>
            </a:extLst>
          </p:cNvPr>
          <p:cNvSpPr txBox="1"/>
          <p:nvPr/>
        </p:nvSpPr>
        <p:spPr>
          <a:xfrm>
            <a:off x="8500606" y="3667088"/>
            <a:ext cx="34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náhodné veličiny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2C6FFD-7707-4397-8AC9-B15F9D0544AE}"/>
              </a:ext>
            </a:extLst>
          </p:cNvPr>
          <p:cNvSpPr txBox="1"/>
          <p:nvPr/>
        </p:nvSpPr>
        <p:spPr>
          <a:xfrm>
            <a:off x="8537296" y="5725140"/>
            <a:ext cx="34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konkrétní čísla, ale…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AE1AE70-C63E-492E-959F-8DDC442AE075}"/>
              </a:ext>
            </a:extLst>
          </p:cNvPr>
          <p:cNvSpPr/>
          <p:nvPr/>
        </p:nvSpPr>
        <p:spPr>
          <a:xfrm>
            <a:off x="3284008" y="5224623"/>
            <a:ext cx="8512704" cy="27068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36176</TotalTime>
  <Words>5085</Words>
  <Application>Microsoft Office PowerPoint</Application>
  <PresentationFormat>Širokoúhlá obrazovka</PresentationFormat>
  <Paragraphs>786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452</cp:revision>
  <dcterms:created xsi:type="dcterms:W3CDTF">2019-08-14T09:45:45Z</dcterms:created>
  <dcterms:modified xsi:type="dcterms:W3CDTF">2020-04-18T18:17:51Z</dcterms:modified>
</cp:coreProperties>
</file>