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1" r:id="rId2"/>
  </p:sldMasterIdLst>
  <p:notesMasterIdLst>
    <p:notesMasterId r:id="rId69"/>
  </p:notesMasterIdLst>
  <p:handoutMasterIdLst>
    <p:handoutMasterId r:id="rId70"/>
  </p:handoutMasterIdLst>
  <p:sldIdLst>
    <p:sldId id="259" r:id="rId3"/>
    <p:sldId id="730" r:id="rId4"/>
    <p:sldId id="791" r:id="rId5"/>
    <p:sldId id="790" r:id="rId6"/>
    <p:sldId id="731" r:id="rId7"/>
    <p:sldId id="732" r:id="rId8"/>
    <p:sldId id="733" r:id="rId9"/>
    <p:sldId id="734" r:id="rId10"/>
    <p:sldId id="735" r:id="rId11"/>
    <p:sldId id="736" r:id="rId12"/>
    <p:sldId id="737" r:id="rId13"/>
    <p:sldId id="738" r:id="rId14"/>
    <p:sldId id="739" r:id="rId15"/>
    <p:sldId id="307" r:id="rId16"/>
    <p:sldId id="742" r:id="rId17"/>
    <p:sldId id="308" r:id="rId18"/>
    <p:sldId id="309" r:id="rId19"/>
    <p:sldId id="310" r:id="rId20"/>
    <p:sldId id="311" r:id="rId21"/>
    <p:sldId id="312" r:id="rId22"/>
    <p:sldId id="314" r:id="rId23"/>
    <p:sldId id="315" r:id="rId24"/>
    <p:sldId id="743" r:id="rId25"/>
    <p:sldId id="745" r:id="rId26"/>
    <p:sldId id="316" r:id="rId27"/>
    <p:sldId id="317" r:id="rId28"/>
    <p:sldId id="744" r:id="rId29"/>
    <p:sldId id="746" r:id="rId30"/>
    <p:sldId id="783" r:id="rId31"/>
    <p:sldId id="747" r:id="rId32"/>
    <p:sldId id="768" r:id="rId33"/>
    <p:sldId id="748" r:id="rId34"/>
    <p:sldId id="749" r:id="rId35"/>
    <p:sldId id="750" r:id="rId36"/>
    <p:sldId id="751" r:id="rId37"/>
    <p:sldId id="763" r:id="rId38"/>
    <p:sldId id="766" r:id="rId39"/>
    <p:sldId id="782" r:id="rId40"/>
    <p:sldId id="754" r:id="rId41"/>
    <p:sldId id="752" r:id="rId42"/>
    <p:sldId id="755" r:id="rId43"/>
    <p:sldId id="760" r:id="rId44"/>
    <p:sldId id="761" r:id="rId45"/>
    <p:sldId id="762" r:id="rId46"/>
    <p:sldId id="769" r:id="rId47"/>
    <p:sldId id="753" r:id="rId48"/>
    <p:sldId id="757" r:id="rId49"/>
    <p:sldId id="756" r:id="rId50"/>
    <p:sldId id="758" r:id="rId51"/>
    <p:sldId id="759" r:id="rId52"/>
    <p:sldId id="785" r:id="rId53"/>
    <p:sldId id="786" r:id="rId54"/>
    <p:sldId id="772" r:id="rId55"/>
    <p:sldId id="780" r:id="rId56"/>
    <p:sldId id="773" r:id="rId57"/>
    <p:sldId id="774" r:id="rId58"/>
    <p:sldId id="784" r:id="rId59"/>
    <p:sldId id="777" r:id="rId60"/>
    <p:sldId id="775" r:id="rId61"/>
    <p:sldId id="778" r:id="rId62"/>
    <p:sldId id="779" r:id="rId63"/>
    <p:sldId id="781" r:id="rId64"/>
    <p:sldId id="787" r:id="rId65"/>
    <p:sldId id="789" r:id="rId66"/>
    <p:sldId id="788" r:id="rId67"/>
    <p:sldId id="547" r:id="rId6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Litschmannová" initials="M" lastIdx="1" clrIdx="0">
    <p:extLst>
      <p:ext uri="{19B8F6BF-5375-455C-9EA6-DF929625EA0E}">
        <p15:presenceInfo xmlns:p15="http://schemas.microsoft.com/office/powerpoint/2012/main" userId="Martina Litschmann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  <a:srgbClr val="CEF5F6"/>
    <a:srgbClr val="B6ECE6"/>
    <a:srgbClr val="D1F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92" d="100"/>
          <a:sy n="92" d="100"/>
        </p:scale>
        <p:origin x="501" y="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08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593D7-CC47-4C97-85AA-DEC62DBCBC42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10F3-9304-47CE-BBAF-C01A528D7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180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3CADA-E0D7-462E-B257-F097299824C9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CA400-FF9F-4372-9083-93153931D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22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96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20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345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895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89A0-E3F2-4E50-B219-20B93D75FC5A}" type="datetime1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A01A-5E05-42C2-8465-186D54A8145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19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62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Náhodný vektor</a:t>
            </a: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66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3" y="363538"/>
            <a:ext cx="10861675" cy="736600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00A499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0948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09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92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21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50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74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50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4056840" y="2290104"/>
            <a:ext cx="4281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dirty="0">
                <a:solidFill>
                  <a:srgbClr val="00A499"/>
                </a:solidFill>
              </a:rPr>
              <a:t>Výběrové charakteristiky</a:t>
            </a:r>
          </a:p>
        </p:txBody>
      </p:sp>
      <p:sp>
        <p:nvSpPr>
          <p:cNvPr id="11" name="Obdélník 10"/>
          <p:cNvSpPr/>
          <p:nvPr userDrawn="1"/>
        </p:nvSpPr>
        <p:spPr>
          <a:xfrm>
            <a:off x="4580376" y="2875956"/>
            <a:ext cx="3128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Martina </a:t>
            </a:r>
            <a:r>
              <a:rPr lang="cs-CZ" sz="2400" dirty="0" err="1"/>
              <a:t>Litschmannová</a:t>
            </a:r>
            <a:endParaRPr lang="cs-CZ" sz="240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2660" y="5201178"/>
            <a:ext cx="5847273" cy="864000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0296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 userDrawn="1"/>
        </p:nvSpPr>
        <p:spPr>
          <a:xfrm>
            <a:off x="0" y="8949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4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667" y="1346200"/>
            <a:ext cx="111252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/>
          </a:p>
        </p:txBody>
      </p:sp>
      <p:sp>
        <p:nvSpPr>
          <p:cNvPr id="8" name="Nadpis 1"/>
          <p:cNvSpPr txBox="1">
            <a:spLocks/>
          </p:cNvSpPr>
          <p:nvPr userDrawn="1"/>
        </p:nvSpPr>
        <p:spPr>
          <a:xfrm>
            <a:off x="0" y="330081"/>
            <a:ext cx="12192000" cy="787400"/>
          </a:xfrm>
          <a:prstGeom prst="rect">
            <a:avLst/>
          </a:prstGeom>
          <a:solidFill>
            <a:srgbClr val="D0EFF0"/>
          </a:solidFill>
          <a:ln>
            <a:solidFill>
              <a:srgbClr val="D0EFF0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A49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1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14130" y1="48375" x2="14130" y2="48375"/>
                        <a14:foregroundMark x1="49638" y1="64621" x2="49638" y2="64621"/>
                        <a14:foregroundMark x1="70652" y1="63177" x2="70652" y2="63177"/>
                        <a14:foregroundMark x1="87319" y1="42960" x2="87319" y2="429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94533" y="426243"/>
            <a:ext cx="652217" cy="654580"/>
          </a:xfrm>
          <a:prstGeom prst="rect">
            <a:avLst/>
          </a:prstGeom>
        </p:spPr>
      </p:pic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06575" y="6527920"/>
            <a:ext cx="2743200" cy="321493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Test obecných znalostí</a:t>
            </a: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03550" y="6538298"/>
            <a:ext cx="2743200" cy="330080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26</a:t>
            </a:r>
          </a:p>
        </p:txBody>
      </p:sp>
    </p:spTree>
    <p:extLst>
      <p:ext uri="{BB962C8B-B14F-4D97-AF65-F5344CB8AC3E}">
        <p14:creationId xmlns:p14="http://schemas.microsoft.com/office/powerpoint/2010/main" val="337879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8" r:id="rId12"/>
    <p:sldLayoutId id="214748367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mailto:martina.litschmannova@vsb.cz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6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6" y="1346200"/>
                <a:ext cx="11157373" cy="4830763"/>
              </a:xfrm>
            </p:spPr>
            <p:txBody>
              <a:bodyPr/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Populační charakteristiky </a:t>
                </a:r>
                <a:r>
                  <a:rPr lang="cs-CZ" dirty="0">
                    <a:solidFill>
                      <a:schemeClr val="tx1"/>
                    </a:solidFill>
                  </a:rPr>
                  <a:t>(obecně značíme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, konkrétně většinou řeckými písmeny) – jsou </a:t>
                </a:r>
                <a:r>
                  <a:rPr lang="cs-CZ" dirty="0">
                    <a:solidFill>
                      <a:srgbClr val="00A499"/>
                    </a:solidFill>
                  </a:rPr>
                  <a:t>konstanty</a:t>
                </a:r>
                <a:r>
                  <a:rPr lang="cs-CZ" dirty="0">
                    <a:solidFill>
                      <a:schemeClr val="tx1"/>
                    </a:solidFill>
                  </a:rPr>
                  <a:t>, ale většinou nedokážeme určit jejich přesnou hodnotu</a:t>
                </a:r>
                <a:endParaRPr lang="cs-CZ" dirty="0">
                  <a:solidFill>
                    <a:srgbClr val="00A499"/>
                  </a:solidFill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800" dirty="0">
                  <a:solidFill>
                    <a:srgbClr val="00A499"/>
                  </a:solidFill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Výběrové charakteristiky </a:t>
                </a:r>
                <a:r>
                  <a:rPr lang="cs-CZ" dirty="0"/>
                  <a:t>(obecně značíme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cs-CZ" dirty="0"/>
                  <a:t>, konkrétně latinkou, velkými písmeny) jsou </a:t>
                </a:r>
                <a:r>
                  <a:rPr lang="cs-CZ" dirty="0">
                    <a:solidFill>
                      <a:srgbClr val="00A499"/>
                    </a:solidFill>
                  </a:rPr>
                  <a:t>náhodnými veličinami</a:t>
                </a:r>
                <a:r>
                  <a:rPr lang="cs-CZ" dirty="0"/>
                  <a:t> a na základě realizace náhodného výběru dokážeme určit jejich </a:t>
                </a:r>
                <a:r>
                  <a:rPr lang="cs-CZ" b="1" dirty="0"/>
                  <a:t>pozorované hodnoty </a:t>
                </a:r>
                <a:r>
                  <a:rPr lang="cs-CZ" dirty="0"/>
                  <a:t>(značíme latinkou, malými písmeny)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8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6" y="1346200"/>
                <a:ext cx="11157373" cy="4830763"/>
              </a:xfrm>
              <a:blipFill>
                <a:blip r:embed="rId2"/>
                <a:stretch>
                  <a:fillRect l="-492" t="-1389" r="-6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Populační parametry vs. výběrové charakteristiky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ulka 23">
                <a:extLst>
                  <a:ext uri="{FF2B5EF4-FFF2-40B4-BE49-F238E27FC236}">
                    <a16:creationId xmlns:a16="http://schemas.microsoft.com/office/drawing/2014/main" id="{F59968CF-DD9E-49E0-9A95-3F8402304B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3406239"/>
                  </p:ext>
                </p:extLst>
              </p:nvPr>
            </p:nvGraphicFramePr>
            <p:xfrm>
              <a:off x="395288" y="3898509"/>
              <a:ext cx="11401424" cy="112102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2559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196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623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5071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0254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61027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Populační parametry</a:t>
                          </a:r>
                          <a:endParaRPr lang="cs-CZ" sz="16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A4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stř. hodnota</a:t>
                          </a:r>
                        </a:p>
                        <a:p>
                          <a:pPr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cs-CZ" sz="16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cs-CZ" sz="1600" dirty="0">
                              <a:effectLst/>
                            </a:rPr>
                            <a:t> nebo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cs-CZ" sz="1600" dirty="0">
                            <a:effectLst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medián</a:t>
                          </a:r>
                        </a:p>
                        <a:p>
                          <a:pPr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16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0,5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dirty="0">
                            <a:effectLst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rozptyl</a:t>
                          </a:r>
                        </a:p>
                        <a:p>
                          <a:pPr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6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6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cs-CZ" sz="16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cs-CZ" sz="1600" dirty="0">
                              <a:effectLst/>
                            </a:rPr>
                            <a:t> nebo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cs-CZ" sz="1600" dirty="0">
                            <a:effectLst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směr. odchylka</a:t>
                          </a:r>
                        </a:p>
                        <a:p>
                          <a:pPr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cs-CZ" sz="16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r>
                            <a:rPr lang="cs-CZ" sz="1600" dirty="0">
                              <a:effectLst/>
                            </a:rPr>
                            <a:t> nebo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cs-CZ" sz="1600" dirty="0">
                            <a:effectLst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pravděpodobnost</a:t>
                          </a:r>
                        </a:p>
                        <a:p>
                          <a:pPr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cs-CZ" sz="1600" dirty="0">
                            <a:effectLst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Výběrové charakteristiky</a:t>
                          </a:r>
                          <a:endParaRPr lang="cs-CZ" sz="16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(výběrový) průměr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1600"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výběrový medián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cs-CZ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>
                                            <a:effectLst/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sz="1600">
                                        <a:effectLst/>
                                        <a:latin typeface="Cambria Math"/>
                                      </a:rPr>
                                      <m:t>0,5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výběrový rozptyl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cs-CZ" sz="1600" i="1" baseline="30000" dirty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výběrová směr. odchylka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rel. četnost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ulka 23">
                <a:extLst>
                  <a:ext uri="{FF2B5EF4-FFF2-40B4-BE49-F238E27FC236}">
                    <a16:creationId xmlns:a16="http://schemas.microsoft.com/office/drawing/2014/main" id="{F59968CF-DD9E-49E0-9A95-3F8402304B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3406239"/>
                  </p:ext>
                </p:extLst>
              </p:nvPr>
            </p:nvGraphicFramePr>
            <p:xfrm>
              <a:off x="395288" y="3898509"/>
              <a:ext cx="11401424" cy="112102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2559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196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623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5071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0254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61027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36448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Populační parametry</a:t>
                          </a:r>
                          <a:endParaRPr lang="cs-CZ" sz="16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A4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4080" t="-11236" r="-403010" b="-110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8954" t="-11236" r="-293791" b="-110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0148" t="-11236" r="-231734" b="-110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475" t="-11236" r="-73481" b="-110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9470" t="-11236" r="-758" b="-1101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4581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Výběrové charakteristiky</a:t>
                          </a:r>
                          <a:endParaRPr lang="cs-CZ" sz="16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4080" t="-103125" r="-403010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8954" t="-103125" r="-293791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0148" t="-103125" r="-231734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475" t="-103125" r="-73481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9470" t="-103125" r="-758" b="-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40690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6" y="1346200"/>
                <a:ext cx="11157373" cy="4830763"/>
              </a:xfrm>
            </p:spPr>
            <p:txBody>
              <a:bodyPr/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Populační charakteristiky </a:t>
                </a:r>
                <a:r>
                  <a:rPr lang="cs-CZ" dirty="0">
                    <a:solidFill>
                      <a:schemeClr val="tx1"/>
                    </a:solidFill>
                  </a:rPr>
                  <a:t>(obecně značíme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, konkrétně většinou řeckými písmeny) – jsou </a:t>
                </a:r>
                <a:r>
                  <a:rPr lang="cs-CZ" dirty="0">
                    <a:solidFill>
                      <a:srgbClr val="00A499"/>
                    </a:solidFill>
                  </a:rPr>
                  <a:t>konstanty</a:t>
                </a:r>
                <a:r>
                  <a:rPr lang="cs-CZ" dirty="0">
                    <a:solidFill>
                      <a:schemeClr val="tx1"/>
                    </a:solidFill>
                  </a:rPr>
                  <a:t>, ale většinou nedokážeme určit jejich přesnou hodnotu</a:t>
                </a:r>
                <a:endParaRPr lang="cs-CZ" dirty="0">
                  <a:solidFill>
                    <a:srgbClr val="00A499"/>
                  </a:solidFill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800" dirty="0">
                  <a:solidFill>
                    <a:srgbClr val="00A499"/>
                  </a:solidFill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Výběrové charakteristiky </a:t>
                </a:r>
                <a:r>
                  <a:rPr lang="cs-CZ" dirty="0"/>
                  <a:t>(obecně značíme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cs-CZ" dirty="0"/>
                  <a:t>, konkrétně latinkou, velkými písmeny) jsou </a:t>
                </a:r>
                <a:r>
                  <a:rPr lang="cs-CZ" dirty="0">
                    <a:solidFill>
                      <a:srgbClr val="00A499"/>
                    </a:solidFill>
                  </a:rPr>
                  <a:t>náhodnými veličinami</a:t>
                </a:r>
                <a:r>
                  <a:rPr lang="cs-CZ" dirty="0"/>
                  <a:t> a na základě realizace náhodného výběru dokážeme určit jejich </a:t>
                </a:r>
                <a:r>
                  <a:rPr lang="cs-CZ" b="1" dirty="0"/>
                  <a:t>pozorované hodnoty </a:t>
                </a:r>
                <a:r>
                  <a:rPr lang="cs-CZ" dirty="0"/>
                  <a:t>(značíme latinkou, malými písmeny)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8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6" y="1346200"/>
                <a:ext cx="11157373" cy="4830763"/>
              </a:xfrm>
              <a:blipFill>
                <a:blip r:embed="rId2"/>
                <a:stretch>
                  <a:fillRect l="-492" t="-1389" r="-6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11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Populační parametry vs. výběrové charakteristiky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ulka 23">
                <a:extLst>
                  <a:ext uri="{FF2B5EF4-FFF2-40B4-BE49-F238E27FC236}">
                    <a16:creationId xmlns:a16="http://schemas.microsoft.com/office/drawing/2014/main" id="{F59968CF-DD9E-49E0-9A95-3F8402304B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5808931"/>
                  </p:ext>
                </p:extLst>
              </p:nvPr>
            </p:nvGraphicFramePr>
            <p:xfrm>
              <a:off x="395288" y="3898509"/>
              <a:ext cx="11401424" cy="185254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2559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196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623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5071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0254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61027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Populační parametry</a:t>
                          </a:r>
                          <a:endParaRPr lang="cs-CZ" sz="16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A4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stř. hodnota</a:t>
                          </a:r>
                        </a:p>
                        <a:p>
                          <a:pPr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cs-CZ" sz="16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cs-CZ" sz="1600" dirty="0">
                              <a:effectLst/>
                            </a:rPr>
                            <a:t> nebo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cs-CZ" sz="1600" dirty="0">
                            <a:effectLst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medián</a:t>
                          </a:r>
                        </a:p>
                        <a:p>
                          <a:pPr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16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0,5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dirty="0">
                            <a:effectLst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rozptyl</a:t>
                          </a:r>
                        </a:p>
                        <a:p>
                          <a:pPr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6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6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cs-CZ" sz="16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cs-CZ" sz="1600" dirty="0">
                              <a:effectLst/>
                            </a:rPr>
                            <a:t> nebo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cs-CZ" sz="1600" dirty="0">
                            <a:effectLst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směr. odchylka</a:t>
                          </a:r>
                        </a:p>
                        <a:p>
                          <a:pPr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cs-CZ" sz="16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r>
                            <a:rPr lang="cs-CZ" sz="1600" dirty="0">
                              <a:effectLst/>
                            </a:rPr>
                            <a:t> nebo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cs-CZ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cs-CZ" sz="1600" dirty="0">
                            <a:effectLst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pravděpodobnost</a:t>
                          </a:r>
                        </a:p>
                        <a:p>
                          <a:pPr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cs-CZ" sz="1600" dirty="0">
                            <a:effectLst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Výběrové charakteristiky</a:t>
                          </a:r>
                          <a:endParaRPr lang="cs-CZ" sz="16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(výběrový) průměr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1600"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výběrový medián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cs-CZ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>
                                            <a:effectLst/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sz="1600">
                                        <a:effectLst/>
                                        <a:latin typeface="Cambria Math"/>
                                      </a:rPr>
                                      <m:t>0,5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výběrový rozptyl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cs-CZ" sz="1600" i="1" baseline="30000" dirty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výběrová směr. odchylka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rel. četnost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  <a:latin typeface="Times New Roman"/>
                              <a:ea typeface="Times New Roman"/>
                            </a:rPr>
                            <a:t>Pozorované hodnoty</a:t>
                          </a:r>
                        </a:p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  <a:latin typeface="Times New Roman"/>
                              <a:ea typeface="Times New Roman"/>
                            </a:rPr>
                            <a:t>výběrových charakteristik 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cs-CZ" sz="16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6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oMath>
                          </a14:m>
                          <a:r>
                            <a:rPr lang="cs-CZ" sz="1600" dirty="0">
                              <a:effectLst/>
                              <a:latin typeface="Times New Roman"/>
                              <a:ea typeface="Times New Roman"/>
                            </a:rPr>
                            <a:t> nebo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cs-CZ" sz="16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6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oMath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60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sz="16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0,5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986405" algn="ctr"/>
                              <a:tab pos="5972810" algn="r"/>
                            </a:tabLst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cs-CZ" sz="1600" i="1" baseline="30000" dirty="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cs-CZ" sz="1600" dirty="0">
                              <a:effectLst/>
                              <a:latin typeface="Times New Roman"/>
                              <a:ea typeface="Times New Roman"/>
                            </a:rPr>
                            <a:t> nebo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6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cs-CZ" sz="160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1600" i="1" smtClean="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cs-CZ" sz="16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cs-CZ" sz="1600" dirty="0">
                              <a:effectLst/>
                              <a:latin typeface="Times New Roman"/>
                              <a:ea typeface="Times New Roman"/>
                            </a:rPr>
                            <a:t> nebo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̂"/>
                                  <m:ctrlPr>
                                    <a:rPr lang="cs-CZ" sz="16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6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oMath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986405" algn="ctr"/>
                              <a:tab pos="5972810" algn="r"/>
                            </a:tabLst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cs-CZ" sz="1600" i="1" dirty="0" smtClean="0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𝑝</m:t>
                              </m:r>
                            </m:oMath>
                          </a14:m>
                          <a:r>
                            <a:rPr lang="cs-CZ" sz="1600" dirty="0">
                              <a:effectLst/>
                              <a:latin typeface="Times New Roman"/>
                              <a:ea typeface="Times New Roman"/>
                            </a:rPr>
                            <a:t> nebo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cs-CZ" sz="16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6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acc>
                            </m:oMath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86590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ulka 23">
                <a:extLst>
                  <a:ext uri="{FF2B5EF4-FFF2-40B4-BE49-F238E27FC236}">
                    <a16:creationId xmlns:a16="http://schemas.microsoft.com/office/drawing/2014/main" id="{F59968CF-DD9E-49E0-9A95-3F8402304B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5808931"/>
                  </p:ext>
                </p:extLst>
              </p:nvPr>
            </p:nvGraphicFramePr>
            <p:xfrm>
              <a:off x="395288" y="3898509"/>
              <a:ext cx="11401424" cy="185254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2559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196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623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5071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0254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61027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36448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Populační parametry</a:t>
                          </a:r>
                          <a:endParaRPr lang="cs-CZ" sz="16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A4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4080" t="-11364" r="-403010" b="-2693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8954" t="-11364" r="-293791" b="-2693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0148" t="-11364" r="-231734" b="-2693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475" t="-11364" r="-73481" b="-2693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9470" t="-11364" r="-758" b="-2693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4581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Výběrové charakteristiky</a:t>
                          </a:r>
                          <a:endParaRPr lang="cs-CZ" sz="16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4080" t="-101031" r="-403010" b="-1443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8954" t="-101031" r="-293791" b="-1443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0148" t="-101031" r="-231734" b="-1443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475" t="-101031" r="-73481" b="-1443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9470" t="-101031" r="-758" b="-1443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  <a:latin typeface="Times New Roman"/>
                              <a:ea typeface="Times New Roman"/>
                            </a:rPr>
                            <a:t>Pozorované hodnoty</a:t>
                          </a:r>
                        </a:p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  <a:latin typeface="Times New Roman"/>
                              <a:ea typeface="Times New Roman"/>
                            </a:rPr>
                            <a:t>výběrových charakteristik 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4080" t="-162500" r="-403010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8954" t="-162500" r="-293791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0148" t="-162500" r="-231734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4475" t="-162500" r="-73481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9470" t="-162500" r="-758" b="-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86590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65369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>
                    <a:solidFill>
                      <a:schemeClr val="tx1"/>
                    </a:solidFill>
                  </a:rPr>
                  <a:t>(Výběrový) průměr </a:t>
                </a:r>
                <a:r>
                  <a:rPr lang="cs-CZ" dirty="0">
                    <a:solidFill>
                      <a:schemeClr val="tx1"/>
                    </a:solidFill>
                  </a:rPr>
                  <a:t>(náhodná veličina)</a:t>
                </a:r>
              </a:p>
              <a:p>
                <a:pPr marL="0" indent="0" algn="ctr">
                  <a:buClr>
                    <a:srgbClr val="00A499"/>
                  </a:buClr>
                  <a:buNone/>
                </a:pPr>
                <a:r>
                  <a:rPr lang="cs-CZ" b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cs-CZ" dirty="0">
                  <a:solidFill>
                    <a:srgbClr val="00A499"/>
                  </a:solidFill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800" dirty="0">
                  <a:solidFill>
                    <a:srgbClr val="00A499"/>
                  </a:solidFill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Pozorovaná hodnota (výběrového) průměru </a:t>
                </a:r>
                <a:r>
                  <a:rPr lang="cs-CZ" dirty="0"/>
                  <a:t>(reálné číslo určené z konkrétní realizace </a:t>
                </a:r>
                <a:r>
                  <a:rPr lang="cs-CZ" dirty="0" err="1"/>
                  <a:t>náh</a:t>
                </a:r>
                <a:r>
                  <a:rPr lang="cs-CZ" dirty="0"/>
                  <a:t>. výběru)</a:t>
                </a:r>
              </a:p>
              <a:p>
                <a:pPr marL="0" indent="0" algn="ctr">
                  <a:buClr>
                    <a:srgbClr val="00A499"/>
                  </a:buClr>
                  <a:buNone/>
                </a:pPr>
                <a:r>
                  <a:rPr lang="cs-CZ" b="1" dirty="0"/>
                  <a:t>    	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cs-CZ" b="1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b="1" dirty="0"/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Chceme-li zdůraznit, že se jedná o </a:t>
                </a:r>
                <a:r>
                  <a:rPr lang="cs-CZ" dirty="0" err="1"/>
                  <a:t>výb</a:t>
                </a:r>
                <a:r>
                  <a:rPr lang="cs-CZ" dirty="0"/>
                  <a:t>. charakteristiku (pozorovanou hodnotu </a:t>
                </a:r>
                <a:r>
                  <a:rPr lang="cs-CZ" dirty="0" err="1"/>
                  <a:t>výb</a:t>
                </a:r>
                <a:r>
                  <a:rPr lang="cs-CZ" dirty="0"/>
                  <a:t>. charakteristiky) výběru o rozsahu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, můžeme pro to využít dolní index: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dirty="0"/>
                  <a:t>).</a:t>
                </a: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Opakováním realizací náhodného výběru o rozsahu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můžeme získat libovolný počet pozorovaných hodnot náhodné veličiny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cs-CZ" dirty="0"/>
                  <a:t>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Vyneseme-li tyto pozorované hodnoty např. do histogramu, můžeme získat představu o rozdělení této náhodné veličiny…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  <a:blipFill>
                <a:blip r:embed="rId2"/>
                <a:stretch>
                  <a:fillRect l="-496" t="-1389" b="-3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12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(Výběrový) průměr</a:t>
            </a:r>
          </a:p>
        </p:txBody>
      </p:sp>
    </p:spTree>
    <p:extLst>
      <p:ext uri="{BB962C8B-B14F-4D97-AF65-F5344CB8AC3E}">
        <p14:creationId xmlns:p14="http://schemas.microsoft.com/office/powerpoint/2010/main" val="418366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b="1" dirty="0"/>
                  <a:t>Jak můžeme empiricky modelovat výběrové charakteristiky?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Navrhněte, jak bychom mohli zjišťovat, jaké rozdělení má (výběrový) průměr hladin cholesterolu 5 osob.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800" b="1" dirty="0"/>
              </a:p>
              <a:p>
                <a:pPr>
                  <a:lnSpc>
                    <a:spcPct val="110000"/>
                  </a:lnSpc>
                  <a:spcAft>
                    <a:spcPts val="3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Označme si hledaný průměr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cs-CZ" dirty="0"/>
                  <a:t> a uvědomme si, že se jedná o náhodnou veličinu.</a:t>
                </a:r>
              </a:p>
              <a:p>
                <a:pPr>
                  <a:lnSpc>
                    <a:spcPct val="110000"/>
                  </a:lnSpc>
                  <a:spcAft>
                    <a:spcPts val="3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Jakých hodnot může tato náhodná veličina nabývat? Pokud nemáme žádnou představu, ale můžeme provádět testy na lidech (představme si, že ano </a:t>
                </a:r>
                <a:r>
                  <a:rPr lang="cs-CZ" dirty="0">
                    <a:sym typeface="Wingdings" panose="05000000000000000000" pitchFamily="2" charset="2"/>
                  </a:rPr>
                  <a:t></a:t>
                </a:r>
                <a:r>
                  <a:rPr lang="cs-CZ" dirty="0"/>
                  <a:t>), můžeme to zjistit experimentálně (empiricky):</a:t>
                </a:r>
              </a:p>
              <a:p>
                <a:pPr marL="432000" lvl="1">
                  <a:lnSpc>
                    <a:spcPct val="110000"/>
                  </a:lnSpc>
                  <a:spcAft>
                    <a:spcPts val="3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:r>
                  <a:rPr lang="cs-CZ" dirty="0"/>
                  <a:t>Náhodně vybereme z populace 5 lidí, změříme jim hladinu cholesterolu a určíme průměr z těchto hodnot. Tím získáme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cs-CZ" dirty="0"/>
                  <a:t> (Nechť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=4,75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𝑚𝑚𝑜𝑙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cs-CZ" dirty="0"/>
                  <a:t>)</a:t>
                </a:r>
              </a:p>
              <a:p>
                <a:pPr marL="432000" lvl="1">
                  <a:lnSpc>
                    <a:spcPct val="110000"/>
                  </a:lnSpc>
                  <a:spcAft>
                    <a:spcPts val="3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:r>
                  <a:rPr lang="cs-CZ" dirty="0"/>
                  <a:t>Chceme-li získat lepší představu, pokus opakujeme, tj. znovu vybereme z populace náhodně 5 lidí, změříme jim hladinu cholesterolu a určíme průměr z těchto hodnot. (Nechť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5,15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𝑚𝑚𝑜𝑙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cs-CZ" dirty="0"/>
                  <a:t>)</a:t>
                </a:r>
              </a:p>
              <a:p>
                <a:pPr marL="432000" lvl="1">
                  <a:lnSpc>
                    <a:spcPct val="110000"/>
                  </a:lnSpc>
                  <a:spcAft>
                    <a:spcPts val="3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:r>
                  <a:rPr lang="cs-CZ" dirty="0"/>
                  <a:t>Je zřejmé, že čím vícekrát pokus opakujeme, tím lepší představu o chování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cs-CZ" dirty="0"/>
                  <a:t> získáme…</a:t>
                </a:r>
                <a:r>
                  <a:rPr lang="cs-CZ" b="1" dirty="0"/>
                  <a:t>  </a:t>
                </a:r>
              </a:p>
              <a:p>
                <a:pPr marL="432000" lvl="1">
                  <a:lnSpc>
                    <a:spcPct val="110000"/>
                  </a:lnSpc>
                  <a:spcAft>
                    <a:spcPts val="3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:r>
                  <a:rPr lang="cs-CZ" dirty="0"/>
                  <a:t>Pro lepší představu o rozdělení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cs-CZ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si vynesme získané pozorované hodnoty do krabicového grafu, popř. do histogramu</a:t>
                </a:r>
                <a:r>
                  <a:rPr lang="cs-CZ" b="1" dirty="0"/>
                  <a:t>…</a:t>
                </a: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  <a:blipFill>
                <a:blip r:embed="rId2"/>
                <a:stretch>
                  <a:fillRect l="-551" t="-18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13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 (motivační)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7972217-F209-44E2-A7A4-5B8841BBD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93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14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 (motivační)</a:t>
            </a:r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Mějme fiktivní populaci 10 000 osob se známou průměrnou hladinou cholesterolu v krvi (5 </a:t>
            </a:r>
            <a:r>
              <a:rPr lang="cs-CZ" dirty="0" err="1"/>
              <a:t>mmol</a:t>
            </a:r>
            <a:r>
              <a:rPr lang="cs-CZ" dirty="0"/>
              <a:t>/l). Naším úkolem je zjistit, jaké rozdělení má (výběrový) průměr hladin cholesterolu 5 osob.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V praxi samozřejmě populaci nemáme k dispozici a proto neznáme ani střední hodnotu zkoumané náhodné veličiny. Hlavním cílem by pak bylo tuto střední hodnotu co nejlépe odhadnout.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Chceme-li si ukázat, jak „to funguje“ a přitom se vyhnout testům prováděných na lidech (odběry krve pro zjištění hladiny cholesterolu), musíme si 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r>
              <a:rPr lang="cs-CZ" dirty="0"/>
              <a:t>nasimulovat fiktivní populaci (datový soubor obsahující 10 000 fiktivních hodnot hladin cholesterolu) a 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r>
              <a:rPr lang="cs-CZ" dirty="0"/>
              <a:t>z nich opakovaně provádět náhodný výběr o daném rozsahu, nyní o rozsahu 5 a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r>
              <a:rPr lang="cs-CZ" dirty="0"/>
              <a:t>vždy vypočíst příslušnou pozorovanou hodnotu průměru…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9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D560BF2E-7BC5-430F-B069-C29A7A8DE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26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15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 (motivační)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Fiktivní populace 10 000 osob: </a:t>
                </a:r>
                <a:endParaRPr lang="cs-CZ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hladina cholesterolu v krvi (</a:t>
                </a:r>
                <a:r>
                  <a:rPr lang="cs-CZ" dirty="0" err="1"/>
                  <a:t>mmol</a:t>
                </a:r>
                <a:r>
                  <a:rPr lang="cs-CZ" dirty="0"/>
                  <a:t>/l)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) = 5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8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493" t="-1389" b="-16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564" y="2316375"/>
            <a:ext cx="3312000" cy="3260412"/>
          </a:xfrm>
          <a:prstGeom prst="rect">
            <a:avLst/>
          </a:prstGeom>
        </p:spPr>
      </p:pic>
      <p:pic>
        <p:nvPicPr>
          <p:cNvPr id="9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5D839BA-ABA8-4430-A050-D39A1278B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325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16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 (motivační)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Fiktivní populace 10 000 osob: </a:t>
                </a:r>
                <a:endParaRPr lang="cs-CZ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hladina cholesterolu v krvi (</a:t>
                </a:r>
                <a:r>
                  <a:rPr lang="cs-CZ" dirty="0" err="1"/>
                  <a:t>mmol</a:t>
                </a:r>
                <a:r>
                  <a:rPr lang="cs-CZ" dirty="0"/>
                  <a:t>/l)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) = 5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8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493" t="-1389" b="-21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564" y="2316375"/>
            <a:ext cx="3312000" cy="3260412"/>
          </a:xfrm>
          <a:prstGeom prst="rect">
            <a:avLst/>
          </a:prstGeom>
        </p:spPr>
      </p:pic>
      <p:pic>
        <p:nvPicPr>
          <p:cNvPr id="10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0590C7B1-09D5-4C76-B7EC-D70510610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532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17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 (motivační)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Fiktivní populace 10 000 osob: </a:t>
                </a:r>
                <a:endParaRPr lang="cs-CZ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hladina cholesterolu v krvi (</a:t>
                </a:r>
                <a:r>
                  <a:rPr lang="cs-CZ" dirty="0" err="1"/>
                  <a:t>mmol</a:t>
                </a:r>
                <a:r>
                  <a:rPr lang="cs-CZ" dirty="0"/>
                  <a:t>/l)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) = 5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8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493" t="-1389" b="-21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564" y="2316375"/>
            <a:ext cx="3312000" cy="3260412"/>
          </a:xfrm>
          <a:prstGeom prst="rect">
            <a:avLst/>
          </a:prstGeom>
        </p:spPr>
      </p:pic>
      <p:pic>
        <p:nvPicPr>
          <p:cNvPr id="9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1EF4463B-8196-403B-B092-83FE95B6C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876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18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 (motivační)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Fiktivní populace 10 000 osob: </a:t>
                </a:r>
                <a:endParaRPr lang="cs-CZ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hladina cholesterolu v krvi (</a:t>
                </a:r>
                <a:r>
                  <a:rPr lang="cs-CZ" dirty="0" err="1"/>
                  <a:t>mmol</a:t>
                </a:r>
                <a:r>
                  <a:rPr lang="cs-CZ" dirty="0"/>
                  <a:t>/l)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) = 5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8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493" t="-1389" b="-21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564" y="2316375"/>
            <a:ext cx="3312000" cy="3260411"/>
          </a:xfrm>
          <a:prstGeom prst="rect">
            <a:avLst/>
          </a:prstGeom>
        </p:spPr>
      </p:pic>
      <p:pic>
        <p:nvPicPr>
          <p:cNvPr id="10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0F84C378-D342-4557-9CA4-401709F30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5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19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 (motivační)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Fiktivní populace 10 000 osob: </a:t>
                </a:r>
                <a:endParaRPr lang="cs-CZ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hladina cholesterolu v krvi (</a:t>
                </a:r>
                <a:r>
                  <a:rPr lang="cs-CZ" dirty="0" err="1"/>
                  <a:t>mmol</a:t>
                </a:r>
                <a:r>
                  <a:rPr lang="cs-CZ" dirty="0"/>
                  <a:t>/l)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) = 5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8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493" t="-1389" b="-21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564" y="2316374"/>
            <a:ext cx="3312000" cy="3260412"/>
          </a:xfrm>
          <a:prstGeom prst="rect">
            <a:avLst/>
          </a:prstGeom>
        </p:spPr>
      </p:pic>
      <p:pic>
        <p:nvPicPr>
          <p:cNvPr id="9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0249CF32-CF19-4B3C-9BC1-E4C598781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10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Opakování: Statistika – základní pojmy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Princip statistické indukce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Populační parametry vs. výběrové charakteristiky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Výběrové charakteristiky a jejich modelování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Výběrový průměr</a:t>
            </a:r>
          </a:p>
          <a:p>
            <a:pPr lvl="2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Slabý zákon velkých čísel</a:t>
            </a:r>
          </a:p>
          <a:p>
            <a:pPr lvl="2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Centrální limitní věta</a:t>
            </a:r>
          </a:p>
          <a:p>
            <a:pPr lvl="2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Modelování průměrů výběrů velkých rozsahů</a:t>
            </a:r>
          </a:p>
          <a:p>
            <a:pPr lvl="2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Modelování průměrů výběrů malých rozsahů (Studentovo rozdělení)</a:t>
            </a:r>
          </a:p>
          <a:p>
            <a:pPr marL="774900" lvl="2" indent="-342900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Výběrový úhrn</a:t>
            </a:r>
          </a:p>
          <a:p>
            <a:pPr marL="774900" lvl="2" indent="-342900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Výběrový rozptyl, popř. výběrová směrodatná odchylka (Chí-kvadrát rozdělení)</a:t>
            </a:r>
          </a:p>
          <a:p>
            <a:pPr marL="774900" lvl="2" indent="-342900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Výběrový podíl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Obsah (1)</a:t>
            </a:r>
          </a:p>
        </p:txBody>
      </p:sp>
    </p:spTree>
    <p:extLst>
      <p:ext uri="{BB962C8B-B14F-4D97-AF65-F5344CB8AC3E}">
        <p14:creationId xmlns:p14="http://schemas.microsoft.com/office/powerpoint/2010/main" val="2069173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20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 (motivační)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Fiktivní populace 10 000 osob: </a:t>
                </a:r>
                <a:endParaRPr lang="cs-CZ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hladina cholesterolu v krvi (</a:t>
                </a:r>
                <a:r>
                  <a:rPr lang="cs-CZ" dirty="0" err="1"/>
                  <a:t>mmol</a:t>
                </a:r>
                <a:r>
                  <a:rPr lang="cs-CZ" dirty="0"/>
                  <a:t>/l)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) = 5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8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493" t="-1389" b="-21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564" y="2316374"/>
            <a:ext cx="3312000" cy="3260412"/>
          </a:xfrm>
          <a:prstGeom prst="rect">
            <a:avLst/>
          </a:prstGeom>
        </p:spPr>
      </p:pic>
      <p:pic>
        <p:nvPicPr>
          <p:cNvPr id="10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D39CA4ED-262B-4721-B854-6378678C0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631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21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 (motivační)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6" y="1346200"/>
                <a:ext cx="11354083" cy="483076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Fiktivní populace 10 000 osob: </a:t>
                </a:r>
                <a:endParaRPr lang="cs-CZ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hladina cholesterolu v krvi (</a:t>
                </a:r>
                <a:r>
                  <a:rPr lang="cs-CZ" dirty="0" err="1"/>
                  <a:t>mmol</a:t>
                </a:r>
                <a:r>
                  <a:rPr lang="cs-CZ" dirty="0"/>
                  <a:t>/l)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) = 5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Srovnejme výsledky simulací pro opakované výběry 1 lidí, 5 (10, popř. 50) lidí (vždy 10 opakování výběru).</a:t>
                </a:r>
              </a:p>
            </p:txBody>
          </p:sp>
        </mc:Choice>
        <mc:Fallback xmlns="">
          <p:sp>
            <p:nvSpPr>
              <p:cNvPr id="8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6" y="1346200"/>
                <a:ext cx="11354083" cy="4830763"/>
              </a:xfrm>
              <a:blipFill>
                <a:blip r:embed="rId2"/>
                <a:stretch>
                  <a:fillRect l="-483" t="-1389" b="-21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398" y="2529735"/>
            <a:ext cx="7200000" cy="312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21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22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 (motivační)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6" y="1346200"/>
                <a:ext cx="11248813" cy="483076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Fiktivní populace 10 000 osob: </a:t>
                </a:r>
                <a:endParaRPr lang="cs-CZ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hladina cholesterolu v krvi (</a:t>
                </a:r>
                <a:r>
                  <a:rPr lang="cs-CZ" dirty="0" err="1"/>
                  <a:t>mmol</a:t>
                </a:r>
                <a:r>
                  <a:rPr lang="cs-CZ" dirty="0"/>
                  <a:t>/l)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) = 5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Srovnejme výsledky simulací pro opakované výběry 1 lidí, 5 (10, popř. 50) lidí (vždy 10 opakování výběru).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8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6" y="1346200"/>
                <a:ext cx="11248813" cy="4830763"/>
              </a:xfrm>
              <a:blipFill>
                <a:blip r:embed="rId2"/>
                <a:stretch>
                  <a:fillRect l="-488" t="-1389" r="-379" b="-21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398" y="2529735"/>
            <a:ext cx="7200000" cy="312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88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23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 (motivační)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351780"/>
              </a:xfrm>
            </p:spPr>
            <p:txBody>
              <a:bodyPr>
                <a:normAutofit lnSpcReduction="10000"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Fiktivní populace 10 000 osob: </a:t>
                </a:r>
                <a:endParaRPr lang="cs-CZ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hladina cholesterolu v krvi (</a:t>
                </a:r>
                <a:r>
                  <a:rPr lang="cs-CZ" dirty="0" err="1"/>
                  <a:t>mmol</a:t>
                </a:r>
                <a:r>
                  <a:rPr lang="cs-CZ" dirty="0"/>
                  <a:t>/l)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) = 5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>
                    <a:solidFill>
                      <a:srgbClr val="00A499"/>
                    </a:solidFill>
                  </a:rPr>
                  <a:t>Závěr</a:t>
                </a:r>
                <a:r>
                  <a:rPr lang="cs-CZ" dirty="0"/>
                  <a:t>: Čím větší rozsah výběru, tím lépe se v každém pokusu dařilo odhadnout skutečnou střední hodnotu.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8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351780"/>
              </a:xfrm>
              <a:blipFill>
                <a:blip r:embed="rId2"/>
                <a:stretch>
                  <a:fillRect l="-493" t="-17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>
            <a:extLst>
              <a:ext uri="{FF2B5EF4-FFF2-40B4-BE49-F238E27FC236}">
                <a16:creationId xmlns:a16="http://schemas.microsoft.com/office/drawing/2014/main" id="{5B908935-3EE1-44EC-9800-404AF99A5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398" y="2529735"/>
            <a:ext cx="7200000" cy="312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28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24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Slabý zákon velkých čísel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7172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/>
                  <a:t>Mějme nekonečný náhodný výběr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 …</m:t>
                    </m:r>
                  </m:oMath>
                </a14:m>
                <a:r>
                  <a:rPr lang="cs-CZ" dirty="0"/>
                  <a:t> z rozdělení se střední hodnotou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cs-CZ" dirty="0"/>
                  <a:t> a konečným rozptylem,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 …</m:t>
                    </m:r>
                  </m:oMath>
                </a14:m>
                <a:r>
                  <a:rPr lang="cs-CZ" dirty="0"/>
                  <a:t> jsou nekorelované náhodné veličiny. Potom platí, že </a:t>
                </a:r>
                <a:r>
                  <a:rPr lang="cs-CZ" dirty="0">
                    <a:solidFill>
                      <a:srgbClr val="00A499"/>
                    </a:solidFill>
                  </a:rPr>
                  <a:t>výběrový průměr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solidFill>
                                  <a:srgbClr val="00A499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vypočítaný z prvních </a:t>
                </a:r>
                <a:r>
                  <a:rPr lang="cs-CZ" i="1" dirty="0">
                    <a:solidFill>
                      <a:srgbClr val="00A499"/>
                    </a:solidFill>
                  </a:rPr>
                  <a:t>n</a:t>
                </a:r>
                <a:r>
                  <a:rPr lang="cs-CZ" dirty="0">
                    <a:solidFill>
                      <a:srgbClr val="00A499"/>
                    </a:solidFill>
                  </a:rPr>
                  <a:t> pozorování se pro </a:t>
                </a:r>
                <a14:m>
                  <m:oMath xmlns:m="http://schemas.openxmlformats.org/officeDocument/2006/math">
                    <m:r>
                      <a:rPr lang="cs-CZ" b="0" i="1">
                        <a:solidFill>
                          <a:srgbClr val="00A499"/>
                        </a:solidFill>
                        <a:latin typeface="Cambria Math"/>
                      </a:rPr>
                      <m:t>𝑛</m:t>
                    </m:r>
                    <m:r>
                      <a:rPr lang="cs-CZ" b="1" i="1">
                        <a:solidFill>
                          <a:srgbClr val="00A499"/>
                        </a:solidFill>
                        <a:latin typeface="Cambria Math"/>
                      </a:rPr>
                      <m:t>→∞</m:t>
                    </m:r>
                  </m:oMath>
                </a14:m>
                <a:r>
                  <a:rPr lang="cs-CZ" b="1" dirty="0">
                    <a:solidFill>
                      <a:srgbClr val="00A499"/>
                    </a:solidFill>
                  </a:rPr>
                  <a:t> </a:t>
                </a:r>
                <a:r>
                  <a:rPr lang="cs-CZ" dirty="0">
                    <a:solidFill>
                      <a:srgbClr val="00A499"/>
                    </a:solidFill>
                  </a:rPr>
                  <a:t>blíží ke střední hodnotě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cs-CZ" dirty="0"/>
                  <a:t>, což zapisujeme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cs-CZ" dirty="0"/>
                  <a:t> 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  <m:r>
                              <a:rPr lang="cs-CZ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cs-CZ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𝜀</m:t>
                                </m:r>
                              </m:e>
                            </m:d>
                          </m:e>
                        </m:d>
                        <m:r>
                          <a:rPr lang="cs-CZ" i="1">
                            <a:latin typeface="Cambria Math"/>
                          </a:rPr>
                          <m:t>=0</m:t>
                        </m:r>
                      </m:e>
                    </m:func>
                    <m:r>
                      <a:rPr lang="cs-CZ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pro</m:t>
                    </m:r>
                    <m:r>
                      <a:rPr lang="cs-CZ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ka</m:t>
                    </m:r>
                    <m:r>
                      <a:rPr lang="cs-CZ">
                        <a:latin typeface="Cambria Math"/>
                      </a:rPr>
                      <m:t>ž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d</m:t>
                    </m:r>
                    <m:r>
                      <a:rPr lang="cs-CZ">
                        <a:latin typeface="Cambria Math"/>
                      </a:rPr>
                      <m:t>é</m:t>
                    </m:r>
                    <m:r>
                      <a:rPr lang="cs-CZ" i="1">
                        <a:latin typeface="Cambria Math"/>
                      </a:rPr>
                      <m:t> </m:t>
                    </m:r>
                    <m:r>
                      <a:rPr lang="cs-CZ" i="1">
                        <a:latin typeface="Cambria Math"/>
                      </a:rPr>
                      <m:t>𝜀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cs-CZ" i="1">
                        <a:latin typeface="Cambria Math"/>
                      </a:rPr>
                      <m:t>0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8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71720"/>
              </a:xfrm>
              <a:blipFill>
                <a:blip r:embed="rId2"/>
                <a:stretch>
                  <a:fillRect l="-548" t="-7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>
            <a:extLst>
              <a:ext uri="{FF2B5EF4-FFF2-40B4-BE49-F238E27FC236}">
                <a16:creationId xmlns:a16="http://schemas.microsoft.com/office/drawing/2014/main" id="{5B908935-3EE1-44EC-9800-404AF99A5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000" y="3402645"/>
            <a:ext cx="7200000" cy="3125275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6105BC33-F8D6-4650-97A0-7550BE149B87}"/>
              </a:ext>
            </a:extLst>
          </p:cNvPr>
          <p:cNvSpPr/>
          <p:nvPr/>
        </p:nvSpPr>
        <p:spPr>
          <a:xfrm>
            <a:off x="434340" y="1268730"/>
            <a:ext cx="11283527" cy="1663065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23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25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 (motivační)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242" y="1365174"/>
            <a:ext cx="7001206" cy="486290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31" y="1399979"/>
            <a:ext cx="4320000" cy="300059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CC839C3-359D-416D-A9AA-AED0AEC9B200}"/>
              </a:ext>
            </a:extLst>
          </p:cNvPr>
          <p:cNvSpPr txBox="1"/>
          <p:nvPr/>
        </p:nvSpPr>
        <p:spPr>
          <a:xfrm>
            <a:off x="440055" y="4857856"/>
            <a:ext cx="3937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499"/>
                </a:solidFill>
              </a:rPr>
              <a:t>Jak dopadla simulace</a:t>
            </a:r>
            <a:r>
              <a:rPr lang="cs-CZ" dirty="0"/>
              <a:t>, </a:t>
            </a:r>
          </a:p>
          <a:p>
            <a:r>
              <a:rPr lang="cs-CZ" dirty="0"/>
              <a:t>když jsme použili fiktivní populaci, </a:t>
            </a:r>
          </a:p>
          <a:p>
            <a:r>
              <a:rPr lang="cs-CZ" dirty="0"/>
              <a:t>v níž hladiny cholesterolu měly cca normální rozdělení?</a:t>
            </a:r>
          </a:p>
        </p:txBody>
      </p:sp>
    </p:spTree>
    <p:extLst>
      <p:ext uri="{BB962C8B-B14F-4D97-AF65-F5344CB8AC3E}">
        <p14:creationId xmlns:p14="http://schemas.microsoft.com/office/powerpoint/2010/main" val="392861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26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 (motivační)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830" y="1387489"/>
            <a:ext cx="7002000" cy="486345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55" y="1377111"/>
            <a:ext cx="4320000" cy="300059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51E07AC-3BCE-4265-AC54-EDAB36CB569B}"/>
              </a:ext>
            </a:extLst>
          </p:cNvPr>
          <p:cNvSpPr txBox="1"/>
          <p:nvPr/>
        </p:nvSpPr>
        <p:spPr>
          <a:xfrm>
            <a:off x="457200" y="4880724"/>
            <a:ext cx="3937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499"/>
                </a:solidFill>
              </a:rPr>
              <a:t>Jak dopadla simulace</a:t>
            </a:r>
            <a:r>
              <a:rPr lang="cs-CZ" dirty="0"/>
              <a:t>, </a:t>
            </a:r>
          </a:p>
          <a:p>
            <a:r>
              <a:rPr lang="cs-CZ" dirty="0"/>
              <a:t>když jsme použili fiktivní populaci, </a:t>
            </a:r>
          </a:p>
          <a:p>
            <a:r>
              <a:rPr lang="cs-CZ" dirty="0"/>
              <a:t>v níž hladiny cholesterolu měly cca rovnoměrné rozdělení?</a:t>
            </a:r>
          </a:p>
        </p:txBody>
      </p:sp>
    </p:spTree>
    <p:extLst>
      <p:ext uri="{BB962C8B-B14F-4D97-AF65-F5344CB8AC3E}">
        <p14:creationId xmlns:p14="http://schemas.microsoft.com/office/powerpoint/2010/main" val="3863863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27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 (motivační)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830" y="1387489"/>
            <a:ext cx="7002000" cy="486345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55" y="1377111"/>
            <a:ext cx="4320000" cy="300059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51E07AC-3BCE-4265-AC54-EDAB36CB569B}"/>
              </a:ext>
            </a:extLst>
          </p:cNvPr>
          <p:cNvSpPr txBox="1"/>
          <p:nvPr/>
        </p:nvSpPr>
        <p:spPr>
          <a:xfrm>
            <a:off x="457200" y="4924888"/>
            <a:ext cx="3937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499"/>
                </a:solidFill>
              </a:rPr>
              <a:t>Závěr:</a:t>
            </a:r>
            <a:r>
              <a:rPr lang="cs-CZ" dirty="0"/>
              <a:t> </a:t>
            </a:r>
          </a:p>
          <a:p>
            <a:r>
              <a:rPr lang="cs-CZ" dirty="0"/>
              <a:t>Zdá se, že </a:t>
            </a:r>
            <a:r>
              <a:rPr lang="cs-CZ" dirty="0">
                <a:solidFill>
                  <a:srgbClr val="00A499"/>
                </a:solidFill>
              </a:rPr>
              <a:t>průměr má </a:t>
            </a:r>
          </a:p>
          <a:p>
            <a:r>
              <a:rPr lang="cs-CZ" dirty="0">
                <a:solidFill>
                  <a:srgbClr val="00A499"/>
                </a:solidFill>
              </a:rPr>
              <a:t>normální rozdělení </a:t>
            </a:r>
          </a:p>
          <a:p>
            <a:r>
              <a:rPr lang="cs-CZ" dirty="0"/>
              <a:t>bez ohledu na rozdělení populace.</a:t>
            </a:r>
          </a:p>
        </p:txBody>
      </p:sp>
    </p:spTree>
    <p:extLst>
      <p:ext uri="{BB962C8B-B14F-4D97-AF65-F5344CB8AC3E}">
        <p14:creationId xmlns:p14="http://schemas.microsoft.com/office/powerpoint/2010/main" val="210394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28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Centrální limitní věta (CLV)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7172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cs-CZ" dirty="0"/>
                  <a:t>Jsou-li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=1, 2, …, 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cs-CZ" dirty="0"/>
                  <a:t> nezávislé náhodné veličiny </a:t>
                </a:r>
              </a:p>
              <a:p>
                <a:pPr marL="0" indent="0" algn="ctr">
                  <a:buNone/>
                </a:pPr>
                <a:r>
                  <a:rPr lang="cs-CZ" dirty="0"/>
                  <a:t>se stejnou střední hodnotou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cs-CZ" dirty="0"/>
                  <a:t> a se stejným konečným rozptylem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, </a:t>
                </a:r>
              </a:p>
              <a:p>
                <a:pPr marL="0" indent="0" algn="ctr">
                  <a:buNone/>
                </a:pPr>
                <a:r>
                  <a:rPr lang="cs-CZ" dirty="0"/>
                  <a:t>pak </a:t>
                </a:r>
                <a:r>
                  <a:rPr lang="cs-CZ" dirty="0">
                    <a:solidFill>
                      <a:srgbClr val="00A499"/>
                    </a:solidFill>
                  </a:rPr>
                  <a:t>výběrový průměr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solidFill>
                                  <a:srgbClr val="00A499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má </a:t>
                </a:r>
                <a:r>
                  <a:rPr lang="cs-CZ" b="1" dirty="0">
                    <a:solidFill>
                      <a:srgbClr val="00A499"/>
                    </a:solidFill>
                  </a:rPr>
                  <a:t>při dostatečně velkém počtu pozorování </a:t>
                </a:r>
                <a:r>
                  <a:rPr lang="cs-CZ" dirty="0">
                    <a:solidFill>
                      <a:srgbClr val="00A499"/>
                    </a:solidFill>
                  </a:rPr>
                  <a:t>přibližně normální rozdělení</a:t>
                </a:r>
                <a:r>
                  <a:rPr lang="cs-CZ" dirty="0"/>
                  <a:t>, </a:t>
                </a:r>
              </a:p>
              <a:p>
                <a:pPr marL="0" indent="0" algn="ctr">
                  <a:buNone/>
                </a:pPr>
                <a:r>
                  <a:rPr lang="cs-CZ" dirty="0"/>
                  <a:t>ať už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pocházejí z libovolného rozdělení.</a:t>
                </a:r>
              </a:p>
              <a:p>
                <a:pPr marL="0" indent="0">
                  <a:buNone/>
                </a:pPr>
                <a:r>
                  <a:rPr lang="cs-CZ" dirty="0"/>
                  <a:t> </a:t>
                </a:r>
              </a:p>
              <a:p>
                <a:pPr marL="0" indent="0">
                  <a:buNone/>
                </a:pPr>
                <a:r>
                  <a:rPr lang="cs-CZ" dirty="0"/>
                  <a:t>Centrální limitní větu zapisujeme</a:t>
                </a:r>
              </a:p>
              <a:p>
                <a:pPr marL="0" indent="0">
                  <a:buNone/>
                </a:pPr>
                <a:endParaRPr lang="cs-CZ" sz="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~</m:t>
                    </m:r>
                    <m:r>
                      <a:rPr lang="cs-CZ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cs-CZ" dirty="0"/>
                  <a:t>  nebo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cs-CZ" i="1">
                        <a:latin typeface="Cambria Math"/>
                      </a:rPr>
                      <m:t>~</m:t>
                    </m:r>
                    <m:r>
                      <a:rPr lang="cs-CZ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lvl="2" indent="0">
                  <a:buNone/>
                </a:pPr>
                <a:r>
                  <a:rPr lang="cs-CZ" b="1" dirty="0"/>
                  <a:t>Předpoklady CLV:</a:t>
                </a:r>
              </a:p>
              <a:p>
                <a:pPr marL="342900" lvl="3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i="1" dirty="0"/>
                  <a:t> </a:t>
                </a:r>
                <a:r>
                  <a:rPr lang="cs-CZ" dirty="0"/>
                  <a:t>nezávislé náhodné veličiny,</a:t>
                </a:r>
              </a:p>
              <a:p>
                <a:pPr marL="342900" lvl="3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=…=</m:t>
                    </m:r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</a:p>
              <a:p>
                <a:pPr marL="342900" lvl="3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=…=</m:t>
                    </m:r>
                    <m:r>
                      <a:rPr lang="cs-CZ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cs-CZ" i="1">
                        <a:latin typeface="Cambria Math"/>
                        <a:ea typeface="Cambria Math"/>
                      </a:rPr>
                      <m:t>&lt;∞</m:t>
                    </m:r>
                  </m:oMath>
                </a14:m>
                <a:r>
                  <a:rPr lang="cs-CZ" i="1" dirty="0">
                    <a:latin typeface="Cambria Math"/>
                    <a:ea typeface="Cambria Math"/>
                  </a:rPr>
                  <a:t>,</a:t>
                </a:r>
              </a:p>
              <a:p>
                <a:pPr marL="342900" lvl="3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cs-CZ" dirty="0"/>
                  <a:t> (</a:t>
                </a:r>
                <a:r>
                  <a:rPr lang="cs-CZ" dirty="0">
                    <a:solidFill>
                      <a:srgbClr val="00A499"/>
                    </a:solidFill>
                  </a:rPr>
                  <a:t>v praxi: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</a:rPr>
                      <m:t>𝑛</m:t>
                    </m:r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  <a:ea typeface="Cambria Math"/>
                      </a:rPr>
                      <m:t>&gt;30</m:t>
                    </m:r>
                  </m:oMath>
                </a14:m>
                <a:r>
                  <a:rPr lang="cs-CZ" dirty="0"/>
                  <a:t>, výběr neobsahuje odlehlé pozorování).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8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71720"/>
              </a:xfrm>
              <a:blipFill>
                <a:blip r:embed="rId2"/>
                <a:stretch>
                  <a:fillRect l="-493" t="-16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délník 1">
            <a:extLst>
              <a:ext uri="{FF2B5EF4-FFF2-40B4-BE49-F238E27FC236}">
                <a16:creationId xmlns:a16="http://schemas.microsoft.com/office/drawing/2014/main" id="{6105BC33-F8D6-4650-97A0-7550BE149B87}"/>
              </a:ext>
            </a:extLst>
          </p:cNvPr>
          <p:cNvSpPr/>
          <p:nvPr/>
        </p:nvSpPr>
        <p:spPr>
          <a:xfrm>
            <a:off x="474133" y="1188720"/>
            <a:ext cx="11283527" cy="1663065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730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206574" y="1346200"/>
                <a:ext cx="11892081" cy="483076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~</m:t>
                    </m:r>
                    <m:r>
                      <a:rPr lang="cs-CZ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cs-CZ" dirty="0"/>
                  <a:t>  nebo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cs-CZ" i="1">
                        <a:latin typeface="Cambria Math"/>
                      </a:rPr>
                      <m:t>~</m:t>
                    </m:r>
                    <m:r>
                      <a:rPr lang="cs-CZ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cs-CZ" b="1" dirty="0"/>
              </a:p>
              <a:p>
                <a:pPr marL="0" indent="0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:endParaRPr lang="cs-CZ" sz="800" b="1" dirty="0"/>
              </a:p>
              <a:p>
                <a:pPr marL="0" lvl="2" indent="0">
                  <a:buNone/>
                </a:pPr>
                <a:r>
                  <a:rPr lang="cs-CZ" sz="1600" b="1" dirty="0"/>
                  <a:t>Předpoklady CLV:</a:t>
                </a:r>
              </a:p>
              <a:p>
                <a:pPr marL="342900" lvl="3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1600" i="1" dirty="0"/>
                  <a:t> </a:t>
                </a:r>
                <a:r>
                  <a:rPr lang="cs-CZ" sz="1600" dirty="0"/>
                  <a:t>nezávislé náhodné veličiny,</a:t>
                </a:r>
              </a:p>
              <a:p>
                <a:pPr marL="342900" lvl="3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16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sz="1600" i="1">
                        <a:latin typeface="Cambria Math"/>
                      </a:rPr>
                      <m:t>=</m:t>
                    </m:r>
                    <m:r>
                      <a:rPr lang="cs-CZ" sz="16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600" i="1">
                        <a:latin typeface="Cambria Math"/>
                      </a:rPr>
                      <m:t>=…=</m:t>
                    </m:r>
                    <m:r>
                      <a:rPr lang="cs-CZ" sz="16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cs-CZ" sz="1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cs-CZ" sz="1600" dirty="0"/>
                  <a:t>, </a:t>
                </a:r>
              </a:p>
              <a:p>
                <a:pPr marL="342900" lvl="3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1600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sz="1600" i="1">
                        <a:latin typeface="Cambria Math"/>
                      </a:rPr>
                      <m:t>=</m:t>
                    </m:r>
                    <m:r>
                      <a:rPr lang="cs-CZ" sz="1600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600" i="1">
                        <a:latin typeface="Cambria Math"/>
                      </a:rPr>
                      <m:t>=…=</m:t>
                    </m:r>
                    <m:r>
                      <a:rPr lang="cs-CZ" sz="1600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cs-CZ" sz="16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𝑋</m:t>
                        </m:r>
                      </m:sub>
                      <m:sup>
                        <m:r>
                          <a:rPr lang="cs-CZ" sz="16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600" dirty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𝑋</m:t>
                        </m:r>
                      </m:sub>
                      <m:sup>
                        <m:r>
                          <a:rPr lang="cs-CZ" sz="16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cs-CZ" sz="1600" i="1">
                        <a:latin typeface="Cambria Math"/>
                        <a:ea typeface="Cambria Math"/>
                      </a:rPr>
                      <m:t>&lt;∞</m:t>
                    </m:r>
                  </m:oMath>
                </a14:m>
                <a:r>
                  <a:rPr lang="cs-CZ" sz="1600" i="1" dirty="0">
                    <a:latin typeface="Cambria Math"/>
                    <a:ea typeface="Cambria Math"/>
                  </a:rPr>
                  <a:t>,</a:t>
                </a:r>
              </a:p>
              <a:p>
                <a:pPr marL="342900" lvl="3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𝑛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cs-CZ" sz="1600" dirty="0"/>
                  <a:t> (</a:t>
                </a:r>
                <a:r>
                  <a:rPr lang="cs-CZ" sz="1600" dirty="0">
                    <a:solidFill>
                      <a:srgbClr val="00A499"/>
                    </a:solidFill>
                  </a:rPr>
                  <a:t>v praxi: </a:t>
                </a:r>
                <a14:m>
                  <m:oMath xmlns:m="http://schemas.openxmlformats.org/officeDocument/2006/math">
                    <m:r>
                      <a:rPr lang="cs-CZ" sz="1600" i="1">
                        <a:solidFill>
                          <a:srgbClr val="00A499"/>
                        </a:solidFill>
                        <a:latin typeface="Cambria Math"/>
                      </a:rPr>
                      <m:t>𝑛</m:t>
                    </m:r>
                    <m:r>
                      <a:rPr lang="cs-CZ" sz="1600" i="1">
                        <a:solidFill>
                          <a:srgbClr val="00A499"/>
                        </a:solidFill>
                        <a:latin typeface="Cambria Math"/>
                        <a:ea typeface="Cambria Math"/>
                      </a:rPr>
                      <m:t>&gt;30</m:t>
                    </m:r>
                  </m:oMath>
                </a14:m>
                <a:r>
                  <a:rPr lang="cs-CZ" sz="1600" dirty="0"/>
                  <a:t>, výběr neobsahuje odlehlé pozorování).</a:t>
                </a:r>
              </a:p>
              <a:p>
                <a:pPr marL="0" indent="0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:endParaRPr lang="cs-CZ" sz="800" b="1" dirty="0"/>
              </a:p>
              <a:p>
                <a:pPr marL="0" indent="0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:r>
                  <a:rPr lang="cs-CZ" sz="1600" b="1" dirty="0"/>
                  <a:t>Proč platí CLV?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600" b="1" dirty="0">
                    <a:solidFill>
                      <a:srgbClr val="00A499"/>
                    </a:solidFill>
                  </a:rPr>
                  <a:t>Věta 1</a:t>
                </a:r>
                <a:r>
                  <a:rPr lang="cs-CZ" sz="1600" dirty="0"/>
                  <a:t>: Jsou-li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1600" i="1" dirty="0"/>
                  <a:t> </a:t>
                </a:r>
                <a:r>
                  <a:rPr lang="cs-CZ" sz="1600" dirty="0"/>
                  <a:t>nezávislé </a:t>
                </a:r>
                <a:r>
                  <a:rPr lang="cs-CZ" sz="1600" dirty="0" err="1"/>
                  <a:t>ná</a:t>
                </a:r>
                <a:r>
                  <a:rPr lang="en-US" sz="1600" dirty="0"/>
                  <a:t>h.</a:t>
                </a:r>
                <a:r>
                  <a:rPr lang="cs-CZ" sz="1600" dirty="0"/>
                  <a:t> veličiny, pak má náhodná veličina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6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600" dirty="0"/>
                  <a:t>normální rozdělení.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600" b="1" dirty="0">
                    <a:solidFill>
                      <a:srgbClr val="00A499"/>
                    </a:solidFill>
                  </a:rPr>
                  <a:t>Věta 2</a:t>
                </a:r>
                <a:r>
                  <a:rPr lang="cs-CZ" sz="1600" dirty="0"/>
                  <a:t>: Má-li náhodná veličina </a:t>
                </a:r>
                <a14:m>
                  <m:oMath xmlns:m="http://schemas.openxmlformats.org/officeDocument/2006/math">
                    <m:r>
                      <a:rPr lang="cs-CZ" sz="1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sz="1600" dirty="0"/>
                  <a:t> normální rozdělení, pak náhodná veličina </a:t>
                </a:r>
                <a14:m>
                  <m:oMath xmlns:m="http://schemas.openxmlformats.org/officeDocument/2006/math">
                    <m:r>
                      <a:rPr lang="cs-CZ" sz="16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sz="16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cs-CZ" sz="1600" i="1" dirty="0" err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cs-CZ" sz="1600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600" i="1" dirty="0" err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s-CZ" sz="1600" dirty="0"/>
                  <a:t>, kde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cs-CZ" sz="1600" dirty="0"/>
                  <a:t>, má normální rozdělení.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16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⋯+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sz="16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6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cs-CZ" sz="1600" dirty="0"/>
                  <a:t>.</a:t>
                </a:r>
                <a:r>
                  <a:rPr lang="en-US" sz="1600" dirty="0"/>
                  <a:t> </a:t>
                </a:r>
                <a:endParaRPr lang="cs-CZ" sz="16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600" dirty="0"/>
                  <a:t>Jsou-li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1600" i="1" dirty="0"/>
                  <a:t> </a:t>
                </a:r>
                <a:r>
                  <a:rPr lang="cs-CZ" sz="1600" dirty="0"/>
                  <a:t>nezávislé </a:t>
                </a:r>
                <a:r>
                  <a:rPr lang="cs-CZ" sz="1600" dirty="0" err="1"/>
                  <a:t>ná</a:t>
                </a:r>
                <a:r>
                  <a:rPr lang="en-US" sz="1600" dirty="0"/>
                  <a:t>h.</a:t>
                </a:r>
                <a:r>
                  <a:rPr lang="cs-CZ" sz="1600" dirty="0"/>
                  <a:t> veličiny, pak </a:t>
                </a:r>
                <a14:m>
                  <m:oMath xmlns:m="http://schemas.openxmlformats.org/officeDocument/2006/math">
                    <m:r>
                      <a:rPr lang="cs-CZ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16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⋯+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sz="160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60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𝑛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𝑋</m:t>
                        </m:r>
                      </m:sub>
                      <m:sup>
                        <m:r>
                          <a:rPr lang="cs-CZ" sz="16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sz="1600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cs-CZ" sz="16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cs-CZ" sz="16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𝑛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𝑋</m:t>
                        </m:r>
                      </m:sub>
                      <m:sup>
                        <m:r>
                          <a:rPr lang="cs-CZ" sz="16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cs-CZ" sz="1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16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cs-CZ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cs-CZ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1600" dirty="0"/>
                  <a:t>;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cs-CZ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cs-CZ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sub>
                          <m:sup>
                            <m:r>
                              <a:rPr lang="cs-CZ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cs-CZ" sz="1600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cs-CZ" sz="1600" dirty="0"/>
                  <a:t>+ dle Věta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cs-CZ" sz="1600" i="1">
                        <a:latin typeface="Cambria Math"/>
                      </a:rPr>
                      <m:t>~</m:t>
                    </m:r>
                    <m:r>
                      <a:rPr lang="cs-CZ" sz="16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  <m:r>
                          <a:rPr lang="cs-CZ" sz="1600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cs-CZ" sz="1600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cs-CZ" sz="1600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cs-CZ" sz="1600" dirty="0"/>
                  <a:t>tj.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cs-CZ" sz="1600" i="1">
                        <a:latin typeface="Cambria Math"/>
                      </a:rPr>
                      <m:t>~</m:t>
                    </m:r>
                    <m:r>
                      <a:rPr lang="cs-CZ" sz="16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  <m:r>
                          <a:rPr lang="cs-CZ" sz="1600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cs-CZ" sz="1600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cs-CZ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cs-CZ" sz="16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1600" i="1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cs-CZ" sz="1600" i="1">
                        <a:latin typeface="Cambria Math"/>
                      </a:rPr>
                      <m:t>~</m:t>
                    </m:r>
                    <m:r>
                      <a:rPr lang="cs-CZ" sz="16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cs-CZ" sz="1600" dirty="0"/>
                  <a:t>.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574" y="1346200"/>
                <a:ext cx="11892081" cy="4830763"/>
              </a:xfrm>
              <a:blipFill>
                <a:blip r:embed="rId2"/>
                <a:stretch>
                  <a:fillRect l="-410" b="-90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29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Centrální limitní věta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0076748-7D57-46C5-BB1F-172E19F57EBC}"/>
              </a:ext>
            </a:extLst>
          </p:cNvPr>
          <p:cNvSpPr/>
          <p:nvPr/>
        </p:nvSpPr>
        <p:spPr>
          <a:xfrm>
            <a:off x="2346960" y="1253442"/>
            <a:ext cx="7498080" cy="798244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91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Rozdíl (podíl) výběrových charakteristik a jejich modelování</a:t>
                </a:r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Rozdíl výběrových průměrů</a:t>
                </a:r>
              </a:p>
              <a:p>
                <a:pPr lvl="2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známé rozptyly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 nebo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&gt;30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&gt;30</m:t>
                    </m:r>
                  </m:oMath>
                </a14:m>
                <a:endParaRPr lang="cs-CZ" dirty="0"/>
              </a:p>
              <a:p>
                <a:pPr lvl="2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en-US" dirty="0"/>
                  <a:t>ne</a:t>
                </a:r>
                <a:r>
                  <a:rPr lang="cs-CZ" dirty="0"/>
                  <a:t>známé rozptyly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, ale v</a:t>
                </a:r>
                <a:r>
                  <a:rPr lang="cs-CZ" dirty="0" err="1"/>
                  <a:t>íme</a:t>
                </a:r>
                <a:r>
                  <a:rPr lang="cs-CZ" dirty="0"/>
                  <a:t>, že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dirty="0"/>
              </a:p>
              <a:p>
                <a:pPr lvl="2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en-US" dirty="0"/>
                  <a:t>ne</a:t>
                </a:r>
                <a:r>
                  <a:rPr lang="cs-CZ" dirty="0"/>
                  <a:t>známé rozptyly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, ale v</a:t>
                </a:r>
                <a:r>
                  <a:rPr lang="cs-CZ" dirty="0" err="1"/>
                  <a:t>íme</a:t>
                </a:r>
                <a:r>
                  <a:rPr lang="cs-CZ" dirty="0"/>
                  <a:t>, že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dirty="0"/>
              </a:p>
              <a:p>
                <a:pPr marL="774900" lvl="2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Podíl rozptylů (Fischerovo – </a:t>
                </a:r>
                <a:r>
                  <a:rPr lang="cs-CZ" dirty="0" err="1"/>
                  <a:t>Snedecorovo</a:t>
                </a:r>
                <a:r>
                  <a:rPr lang="cs-CZ" dirty="0"/>
                  <a:t> rozdělení)</a:t>
                </a:r>
              </a:p>
              <a:p>
                <a:pPr marL="774900" lvl="2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Rozdíl výběrových podílů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Obsah (2)</a:t>
            </a:r>
          </a:p>
        </p:txBody>
      </p:sp>
    </p:spTree>
    <p:extLst>
      <p:ext uri="{BB962C8B-B14F-4D97-AF65-F5344CB8AC3E}">
        <p14:creationId xmlns:p14="http://schemas.microsoft.com/office/powerpoint/2010/main" val="2262261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30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Centrální limitní věta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717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~</m:t>
                      </m:r>
                      <m:r>
                        <a:rPr lang="cs-CZ" i="1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8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717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délník 1">
            <a:extLst>
              <a:ext uri="{FF2B5EF4-FFF2-40B4-BE49-F238E27FC236}">
                <a16:creationId xmlns:a16="http://schemas.microsoft.com/office/drawing/2014/main" id="{6105BC33-F8D6-4650-97A0-7550BE149B87}"/>
              </a:ext>
            </a:extLst>
          </p:cNvPr>
          <p:cNvSpPr/>
          <p:nvPr/>
        </p:nvSpPr>
        <p:spPr>
          <a:xfrm>
            <a:off x="4955117" y="1346200"/>
            <a:ext cx="2400300" cy="939800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063C7FC-35CB-4F34-9B4D-AAF5E9C5E3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7"/>
          <a:stretch/>
        </p:blipFill>
        <p:spPr>
          <a:xfrm>
            <a:off x="3429000" y="2532062"/>
            <a:ext cx="5237727" cy="3291523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0043BA3-4270-42CC-AA5D-CE0767170C26}"/>
              </a:ext>
            </a:extLst>
          </p:cNvPr>
          <p:cNvSpPr/>
          <p:nvPr/>
        </p:nvSpPr>
        <p:spPr>
          <a:xfrm>
            <a:off x="2325017" y="5971619"/>
            <a:ext cx="7660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i="1" dirty="0"/>
              <a:t>Vliv rozsahu výběru na graf hustoty pravděpodobnosti výběrového průměru</a:t>
            </a:r>
          </a:p>
        </p:txBody>
      </p:sp>
    </p:spTree>
    <p:extLst>
      <p:ext uri="{BB962C8B-B14F-4D97-AF65-F5344CB8AC3E}">
        <p14:creationId xmlns:p14="http://schemas.microsoft.com/office/powerpoint/2010/main" val="1728676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</p:spPr>
            <p:txBody>
              <a:bodyPr>
                <a:noAutofit/>
              </a:bodyPr>
              <a:lstStyle/>
              <a:p>
                <a:pPr marL="0" lvl="4" indent="0" algn="ctr">
                  <a:buNone/>
                </a:pPr>
                <a:r>
                  <a:rPr lang="cs-CZ" dirty="0"/>
                  <a:t>Za výběry dostatečně velkého rozsahu považujeme takové výběry, kde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&gt;30</m:t>
                    </m:r>
                  </m:oMath>
                </a14:m>
                <a:r>
                  <a:rPr lang="en-US" dirty="0"/>
                  <a:t>.</a:t>
                </a:r>
                <a:endParaRPr lang="cs-CZ" dirty="0"/>
              </a:p>
              <a:p>
                <a:pPr marL="0" lvl="4" indent="0">
                  <a:buNone/>
                </a:pPr>
                <a:endParaRPr lang="cs-CZ" dirty="0"/>
              </a:p>
              <a:p>
                <a:pPr marL="0" lvl="4" indent="0" algn="ctr">
                  <a:buNone/>
                </a:pPr>
                <a:endParaRPr lang="cs-CZ" dirty="0"/>
              </a:p>
              <a:p>
                <a:pPr marL="0" lvl="4" indent="0" algn="ctr">
                  <a:buNone/>
                </a:pPr>
                <a:endParaRPr lang="cs-CZ" dirty="0"/>
              </a:p>
              <a:p>
                <a:pPr marL="226800" lvl="4" indent="-2268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Známe-li</a:t>
                </a:r>
                <a:r>
                  <a:rPr lang="cs-CZ" dirty="0">
                    <a:solidFill>
                      <a:srgbClr val="00A499"/>
                    </a:solidFill>
                  </a:rPr>
                  <a:t> střední hodnotu </a:t>
                </a:r>
                <a:r>
                  <a:rPr lang="cs-CZ" dirty="0"/>
                  <a:t>a</a:t>
                </a:r>
                <a:r>
                  <a:rPr lang="cs-CZ" dirty="0">
                    <a:solidFill>
                      <a:srgbClr val="00A499"/>
                    </a:solidFill>
                  </a:rPr>
                  <a:t> rozptyl populace</a:t>
                </a:r>
                <a:r>
                  <a:rPr lang="cs-CZ" dirty="0"/>
                  <a:t>, lze použít CLV, tj. znalosti, 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~</m:t>
                    </m:r>
                    <m:r>
                      <a:rPr lang="cs-CZ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226800" lvl="4" indent="-2268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 marL="226800" lvl="4" indent="-226800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en-US" dirty="0"/>
                  <a:t>M</a:t>
                </a:r>
                <a:r>
                  <a:rPr lang="cs-CZ" dirty="0"/>
                  <a:t>á-</a:t>
                </a:r>
                <a:r>
                  <a:rPr lang="cs-CZ" dirty="0" err="1"/>
                  <a:t>li</a:t>
                </a:r>
                <a:r>
                  <a:rPr lang="cs-CZ" dirty="0"/>
                  <a:t> populace </a:t>
                </a:r>
                <a:r>
                  <a:rPr lang="cs-CZ" dirty="0">
                    <a:solidFill>
                      <a:srgbClr val="00A499"/>
                    </a:solidFill>
                  </a:rPr>
                  <a:t>normální rozdělení </a:t>
                </a:r>
                <a:r>
                  <a:rPr lang="cs-CZ" dirty="0"/>
                  <a:t>a </a:t>
                </a:r>
                <a:r>
                  <a:rPr lang="cs-CZ" dirty="0">
                    <a:solidFill>
                      <a:srgbClr val="00A499"/>
                    </a:solidFill>
                  </a:rPr>
                  <a:t>neznáme jeho rozptyl</a:t>
                </a:r>
                <a:r>
                  <a:rPr lang="cs-CZ" dirty="0"/>
                  <a:t> a </a:t>
                </a:r>
                <a:r>
                  <a:rPr lang="cs-CZ" dirty="0">
                    <a:solidFill>
                      <a:srgbClr val="00A499"/>
                    </a:solidFill>
                  </a:rPr>
                  <a:t>rozsah výběru je velký </a:t>
                </a:r>
                <a14:m>
                  <m:oMath xmlns:m="http://schemas.openxmlformats.org/officeDocument/2006/math">
                    <m:r>
                      <a:rPr lang="cs-CZ" b="0" i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&gt;30</m:t>
                    </m:r>
                    <m:r>
                      <a:rPr lang="cs-CZ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,    výběrová směrodatná odchylka je dobrým odhadem populační směr. odchylky, tj. lze předpokládat, že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. Dále lze využít znalosti, 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~</m:t>
                    </m:r>
                    <m:r>
                      <a:rPr lang="cs-CZ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cs-CZ" dirty="0"/>
                  <a:t>.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  <a:blipFill>
                <a:blip r:embed="rId2"/>
                <a:stretch>
                  <a:fillRect l="-496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31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 modelovat průměr u výběrů „velkého“ rozsahu?</a:t>
            </a:r>
          </a:p>
        </p:txBody>
      </p:sp>
    </p:spTree>
    <p:extLst>
      <p:ext uri="{BB962C8B-B14F-4D97-AF65-F5344CB8AC3E}">
        <p14:creationId xmlns:p14="http://schemas.microsoft.com/office/powerpoint/2010/main" val="68012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cs-CZ" dirty="0">
                    <a:solidFill>
                      <a:schemeClr val="tx2"/>
                    </a:solidFill>
                  </a:rPr>
                  <a:t>Doba přežití jistého typu pacientů má exponenciální rozdělení se střední hodnotou 2 roky. Určete p-st, že </a:t>
                </a:r>
              </a:p>
              <a:p>
                <a:pPr marL="457200" indent="-457200">
                  <a:lnSpc>
                    <a:spcPct val="120000"/>
                  </a:lnSpc>
                  <a:spcBef>
                    <a:spcPts val="0"/>
                  </a:spcBef>
                  <a:buAutoNum type="alphaLcParenR"/>
                </a:pPr>
                <a:r>
                  <a:rPr lang="cs-CZ" dirty="0">
                    <a:solidFill>
                      <a:schemeClr val="tx2"/>
                    </a:solidFill>
                  </a:rPr>
                  <a:t>doba přežití pacienta bude vyšší než 27 měsíců,</a:t>
                </a:r>
              </a:p>
              <a:p>
                <a:pPr marL="457200" indent="-457200">
                  <a:lnSpc>
                    <a:spcPct val="120000"/>
                  </a:lnSpc>
                  <a:spcBef>
                    <a:spcPts val="0"/>
                  </a:spcBef>
                  <a:buAutoNum type="alphaLcParenR"/>
                </a:pPr>
                <a:endParaRPr lang="cs-CZ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cs-CZ" b="1" dirty="0">
                    <a:solidFill>
                      <a:schemeClr val="tx2"/>
                    </a:solidFill>
                  </a:rPr>
                  <a:t>Řešení: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… </a:t>
                </a:r>
                <a:r>
                  <a:rPr lang="en-US" dirty="0" err="1"/>
                  <a:t>doba</a:t>
                </a:r>
                <a:r>
                  <a:rPr lang="en-US" dirty="0"/>
                  <a:t> p</a:t>
                </a:r>
                <a:r>
                  <a:rPr lang="cs-CZ" dirty="0" err="1"/>
                  <a:t>řežití</a:t>
                </a:r>
                <a:r>
                  <a:rPr lang="cs-CZ" dirty="0"/>
                  <a:t> pacienta (</a:t>
                </a:r>
                <a:r>
                  <a:rPr lang="cs-CZ" dirty="0" err="1"/>
                  <a:t>měs</a:t>
                </a:r>
                <a:r>
                  <a:rPr lang="cs-CZ" dirty="0"/>
                  <a:t>.)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𝐸𝑥𝑝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24</m:t>
                            </m:r>
                          </m:den>
                        </m:f>
                      </m:e>
                    </m:d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cs-CZ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&gt;27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27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24</m:t>
                            </m:r>
                          </m:den>
                        </m:f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𝟑𝟐𝟓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 (</a:t>
                </a:r>
                <a:r>
                  <a:rPr lang="cs-CZ" i="1" dirty="0">
                    <a:solidFill>
                      <a:schemeClr val="accent5"/>
                    </a:solidFill>
                  </a:rPr>
                  <a:t>1-pexp(27,1/24)</a:t>
                </a:r>
                <a:r>
                  <a:rPr lang="cs-CZ" dirty="0"/>
                  <a:t>)</a:t>
                </a:r>
                <a:endParaRPr lang="cs-CZ" i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  <a:blipFill>
                <a:blip r:embed="rId2"/>
                <a:stretch>
                  <a:fillRect l="-606" r="-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32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2 (modelování průměru </a:t>
            </a:r>
            <a:r>
              <a:rPr lang="cs-CZ" dirty="0" err="1"/>
              <a:t>pr</a:t>
            </a:r>
            <a:r>
              <a:rPr lang="en-US" dirty="0"/>
              <a:t>o </a:t>
            </a:r>
            <a:r>
              <a:rPr lang="cs-CZ" dirty="0"/>
              <a:t>velké rozsahy výběru)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7972217-F209-44E2-A7A4-5B8841BBD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6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6" y="1346200"/>
                <a:ext cx="11455734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cs-CZ" dirty="0">
                    <a:solidFill>
                      <a:schemeClr val="tx2"/>
                    </a:solidFill>
                  </a:rPr>
                  <a:t>Doba přežití jistého typu pacientů má exponenciální rozdělení se střední hodnotou 2 roky. Určete p-st, že </a:t>
                </a:r>
              </a:p>
              <a:p>
                <a:pPr marL="457200" indent="-457200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lphaLcParenR" startAt="2"/>
                </a:pPr>
                <a:r>
                  <a:rPr lang="cs-CZ" dirty="0">
                    <a:solidFill>
                      <a:schemeClr val="tx2"/>
                    </a:solidFill>
                  </a:rPr>
                  <a:t>průměrná doba přežití 150 pacientů bude vyšší než 27 měsíců.</a:t>
                </a:r>
                <a:endParaRPr lang="en-US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cs-CZ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cs-CZ" b="1" dirty="0">
                    <a:solidFill>
                      <a:schemeClr val="tx2"/>
                    </a:solidFill>
                  </a:rPr>
                  <a:t>Řešení: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150</m:t>
                        </m:r>
                      </m:sub>
                    </m:sSub>
                  </m:oMath>
                </a14:m>
                <a:r>
                  <a:rPr lang="en-US" dirty="0"/>
                  <a:t> … </a:t>
                </a:r>
                <a:r>
                  <a:rPr lang="cs-CZ" dirty="0"/>
                  <a:t>průměrná </a:t>
                </a:r>
                <a:r>
                  <a:rPr lang="en-US" dirty="0" err="1"/>
                  <a:t>doba</a:t>
                </a:r>
                <a:r>
                  <a:rPr lang="en-US" dirty="0"/>
                  <a:t> p</a:t>
                </a:r>
                <a:r>
                  <a:rPr lang="cs-CZ" dirty="0" err="1"/>
                  <a:t>řežití</a:t>
                </a:r>
                <a:r>
                  <a:rPr lang="cs-CZ" dirty="0"/>
                  <a:t> 150 pacientů (</a:t>
                </a:r>
                <a:r>
                  <a:rPr lang="cs-CZ" dirty="0" err="1"/>
                  <a:t>měs</a:t>
                </a:r>
                <a:r>
                  <a:rPr lang="cs-CZ" dirty="0"/>
                  <a:t>.) – </a:t>
                </a:r>
                <a:r>
                  <a:rPr lang="cs-CZ" dirty="0">
                    <a:solidFill>
                      <a:srgbClr val="00A499"/>
                    </a:solidFill>
                  </a:rPr>
                  <a:t>dostatečně velký rozsah výběru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&gt;30</m:t>
                        </m:r>
                      </m:e>
                    </m:d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, lze použít CLV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 dirty="0">
                        <a:latin typeface="Cambria Math" panose="02040503050406030204" pitchFamily="18" charset="0"/>
                      </a:rPr>
                      <m:t> …</m:t>
                    </m:r>
                  </m:oMath>
                </a14:m>
                <a:r>
                  <a:rPr lang="cs-CZ" i="1" dirty="0">
                    <a:latin typeface="Cambria Math" panose="02040503050406030204" pitchFamily="18" charset="0"/>
                  </a:rPr>
                  <a:t>  </a:t>
                </a:r>
                <a:r>
                  <a:rPr lang="cs-CZ" dirty="0">
                    <a:latin typeface="Cambria Math" panose="02040503050406030204" pitchFamily="18" charset="0"/>
                  </a:rPr>
                  <a:t>doba přežití pacienta (</a:t>
                </a:r>
                <a:r>
                  <a:rPr lang="cs-CZ" dirty="0" err="1">
                    <a:latin typeface="Cambria Math" panose="02040503050406030204" pitchFamily="18" charset="0"/>
                  </a:rPr>
                  <a:t>měs</a:t>
                </a:r>
                <a:r>
                  <a:rPr lang="cs-CZ" dirty="0">
                    <a:latin typeface="Cambria Math" panose="02040503050406030204" pitchFamily="18" charset="0"/>
                  </a:rPr>
                  <a:t>.),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cs-CZ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cs-CZ" b="0" i="0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cs-CZ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cs-CZ" i="1" dirty="0">
                        <a:latin typeface="Cambria Math" panose="02040503050406030204" pitchFamily="18" charset="0"/>
                      </a:rPr>
                      <m:t>=24, 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i="1" dirty="0">
                        <a:latin typeface="Cambria Math" panose="02040503050406030204" pitchFamily="18" charset="0"/>
                      </a:rPr>
                      <m:t>=576</m:t>
                    </m:r>
                  </m:oMath>
                </a14:m>
                <a:endParaRPr lang="cs-CZ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150</m:t>
                        </m:r>
                      </m:sub>
                    </m:sSub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cs-CZ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 dirty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cs-CZ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150</m:t>
                            </m:r>
                          </m:den>
                        </m:f>
                      </m:e>
                    </m:d>
                  </m:oMath>
                </a14:m>
                <a:r>
                  <a:rPr lang="cs-CZ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150</m:t>
                        </m:r>
                      </m:sub>
                    </m:sSub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=24,</m:t>
                        </m:r>
                        <m:sSup>
                          <m:sSup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=3,84</m:t>
                        </m:r>
                      </m:e>
                    </m:d>
                  </m:oMath>
                </a14:m>
                <a:r>
                  <a:rPr lang="cs-CZ" dirty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cs-CZ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̅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150</m:t>
                            </m:r>
                          </m:sub>
                        </m:s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&gt;27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27−24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3,84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1,53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𝟎𝟔𝟑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(</a:t>
                </a:r>
                <a:r>
                  <a:rPr lang="cs-CZ" i="1" dirty="0">
                    <a:solidFill>
                      <a:schemeClr val="accent5"/>
                    </a:solidFill>
                  </a:rPr>
                  <a:t>1-pnorm(27,24,sqrt(576/150))</a:t>
                </a:r>
                <a:r>
                  <a:rPr lang="cs-CZ" dirty="0"/>
                  <a:t>)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6" y="1346200"/>
                <a:ext cx="11455734" cy="4830763"/>
              </a:xfrm>
              <a:blipFill>
                <a:blip r:embed="rId2"/>
                <a:stretch>
                  <a:fillRect l="-585" r="-1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33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2 (modelování průměru </a:t>
            </a:r>
            <a:r>
              <a:rPr lang="cs-CZ" dirty="0" err="1"/>
              <a:t>pr</a:t>
            </a:r>
            <a:r>
              <a:rPr lang="en-US" dirty="0"/>
              <a:t>o </a:t>
            </a:r>
            <a:r>
              <a:rPr lang="cs-CZ" dirty="0"/>
              <a:t>velké rozsahy výběru)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7972217-F209-44E2-A7A4-5B8841BBD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9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cs-CZ" dirty="0">
                    <a:solidFill>
                      <a:schemeClr val="tx2"/>
                    </a:solidFill>
                  </a:rPr>
                  <a:t>Doba přežití jistého typu pacientů má střední hodnotu 2 roky a směr. odchylku 2 roky. Určete p-st, že </a:t>
                </a:r>
              </a:p>
              <a:p>
                <a:pPr marL="457200" indent="-457200">
                  <a:lnSpc>
                    <a:spcPct val="120000"/>
                  </a:lnSpc>
                  <a:spcBef>
                    <a:spcPts val="0"/>
                  </a:spcBef>
                  <a:buAutoNum type="alphaLcParenR"/>
                </a:pPr>
                <a:r>
                  <a:rPr lang="cs-CZ" dirty="0">
                    <a:solidFill>
                      <a:schemeClr val="tx2"/>
                    </a:solidFill>
                  </a:rPr>
                  <a:t>doba přežití pacienta bude vyšší než 27 měsíců,</a:t>
                </a:r>
              </a:p>
              <a:p>
                <a:pPr marL="457200" indent="-457200">
                  <a:lnSpc>
                    <a:spcPct val="120000"/>
                  </a:lnSpc>
                  <a:spcBef>
                    <a:spcPts val="0"/>
                  </a:spcBef>
                  <a:buAutoNum type="alphaLcParenR"/>
                </a:pPr>
                <a:endParaRPr lang="cs-CZ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cs-CZ" b="1" dirty="0">
                    <a:solidFill>
                      <a:schemeClr val="tx2"/>
                    </a:solidFill>
                  </a:rPr>
                  <a:t>Řešení: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… </a:t>
                </a:r>
                <a:r>
                  <a:rPr lang="en-US" dirty="0" err="1"/>
                  <a:t>doba</a:t>
                </a:r>
                <a:r>
                  <a:rPr lang="en-US" dirty="0"/>
                  <a:t> p</a:t>
                </a:r>
                <a:r>
                  <a:rPr lang="cs-CZ" dirty="0" err="1"/>
                  <a:t>řežití</a:t>
                </a:r>
                <a:r>
                  <a:rPr lang="cs-CZ" dirty="0"/>
                  <a:t> pacienta (</a:t>
                </a:r>
                <a:r>
                  <a:rPr lang="cs-CZ" dirty="0" err="1"/>
                  <a:t>měs</a:t>
                </a:r>
                <a:r>
                  <a:rPr lang="cs-CZ" dirty="0"/>
                  <a:t>.)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~? </m:t>
                    </m:r>
                  </m:oMath>
                </a14:m>
                <a:r>
                  <a:rPr lang="cs-CZ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&gt;27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nelze určit, protože neznáme rozdělení doby přežití pacienta.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  <a:blipFill>
                <a:blip r:embed="rId2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34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3 (modelování průměru </a:t>
            </a:r>
            <a:r>
              <a:rPr lang="cs-CZ" dirty="0" err="1"/>
              <a:t>pr</a:t>
            </a:r>
            <a:r>
              <a:rPr lang="en-US" dirty="0"/>
              <a:t>o </a:t>
            </a:r>
            <a:r>
              <a:rPr lang="cs-CZ" dirty="0"/>
              <a:t>velké rozsahy výběru)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7972217-F209-44E2-A7A4-5B8841BBD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6" y="1346200"/>
                <a:ext cx="11455733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cs-CZ" dirty="0">
                    <a:solidFill>
                      <a:schemeClr val="tx2"/>
                    </a:solidFill>
                  </a:rPr>
                  <a:t>Doba přežití jistého typu pacientů má střední hodnotu 2 roky a směr. odchylku 2 roky. Určete p-st, že </a:t>
                </a:r>
              </a:p>
              <a:p>
                <a:pPr marL="457200" indent="-457200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lphaLcParenR" startAt="2"/>
                </a:pPr>
                <a:r>
                  <a:rPr lang="cs-CZ" dirty="0">
                    <a:solidFill>
                      <a:schemeClr val="tx2"/>
                    </a:solidFill>
                  </a:rPr>
                  <a:t>průměrná doba přežití 150 pacientů bude vyšší než 27 měsíců.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cs-CZ" b="1" dirty="0">
                    <a:solidFill>
                      <a:schemeClr val="tx2"/>
                    </a:solidFill>
                  </a:rPr>
                  <a:t>Řešení: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150</m:t>
                        </m:r>
                      </m:sub>
                    </m:sSub>
                  </m:oMath>
                </a14:m>
                <a:r>
                  <a:rPr lang="en-US" dirty="0"/>
                  <a:t> … </a:t>
                </a:r>
                <a:r>
                  <a:rPr lang="cs-CZ" dirty="0"/>
                  <a:t>průměrná </a:t>
                </a:r>
                <a:r>
                  <a:rPr lang="en-US" dirty="0" err="1"/>
                  <a:t>doba</a:t>
                </a:r>
                <a:r>
                  <a:rPr lang="en-US" dirty="0"/>
                  <a:t> p</a:t>
                </a:r>
                <a:r>
                  <a:rPr lang="cs-CZ" dirty="0" err="1"/>
                  <a:t>řežití</a:t>
                </a:r>
                <a:r>
                  <a:rPr lang="cs-CZ" dirty="0"/>
                  <a:t> 150 pacientů (</a:t>
                </a:r>
                <a:r>
                  <a:rPr lang="cs-CZ" dirty="0" err="1"/>
                  <a:t>měs</a:t>
                </a:r>
                <a:r>
                  <a:rPr lang="cs-CZ" dirty="0"/>
                  <a:t>.) – </a:t>
                </a:r>
                <a:r>
                  <a:rPr lang="cs-CZ" dirty="0">
                    <a:solidFill>
                      <a:srgbClr val="00A499"/>
                    </a:solidFill>
                  </a:rPr>
                  <a:t>dostatečně velký rozsah výběru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&gt;30</m:t>
                        </m:r>
                      </m:e>
                    </m:d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, lze použít CLV</a:t>
                </a:r>
                <a:endParaRPr lang="cs-CZ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 dirty="0">
                        <a:latin typeface="Cambria Math" panose="02040503050406030204" pitchFamily="18" charset="0"/>
                      </a:rPr>
                      <m:t> …</m:t>
                    </m:r>
                  </m:oMath>
                </a14:m>
                <a:r>
                  <a:rPr lang="cs-CZ" i="1" dirty="0">
                    <a:latin typeface="Cambria Math" panose="02040503050406030204" pitchFamily="18" charset="0"/>
                  </a:rPr>
                  <a:t>  </a:t>
                </a:r>
                <a:r>
                  <a:rPr lang="cs-CZ" dirty="0">
                    <a:latin typeface="Cambria Math" panose="02040503050406030204" pitchFamily="18" charset="0"/>
                  </a:rPr>
                  <a:t>doba přežití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>
                    <a:latin typeface="Cambria Math" panose="02040503050406030204" pitchFamily="18" charset="0"/>
                  </a:rPr>
                  <a:t>-</a:t>
                </a:r>
                <a:r>
                  <a:rPr lang="cs-CZ" dirty="0" err="1">
                    <a:latin typeface="Cambria Math" panose="02040503050406030204" pitchFamily="18" charset="0"/>
                  </a:rPr>
                  <a:t>tého</a:t>
                </a:r>
                <a:r>
                  <a:rPr lang="cs-CZ" dirty="0">
                    <a:latin typeface="Cambria Math" panose="02040503050406030204" pitchFamily="18" charset="0"/>
                  </a:rPr>
                  <a:t> pacienta (</a:t>
                </a:r>
                <a:r>
                  <a:rPr lang="cs-CZ" dirty="0" err="1">
                    <a:latin typeface="Cambria Math" panose="02040503050406030204" pitchFamily="18" charset="0"/>
                  </a:rPr>
                  <a:t>měs</a:t>
                </a:r>
                <a:r>
                  <a:rPr lang="cs-CZ" dirty="0">
                    <a:latin typeface="Cambria Math" panose="02040503050406030204" pitchFamily="18" charset="0"/>
                  </a:rPr>
                  <a:t>.),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 dirty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cs-CZ" i="1" dirty="0">
                          <a:latin typeface="Cambria Math" panose="02040503050406030204" pitchFamily="18" charset="0"/>
                        </a:rPr>
                        <m:t>=24,  </m:t>
                      </m:r>
                      <m:r>
                        <a:rPr lang="cs-CZ" i="1" dirty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cs-CZ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e>
                        <m:sup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 dirty="0">
                          <a:latin typeface="Cambria Math" panose="02040503050406030204" pitchFamily="18" charset="0"/>
                        </a:rPr>
                        <m:t>576</m:t>
                      </m:r>
                    </m:oMath>
                  </m:oMathPara>
                </a14:m>
                <a:endParaRPr lang="cs-CZ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150</m:t>
                        </m:r>
                      </m:sub>
                    </m:sSub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cs-CZ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 dirty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cs-CZ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150</m:t>
                            </m:r>
                          </m:den>
                        </m:f>
                      </m:e>
                    </m:d>
                  </m:oMath>
                </a14:m>
                <a:r>
                  <a:rPr lang="cs-CZ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150</m:t>
                        </m:r>
                      </m:sub>
                    </m:sSub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=24,</m:t>
                        </m:r>
                        <m:sSup>
                          <m:sSup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=3,84</m:t>
                        </m:r>
                      </m:e>
                    </m:d>
                  </m:oMath>
                </a14:m>
                <a:r>
                  <a:rPr lang="cs-CZ" dirty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cs-CZ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̅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150</m:t>
                            </m:r>
                          </m:sub>
                        </m:s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&gt;27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27−24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3,84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1,53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𝟎𝟔𝟑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(</a:t>
                </a:r>
                <a:r>
                  <a:rPr lang="cs-CZ" i="1" dirty="0">
                    <a:solidFill>
                      <a:schemeClr val="accent5"/>
                    </a:solidFill>
                  </a:rPr>
                  <a:t>1-pnorm(27,24,sqrt(576/150))</a:t>
                </a:r>
                <a:r>
                  <a:rPr lang="cs-CZ" dirty="0"/>
                  <a:t>)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6" y="1346200"/>
                <a:ext cx="11455733" cy="4830763"/>
              </a:xfrm>
              <a:blipFill>
                <a:blip r:embed="rId2"/>
                <a:stretch>
                  <a:fillRect l="-585" r="-1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35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3 (modelování průměru </a:t>
            </a:r>
            <a:r>
              <a:rPr lang="cs-CZ" dirty="0" err="1"/>
              <a:t>pr</a:t>
            </a:r>
            <a:r>
              <a:rPr lang="en-US" dirty="0"/>
              <a:t>o </a:t>
            </a:r>
            <a:r>
              <a:rPr lang="cs-CZ" dirty="0"/>
              <a:t>velké rozsahy výběru)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7972217-F209-44E2-A7A4-5B8841BBD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58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</p:spPr>
            <p:txBody>
              <a:bodyPr>
                <a:noAutofit/>
              </a:bodyPr>
              <a:lstStyle/>
              <a:p>
                <a:pPr marL="0" lvl="4" indent="0" algn="ctr">
                  <a:buNone/>
                </a:pPr>
                <a:r>
                  <a:rPr lang="cs-CZ" dirty="0"/>
                  <a:t>Pokud </a:t>
                </a:r>
                <a:r>
                  <a:rPr lang="cs-CZ" dirty="0">
                    <a:solidFill>
                      <a:srgbClr val="00A499"/>
                    </a:solidFill>
                  </a:rPr>
                  <a:t>rozsah výběru je malý </a:t>
                </a:r>
                <a:r>
                  <a:rPr lang="cs-CZ" dirty="0"/>
                  <a:t>(v praxi menší než 30), </a:t>
                </a:r>
              </a:p>
              <a:p>
                <a:pPr marL="0" lvl="4" indent="0" algn="ctr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nelze</a:t>
                </a:r>
                <a:r>
                  <a:rPr lang="cs-CZ" dirty="0"/>
                  <a:t> pro modelování průměru </a:t>
                </a:r>
                <a:r>
                  <a:rPr lang="cs-CZ" dirty="0">
                    <a:solidFill>
                      <a:srgbClr val="00A499"/>
                    </a:solidFill>
                  </a:rPr>
                  <a:t>použít centrální limitní větu</a:t>
                </a:r>
                <a:r>
                  <a:rPr lang="cs-CZ" dirty="0"/>
                  <a:t>!</a:t>
                </a:r>
              </a:p>
              <a:p>
                <a:pPr marL="0" lvl="4" indent="0">
                  <a:buNone/>
                </a:pPr>
                <a:endParaRPr lang="cs-CZ" dirty="0"/>
              </a:p>
              <a:p>
                <a:pPr marL="0" lvl="4" indent="0" algn="ctr">
                  <a:buNone/>
                </a:pPr>
                <a:endParaRPr lang="cs-CZ" dirty="0"/>
              </a:p>
              <a:p>
                <a:pPr marL="226800" lvl="4" indent="-2268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en-US" dirty="0"/>
                  <a:t>M</a:t>
                </a:r>
                <a:r>
                  <a:rPr lang="cs-CZ" dirty="0"/>
                  <a:t>á-</a:t>
                </a:r>
                <a:r>
                  <a:rPr lang="cs-CZ" dirty="0" err="1"/>
                  <a:t>li</a:t>
                </a:r>
                <a:r>
                  <a:rPr lang="cs-CZ" dirty="0"/>
                  <a:t> populace </a:t>
                </a:r>
                <a:r>
                  <a:rPr lang="cs-CZ" dirty="0">
                    <a:solidFill>
                      <a:srgbClr val="00A499"/>
                    </a:solidFill>
                  </a:rPr>
                  <a:t>normální rozdělení</a:t>
                </a:r>
                <a:r>
                  <a:rPr lang="cs-CZ" dirty="0"/>
                  <a:t> a </a:t>
                </a:r>
                <a:r>
                  <a:rPr lang="cs-CZ" dirty="0">
                    <a:solidFill>
                      <a:srgbClr val="00A499"/>
                    </a:solidFill>
                  </a:rPr>
                  <a:t>známe jeho rozptyl</a:t>
                </a:r>
                <a:r>
                  <a:rPr lang="cs-CZ" dirty="0"/>
                  <a:t> lze, bez dalších omezujících podmínek, pro</a:t>
                </a:r>
              </a:p>
              <a:p>
                <a:pPr marL="226800" lvl="4" indent="0">
                  <a:buClr>
                    <a:srgbClr val="00A499"/>
                  </a:buClr>
                  <a:buNone/>
                </a:pPr>
                <a:r>
                  <a:rPr lang="cs-CZ" dirty="0"/>
                  <a:t>modelování průměru použít znalost, 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~</m:t>
                    </m:r>
                    <m:r>
                      <a:rPr lang="cs-CZ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226800" lvl="4" indent="0" algn="ctr">
                  <a:buNone/>
                </a:pPr>
                <a:r>
                  <a:rPr lang="cs-CZ" dirty="0"/>
                  <a:t> </a:t>
                </a:r>
              </a:p>
              <a:p>
                <a:pPr marL="226800" lvl="4" indent="-2268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en-US" dirty="0"/>
                  <a:t>M</a:t>
                </a:r>
                <a:r>
                  <a:rPr lang="cs-CZ" dirty="0"/>
                  <a:t>á-</a:t>
                </a:r>
                <a:r>
                  <a:rPr lang="cs-CZ" dirty="0" err="1"/>
                  <a:t>li</a:t>
                </a:r>
                <a:r>
                  <a:rPr lang="cs-CZ" dirty="0"/>
                  <a:t> populace </a:t>
                </a:r>
                <a:r>
                  <a:rPr lang="cs-CZ" dirty="0">
                    <a:solidFill>
                      <a:srgbClr val="00A499"/>
                    </a:solidFill>
                  </a:rPr>
                  <a:t>normální rozdělení </a:t>
                </a:r>
                <a:r>
                  <a:rPr lang="cs-CZ" dirty="0"/>
                  <a:t>a </a:t>
                </a:r>
                <a:r>
                  <a:rPr lang="cs-CZ" dirty="0">
                    <a:solidFill>
                      <a:srgbClr val="00A499"/>
                    </a:solidFill>
                  </a:rPr>
                  <a:t>neznáme jeho rozptyl</a:t>
                </a:r>
                <a:r>
                  <a:rPr lang="cs-CZ" dirty="0"/>
                  <a:t> a </a:t>
                </a:r>
                <a:r>
                  <a:rPr lang="cs-CZ" dirty="0">
                    <a:solidFill>
                      <a:srgbClr val="00A499"/>
                    </a:solidFill>
                  </a:rPr>
                  <a:t>rozsah výběru je malý</a:t>
                </a:r>
                <a:r>
                  <a:rPr lang="cs-CZ" dirty="0"/>
                  <a:t>, výběrová  </a:t>
                </a:r>
              </a:p>
              <a:p>
                <a:pPr marL="226800" lvl="4" indent="0">
                  <a:buClr>
                    <a:srgbClr val="00A499"/>
                  </a:buClr>
                  <a:buNone/>
                </a:pPr>
                <a:r>
                  <a:rPr lang="cs-CZ" dirty="0"/>
                  <a:t>směrodatná odchylka nemusí být dobrým odhadem populační směr. odchylky, proto nelze použít výše uvedenou znalost. Pro modelování průměru lze použít tzv. </a:t>
                </a:r>
                <a:r>
                  <a:rPr lang="cs-CZ" b="1" dirty="0">
                    <a:solidFill>
                      <a:srgbClr val="00A499"/>
                    </a:solidFill>
                  </a:rPr>
                  <a:t>Studentovo rozdělení </a:t>
                </a:r>
                <a14:m>
                  <m:oMath xmlns:m="http://schemas.openxmlformats.org/officeDocument/2006/math">
                    <m:r>
                      <a:rPr lang="cs-CZ" b="1" i="1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cs-CZ" b="1" dirty="0">
                    <a:solidFill>
                      <a:srgbClr val="00A499"/>
                    </a:solidFill>
                  </a:rPr>
                  <a:t> stupni volnosti</a:t>
                </a:r>
                <a:r>
                  <a:rPr lang="cs-CZ" dirty="0"/>
                  <a:t>.</a:t>
                </a:r>
              </a:p>
              <a:p>
                <a:pPr marL="226800" lvl="4" indent="0">
                  <a:buClr>
                    <a:srgbClr val="00A499"/>
                  </a:buClr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  <a:blipFill>
                <a:blip r:embed="rId2"/>
                <a:stretch>
                  <a:fillRect l="-496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36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 modelovat průměr u výběrů malého rozsahu?</a:t>
            </a:r>
          </a:p>
        </p:txBody>
      </p:sp>
    </p:spTree>
    <p:extLst>
      <p:ext uri="{BB962C8B-B14F-4D97-AF65-F5344CB8AC3E}">
        <p14:creationId xmlns:p14="http://schemas.microsoft.com/office/powerpoint/2010/main" val="33000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𝜈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→∞: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𝑋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~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𝑋</m:t>
                    </m:r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</m:oMath>
                </a14:m>
                <a:endParaRPr lang="cs-CZ" dirty="0">
                  <a:ea typeface="Cambria Math"/>
                </a:endParaRPr>
              </a:p>
              <a:p>
                <a:pPr marL="0" indent="0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:endParaRPr lang="cs-CZ" sz="800" dirty="0">
                  <a:ea typeface="Cambria Math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Pokud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mají </a:t>
                </a:r>
                <a:r>
                  <a:rPr lang="cs-CZ" dirty="0" err="1"/>
                  <a:t>norm</a:t>
                </a:r>
                <a:r>
                  <a:rPr lang="cs-CZ" dirty="0"/>
                  <a:t>. rozdělení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𝜇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cs-CZ" dirty="0"/>
                  <a:t> a jsou navzájem nezávislé, </a:t>
                </a:r>
                <a:r>
                  <a:rPr lang="en-US" dirty="0" err="1"/>
                  <a:t>lze</a:t>
                </a:r>
                <a:r>
                  <a:rPr lang="cs-CZ" dirty="0"/>
                  <a:t> ukázat, že</a:t>
                </a:r>
                <a:r>
                  <a:rPr lang="cs-CZ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𝜇</m:t>
                        </m:r>
                      </m:num>
                      <m:den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  <a:blipFill>
                <a:blip r:embed="rId2"/>
                <a:stretch>
                  <a:fillRect l="-496" t="-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37</a:t>
            </a:fld>
            <a:r>
              <a:rPr lang="cs-CZ" dirty="0"/>
              <a:t> / 66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/>
                  <a:t>Studentovo rozdělení s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cs-CZ" dirty="0"/>
                  <a:t> stupni volnosti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cs-CZ" dirty="0"/>
                  <a:t>) - vlastnosti</a:t>
                </a:r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740" t="-10000" b="-2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C13D5649-868E-4EDF-858D-90D74C111339}"/>
              </a:ext>
            </a:extLst>
          </p:cNvPr>
          <p:cNvSpPr/>
          <p:nvPr/>
        </p:nvSpPr>
        <p:spPr>
          <a:xfrm>
            <a:off x="5126173" y="2548891"/>
            <a:ext cx="1960245" cy="634048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90394E6-5C3D-4F52-B9B4-5223C8A60F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4" r="2643" b="2986"/>
          <a:stretch/>
        </p:blipFill>
        <p:spPr>
          <a:xfrm>
            <a:off x="3263263" y="3429000"/>
            <a:ext cx="6527421" cy="29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488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6" y="1346200"/>
                <a:ext cx="11455733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cs-CZ" dirty="0">
                    <a:solidFill>
                      <a:schemeClr val="tx2"/>
                    </a:solidFill>
                  </a:rPr>
                  <a:t>Předpokládejme, že IQ má normální rozdělení se střední hodnotou 100 bodů. Z populace náhodně vybereme 20 lidí. Směrodatná odchylka IQ těchto 20 lidí je 15 bodů. S jakou pravděpodobností průměrné IQ v daném výběru nepřesáhne </a:t>
                </a:r>
                <a:r>
                  <a:rPr lang="en-US" dirty="0">
                    <a:solidFill>
                      <a:schemeClr val="tx2"/>
                    </a:solidFill>
                  </a:rPr>
                  <a:t>110</a:t>
                </a:r>
                <a:r>
                  <a:rPr lang="cs-CZ" dirty="0">
                    <a:solidFill>
                      <a:schemeClr val="tx2"/>
                    </a:solidFill>
                  </a:rPr>
                  <a:t> bodů</a:t>
                </a:r>
                <a:r>
                  <a:rPr lang="en-US" dirty="0">
                    <a:solidFill>
                      <a:schemeClr val="tx2"/>
                    </a:solidFill>
                  </a:rPr>
                  <a:t>? </a:t>
                </a:r>
                <a:endParaRPr lang="cs-CZ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cs-CZ" b="1" dirty="0">
                    <a:solidFill>
                      <a:schemeClr val="tx2"/>
                    </a:solidFill>
                  </a:rPr>
                  <a:t>Řešení: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… </a:t>
                </a:r>
                <a:r>
                  <a:rPr lang="cs-CZ" dirty="0"/>
                  <a:t>průměrné IQ 20 lidí (bod) – </a:t>
                </a:r>
                <a:r>
                  <a:rPr lang="cs-CZ" dirty="0">
                    <a:solidFill>
                      <a:srgbClr val="00A499"/>
                    </a:solidFill>
                  </a:rPr>
                  <a:t>malý rozsah výběru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d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, </a:t>
                </a:r>
                <a:r>
                  <a:rPr lang="en-US" b="1" dirty="0">
                    <a:solidFill>
                      <a:srgbClr val="00A499"/>
                    </a:solidFill>
                  </a:rPr>
                  <a:t>ne</a:t>
                </a:r>
                <a:r>
                  <a:rPr lang="cs-CZ" b="1" dirty="0">
                    <a:solidFill>
                      <a:srgbClr val="00A499"/>
                    </a:solidFill>
                  </a:rPr>
                  <a:t>lze </a:t>
                </a:r>
                <a:r>
                  <a:rPr lang="cs-CZ" dirty="0">
                    <a:solidFill>
                      <a:srgbClr val="00A499"/>
                    </a:solidFill>
                  </a:rPr>
                  <a:t>použít CLV</a:t>
                </a:r>
                <a:endParaRPr lang="cs-CZ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 dirty="0">
                        <a:latin typeface="Cambria Math" panose="02040503050406030204" pitchFamily="18" charset="0"/>
                      </a:rPr>
                      <m:t> …</m:t>
                    </m:r>
                  </m:oMath>
                </a14:m>
                <a:r>
                  <a:rPr lang="cs-CZ" i="1" dirty="0">
                    <a:latin typeface="Cambria Math" panose="02040503050406030204" pitchFamily="18" charset="0"/>
                  </a:rPr>
                  <a:t>  </a:t>
                </a:r>
                <a:r>
                  <a:rPr lang="en-US" dirty="0">
                    <a:latin typeface="Cambria Math" panose="02040503050406030204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>
                    <a:latin typeface="Cambria Math" panose="02040503050406030204" pitchFamily="18" charset="0"/>
                  </a:rPr>
                  <a:t>-</a:t>
                </a:r>
                <a:r>
                  <a:rPr lang="cs-CZ" dirty="0" err="1">
                    <a:latin typeface="Cambria Math" panose="02040503050406030204" pitchFamily="18" charset="0"/>
                  </a:rPr>
                  <a:t>tého</a:t>
                </a:r>
                <a:r>
                  <a:rPr lang="cs-CZ" dirty="0">
                    <a:latin typeface="Cambria Math" panose="02040503050406030204" pitchFamily="18" charset="0"/>
                  </a:rPr>
                  <a:t> člověka (bod),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100,</m:t>
                        </m:r>
                        <m:sSup>
                          <m:sSupPr>
                            <m:ctrlPr>
                              <a:rPr lang="cs-CZ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=?</m:t>
                        </m:r>
                      </m:e>
                    </m:d>
                  </m:oMath>
                </a14:m>
                <a:r>
                  <a:rPr lang="cs-CZ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cs-CZ" dirty="0">
                    <a:latin typeface="Cambria Math" panose="02040503050406030204" pitchFamily="18" charset="0"/>
                  </a:rPr>
                  <a:t> Platí,  že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𝑆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𝑛</m:t>
                        </m:r>
                        <m:r>
                          <a:rPr lang="cs-CZ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cs-CZ" dirty="0"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cs-CZ" dirty="0">
                    <a:latin typeface="Cambria Math" panose="02040503050406030204" pitchFamily="18" charset="0"/>
                  </a:rPr>
                  <a:t>Nechť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𝑆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cs-CZ" dirty="0">
                    <a:latin typeface="Cambria Math" panose="02040503050406030204" pitchFamily="18" charset="0"/>
                  </a:rPr>
                  <a:t>, pak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𝑋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</m:oMath>
                </a14:m>
                <a:r>
                  <a:rPr lang="cs-CZ" dirty="0"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cs-CZ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110</m:t>
                        </m:r>
                      </m:e>
                    </m:d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i="1" dirty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i="1" dirty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r>
                              <a:rPr lang="cs-CZ" i="1">
                                <a:latin typeface="Cambria Math"/>
                              </a:rPr>
                              <m:t>𝜇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𝑆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110</m:t>
                            </m:r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r>
                              <a:rPr lang="cs-CZ" i="1">
                                <a:latin typeface="Cambria Math"/>
                              </a:rPr>
                              <m:t>𝜇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𝑆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110</m:t>
                            </m:r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</m:rad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2,981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𝟗𝟗𝟔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6" y="1346200"/>
                <a:ext cx="11455733" cy="4830763"/>
              </a:xfrm>
              <a:blipFill>
                <a:blip r:embed="rId2"/>
                <a:stretch>
                  <a:fillRect l="-532" r="-3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38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4 (modelování průměru </a:t>
            </a:r>
            <a:r>
              <a:rPr lang="cs-CZ" dirty="0" err="1"/>
              <a:t>pr</a:t>
            </a:r>
            <a:r>
              <a:rPr lang="en-US" dirty="0"/>
              <a:t>o </a:t>
            </a:r>
            <a:r>
              <a:rPr lang="cs-CZ" dirty="0"/>
              <a:t>malé rozsahy výběru)</a:t>
            </a:r>
          </a:p>
        </p:txBody>
      </p:sp>
      <p:pic>
        <p:nvPicPr>
          <p:cNvPr id="7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7972217-F209-44E2-A7A4-5B8841BBD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BC82AF41-E440-4FD3-BB57-99DDE48A773E}"/>
                  </a:ext>
                </a:extLst>
              </p:cNvPr>
              <p:cNvSpPr txBox="1"/>
              <p:nvPr/>
            </p:nvSpPr>
            <p:spPr>
              <a:xfrm>
                <a:off x="2171442" y="5006854"/>
                <a:ext cx="6823968" cy="521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solidFill>
                      <a:schemeClr val="accent2"/>
                    </a:solidFill>
                  </a:rPr>
                  <a:t>Obyčejná úprava nerovnice: Nejdříve odečteme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dirty="0">
                    <a:solidFill>
                      <a:schemeClr val="accent2"/>
                    </a:solidFill>
                  </a:rPr>
                  <a:t>, poté násobíme</a:t>
                </a:r>
                <a14:m>
                  <m:oMath xmlns:m="http://schemas.openxmlformats.org/officeDocument/2006/math">
                    <m:r>
                      <a:rPr lang="cs-CZ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cs-CZ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cs-CZ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cs-CZ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BC82AF41-E440-4FD3-BB57-99DDE48A7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442" y="5006854"/>
                <a:ext cx="6823968" cy="521618"/>
              </a:xfrm>
              <a:prstGeom prst="rect">
                <a:avLst/>
              </a:prstGeom>
              <a:blipFill>
                <a:blip r:embed="rId4"/>
                <a:stretch>
                  <a:fillRect l="-714" b="-69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762CE5C7-BDC3-4651-B3B4-DC0B9C900069}"/>
              </a:ext>
            </a:extLst>
          </p:cNvPr>
          <p:cNvSpPr txBox="1"/>
          <p:nvPr/>
        </p:nvSpPr>
        <p:spPr>
          <a:xfrm>
            <a:off x="9795510" y="5961619"/>
            <a:ext cx="164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</a:t>
            </a:r>
            <a:r>
              <a:rPr lang="cs-CZ" i="1" dirty="0" err="1">
                <a:solidFill>
                  <a:schemeClr val="accent5"/>
                </a:solidFill>
              </a:rPr>
              <a:t>pt</a:t>
            </a:r>
            <a:r>
              <a:rPr lang="cs-CZ" i="1" dirty="0">
                <a:solidFill>
                  <a:schemeClr val="accent5"/>
                </a:solidFill>
              </a:rPr>
              <a:t>(2.981,19)</a:t>
            </a:r>
            <a:r>
              <a:rPr lang="cs-CZ" dirty="0"/>
              <a:t>)</a:t>
            </a:r>
            <a:endParaRPr lang="cs-CZ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4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</p:spPr>
            <p:txBody>
              <a:bodyPr>
                <a:no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Výběrový úhrn </a:t>
                </a:r>
                <a:r>
                  <a:rPr lang="cs-CZ" dirty="0"/>
                  <a:t>(náhodná veličina)</a:t>
                </a:r>
              </a:p>
              <a:p>
                <a:pPr marL="0" indent="0" algn="ctr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cs-CZ" dirty="0"/>
                  <a:t>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800" dirty="0">
                  <a:solidFill>
                    <a:srgbClr val="00A499"/>
                  </a:solidFill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Pozorovaná hodnota (výběrového) úhrnu </a:t>
                </a:r>
                <a:r>
                  <a:rPr lang="cs-CZ" dirty="0"/>
                  <a:t>(reálné číslo určené z konkrétní realizace </a:t>
                </a:r>
                <a:r>
                  <a:rPr lang="cs-CZ" dirty="0" err="1"/>
                  <a:t>náh</a:t>
                </a:r>
                <a:r>
                  <a:rPr lang="cs-CZ" dirty="0"/>
                  <a:t>. výběru)</a:t>
                </a:r>
              </a:p>
              <a:p>
                <a:pPr marL="0" indent="0" algn="ctr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cs-CZ" dirty="0"/>
                  <a:t> </a:t>
                </a: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sz="800" dirty="0"/>
              </a:p>
              <a:p>
                <a:pPr marL="0" indent="0" algn="just">
                  <a:buClr>
                    <a:srgbClr val="00A499"/>
                  </a:buClr>
                  <a:buNone/>
                </a:pPr>
                <a:r>
                  <a:rPr lang="cs-CZ" b="1" dirty="0"/>
                  <a:t>Důsledek centrální limitní věty </a:t>
                </a:r>
                <a:r>
                  <a:rPr lang="cs-CZ" dirty="0"/>
                  <a:t>(viz </a:t>
                </a:r>
                <a:r>
                  <a:rPr lang="cs-CZ" dirty="0">
                    <a:hlinkClick r:id="rId2" action="ppaction://hlinksldjump"/>
                  </a:rPr>
                  <a:t>slide 27</a:t>
                </a:r>
                <a:r>
                  <a:rPr lang="cs-CZ" dirty="0"/>
                  <a:t>):</a:t>
                </a:r>
              </a:p>
              <a:p>
                <a:pPr marL="0" indent="0">
                  <a:buNone/>
                </a:pPr>
                <a:r>
                  <a:rPr lang="cs-CZ" sz="1400" dirty="0"/>
                  <a:t>Nechť:</a:t>
                </a:r>
              </a:p>
              <a:p>
                <a:pPr marL="432000" lvl="4" indent="-342900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sz="1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1400" i="1" dirty="0"/>
                  <a:t> </a:t>
                </a:r>
                <a:r>
                  <a:rPr lang="cs-CZ" sz="1400" dirty="0"/>
                  <a:t>nezávislé náhodné veličiny ,</a:t>
                </a:r>
              </a:p>
              <a:p>
                <a:pPr marL="432000" lvl="4" indent="-342900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cs-CZ" sz="14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sz="1400" i="1">
                        <a:latin typeface="Cambria Math"/>
                      </a:rPr>
                      <m:t>=</m:t>
                    </m:r>
                    <m:r>
                      <a:rPr lang="cs-CZ" sz="14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400" i="1">
                        <a:latin typeface="Cambria Math"/>
                      </a:rPr>
                      <m:t>=…=</m:t>
                    </m:r>
                    <m:r>
                      <a:rPr lang="cs-CZ" sz="14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cs-CZ" sz="1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sz="1400" i="1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cs-CZ" sz="1400" dirty="0"/>
                  <a:t>, </a:t>
                </a:r>
              </a:p>
              <a:p>
                <a:pPr marL="432000" lvl="4" indent="-342900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cs-CZ" sz="1400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sz="1400" i="1">
                        <a:latin typeface="Cambria Math"/>
                      </a:rPr>
                      <m:t>=</m:t>
                    </m:r>
                    <m:r>
                      <a:rPr lang="cs-CZ" sz="1400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400" i="1">
                        <a:latin typeface="Cambria Math"/>
                      </a:rPr>
                      <m:t>=…=</m:t>
                    </m:r>
                    <m:r>
                      <a:rPr lang="cs-CZ" sz="1400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cs-CZ" sz="14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cs-CZ" sz="1400" i="1">
                            <a:latin typeface="Cambria Math"/>
                          </a:rPr>
                          <m:t>𝑋</m:t>
                        </m:r>
                      </m:sub>
                      <m:sup>
                        <m:r>
                          <a:rPr lang="cs-CZ" sz="14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sz="1400" i="1" dirty="0">
                    <a:latin typeface="Cambria Math"/>
                    <a:ea typeface="Cambria Math"/>
                  </a:rPr>
                  <a:t>,</a:t>
                </a:r>
              </a:p>
              <a:p>
                <a:pPr marL="432000" lvl="4" indent="-342900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𝑛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cs-CZ" sz="1400" dirty="0"/>
                  <a:t> (</a:t>
                </a:r>
                <a:r>
                  <a:rPr lang="cs-CZ" sz="1400" dirty="0">
                    <a:solidFill>
                      <a:srgbClr val="00A499"/>
                    </a:solidFill>
                  </a:rPr>
                  <a:t>v praxi: </a:t>
                </a:r>
                <a14:m>
                  <m:oMath xmlns:m="http://schemas.openxmlformats.org/officeDocument/2006/math">
                    <m:r>
                      <a:rPr lang="cs-CZ" sz="1400" i="1">
                        <a:solidFill>
                          <a:srgbClr val="00A499"/>
                        </a:solidFill>
                        <a:latin typeface="Cambria Math"/>
                      </a:rPr>
                      <m:t>𝑛</m:t>
                    </m:r>
                    <m:r>
                      <a:rPr lang="cs-CZ" sz="1400" i="1">
                        <a:solidFill>
                          <a:srgbClr val="00A499"/>
                        </a:solidFill>
                        <a:latin typeface="Cambria Math"/>
                        <a:ea typeface="Cambria Math"/>
                      </a:rPr>
                      <m:t>&gt;30</m:t>
                    </m:r>
                  </m:oMath>
                </a14:m>
                <a:r>
                  <a:rPr lang="cs-CZ" sz="1400" dirty="0"/>
                  <a:t>, výběr neobsahuje odlehlé pozorování).</a:t>
                </a:r>
              </a:p>
              <a:p>
                <a:pPr marL="0" lvl="4" indent="0">
                  <a:buNone/>
                </a:pPr>
                <a:r>
                  <a:rPr lang="cs-CZ" sz="1400" dirty="0"/>
                  <a:t>pak                         </a:t>
                </a:r>
                <a:r>
                  <a:rPr lang="cs-CZ" dirty="0"/>
                  <a:t>                 </a:t>
                </a:r>
              </a:p>
              <a:p>
                <a:pPr marL="0" lvl="4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i="1">
                        <a:latin typeface="Cambria Math"/>
                      </a:rPr>
                      <m:t>~</m:t>
                    </m:r>
                    <m:r>
                      <a:rPr lang="cs-CZ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cs-CZ" dirty="0"/>
                  <a:t> nebo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e>
                    </m:rad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e>
                    </m:d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  <a:blipFill>
                <a:blip r:embed="rId3"/>
                <a:stretch>
                  <a:fillRect l="-551" t="-23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39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Výběrový úhrn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AD75F0A-4C2B-469F-85D1-A419600EC03E}"/>
              </a:ext>
            </a:extLst>
          </p:cNvPr>
          <p:cNvSpPr/>
          <p:nvPr/>
        </p:nvSpPr>
        <p:spPr>
          <a:xfrm>
            <a:off x="3103245" y="5383531"/>
            <a:ext cx="6100305" cy="680084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27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P</a:t>
            </a:r>
            <a:r>
              <a:rPr lang="en-US" b="1" dirty="0" err="1"/>
              <a:t>opula</a:t>
            </a:r>
            <a:r>
              <a:rPr lang="cs-CZ" b="1" dirty="0" err="1"/>
              <a:t>ce</a:t>
            </a:r>
            <a:r>
              <a:rPr lang="en-US" b="1" dirty="0"/>
              <a:t> </a:t>
            </a:r>
            <a:r>
              <a:rPr lang="cs-CZ" dirty="0"/>
              <a:t>(základní soubor) je soubor nějakých prvků, o kterém chceme statistickými metodami něco vypovídat. Definuje se výčtem nebo pomocí zvolené vlastnosti. O každém prvku umíme rozhodnout, zda do populace patří či nikoliv. </a:t>
            </a:r>
          </a:p>
          <a:p>
            <a:pPr marL="0" indent="0">
              <a:buClr>
                <a:srgbClr val="00A499"/>
              </a:buClr>
              <a:buNone/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Výběr</a:t>
            </a:r>
            <a:r>
              <a:rPr lang="cs-CZ" dirty="0"/>
              <a:t> je část dané populace, která má sloužit k odvození závěrů platných pro celou populaci.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r>
              <a:rPr lang="cs-CZ" dirty="0"/>
              <a:t>   (Pozor na reprezentativnost výběru!)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Opakování: Statistika – základní pojmy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2262A74-874F-4242-B8CA-E285CD215802}"/>
              </a:ext>
            </a:extLst>
          </p:cNvPr>
          <p:cNvSpPr/>
          <p:nvPr/>
        </p:nvSpPr>
        <p:spPr>
          <a:xfrm>
            <a:off x="2457268" y="6023074"/>
            <a:ext cx="72980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i="1" dirty="0"/>
              <a:t>Zdroj</a:t>
            </a:r>
            <a:r>
              <a:rPr lang="cs-CZ" sz="1400" i="1" dirty="0"/>
              <a:t>: https://bazant.wordpress.com/2019/07/23/zaklady-statistiky-cast-1/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5CC2EF3D-64C8-4B69-B968-A34E5EA882C2}"/>
              </a:ext>
            </a:extLst>
          </p:cNvPr>
          <p:cNvGrpSpPr/>
          <p:nvPr/>
        </p:nvGrpSpPr>
        <p:grpSpPr>
          <a:xfrm>
            <a:off x="1394460" y="3482389"/>
            <a:ext cx="3906865" cy="2493323"/>
            <a:chOff x="1394460" y="3482389"/>
            <a:chExt cx="3906865" cy="2493323"/>
          </a:xfrm>
        </p:grpSpPr>
        <p:pic>
          <p:nvPicPr>
            <p:cNvPr id="8" name="Zástupný obsah 7">
              <a:extLst>
                <a:ext uri="{FF2B5EF4-FFF2-40B4-BE49-F238E27FC236}">
                  <a16:creationId xmlns:a16="http://schemas.microsoft.com/office/drawing/2014/main" id="{487E131D-F8EA-422A-A78B-8525C4629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690" y="3482389"/>
              <a:ext cx="3031635" cy="2374985"/>
            </a:xfrm>
            <a:prstGeom prst="rect">
              <a:avLst/>
            </a:prstGeom>
          </p:spPr>
        </p:pic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D07ADCFC-4D5F-458E-B298-A1B1A92409D0}"/>
                </a:ext>
              </a:extLst>
            </p:cNvPr>
            <p:cNvSpPr txBox="1"/>
            <p:nvPr/>
          </p:nvSpPr>
          <p:spPr>
            <a:xfrm>
              <a:off x="1394460" y="5606380"/>
              <a:ext cx="1417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Populace</a:t>
              </a:r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F6CBB2C1-DA8A-40D3-AE05-F32ADAC1641F}"/>
              </a:ext>
            </a:extLst>
          </p:cNvPr>
          <p:cNvGrpSpPr/>
          <p:nvPr/>
        </p:nvGrpSpPr>
        <p:grpSpPr>
          <a:xfrm>
            <a:off x="6978348" y="3652171"/>
            <a:ext cx="3273824" cy="2288053"/>
            <a:chOff x="6978348" y="3652171"/>
            <a:chExt cx="3273824" cy="2288053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42D85C86-6A80-42C4-82C6-0F31719C2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8348" y="3652171"/>
              <a:ext cx="2753759" cy="2155460"/>
            </a:xfrm>
            <a:prstGeom prst="rect">
              <a:avLst/>
            </a:prstGeom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052342FA-6C88-47AE-8345-A0521158E814}"/>
                </a:ext>
              </a:extLst>
            </p:cNvPr>
            <p:cNvSpPr txBox="1"/>
            <p:nvPr/>
          </p:nvSpPr>
          <p:spPr>
            <a:xfrm>
              <a:off x="8834852" y="5570892"/>
              <a:ext cx="1417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Výběr</a:t>
              </a:r>
            </a:p>
          </p:txBody>
        </p:sp>
      </p:grp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F8994046-AB83-4299-A386-32CE95BF6D0B}"/>
              </a:ext>
            </a:extLst>
          </p:cNvPr>
          <p:cNvSpPr/>
          <p:nvPr/>
        </p:nvSpPr>
        <p:spPr>
          <a:xfrm>
            <a:off x="5604553" y="4434632"/>
            <a:ext cx="1137285" cy="531495"/>
          </a:xfrm>
          <a:prstGeom prst="rightArrow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817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</p:spPr>
            <p:txBody>
              <a:bodyPr>
                <a:noAutofit/>
              </a:bodyPr>
              <a:lstStyle/>
              <a:p>
                <a:pPr marL="0" lvl="4" indent="0">
                  <a:buNone/>
                </a:pPr>
                <a:r>
                  <a:rPr lang="cs-CZ" dirty="0">
                    <a:solidFill>
                      <a:schemeClr val="tx2"/>
                    </a:solidFill>
                  </a:rPr>
                  <a:t>Předpokládejme, že průměrná spotřeba elektrické energie na jednoho obyvatele v České republice činí 6,2 </a:t>
                </a:r>
                <a:r>
                  <a:rPr lang="cs-CZ" dirty="0" err="1">
                    <a:solidFill>
                      <a:schemeClr val="tx2"/>
                    </a:solidFill>
                  </a:rPr>
                  <a:t>MWh</a:t>
                </a:r>
                <a:r>
                  <a:rPr lang="cs-CZ" dirty="0">
                    <a:solidFill>
                      <a:schemeClr val="tx2"/>
                    </a:solidFill>
                  </a:rPr>
                  <a:t> (6 200 kWh)/rok na obyvatele, směrodatná odchylka 2,2 </a:t>
                </a:r>
                <a:r>
                  <a:rPr lang="cs-CZ" dirty="0" err="1">
                    <a:solidFill>
                      <a:schemeClr val="tx2"/>
                    </a:solidFill>
                  </a:rPr>
                  <a:t>MWh</a:t>
                </a:r>
                <a:r>
                  <a:rPr lang="cs-CZ" dirty="0">
                    <a:solidFill>
                      <a:schemeClr val="tx2"/>
                    </a:solidFill>
                  </a:rPr>
                  <a:t>. </a:t>
                </a:r>
              </a:p>
              <a:p>
                <a:pPr marL="457200" lvl="4" indent="-457200">
                  <a:buFont typeface="+mj-lt"/>
                  <a:buAutoNum type="alphaLcParenR"/>
                </a:pPr>
                <a:r>
                  <a:rPr lang="cs-CZ" dirty="0">
                    <a:solidFill>
                      <a:schemeClr val="tx2"/>
                    </a:solidFill>
                  </a:rPr>
                  <a:t>Jakou lze očekávat celkovou roční spotřebu elektrické energie v obci Krmelín, která má 2 365 obyvatel (k 1. 1. 2019)?</a:t>
                </a:r>
              </a:p>
              <a:p>
                <a:pPr marL="457200" lvl="4" indent="-457200">
                  <a:buFont typeface="+mj-lt"/>
                  <a:buAutoNum type="alphaLcParenR"/>
                </a:pPr>
                <a:r>
                  <a:rPr lang="cs-CZ" dirty="0">
                    <a:solidFill>
                      <a:schemeClr val="tx2"/>
                    </a:solidFill>
                  </a:rPr>
                  <a:t>S jakou p-stí bude celková roční spotřeba el. energie v obci Krmelín menší než 14,5 </a:t>
                </a:r>
                <a:r>
                  <a:rPr lang="cs-CZ" dirty="0" err="1">
                    <a:solidFill>
                      <a:schemeClr val="tx2"/>
                    </a:solidFill>
                  </a:rPr>
                  <a:t>GWh</a:t>
                </a:r>
                <a:r>
                  <a:rPr lang="cs-CZ" dirty="0">
                    <a:solidFill>
                      <a:schemeClr val="tx2"/>
                    </a:solidFill>
                  </a:rPr>
                  <a:t>?</a:t>
                </a:r>
              </a:p>
              <a:p>
                <a:pPr marL="457200" lvl="4" indent="-457200">
                  <a:buFont typeface="+mj-lt"/>
                  <a:buAutoNum type="alphaLcParenR"/>
                </a:pPr>
                <a:endParaRPr lang="cs-CZ" dirty="0"/>
              </a:p>
              <a:p>
                <a:pPr marL="0" lvl="4" indent="0">
                  <a:buNone/>
                </a:pPr>
                <a:r>
                  <a:rPr lang="cs-CZ" b="1" dirty="0"/>
                  <a:t>Řešení:</a:t>
                </a:r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 dirty="0">
                        <a:latin typeface="Cambria Math" panose="02040503050406030204" pitchFamily="18" charset="0"/>
                      </a:rPr>
                      <m:t> …</m:t>
                    </m:r>
                  </m:oMath>
                </a14:m>
                <a:r>
                  <a:rPr lang="cs-CZ" i="1" dirty="0">
                    <a:latin typeface="Cambria Math" panose="02040503050406030204" pitchFamily="18" charset="0"/>
                  </a:rPr>
                  <a:t>  </a:t>
                </a:r>
                <a:r>
                  <a:rPr lang="cs-CZ" dirty="0">
                    <a:latin typeface="Cambria Math" panose="02040503050406030204" pitchFamily="18" charset="0"/>
                  </a:rPr>
                  <a:t>roční spotřeba el. energie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>
                    <a:latin typeface="Cambria Math" panose="02040503050406030204" pitchFamily="18" charset="0"/>
                  </a:rPr>
                  <a:t>-</a:t>
                </a:r>
                <a:r>
                  <a:rPr lang="cs-CZ" dirty="0" err="1">
                    <a:latin typeface="Cambria Math" panose="02040503050406030204" pitchFamily="18" charset="0"/>
                  </a:rPr>
                  <a:t>tého</a:t>
                </a:r>
                <a:r>
                  <a:rPr lang="cs-CZ" dirty="0">
                    <a:latin typeface="Cambria Math" panose="02040503050406030204" pitchFamily="18" charset="0"/>
                  </a:rPr>
                  <a:t> obyvatele ČR (</a:t>
                </a:r>
                <a:r>
                  <a:rPr lang="cs-CZ" dirty="0" err="1">
                    <a:latin typeface="Cambria Math" panose="02040503050406030204" pitchFamily="18" charset="0"/>
                  </a:rPr>
                  <a:t>MWh</a:t>
                </a:r>
                <a:r>
                  <a:rPr lang="cs-CZ" dirty="0">
                    <a:latin typeface="Cambria Math" panose="02040503050406030204" pitchFamily="18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6,2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  <m:sup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/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2365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dirty="0"/>
                  <a:t> … celková roční spotřeba 2 365 obyvatel ČR </a:t>
                </a:r>
                <a:r>
                  <a:rPr lang="cs-CZ" dirty="0">
                    <a:latin typeface="Cambria Math" panose="02040503050406030204" pitchFamily="18" charset="0"/>
                  </a:rPr>
                  <a:t>(</a:t>
                </a:r>
                <a:r>
                  <a:rPr lang="cs-CZ" dirty="0" err="1">
                    <a:latin typeface="Cambria Math" panose="02040503050406030204" pitchFamily="18" charset="0"/>
                  </a:rPr>
                  <a:t>MWh</a:t>
                </a:r>
                <a:r>
                  <a:rPr lang="cs-CZ" dirty="0">
                    <a:latin typeface="Cambria Math" panose="02040503050406030204" pitchFamily="18" charset="0"/>
                  </a:rPr>
                  <a:t>)</a:t>
                </a:r>
                <a:r>
                  <a:rPr lang="cs-CZ" dirty="0"/>
                  <a:t> – </a:t>
                </a:r>
                <a:r>
                  <a:rPr lang="cs-CZ" dirty="0">
                    <a:solidFill>
                      <a:srgbClr val="00A499"/>
                    </a:solidFill>
                  </a:rPr>
                  <a:t>dostatečně velký rozsah výběru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&gt;30</m:t>
                        </m:r>
                      </m:e>
                    </m:d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, lze použít CLV</a:t>
                </a:r>
                <a:endParaRPr lang="cs-CZ" dirty="0">
                  <a:latin typeface="Cambria Math" panose="02040503050406030204" pitchFamily="18" charset="0"/>
                </a:endParaRPr>
              </a:p>
              <a:p>
                <a:pPr marL="0" lvl="4" indent="0">
                  <a:buNone/>
                </a:pPr>
                <a:endParaRPr lang="cs-CZ" dirty="0"/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2365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dirty="0"/>
                  <a:t> </a:t>
                </a:r>
                <a:r>
                  <a:rPr lang="en-US" dirty="0"/>
                  <a:t>~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2 365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∙6,2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365∙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2365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dirty="0"/>
                  <a:t> </a:t>
                </a:r>
                <a:r>
                  <a:rPr lang="en-US" dirty="0"/>
                  <a:t>~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14 663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107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  <a:p>
                <a:pPr marL="0" lvl="4" indent="0">
                  <a:buNone/>
                </a:pPr>
                <a:endParaRPr lang="cs-CZ" dirty="0"/>
              </a:p>
              <a:p>
                <a:pPr marL="0" lvl="4" indent="0">
                  <a:buNone/>
                </a:pPr>
                <a:r>
                  <a:rPr lang="cs-CZ" sz="1600" dirty="0" err="1"/>
                  <a:t>ada</a:t>
                </a:r>
                <a:r>
                  <a:rPr lang="cs-CZ" sz="1600" dirty="0"/>
                  <a:t>) Očekávaná celková roční spotřeba 2 365 obyvatel ČR: cca (14,3 – 14,9) </a:t>
                </a:r>
                <a:r>
                  <a:rPr lang="cs-CZ" sz="1600" dirty="0" err="1"/>
                  <a:t>GWh</a:t>
                </a:r>
                <a:r>
                  <a:rPr lang="cs-CZ" sz="1600" dirty="0"/>
                  <a:t>.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  <a:blipFill>
                <a:blip r:embed="rId2"/>
                <a:stretch>
                  <a:fillRect l="-3359" t="-1389" r="-330" b="-41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40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5 (modelování úhrnu </a:t>
            </a:r>
            <a:r>
              <a:rPr lang="cs-CZ" dirty="0" err="1"/>
              <a:t>pr</a:t>
            </a:r>
            <a:r>
              <a:rPr lang="en-US" dirty="0"/>
              <a:t>o </a:t>
            </a:r>
            <a:r>
              <a:rPr lang="cs-CZ" dirty="0"/>
              <a:t>velké rozsahy výběru)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AB9A5FC-5C6D-404D-9361-7F846AE7D1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"/>
          <a:stretch/>
        </p:blipFill>
        <p:spPr>
          <a:xfrm>
            <a:off x="7505714" y="4215775"/>
            <a:ext cx="3678224" cy="2295843"/>
          </a:xfrm>
          <a:prstGeom prst="rect">
            <a:avLst/>
          </a:prstGeom>
        </p:spPr>
      </p:pic>
      <p:pic>
        <p:nvPicPr>
          <p:cNvPr id="11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8F905BC-48C9-4C10-9815-46C62B5FD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64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</p:spPr>
            <p:txBody>
              <a:bodyPr>
                <a:noAutofit/>
              </a:bodyPr>
              <a:lstStyle/>
              <a:p>
                <a:pPr marL="0" lvl="4" indent="0">
                  <a:buNone/>
                </a:pPr>
                <a:r>
                  <a:rPr lang="cs-CZ" dirty="0">
                    <a:solidFill>
                      <a:schemeClr val="tx2"/>
                    </a:solidFill>
                  </a:rPr>
                  <a:t>Předpokládejme, že průměrná spotřeba elektrické energie na jednoho obyvatele v České republice činí 6,2 </a:t>
                </a:r>
                <a:r>
                  <a:rPr lang="cs-CZ" dirty="0" err="1">
                    <a:solidFill>
                      <a:schemeClr val="tx2"/>
                    </a:solidFill>
                  </a:rPr>
                  <a:t>MWh</a:t>
                </a:r>
                <a:r>
                  <a:rPr lang="cs-CZ" dirty="0">
                    <a:solidFill>
                      <a:schemeClr val="tx2"/>
                    </a:solidFill>
                  </a:rPr>
                  <a:t> (6 200 kWh)/rok na obyvatele, směrodatná odchylka 2,2 </a:t>
                </a:r>
                <a:r>
                  <a:rPr lang="cs-CZ" dirty="0" err="1">
                    <a:solidFill>
                      <a:schemeClr val="tx2"/>
                    </a:solidFill>
                  </a:rPr>
                  <a:t>MWh</a:t>
                </a:r>
                <a:r>
                  <a:rPr lang="cs-CZ" dirty="0">
                    <a:solidFill>
                      <a:schemeClr val="tx2"/>
                    </a:solidFill>
                  </a:rPr>
                  <a:t>. </a:t>
                </a:r>
              </a:p>
              <a:p>
                <a:pPr marL="457200" lvl="4" indent="-457200">
                  <a:buFont typeface="+mj-lt"/>
                  <a:buAutoNum type="alphaLcParenR"/>
                </a:pPr>
                <a:r>
                  <a:rPr lang="cs-CZ" dirty="0">
                    <a:solidFill>
                      <a:schemeClr val="tx2"/>
                    </a:solidFill>
                  </a:rPr>
                  <a:t>Jakou lze očekávat celkovou roční spotřebu elektrické energie v obci Krmelín, která má 2 365 obyvatel (k 1. 1. 2019)?</a:t>
                </a:r>
              </a:p>
              <a:p>
                <a:pPr marL="457200" lvl="4" indent="-457200">
                  <a:buFont typeface="+mj-lt"/>
                  <a:buAutoNum type="alphaLcParenR"/>
                </a:pPr>
                <a:r>
                  <a:rPr lang="cs-CZ" dirty="0">
                    <a:solidFill>
                      <a:schemeClr val="tx2"/>
                    </a:solidFill>
                  </a:rPr>
                  <a:t>S jakou p-stí bude celková roční spotřeba el. energie v obci Krmelín menší než 14,5 </a:t>
                </a:r>
                <a:r>
                  <a:rPr lang="cs-CZ" dirty="0" err="1">
                    <a:solidFill>
                      <a:schemeClr val="tx2"/>
                    </a:solidFill>
                  </a:rPr>
                  <a:t>GWh</a:t>
                </a:r>
                <a:r>
                  <a:rPr lang="cs-CZ" dirty="0">
                    <a:solidFill>
                      <a:schemeClr val="tx2"/>
                    </a:solidFill>
                  </a:rPr>
                  <a:t>?</a:t>
                </a:r>
              </a:p>
              <a:p>
                <a:pPr marL="457200" lvl="4" indent="-457200">
                  <a:buFont typeface="+mj-lt"/>
                  <a:buAutoNum type="alphaLcParenR"/>
                </a:pPr>
                <a:endParaRPr lang="cs-CZ" dirty="0"/>
              </a:p>
              <a:p>
                <a:pPr marL="0" lvl="4" indent="0">
                  <a:buNone/>
                </a:pPr>
                <a:r>
                  <a:rPr lang="cs-CZ" b="1" dirty="0"/>
                  <a:t>Řešení:</a:t>
                </a:r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 dirty="0">
                        <a:latin typeface="Cambria Math" panose="02040503050406030204" pitchFamily="18" charset="0"/>
                      </a:rPr>
                      <m:t> …</m:t>
                    </m:r>
                  </m:oMath>
                </a14:m>
                <a:r>
                  <a:rPr lang="cs-CZ" i="1" dirty="0">
                    <a:latin typeface="Cambria Math" panose="02040503050406030204" pitchFamily="18" charset="0"/>
                  </a:rPr>
                  <a:t>  </a:t>
                </a:r>
                <a:r>
                  <a:rPr lang="cs-CZ" dirty="0">
                    <a:latin typeface="Cambria Math" panose="02040503050406030204" pitchFamily="18" charset="0"/>
                  </a:rPr>
                  <a:t>roční spotřeba el. energie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>
                    <a:latin typeface="Cambria Math" panose="02040503050406030204" pitchFamily="18" charset="0"/>
                  </a:rPr>
                  <a:t>-</a:t>
                </a:r>
                <a:r>
                  <a:rPr lang="cs-CZ" dirty="0" err="1">
                    <a:latin typeface="Cambria Math" panose="02040503050406030204" pitchFamily="18" charset="0"/>
                  </a:rPr>
                  <a:t>tého</a:t>
                </a:r>
                <a:r>
                  <a:rPr lang="cs-CZ" dirty="0">
                    <a:latin typeface="Cambria Math" panose="02040503050406030204" pitchFamily="18" charset="0"/>
                  </a:rPr>
                  <a:t> obyvatele ČR (</a:t>
                </a:r>
                <a:r>
                  <a:rPr lang="cs-CZ" dirty="0" err="1">
                    <a:latin typeface="Cambria Math" panose="02040503050406030204" pitchFamily="18" charset="0"/>
                  </a:rPr>
                  <a:t>MWh</a:t>
                </a:r>
                <a:r>
                  <a:rPr lang="cs-CZ" dirty="0">
                    <a:latin typeface="Cambria Math" panose="02040503050406030204" pitchFamily="18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6,2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  <m:sup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/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2365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dirty="0"/>
                  <a:t> … celková roční spotřeba 2 365 obyvatel ČR </a:t>
                </a:r>
                <a:r>
                  <a:rPr lang="cs-CZ" dirty="0">
                    <a:latin typeface="Cambria Math" panose="02040503050406030204" pitchFamily="18" charset="0"/>
                  </a:rPr>
                  <a:t>(</a:t>
                </a:r>
                <a:r>
                  <a:rPr lang="cs-CZ" dirty="0" err="1">
                    <a:latin typeface="Cambria Math" panose="02040503050406030204" pitchFamily="18" charset="0"/>
                  </a:rPr>
                  <a:t>MWh</a:t>
                </a:r>
                <a:r>
                  <a:rPr lang="cs-CZ" dirty="0">
                    <a:latin typeface="Cambria Math" panose="02040503050406030204" pitchFamily="18" charset="0"/>
                  </a:rPr>
                  <a:t>)</a:t>
                </a:r>
                <a:r>
                  <a:rPr lang="cs-CZ" dirty="0"/>
                  <a:t> – </a:t>
                </a:r>
                <a:r>
                  <a:rPr lang="cs-CZ" dirty="0">
                    <a:solidFill>
                      <a:srgbClr val="00A499"/>
                    </a:solidFill>
                  </a:rPr>
                  <a:t>dostatečně velký rozsah výběru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&gt;30</m:t>
                        </m:r>
                      </m:e>
                    </m:d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, lze použít CLV</a:t>
                </a:r>
                <a:endParaRPr lang="cs-CZ" dirty="0">
                  <a:latin typeface="Cambria Math" panose="02040503050406030204" pitchFamily="18" charset="0"/>
                </a:endParaRPr>
              </a:p>
              <a:p>
                <a:pPr marL="0" lvl="4" indent="0">
                  <a:buNone/>
                </a:pPr>
                <a:endParaRPr lang="cs-CZ" dirty="0"/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2365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dirty="0"/>
                  <a:t> </a:t>
                </a:r>
                <a:r>
                  <a:rPr lang="en-US" dirty="0"/>
                  <a:t>~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2 365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∙6,2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365∙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2365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dirty="0"/>
                  <a:t> </a:t>
                </a:r>
                <a:r>
                  <a:rPr lang="en-US" dirty="0"/>
                  <a:t>~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14 663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107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  <a:p>
                <a:pPr marL="0" lvl="4" indent="0">
                  <a:buNone/>
                </a:pPr>
                <a:endParaRPr lang="cs-CZ" dirty="0"/>
              </a:p>
              <a:p>
                <a:pPr marL="0" lvl="4" indent="0">
                  <a:buNone/>
                </a:pPr>
                <a:r>
                  <a:rPr lang="cs-CZ" dirty="0" err="1"/>
                  <a:t>adb</a:t>
                </a:r>
                <a:r>
                  <a:rPr lang="cs-CZ" dirty="0"/>
                  <a:t>)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&lt;14500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𝟎𝟔𝟒</m:t>
                    </m:r>
                  </m:oMath>
                </a14:m>
                <a:r>
                  <a:rPr lang="cs-CZ" dirty="0"/>
                  <a:t> (</a:t>
                </a:r>
                <a:r>
                  <a:rPr lang="cs-CZ" i="1" dirty="0" err="1">
                    <a:solidFill>
                      <a:schemeClr val="accent5"/>
                    </a:solidFill>
                  </a:rPr>
                  <a:t>pnorm</a:t>
                </a:r>
                <a:r>
                  <a:rPr lang="cs-CZ" i="1" dirty="0">
                    <a:solidFill>
                      <a:schemeClr val="accent5"/>
                    </a:solidFill>
                  </a:rPr>
                  <a:t>(14500,14663,107)</a:t>
                </a:r>
                <a:r>
                  <a:rPr lang="cs-CZ" dirty="0"/>
                  <a:t>)</a:t>
                </a:r>
                <a:endParaRPr lang="cs-CZ" i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  <a:blipFill>
                <a:blip r:embed="rId2"/>
                <a:stretch>
                  <a:fillRect l="-3359" t="-1389" r="-330" b="-51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41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5 (modelování úhrnu </a:t>
            </a:r>
            <a:r>
              <a:rPr lang="cs-CZ" dirty="0" err="1"/>
              <a:t>pr</a:t>
            </a:r>
            <a:r>
              <a:rPr lang="en-US" dirty="0"/>
              <a:t>o </a:t>
            </a:r>
            <a:r>
              <a:rPr lang="cs-CZ" dirty="0"/>
              <a:t>velké rozsahy výběru)</a:t>
            </a:r>
          </a:p>
        </p:txBody>
      </p:sp>
      <p:pic>
        <p:nvPicPr>
          <p:cNvPr id="11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8F905BC-48C9-4C10-9815-46C62B5FD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64E0C0E-4722-4202-B170-EBE8230919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7"/>
          <a:stretch/>
        </p:blipFill>
        <p:spPr>
          <a:xfrm>
            <a:off x="7549515" y="4236469"/>
            <a:ext cx="3634423" cy="226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74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</p:spPr>
            <p:txBody>
              <a:bodyPr>
                <a:no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Výběrový rozptyl </a:t>
                </a:r>
                <a:r>
                  <a:rPr lang="cs-CZ" dirty="0"/>
                  <a:t>(náhodná veličina)</a:t>
                </a:r>
              </a:p>
              <a:p>
                <a:pPr marL="0" indent="0" algn="ctr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𝑛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cs-CZ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i="1" dirty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cs-CZ" dirty="0"/>
                  <a:t>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800" dirty="0">
                  <a:solidFill>
                    <a:srgbClr val="00A499"/>
                  </a:solidFill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Pozorovaná hodnota (výběrového) průměru </a:t>
                </a:r>
                <a:r>
                  <a:rPr lang="cs-CZ" dirty="0"/>
                  <a:t>(reálné číslo určené z konkrétní realizace </a:t>
                </a:r>
                <a:r>
                  <a:rPr lang="cs-CZ" dirty="0" err="1"/>
                  <a:t>náh</a:t>
                </a:r>
                <a:r>
                  <a:rPr lang="cs-CZ" dirty="0"/>
                  <a:t>. výběru)</a:t>
                </a:r>
              </a:p>
              <a:p>
                <a:pPr marL="0" indent="0" algn="ctr">
                  <a:buClr>
                    <a:srgbClr val="00A499"/>
                  </a:buClr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rgbClr val="00A49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𝑛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cs-CZ" i="1">
                              <a:latin typeface="Cambria Math"/>
                            </a:rPr>
                            <m:t>𝑖</m:t>
                          </m:r>
                          <m:r>
                            <a:rPr lang="cs-CZ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cs-CZ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cs-CZ" sz="800" dirty="0"/>
              </a:p>
              <a:p>
                <a:pPr marL="0" indent="0" algn="just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 algn="just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 algn="just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POZOR!</a:t>
                </a:r>
                <a:r>
                  <a:rPr lang="cs-CZ" dirty="0"/>
                  <a:t> Rozdělení výběrového rozptylu neznáme!!!</a:t>
                </a:r>
              </a:p>
              <a:p>
                <a:pPr marL="226800" indent="0" algn="just">
                  <a:buClr>
                    <a:srgbClr val="00A499"/>
                  </a:buClr>
                  <a:buNone/>
                </a:pPr>
                <a:r>
                  <a:rPr lang="cs-CZ" dirty="0"/>
                  <a:t>Pro úsudky o rozdělení výběrového rozptylu musíme využít tzv.</a:t>
                </a:r>
                <a:r>
                  <a:rPr lang="cs-CZ" b="1" dirty="0">
                    <a:solidFill>
                      <a:srgbClr val="00A499"/>
                    </a:solidFill>
                  </a:rPr>
                  <a:t> chí-kvadrát rozdělení s </a:t>
                </a:r>
                <a14:m>
                  <m:oMath xmlns:m="http://schemas.openxmlformats.org/officeDocument/2006/math">
                    <m:r>
                      <a:rPr lang="cs-CZ" b="1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cs-CZ" b="1" dirty="0">
                    <a:solidFill>
                      <a:srgbClr val="00A499"/>
                    </a:solidFill>
                  </a:rPr>
                  <a:t> stupni volnosti</a:t>
                </a:r>
                <a:r>
                  <a:rPr lang="cs-CZ" dirty="0"/>
                  <a:t>.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  <a:blipFill>
                <a:blip r:embed="rId2"/>
                <a:stretch>
                  <a:fillRect l="-496" t="-1389" r="-551" b="-11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42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Výběrový rozptyl</a:t>
            </a:r>
          </a:p>
        </p:txBody>
      </p:sp>
    </p:spTree>
    <p:extLst>
      <p:ext uri="{BB962C8B-B14F-4D97-AF65-F5344CB8AC3E}">
        <p14:creationId xmlns:p14="http://schemas.microsoft.com/office/powerpoint/2010/main" val="22023138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/>
                  <a:t>Mějme nezávislé náhodné veličiny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1,  </m:t>
                        </m:r>
                      </m:sub>
                    </m:sSub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cs-CZ" dirty="0"/>
                  <a:t>, z nichž každá má normované normální rozdělení. Součet čtverců těchto náhodných veličin, tj. náhodná veličina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𝑋</m:t>
                    </m:r>
                  </m:oMath>
                </a14:m>
                <a:r>
                  <a:rPr lang="cs-CZ" dirty="0"/>
                  <a:t> má rozdělení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(čteme „chí-kvadrát“) s 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𝜈</m:t>
                    </m:r>
                  </m:oMath>
                </a14:m>
                <a:r>
                  <a:rPr lang="cs-CZ" dirty="0"/>
                  <a:t> stupni volnosti, což značíme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𝜈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.</a:t>
                </a:r>
              </a:p>
              <a:p>
                <a:pPr marL="0" indent="0" algn="ctr">
                  <a:buNone/>
                </a:pPr>
                <a:r>
                  <a:rPr lang="cs-CZ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∀</m:t>
                        </m:r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=1, …, </m:t>
                        </m:r>
                        <m:r>
                          <a:rPr lang="cs-CZ" i="1">
                            <a:latin typeface="Cambria Math"/>
                          </a:rPr>
                          <m:t>𝑛</m:t>
                        </m:r>
                        <m:r>
                          <a:rPr lang="cs-CZ" i="1">
                            <a:latin typeface="Cambria Math"/>
                          </a:rPr>
                          <m:t>:  </m:t>
                        </m:r>
                        <m:r>
                          <a:rPr lang="cs-CZ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~ </m:t>
                    </m:r>
                    <m:r>
                      <a:rPr lang="cs-CZ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r>
                          <a:rPr lang="cs-CZ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cs-CZ" dirty="0"/>
                  <a:t>, pak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𝑋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𝜈</m:t>
                        </m:r>
                      </m:sup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~ </m:t>
                    </m:r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𝜈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  <a:blipFill>
                <a:blip r:embed="rId2"/>
                <a:stretch>
                  <a:fillRect l="-551" t="-631" r="-3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43</a:t>
            </a:fld>
            <a:r>
              <a:rPr lang="cs-CZ" dirty="0"/>
              <a:t> / 66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cs-CZ" dirty="0"/>
                  <a:t>Chí kvadrát rozdělení s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cs-CZ" dirty="0"/>
                  <a:t> stupni volnosti</a:t>
                </a:r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740" t="-10000" b="-2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C13D5649-868E-4EDF-858D-90D74C111339}"/>
              </a:ext>
            </a:extLst>
          </p:cNvPr>
          <p:cNvSpPr/>
          <p:nvPr/>
        </p:nvSpPr>
        <p:spPr>
          <a:xfrm>
            <a:off x="533399" y="1346200"/>
            <a:ext cx="11170921" cy="1608456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10EAFDF-E080-465D-85F2-FC3FC78AE0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1" r="2528" b="2799"/>
          <a:stretch/>
        </p:blipFill>
        <p:spPr>
          <a:xfrm>
            <a:off x="3265169" y="3157981"/>
            <a:ext cx="6257925" cy="315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390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1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𝜈</m:t>
                    </m:r>
                  </m:oMath>
                </a14:m>
                <a:r>
                  <a:rPr lang="en-US" dirty="0"/>
                  <a:t>;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=2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𝜈</m:t>
                    </m:r>
                  </m:oMath>
                </a14:m>
                <a:r>
                  <a:rPr lang="cs-CZ" dirty="0"/>
                  <a:t>. 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𝜈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→∞: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𝑋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~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𝜈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;2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</m:d>
                  </m:oMath>
                </a14:m>
                <a:endParaRPr lang="cs-CZ" dirty="0"/>
              </a:p>
              <a:p>
                <a:pPr>
                  <a:lnSpc>
                    <a:spcPct val="11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Mějme náhodný výběr o rozsahu n z populace mající</a:t>
                </a:r>
                <a:r>
                  <a:rPr lang="cs-CZ" b="1" dirty="0"/>
                  <a:t> </a:t>
                </a:r>
                <a:r>
                  <a:rPr lang="cs-CZ" b="1" dirty="0">
                    <a:solidFill>
                      <a:srgbClr val="00A499"/>
                    </a:solidFill>
                  </a:rPr>
                  <a:t>normální rozdělení</a:t>
                </a:r>
                <a:r>
                  <a:rPr lang="cs-CZ" dirty="0"/>
                  <a:t> s rozptylem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. Pro uvedený výběr určíme výběrový rozptyl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. Lze ukázat, že :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cs-CZ" dirty="0"/>
                  <a:t>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  <m:r>
                              <a:rPr lang="cs-CZ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i="1">
                        <a:latin typeface="Cambria Math"/>
                        <a:ea typeface="Cambria Math"/>
                      </a:rPr>
                      <m:t>~</m:t>
                    </m:r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𝑛</m:t>
                        </m:r>
                        <m:r>
                          <a:rPr lang="cs-CZ" i="1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cs-CZ" i="1">
                        <a:latin typeface="Cambria Math"/>
                      </a:rPr>
                      <m:t>.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  <a:blipFill>
                <a:blip r:embed="rId2"/>
                <a:stretch>
                  <a:fillRect l="-496" t="-5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44</a:t>
            </a:fld>
            <a:r>
              <a:rPr lang="cs-CZ" dirty="0"/>
              <a:t> / 66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cs-CZ" dirty="0"/>
                  <a:t>Chí kvadrát rozdělení s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cs-CZ" dirty="0"/>
                  <a:t> stupni volnosti - vlastnosti</a:t>
                </a:r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740" t="-10000" b="-2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C13D5649-868E-4EDF-858D-90D74C111339}"/>
              </a:ext>
            </a:extLst>
          </p:cNvPr>
          <p:cNvSpPr/>
          <p:nvPr/>
        </p:nvSpPr>
        <p:spPr>
          <a:xfrm>
            <a:off x="5194936" y="2569369"/>
            <a:ext cx="1988820" cy="736600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10EAFDF-E080-465D-85F2-FC3FC78AE0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1" r="2528" b="2799"/>
          <a:stretch/>
        </p:blipFill>
        <p:spPr>
          <a:xfrm>
            <a:off x="3721525" y="3429000"/>
            <a:ext cx="5607259" cy="282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421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</p:spPr>
            <p:txBody>
              <a:bodyPr>
                <a:noAutofit/>
              </a:bodyPr>
              <a:lstStyle/>
              <a:p>
                <a:pPr marL="0" lvl="4" indent="0">
                  <a:buNone/>
                </a:pPr>
                <a:r>
                  <a:rPr lang="cs-CZ" dirty="0">
                    <a:solidFill>
                      <a:schemeClr val="tx2"/>
                    </a:solidFill>
                  </a:rPr>
                  <a:t>Firma Edison vyrábí žárovky Ed. Životnost těchto žárovek je průměrně 5 let se směrodatnou odchylkou 6 měsíců. Pro ověřování kvality výroby bude testováno 20 žárovek. Jaká je pravděpodobnost, že při tomto testu bude zjištěna směrodatná odchylka životnosti vyšší než 7 měsíců? (Předpokládejme, že životnost žárovek má normální rozdělení.)</a:t>
                </a:r>
              </a:p>
              <a:p>
                <a:pPr marL="0" lvl="4" indent="0">
                  <a:buNone/>
                </a:pPr>
                <a:endParaRPr lang="cs-CZ" sz="800" dirty="0"/>
              </a:p>
              <a:p>
                <a:pPr marL="0" indent="0">
                  <a:buNone/>
                </a:pPr>
                <a:r>
                  <a:rPr lang="cs-CZ" b="1" dirty="0"/>
                  <a:t>Řešení: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… výběrová směrodatná odchylka životnosti 20 žárovek (</a:t>
                </a:r>
                <a:r>
                  <a:rPr lang="cs-CZ" dirty="0" err="1"/>
                  <a:t>měs</a:t>
                </a:r>
                <a:r>
                  <a:rPr lang="cs-CZ" dirty="0"/>
                  <a:t>.)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&gt;7</m:t>
                        </m:r>
                      </m:e>
                    </m:d>
                    <m:r>
                      <a:rPr lang="cs-CZ">
                        <a:latin typeface="Cambria Math"/>
                      </a:rPr>
                      <m:t>=?</m:t>
                    </m:r>
                  </m:oMath>
                </a14:m>
                <a:r>
                  <a:rPr lang="en-US" dirty="0"/>
                  <a:t>                                           </a:t>
                </a:r>
                <a:endParaRPr lang="cs-CZ" dirty="0"/>
              </a:p>
              <a:p>
                <a:pPr marL="0" indent="0" algn="ctr">
                  <a:buNone/>
                </a:pPr>
                <a:r>
                  <a:rPr lang="cs-CZ" b="1" dirty="0"/>
                  <a:t>Neznáme rozdělení </a:t>
                </a:r>
                <a14:m>
                  <m:oMath xmlns:m="http://schemas.openxmlformats.org/officeDocument/2006/math"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cs-CZ" b="1" dirty="0"/>
                  <a:t>, </a:t>
                </a:r>
                <a:r>
                  <a:rPr lang="cs-CZ" b="1" dirty="0">
                    <a:solidFill>
                      <a:srgbClr val="00A499"/>
                    </a:solidFill>
                  </a:rPr>
                  <a:t>ALE</a:t>
                </a:r>
                <a:r>
                  <a:rPr lang="cs-CZ" b="1" dirty="0"/>
                  <a:t>…!</a:t>
                </a:r>
              </a:p>
              <a:p>
                <a:pPr marL="0" indent="0">
                  <a:buNone/>
                </a:pPr>
                <a:r>
                  <a:rPr lang="cs-CZ" dirty="0"/>
                  <a:t>Nechť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𝑋</m:t>
                    </m:r>
                    <m:r>
                      <a:rPr lang="cs-CZ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  <m:r>
                              <a:rPr lang="cs-CZ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   </m:t>
                    </m:r>
                    <m:r>
                      <a:rPr lang="cs-CZ" i="1">
                        <a:latin typeface="Cambria Math"/>
                      </a:rPr>
                      <m:t>𝑋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𝑛</m:t>
                        </m:r>
                        <m:r>
                          <a:rPr lang="cs-CZ" i="1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 (</a:t>
                </a:r>
                <a:r>
                  <a:rPr lang="cs-CZ" b="1" dirty="0">
                    <a:solidFill>
                      <a:srgbClr val="00A499"/>
                    </a:solidFill>
                  </a:rPr>
                  <a:t>Pozor!</a:t>
                </a:r>
                <a:r>
                  <a:rPr lang="cs-CZ" dirty="0"/>
                  <a:t> Lze použít pouze díky předpokladu o normalitě životnosti.)</a:t>
                </a:r>
              </a:p>
              <a:p>
                <a:pPr marL="0" indent="0">
                  <a:buNone/>
                </a:pPr>
                <a:r>
                  <a:rPr lang="cs-CZ" dirty="0"/>
                  <a:t>V našem případě: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𝑋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&gt;7</m:t>
                        </m:r>
                      </m:e>
                    </m:d>
                    <m:r>
                      <a:rPr lang="cs-CZ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&gt;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&gt;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19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36</m:t>
                            </m:r>
                          </m:den>
                        </m:f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7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&gt;25,86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b="1" i="1">
                        <a:latin typeface="Cambria Math"/>
                      </a:rPr>
                      <m:t>𝟎</m:t>
                    </m:r>
                    <m:r>
                      <a:rPr lang="cs-CZ" b="1" i="1">
                        <a:latin typeface="Cambria Math"/>
                      </a:rPr>
                      <m:t>,</m:t>
                    </m:r>
                    <m:r>
                      <a:rPr lang="cs-CZ" b="1" i="1">
                        <a:latin typeface="Cambria Math"/>
                      </a:rPr>
                      <m:t>𝟏𝟑𝟒</m:t>
                    </m:r>
                  </m:oMath>
                </a14:m>
                <a:r>
                  <a:rPr lang="cs-CZ" dirty="0"/>
                  <a:t>   (</a:t>
                </a:r>
                <a:r>
                  <a:rPr lang="cs-CZ" i="1" dirty="0">
                    <a:solidFill>
                      <a:schemeClr val="accent5"/>
                    </a:solidFill>
                  </a:rPr>
                  <a:t>1-pchisq(25.86,19)</a:t>
                </a:r>
                <a:r>
                  <a:rPr lang="cs-CZ" dirty="0"/>
                  <a:t>)</a:t>
                </a:r>
                <a:endParaRPr lang="cs-CZ" i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  <a:blipFill>
                <a:blip r:embed="rId2"/>
                <a:stretch>
                  <a:fillRect l="-551" t="-1389" b="-26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45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6 (modelování výběrové </a:t>
            </a:r>
            <a:r>
              <a:rPr lang="cs-CZ" dirty="0" err="1"/>
              <a:t>sm</a:t>
            </a:r>
            <a:r>
              <a:rPr lang="cs-CZ" dirty="0"/>
              <a:t>. odchylky)</a:t>
            </a:r>
          </a:p>
        </p:txBody>
      </p:sp>
      <p:pic>
        <p:nvPicPr>
          <p:cNvPr id="11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8F905BC-48C9-4C10-9815-46C62B5FD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E4B853A2-2E42-4D3D-B875-DE9A3EDA6B57}"/>
                  </a:ext>
                </a:extLst>
              </p:cNvPr>
              <p:cNvSpPr txBox="1"/>
              <p:nvPr/>
            </p:nvSpPr>
            <p:spPr>
              <a:xfrm>
                <a:off x="1706880" y="5259327"/>
                <a:ext cx="8298180" cy="504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solidFill>
                      <a:schemeClr val="accent2"/>
                    </a:solidFill>
                  </a:rPr>
                  <a:t>Obyčejná úprava nerovnice: Nejdříve umocníme na druhou, poté násobíme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E4B853A2-2E42-4D3D-B875-DE9A3EDA6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880" y="5259327"/>
                <a:ext cx="8298180" cy="504946"/>
              </a:xfrm>
              <a:prstGeom prst="rect">
                <a:avLst/>
              </a:prstGeom>
              <a:blipFill>
                <a:blip r:embed="rId4"/>
                <a:stretch>
                  <a:fillRect l="-588" b="-72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22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</p:spPr>
            <p:txBody>
              <a:bodyPr>
                <a:no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Relativní četnost </a:t>
                </a:r>
                <a:r>
                  <a:rPr lang="cs-CZ" dirty="0"/>
                  <a:t>(náhodná veličina)</a:t>
                </a:r>
              </a:p>
              <a:p>
                <a:pPr marL="0" indent="0" algn="ctr">
                  <a:buClr>
                    <a:srgbClr val="00A499"/>
                  </a:buClr>
                  <a:buNone/>
                </a:pPr>
                <a:r>
                  <a:rPr lang="cs-CZ" dirty="0"/>
                  <a:t>nechť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cs-CZ" dirty="0">
                        <a:latin typeface="Cambria Math"/>
                        <a:ea typeface="Cambria Math"/>
                      </a:rPr>
                      <m:t>A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cs-CZ" dirty="0"/>
                  <a:t>, pak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800" dirty="0">
                  <a:solidFill>
                    <a:srgbClr val="00A499"/>
                  </a:solidFill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Pozorovaná hodnota (výběrového) průměru </a:t>
                </a:r>
                <a:r>
                  <a:rPr lang="cs-CZ" dirty="0"/>
                  <a:t>(reálné číslo určené z konkrétní realizace </a:t>
                </a:r>
                <a:r>
                  <a:rPr lang="cs-CZ" dirty="0" err="1"/>
                  <a:t>náh</a:t>
                </a:r>
                <a:r>
                  <a:rPr lang="cs-CZ" dirty="0"/>
                  <a:t>. výběru)</a:t>
                </a:r>
              </a:p>
              <a:p>
                <a:pPr marL="0" indent="0" algn="ctr">
                  <a:buClr>
                    <a:srgbClr val="00A499"/>
                  </a:buClr>
                  <a:buNone/>
                </a:pPr>
                <a:r>
                  <a:rPr lang="cs-CZ" dirty="0"/>
                  <a:t>nechť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cs-CZ" dirty="0">
                        <a:latin typeface="Cambria Math"/>
                        <a:ea typeface="Cambria Math"/>
                      </a:rPr>
                      <m:t>A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cs-CZ" dirty="0"/>
                  <a:t>, pak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cs-CZ" sz="800" dirty="0"/>
              </a:p>
              <a:p>
                <a:pPr marL="0" indent="0" algn="just">
                  <a:buClr>
                    <a:srgbClr val="00A499"/>
                  </a:buClr>
                  <a:buNone/>
                </a:pPr>
                <a:r>
                  <a:rPr lang="cs-CZ" b="1" dirty="0"/>
                  <a:t>Důsledek centrální limitní věty</a:t>
                </a:r>
                <a:r>
                  <a:rPr lang="cs-CZ" dirty="0"/>
                  <a:t>:</a:t>
                </a:r>
              </a:p>
              <a:p>
                <a:pPr marL="0" indent="0">
                  <a:buNone/>
                </a:pPr>
                <a:r>
                  <a:rPr lang="cs-CZ" sz="1400" dirty="0"/>
                  <a:t>Nechť:</a:t>
                </a:r>
              </a:p>
              <a:p>
                <a:pPr marL="432000" lvl="4" indent="-342900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sz="1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40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cs-CZ" sz="1400" dirty="0">
                        <a:latin typeface="Cambria Math"/>
                        <a:ea typeface="Cambria Math"/>
                      </a:rPr>
                      <m:t>A</m:t>
                    </m:r>
                    <m:d>
                      <m:dPr>
                        <m:ctrlPr>
                          <a:rPr lang="cs-CZ" sz="14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sz="1400" i="1" dirty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</m:oMath>
                </a14:m>
                <a:endParaRPr lang="cs-CZ" sz="1400" i="1" dirty="0">
                  <a:latin typeface="Cambria Math" panose="02040503050406030204" pitchFamily="18" charset="0"/>
                </a:endParaRPr>
              </a:p>
              <a:p>
                <a:pPr marL="432000" lvl="4" indent="-342900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sz="1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1400" i="1" dirty="0"/>
                  <a:t> </a:t>
                </a:r>
                <a:r>
                  <a:rPr lang="cs-CZ" sz="1400" dirty="0"/>
                  <a:t>nezávislé náhodné veličiny ,</a:t>
                </a:r>
              </a:p>
              <a:p>
                <a:pPr marL="432000" lvl="4" indent="-342900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cs-CZ" sz="14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sz="1400" i="1">
                        <a:latin typeface="Cambria Math"/>
                      </a:rPr>
                      <m:t>=</m:t>
                    </m:r>
                    <m:r>
                      <a:rPr lang="cs-CZ" sz="14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400" i="1">
                        <a:latin typeface="Cambria Math"/>
                      </a:rPr>
                      <m:t>=…=</m:t>
                    </m:r>
                    <m:r>
                      <a:rPr lang="cs-CZ" sz="14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cs-CZ" sz="1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sz="1400" i="1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cs-CZ" sz="1400" dirty="0"/>
                  <a:t>, </a:t>
                </a:r>
              </a:p>
              <a:p>
                <a:pPr marL="432000" lvl="4" indent="-342900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cs-CZ" sz="1400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sz="1400" i="1">
                        <a:latin typeface="Cambria Math"/>
                      </a:rPr>
                      <m:t>=</m:t>
                    </m:r>
                    <m:r>
                      <a:rPr lang="cs-CZ" sz="1400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400" i="1">
                        <a:latin typeface="Cambria Math"/>
                      </a:rPr>
                      <m:t>=…=</m:t>
                    </m:r>
                    <m:r>
                      <a:rPr lang="cs-CZ" sz="1400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cs-CZ" sz="14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cs-CZ" sz="1400" i="1">
                            <a:latin typeface="Cambria Math"/>
                          </a:rPr>
                          <m:t>𝑋</m:t>
                        </m:r>
                      </m:sub>
                      <m:sup>
                        <m:r>
                          <a:rPr lang="cs-CZ" sz="14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cs-CZ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cs-CZ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cs-CZ" sz="1400" i="1" dirty="0">
                    <a:latin typeface="Cambria Math"/>
                    <a:ea typeface="Cambria Math"/>
                  </a:rPr>
                  <a:t>,</a:t>
                </a:r>
              </a:p>
              <a:p>
                <a:pPr marL="432000" lvl="4" indent="-342900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𝑛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cs-CZ" sz="1400" dirty="0"/>
                  <a:t> (</a:t>
                </a:r>
                <a:r>
                  <a:rPr lang="cs-CZ" sz="1400" dirty="0">
                    <a:solidFill>
                      <a:srgbClr val="00A499"/>
                    </a:solidFill>
                  </a:rPr>
                  <a:t>v praxi: </a:t>
                </a:r>
                <a14:m>
                  <m:oMath xmlns:m="http://schemas.openxmlformats.org/officeDocument/2006/math">
                    <m:r>
                      <a:rPr lang="cs-CZ" sz="1400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>
                        <a:solidFill>
                          <a:srgbClr val="00A499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1400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00A499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1400" i="1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srgbClr val="00A499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cs-CZ" sz="1400" i="1">
                                <a:solidFill>
                                  <a:srgbClr val="00A499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cs-CZ" sz="1400" i="1">
                                <a:solidFill>
                                  <a:srgbClr val="00A499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</m:den>
                    </m:f>
                  </m:oMath>
                </a14:m>
                <a:r>
                  <a:rPr lang="cs-CZ" sz="1400" dirty="0"/>
                  <a:t>),</a:t>
                </a:r>
              </a:p>
              <a:p>
                <a:pPr marL="0" lvl="4" indent="0">
                  <a:buNone/>
                </a:pPr>
                <a:r>
                  <a:rPr lang="cs-CZ" sz="1400" dirty="0"/>
                  <a:t>pak                         </a:t>
                </a:r>
                <a:r>
                  <a:rPr lang="cs-CZ" dirty="0"/>
                  <a:t>                 </a:t>
                </a:r>
              </a:p>
              <a:p>
                <a:pPr marL="0" lvl="4" indent="0" algn="ctr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1−</m:t>
                                </m:r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</m:d>
                          </m:num>
                          <m:den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cs-CZ" dirty="0"/>
                  <a:t>     nebo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𝑃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1−</m:t>
                                </m:r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</m:d>
                          </m:e>
                        </m:rad>
                      </m:den>
                    </m:f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e>
                    </m:rad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e>
                    </m:d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  <a:blipFill>
                <a:blip r:embed="rId2"/>
                <a:stretch>
                  <a:fillRect l="-551" t="-1389" b="-34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46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Relativní četnost (výběrový podíl)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AD75F0A-4C2B-469F-85D1-A419600EC03E}"/>
              </a:ext>
            </a:extLst>
          </p:cNvPr>
          <p:cNvSpPr/>
          <p:nvPr/>
        </p:nvSpPr>
        <p:spPr>
          <a:xfrm>
            <a:off x="3406351" y="5686426"/>
            <a:ext cx="5411893" cy="680084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5097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</p:spPr>
            <p:txBody>
              <a:bodyPr>
                <a:noAutofit/>
              </a:bodyPr>
              <a:lstStyle/>
              <a:p>
                <a:pPr marL="0" lvl="4" indent="0">
                  <a:buNone/>
                </a:pPr>
                <a:r>
                  <a:rPr lang="cs-CZ" dirty="0">
                    <a:solidFill>
                      <a:schemeClr val="tx2"/>
                    </a:solidFill>
                  </a:rPr>
                  <a:t>Pravděpodobnost, že výrobek nebude dosahovat požadované kvality je 4 %. </a:t>
                </a:r>
              </a:p>
              <a:p>
                <a:pPr marL="457200" lvl="4" indent="-457200">
                  <a:buFont typeface="+mj-lt"/>
                  <a:buAutoNum type="alphaLcParenR"/>
                </a:pPr>
                <a:r>
                  <a:rPr lang="cs-CZ" dirty="0">
                    <a:solidFill>
                      <a:schemeClr val="tx2"/>
                    </a:solidFill>
                  </a:rPr>
                  <a:t>Jaký podíl výrobků nedostatečné kvality lze očekávat při kontrole 300 výrobků?</a:t>
                </a:r>
              </a:p>
              <a:p>
                <a:pPr marL="457200" lvl="4" indent="-457200">
                  <a:buFont typeface="+mj-lt"/>
                  <a:buAutoNum type="alphaLcParenR"/>
                </a:pPr>
                <a:r>
                  <a:rPr lang="cs-CZ" dirty="0">
                    <a:solidFill>
                      <a:schemeClr val="tx2"/>
                    </a:solidFill>
                  </a:rPr>
                  <a:t>S jakou pravděpodobností bude mezi 300 kontrolovanými výrobky více než 9 (3 %) nekvalitních?</a:t>
                </a:r>
              </a:p>
              <a:p>
                <a:pPr marL="457200" lvl="4" indent="-457200">
                  <a:buFont typeface="+mj-lt"/>
                  <a:buAutoNum type="alphaLcParenR"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pPr marL="0" lvl="4" indent="0">
                  <a:buNone/>
                </a:pPr>
                <a:r>
                  <a:rPr lang="cs-CZ" b="1" dirty="0"/>
                  <a:t>Řešení:</a:t>
                </a:r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 dirty="0">
                        <a:latin typeface="Cambria Math" panose="02040503050406030204" pitchFamily="18" charset="0"/>
                      </a:rPr>
                      <m:t> …</m:t>
                    </m:r>
                  </m:oMath>
                </a14:m>
                <a:r>
                  <a:rPr lang="cs-CZ" i="1" dirty="0">
                    <a:latin typeface="Cambria Math" panose="02040503050406030204" pitchFamily="18" charset="0"/>
                  </a:rPr>
                  <a:t>  </a:t>
                </a:r>
                <a:r>
                  <a:rPr lang="cs-CZ" dirty="0">
                    <a:latin typeface="Cambria Math" panose="02040503050406030204" pitchFamily="18" charset="0"/>
                  </a:rPr>
                  <a:t>počet kvalitních výrobků při kontrole 1 výrobků (tj. alternativní (0-1) </a:t>
                </a:r>
                <a:r>
                  <a:rPr lang="cs-CZ" dirty="0" err="1">
                    <a:latin typeface="Cambria Math" panose="02040503050406030204" pitchFamily="18" charset="0"/>
                  </a:rPr>
                  <a:t>náh</a:t>
                </a:r>
                <a:r>
                  <a:rPr lang="cs-CZ" dirty="0">
                    <a:latin typeface="Cambria Math" panose="02040503050406030204" pitchFamily="18" charset="0"/>
                  </a:rPr>
                  <a:t>. veličina)</a:t>
                </a:r>
                <a:endParaRPr lang="cs-CZ" dirty="0"/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=0,04</m:t>
                        </m:r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⇒      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=0,04,  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=0,0384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lvl="4" indent="0">
                  <a:buNone/>
                </a:pPr>
                <a:endParaRPr lang="cs-CZ" dirty="0"/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cs-CZ" dirty="0"/>
                  <a:t> … podíl nekvalitních výrobků mezi 300 kontrolovanými</a:t>
                </a:r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  <m:nary>
                      <m:naryPr>
                        <m:chr m:val="∑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00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dirty="0"/>
                  <a:t>  (tj. průměr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)</a:t>
                </a:r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=0,04,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0,0384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00</m:t>
                            </m:r>
                          </m:den>
                        </m:f>
                      </m:e>
                    </m:d>
                  </m:oMath>
                </a14:m>
                <a:r>
                  <a:rPr lang="cs-CZ" dirty="0"/>
                  <a:t>    (dle CLV, </a:t>
                </a:r>
                <a:r>
                  <a:rPr lang="cs-CZ" dirty="0">
                    <a:solidFill>
                      <a:srgbClr val="00A499"/>
                    </a:solidFill>
                  </a:rPr>
                  <a:t>lze použít</a:t>
                </a:r>
                <a:r>
                  <a:rPr lang="cs-CZ" dirty="0"/>
                  <a:t> </a:t>
                </a:r>
                <a:r>
                  <a:rPr lang="cs-CZ" dirty="0">
                    <a:solidFill>
                      <a:srgbClr val="00A499"/>
                    </a:solidFill>
                  </a:rPr>
                  <a:t>protože</a:t>
                </a:r>
                <a:r>
                  <a:rPr lang="cs-CZ" dirty="0"/>
                  <a:t> očekáváme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≅0,04⇒</m:t>
                    </m:r>
                    <m:r>
                      <a:rPr lang="cs-CZ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234</m:t>
                        </m:r>
                      </m:e>
                    </m:d>
                  </m:oMath>
                </a14:m>
                <a:r>
                  <a:rPr lang="cs-CZ" dirty="0"/>
                  <a:t> )  </a:t>
                </a:r>
              </a:p>
              <a:p>
                <a:pPr marL="0" lvl="4" indent="0">
                  <a:buNone/>
                </a:pPr>
                <a:r>
                  <a:rPr lang="cs-CZ" dirty="0"/>
                  <a:t> </a:t>
                </a:r>
              </a:p>
              <a:p>
                <a:pPr marL="0" lvl="4" indent="0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  <a:blipFill>
                <a:blip r:embed="rId2"/>
                <a:stretch>
                  <a:fillRect l="-606" t="-1389" r="-11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47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7 (modelování výběrového podílu)</a:t>
            </a:r>
          </a:p>
        </p:txBody>
      </p:sp>
      <p:pic>
        <p:nvPicPr>
          <p:cNvPr id="11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8F905BC-48C9-4C10-9815-46C62B5FD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761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</p:spPr>
            <p:txBody>
              <a:bodyPr>
                <a:noAutofit/>
              </a:bodyPr>
              <a:lstStyle/>
              <a:p>
                <a:pPr marL="0" lvl="4" indent="0">
                  <a:buNone/>
                </a:pPr>
                <a:r>
                  <a:rPr lang="cs-CZ" dirty="0">
                    <a:solidFill>
                      <a:schemeClr val="tx2"/>
                    </a:solidFill>
                  </a:rPr>
                  <a:t>Pravděpodobnost, že výrobek nebude dosahovat požadované kvality je 4 %. </a:t>
                </a:r>
              </a:p>
              <a:p>
                <a:pPr marL="457200" lvl="4" indent="-457200">
                  <a:buFont typeface="+mj-lt"/>
                  <a:buAutoNum type="alphaLcParenR"/>
                </a:pPr>
                <a:r>
                  <a:rPr lang="cs-CZ" dirty="0">
                    <a:solidFill>
                      <a:schemeClr val="tx2"/>
                    </a:solidFill>
                  </a:rPr>
                  <a:t>Jaký podíl výrobků nedostatečné kvality lze očekávat při kontrole 300 výrobků?</a:t>
                </a:r>
              </a:p>
              <a:p>
                <a:pPr marL="457200" lvl="4" indent="-457200">
                  <a:buFont typeface="+mj-lt"/>
                  <a:buAutoNum type="alphaLcParenR"/>
                </a:pPr>
                <a:r>
                  <a:rPr lang="cs-CZ" dirty="0">
                    <a:solidFill>
                      <a:schemeClr val="tx2"/>
                    </a:solidFill>
                  </a:rPr>
                  <a:t>S jakou pravděpodobností bude mezi 300 kontrolovanými výrobky více než 9 (3 %) nekvalitních?</a:t>
                </a:r>
              </a:p>
              <a:p>
                <a:pPr marL="457200" lvl="4" indent="-457200">
                  <a:buFont typeface="+mj-lt"/>
                  <a:buAutoNum type="alphaLcParenR"/>
                </a:pPr>
                <a:endParaRPr lang="cs-CZ" dirty="0"/>
              </a:p>
              <a:p>
                <a:pPr marL="0" lvl="4" indent="0">
                  <a:buNone/>
                </a:pPr>
                <a:r>
                  <a:rPr lang="cs-CZ" b="1" dirty="0"/>
                  <a:t>Řešení:</a:t>
                </a:r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 dirty="0">
                        <a:latin typeface="Cambria Math" panose="02040503050406030204" pitchFamily="18" charset="0"/>
                      </a:rPr>
                      <m:t> …</m:t>
                    </m:r>
                  </m:oMath>
                </a14:m>
                <a:r>
                  <a:rPr lang="cs-CZ" i="1" dirty="0">
                    <a:latin typeface="Cambria Math" panose="02040503050406030204" pitchFamily="18" charset="0"/>
                  </a:rPr>
                  <a:t>  </a:t>
                </a:r>
                <a:r>
                  <a:rPr lang="cs-CZ" dirty="0">
                    <a:latin typeface="Cambria Math" panose="02040503050406030204" pitchFamily="18" charset="0"/>
                  </a:rPr>
                  <a:t>počet kvalitních výrobků při kontrole 1 výrobků (tj. alternativní (0-1) </a:t>
                </a:r>
                <a:r>
                  <a:rPr lang="cs-CZ" dirty="0" err="1">
                    <a:latin typeface="Cambria Math" panose="02040503050406030204" pitchFamily="18" charset="0"/>
                  </a:rPr>
                  <a:t>náh</a:t>
                </a:r>
                <a:r>
                  <a:rPr lang="cs-CZ" dirty="0">
                    <a:latin typeface="Cambria Math" panose="02040503050406030204" pitchFamily="18" charset="0"/>
                  </a:rPr>
                  <a:t>. veličina)</a:t>
                </a:r>
                <a:endParaRPr lang="cs-CZ" dirty="0"/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=0,04</m:t>
                        </m:r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⇒      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=0,04,  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=0,0384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lvl="4" indent="0">
                  <a:buNone/>
                </a:pPr>
                <a:endParaRPr lang="cs-CZ" dirty="0"/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cs-CZ" dirty="0"/>
                  <a:t> … podíl nekvalitních výrobků mezi 300 kontrolovanými</a:t>
                </a:r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  <m:nary>
                      <m:naryPr>
                        <m:chr m:val="∑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00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dirty="0"/>
                  <a:t>  (tj. průměr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)</a:t>
                </a:r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=0,04,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≅0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,0001</m:t>
                        </m:r>
                      </m:e>
                    </m:d>
                  </m:oMath>
                </a14:m>
                <a:r>
                  <a:rPr lang="cs-CZ" dirty="0"/>
                  <a:t> (dle CLV, </a:t>
                </a:r>
                <a:r>
                  <a:rPr lang="cs-CZ" dirty="0">
                    <a:solidFill>
                      <a:srgbClr val="00A499"/>
                    </a:solidFill>
                  </a:rPr>
                  <a:t>lze použít</a:t>
                </a:r>
                <a:r>
                  <a:rPr lang="cs-CZ" dirty="0"/>
                  <a:t> </a:t>
                </a:r>
                <a:r>
                  <a:rPr lang="cs-CZ" dirty="0">
                    <a:solidFill>
                      <a:srgbClr val="00A499"/>
                    </a:solidFill>
                  </a:rPr>
                  <a:t>protože</a:t>
                </a:r>
                <a:r>
                  <a:rPr lang="cs-CZ" dirty="0"/>
                  <a:t> očekáváme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≅0,04⇒</m:t>
                    </m:r>
                    <m:r>
                      <a:rPr lang="cs-CZ" i="1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234</m:t>
                        </m:r>
                      </m:e>
                    </m:d>
                  </m:oMath>
                </a14:m>
                <a:r>
                  <a:rPr lang="cs-CZ" dirty="0"/>
                  <a:t> )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  <a:blipFill>
                <a:blip r:embed="rId2"/>
                <a:stretch>
                  <a:fillRect l="-606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48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7 (modelování výběrového podílu)</a:t>
            </a:r>
          </a:p>
        </p:txBody>
      </p:sp>
      <p:pic>
        <p:nvPicPr>
          <p:cNvPr id="11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8F905BC-48C9-4C10-9815-46C62B5FD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3505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</p:spPr>
            <p:txBody>
              <a:bodyPr>
                <a:noAutofit/>
              </a:bodyPr>
              <a:lstStyle/>
              <a:p>
                <a:pPr marL="0" lvl="4" indent="0">
                  <a:buNone/>
                </a:pPr>
                <a:r>
                  <a:rPr lang="cs-CZ" dirty="0">
                    <a:solidFill>
                      <a:schemeClr val="tx2"/>
                    </a:solidFill>
                  </a:rPr>
                  <a:t>Pravděpodobnost, že výrobek nebude dosahovat požadované kvality je 4 %. </a:t>
                </a:r>
              </a:p>
              <a:p>
                <a:pPr marL="457200" lvl="4" indent="-457200">
                  <a:buFont typeface="+mj-lt"/>
                  <a:buAutoNum type="alphaLcParenR"/>
                </a:pPr>
                <a:r>
                  <a:rPr lang="cs-CZ" dirty="0">
                    <a:solidFill>
                      <a:schemeClr val="tx2"/>
                    </a:solidFill>
                  </a:rPr>
                  <a:t>Jaký podíl výrobků nedostatečné kvality lze očekávat při kontrole 300 výrobků?</a:t>
                </a:r>
              </a:p>
              <a:p>
                <a:pPr marL="457200" lvl="4" indent="-457200">
                  <a:buFont typeface="+mj-lt"/>
                  <a:buAutoNum type="alphaLcParenR"/>
                </a:pPr>
                <a:r>
                  <a:rPr lang="cs-CZ" dirty="0">
                    <a:solidFill>
                      <a:schemeClr val="tx2"/>
                    </a:solidFill>
                  </a:rPr>
                  <a:t>S jakou pravděpodobností bude mezi 300 kontrolovanými výrobky více než 9 (3 %) nekvalitních?</a:t>
                </a:r>
              </a:p>
              <a:p>
                <a:pPr marL="457200" lvl="4" indent="-457200">
                  <a:buFont typeface="+mj-lt"/>
                  <a:buAutoNum type="alphaLcParenR"/>
                </a:pPr>
                <a:endParaRPr lang="cs-CZ" dirty="0"/>
              </a:p>
              <a:p>
                <a:pPr marL="0" lvl="4" indent="0">
                  <a:buNone/>
                </a:pPr>
                <a:r>
                  <a:rPr lang="cs-CZ" b="1" dirty="0"/>
                  <a:t>Řešení:</a:t>
                </a:r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 dirty="0">
                        <a:latin typeface="Cambria Math" panose="02040503050406030204" pitchFamily="18" charset="0"/>
                      </a:rPr>
                      <m:t> …</m:t>
                    </m:r>
                  </m:oMath>
                </a14:m>
                <a:r>
                  <a:rPr lang="cs-CZ" i="1" dirty="0">
                    <a:latin typeface="Cambria Math" panose="02040503050406030204" pitchFamily="18" charset="0"/>
                  </a:rPr>
                  <a:t>  </a:t>
                </a:r>
                <a:r>
                  <a:rPr lang="cs-CZ" dirty="0">
                    <a:latin typeface="Cambria Math" panose="02040503050406030204" pitchFamily="18" charset="0"/>
                  </a:rPr>
                  <a:t>počet kvalitních výrobků při kontrole 1 výrobků (tj. alternativní (0-1) </a:t>
                </a:r>
                <a:r>
                  <a:rPr lang="cs-CZ" dirty="0" err="1">
                    <a:latin typeface="Cambria Math" panose="02040503050406030204" pitchFamily="18" charset="0"/>
                  </a:rPr>
                  <a:t>náh</a:t>
                </a:r>
                <a:r>
                  <a:rPr lang="cs-CZ" dirty="0">
                    <a:latin typeface="Cambria Math" panose="02040503050406030204" pitchFamily="18" charset="0"/>
                  </a:rPr>
                  <a:t>. veličina)</a:t>
                </a:r>
                <a:endParaRPr lang="cs-CZ" dirty="0"/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=0,04</m:t>
                        </m:r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⇒      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=0,04,  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=0,0384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lvl="4" indent="0">
                  <a:buNone/>
                </a:pPr>
                <a:endParaRPr lang="cs-CZ" dirty="0"/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cs-CZ" dirty="0"/>
                  <a:t> … podíl nekvalitních výrobků mezi 300 kontrolovanými</a:t>
                </a:r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  <m:nary>
                      <m:naryPr>
                        <m:chr m:val="∑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00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dirty="0"/>
                  <a:t>  (tj. průměr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)</a:t>
                </a:r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=0,04,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0,01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cs-CZ" dirty="0"/>
                  <a:t>    (dle CLV) </a:t>
                </a:r>
              </a:p>
              <a:p>
                <a:pPr marL="0" lvl="4" indent="0">
                  <a:buNone/>
                </a:pPr>
                <a:endParaRPr lang="cs-CZ" dirty="0"/>
              </a:p>
              <a:p>
                <a:pPr marL="0" lvl="4" indent="0">
                  <a:buNone/>
                </a:pPr>
                <a:r>
                  <a:rPr lang="cs-CZ" sz="1600" dirty="0" err="1"/>
                  <a:t>ada</a:t>
                </a:r>
                <a:r>
                  <a:rPr lang="cs-CZ" sz="1600" dirty="0"/>
                  <a:t>) Očekávaný podíl nekvalitních výrobků mezi 300 kontrolovanými: cca (1 – 7) %.</a:t>
                </a: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  <a:blipFill>
                <a:blip r:embed="rId2"/>
                <a:stretch>
                  <a:fillRect l="-606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49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7 (modelování výběrového podílu)</a:t>
            </a:r>
          </a:p>
        </p:txBody>
      </p:sp>
      <p:pic>
        <p:nvPicPr>
          <p:cNvPr id="11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8F905BC-48C9-4C10-9815-46C62B5FD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8D37763-4E37-4A05-9EB4-C81AE766BD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2"/>
          <a:stretch/>
        </p:blipFill>
        <p:spPr>
          <a:xfrm>
            <a:off x="7806690" y="4372723"/>
            <a:ext cx="3523612" cy="212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98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Statistická jednotka </a:t>
            </a:r>
            <a:r>
              <a:rPr lang="cs-CZ" dirty="0"/>
              <a:t>je prvek populace.</a:t>
            </a:r>
          </a:p>
          <a:p>
            <a:pPr marL="0" indent="0">
              <a:buClr>
                <a:srgbClr val="00A499"/>
              </a:buClr>
              <a:buNone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Statistický znak (proměnná) </a:t>
            </a:r>
            <a:r>
              <a:rPr lang="cs-CZ" dirty="0"/>
              <a:t>je nějaká měřitelná (zjistitelná) charakteristika statistické jednotky (hmotnost, pohlaví, …).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Opakování: Statistika – základní pojmy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87E131D-F8EA-422A-A78B-8525C4629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90" y="3482389"/>
            <a:ext cx="3031635" cy="237498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2D85C86-6A80-42C4-82C6-0F31719C2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48" y="3652171"/>
            <a:ext cx="2753759" cy="215546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2262A74-874F-4242-B8CA-E285CD215802}"/>
              </a:ext>
            </a:extLst>
          </p:cNvPr>
          <p:cNvSpPr/>
          <p:nvPr/>
        </p:nvSpPr>
        <p:spPr>
          <a:xfrm>
            <a:off x="2457268" y="6023074"/>
            <a:ext cx="72980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i="1" dirty="0"/>
              <a:t>Zdroj</a:t>
            </a:r>
            <a:r>
              <a:rPr lang="cs-CZ" sz="1400" i="1" dirty="0"/>
              <a:t>: https://bazant.wordpress.com/2019/07/23/zaklady-statistiky-cast-1/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07ADCFC-4D5F-458E-B298-A1B1A92409D0}"/>
              </a:ext>
            </a:extLst>
          </p:cNvPr>
          <p:cNvSpPr txBox="1"/>
          <p:nvPr/>
        </p:nvSpPr>
        <p:spPr>
          <a:xfrm>
            <a:off x="1394460" y="5606380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Populace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52342FA-6C88-47AE-8345-A0521158E814}"/>
              </a:ext>
            </a:extLst>
          </p:cNvPr>
          <p:cNvSpPr txBox="1"/>
          <p:nvPr/>
        </p:nvSpPr>
        <p:spPr>
          <a:xfrm>
            <a:off x="8834852" y="5570892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Výběr</a:t>
            </a: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F8994046-AB83-4299-A386-32CE95BF6D0B}"/>
              </a:ext>
            </a:extLst>
          </p:cNvPr>
          <p:cNvSpPr/>
          <p:nvPr/>
        </p:nvSpPr>
        <p:spPr>
          <a:xfrm>
            <a:off x="5604553" y="4434632"/>
            <a:ext cx="1137285" cy="531495"/>
          </a:xfrm>
          <a:prstGeom prst="rightArrow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6D7781-3F48-40F5-A5C3-25940FAFA158}"/>
              </a:ext>
            </a:extLst>
          </p:cNvPr>
          <p:cNvSpPr txBox="1"/>
          <p:nvPr/>
        </p:nvSpPr>
        <p:spPr>
          <a:xfrm>
            <a:off x="4452648" y="3285320"/>
            <a:ext cx="221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Statistická jednotka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347CFFB-BA9C-4118-B27F-A610E9481149}"/>
              </a:ext>
            </a:extLst>
          </p:cNvPr>
          <p:cNvCxnSpPr/>
          <p:nvPr/>
        </p:nvCxnSpPr>
        <p:spPr>
          <a:xfrm flipH="1">
            <a:off x="4114800" y="3566268"/>
            <a:ext cx="285750" cy="177057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753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</p:spPr>
            <p:txBody>
              <a:bodyPr>
                <a:noAutofit/>
              </a:bodyPr>
              <a:lstStyle/>
              <a:p>
                <a:pPr marL="0" lvl="4" indent="0">
                  <a:buNone/>
                </a:pPr>
                <a:r>
                  <a:rPr lang="cs-CZ" dirty="0">
                    <a:solidFill>
                      <a:schemeClr val="tx2"/>
                    </a:solidFill>
                  </a:rPr>
                  <a:t>Pravděpodobnost, že výrobek nebude dosahovat požadované kvality je 4 %. </a:t>
                </a:r>
              </a:p>
              <a:p>
                <a:pPr marL="457200" lvl="4" indent="-457200">
                  <a:buFont typeface="+mj-lt"/>
                  <a:buAutoNum type="alphaLcParenR"/>
                </a:pPr>
                <a:r>
                  <a:rPr lang="cs-CZ" dirty="0">
                    <a:solidFill>
                      <a:schemeClr val="tx2"/>
                    </a:solidFill>
                  </a:rPr>
                  <a:t>Jaký podíl výrobků nedostatečné kvality lze očekávat při kontrole 300 výrobků?</a:t>
                </a:r>
              </a:p>
              <a:p>
                <a:pPr marL="457200" lvl="4" indent="-457200">
                  <a:buFont typeface="+mj-lt"/>
                  <a:buAutoNum type="alphaLcParenR"/>
                </a:pPr>
                <a:r>
                  <a:rPr lang="cs-CZ" dirty="0">
                    <a:solidFill>
                      <a:schemeClr val="tx2"/>
                    </a:solidFill>
                  </a:rPr>
                  <a:t>S jakou pravděpodobností bude mezi 300 kontrolovanými výrobky více než 9 (3 %) nekvalitních?</a:t>
                </a:r>
              </a:p>
              <a:p>
                <a:pPr marL="457200" lvl="4" indent="-457200">
                  <a:buFont typeface="+mj-lt"/>
                  <a:buAutoNum type="alphaLcParenR"/>
                </a:pPr>
                <a:endParaRPr lang="cs-CZ" dirty="0"/>
              </a:p>
              <a:p>
                <a:pPr marL="0" lvl="4" indent="0">
                  <a:buNone/>
                </a:pPr>
                <a:r>
                  <a:rPr lang="cs-CZ" b="1" dirty="0"/>
                  <a:t>Řešení:</a:t>
                </a:r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 dirty="0">
                        <a:latin typeface="Cambria Math" panose="02040503050406030204" pitchFamily="18" charset="0"/>
                      </a:rPr>
                      <m:t> …</m:t>
                    </m:r>
                  </m:oMath>
                </a14:m>
                <a:r>
                  <a:rPr lang="cs-CZ" i="1" dirty="0">
                    <a:latin typeface="Cambria Math" panose="02040503050406030204" pitchFamily="18" charset="0"/>
                  </a:rPr>
                  <a:t>  </a:t>
                </a:r>
                <a:r>
                  <a:rPr lang="cs-CZ" dirty="0">
                    <a:latin typeface="Cambria Math" panose="02040503050406030204" pitchFamily="18" charset="0"/>
                  </a:rPr>
                  <a:t>počet kvalitních výrobků při kontrole 1 výrobků (tj. alternativní (0-1) </a:t>
                </a:r>
                <a:r>
                  <a:rPr lang="cs-CZ" dirty="0" err="1">
                    <a:latin typeface="Cambria Math" panose="02040503050406030204" pitchFamily="18" charset="0"/>
                  </a:rPr>
                  <a:t>náh</a:t>
                </a:r>
                <a:r>
                  <a:rPr lang="cs-CZ" dirty="0">
                    <a:latin typeface="Cambria Math" panose="02040503050406030204" pitchFamily="18" charset="0"/>
                  </a:rPr>
                  <a:t>. veličina)</a:t>
                </a:r>
                <a:endParaRPr lang="cs-CZ" dirty="0"/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=0,04</m:t>
                        </m:r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⇒      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=0,04,  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=0,0384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lvl="4" indent="0">
                  <a:buNone/>
                </a:pPr>
                <a:endParaRPr lang="cs-CZ" dirty="0"/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cs-CZ" dirty="0"/>
                  <a:t> … podíl nekvalitních výrobků mezi 300 kontrolovanými</a:t>
                </a:r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  <m:nary>
                      <m:naryPr>
                        <m:chr m:val="∑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00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dirty="0"/>
                  <a:t>  (tj. průměr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)</a:t>
                </a:r>
              </a:p>
              <a:p>
                <a:pPr marL="0" lvl="4" indent="0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=0,04,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0,01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cs-CZ" dirty="0"/>
                  <a:t>    (dle CLV) </a:t>
                </a:r>
              </a:p>
              <a:p>
                <a:pPr marL="0" lvl="4" indent="0">
                  <a:buNone/>
                </a:pPr>
                <a:endParaRPr lang="cs-CZ" dirty="0"/>
              </a:p>
              <a:p>
                <a:pPr marL="0" lvl="4" indent="0">
                  <a:buNone/>
                </a:pPr>
                <a:r>
                  <a:rPr lang="cs-CZ" dirty="0"/>
                  <a:t>adb)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&gt;0,03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𝟖𝟒𝟏</m:t>
                    </m:r>
                  </m:oMath>
                </a14:m>
                <a:r>
                  <a:rPr lang="cs-CZ" dirty="0"/>
                  <a:t> (</a:t>
                </a:r>
                <a:r>
                  <a:rPr lang="en-US" i="1" dirty="0">
                    <a:solidFill>
                      <a:schemeClr val="accent5"/>
                    </a:solidFill>
                  </a:rPr>
                  <a:t>1-p</a:t>
                </a:r>
                <a:r>
                  <a:rPr lang="cs-CZ" i="1" dirty="0" err="1">
                    <a:solidFill>
                      <a:schemeClr val="accent5"/>
                    </a:solidFill>
                  </a:rPr>
                  <a:t>norm</a:t>
                </a:r>
                <a:r>
                  <a:rPr lang="cs-CZ" i="1" dirty="0">
                    <a:solidFill>
                      <a:schemeClr val="accent5"/>
                    </a:solidFill>
                  </a:rPr>
                  <a:t>(</a:t>
                </a:r>
                <a:r>
                  <a:rPr lang="en-US" i="1" dirty="0">
                    <a:solidFill>
                      <a:schemeClr val="accent5"/>
                    </a:solidFill>
                  </a:rPr>
                  <a:t>0.03</a:t>
                </a:r>
                <a:r>
                  <a:rPr lang="cs-CZ" i="1" dirty="0">
                    <a:solidFill>
                      <a:schemeClr val="accent5"/>
                    </a:solidFill>
                  </a:rPr>
                  <a:t>,</a:t>
                </a:r>
                <a:r>
                  <a:rPr lang="en-US" i="1" dirty="0">
                    <a:solidFill>
                      <a:schemeClr val="accent5"/>
                    </a:solidFill>
                  </a:rPr>
                  <a:t>0.04</a:t>
                </a:r>
                <a:r>
                  <a:rPr lang="cs-CZ" i="1" dirty="0">
                    <a:solidFill>
                      <a:schemeClr val="accent5"/>
                    </a:solidFill>
                  </a:rPr>
                  <a:t>,</a:t>
                </a:r>
                <a:r>
                  <a:rPr lang="en-US" i="1" dirty="0">
                    <a:solidFill>
                      <a:schemeClr val="accent5"/>
                    </a:solidFill>
                  </a:rPr>
                  <a:t>0.0</a:t>
                </a:r>
                <a:r>
                  <a:rPr lang="cs-CZ" i="1" dirty="0">
                    <a:solidFill>
                      <a:schemeClr val="accent5"/>
                    </a:solidFill>
                  </a:rPr>
                  <a:t>1)</a:t>
                </a:r>
                <a:r>
                  <a:rPr lang="cs-CZ" dirty="0"/>
                  <a:t>)</a:t>
                </a:r>
                <a:endParaRPr lang="cs-CZ" i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  <a:blipFill>
                <a:blip r:embed="rId2"/>
                <a:stretch>
                  <a:fillRect l="-606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50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7 (modelování výběrového podílu)</a:t>
            </a:r>
          </a:p>
        </p:txBody>
      </p:sp>
      <p:pic>
        <p:nvPicPr>
          <p:cNvPr id="11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8F905BC-48C9-4C10-9815-46C62B5FD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FD076F1-B3BE-40E4-92C4-C0E1981935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6"/>
          <a:stretch/>
        </p:blipFill>
        <p:spPr>
          <a:xfrm>
            <a:off x="7823835" y="4363199"/>
            <a:ext cx="3521683" cy="212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81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ulka 8">
                <a:extLst>
                  <a:ext uri="{FF2B5EF4-FFF2-40B4-BE49-F238E27FC236}">
                    <a16:creationId xmlns:a16="http://schemas.microsoft.com/office/drawing/2014/main" id="{77C5C402-75DA-4DAD-8572-92A5F9AC2C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45263058"/>
                  </p:ext>
                </p:extLst>
              </p:nvPr>
            </p:nvGraphicFramePr>
            <p:xfrm>
              <a:off x="592137" y="1346200"/>
              <a:ext cx="11003595" cy="39004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1023">
                      <a:extLst>
                        <a:ext uri="{9D8B030D-6E8A-4147-A177-3AD203B41FA5}">
                          <a16:colId xmlns:a16="http://schemas.microsoft.com/office/drawing/2014/main" val="2401043445"/>
                        </a:ext>
                      </a:extLst>
                    </a:gridCol>
                    <a:gridCol w="1994535">
                      <a:extLst>
                        <a:ext uri="{9D8B030D-6E8A-4147-A177-3AD203B41FA5}">
                          <a16:colId xmlns:a16="http://schemas.microsoft.com/office/drawing/2014/main" val="286492838"/>
                        </a:ext>
                      </a:extLst>
                    </a:gridCol>
                    <a:gridCol w="2000250">
                      <a:extLst>
                        <a:ext uri="{9D8B030D-6E8A-4147-A177-3AD203B41FA5}">
                          <a16:colId xmlns:a16="http://schemas.microsoft.com/office/drawing/2014/main" val="3316410905"/>
                        </a:ext>
                      </a:extLst>
                    </a:gridCol>
                    <a:gridCol w="2080260">
                      <a:extLst>
                        <a:ext uri="{9D8B030D-6E8A-4147-A177-3AD203B41FA5}">
                          <a16:colId xmlns:a16="http://schemas.microsoft.com/office/drawing/2014/main" val="2692028408"/>
                        </a:ext>
                      </a:extLst>
                    </a:gridCol>
                    <a:gridCol w="3097527">
                      <a:extLst>
                        <a:ext uri="{9D8B030D-6E8A-4147-A177-3AD203B41FA5}">
                          <a16:colId xmlns:a16="http://schemas.microsoft.com/office/drawing/2014/main" val="2706643053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Mějme 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náh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výběr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𝑿</m:t>
                              </m:r>
                              <m:r>
                                <a:rPr lang="cs-CZ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ze spojitého rozdělení, tj.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𝑿</m:t>
                              </m:r>
                              <m:r>
                                <a:rPr lang="cs-CZ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, …, </m:t>
                                  </m:r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∀</m:t>
                                  </m:r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=1,…, </m:t>
                                  </m:r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: </m:t>
                                  </m:r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𝐸</m:t>
                                  </m:r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(</m:t>
                                  </m:r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)=</m:t>
                              </m:r>
                              <m:r>
                                <a:rPr lang="cs-CZ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𝜇</m:t>
                              </m:r>
                              <m:r>
                                <a:rPr lang="cs-CZ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,  </m:t>
                              </m:r>
                              <m:r>
                                <a:rPr lang="cs-CZ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 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předpokládejme, že rozsah výběru nepřesahuje 5 % velikosti populace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≤0,05</m:t>
                                  </m:r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𝑁</m:t>
                                  </m:r>
                                  <m:r>
                                    <m:rPr>
                                      <m:nor/>
                                    </m:rP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libri" panose="020F0502020204030204" pitchFamily="34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libri" panose="020F0502020204030204" pitchFamily="34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libri" panose="020F0502020204030204" pitchFamily="34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neboli</m:t>
                                  </m:r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𝑁</m:t>
                                  </m:r>
                                  <m:r>
                                    <a:rPr lang="en-US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≥20</m:t>
                                  </m:r>
                                  <m:r>
                                    <a:rPr lang="en-US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182511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Populační parametr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Výběrová charakteristika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Podmínky pro použití modelu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Jak modelovat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„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r>
                            <a:rPr lang="cs-CZ" sz="1600" b="1" dirty="0" err="1">
                              <a:solidFill>
                                <a:schemeClr val="tx1"/>
                              </a:solidFill>
                            </a:rPr>
                            <a:t>římo</a:t>
                          </a: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“?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Jak modelovat </a:t>
                          </a:r>
                        </a:p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s využitím „pomocné statistiky“?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8526395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střední hodnota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průměr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cs-CZ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normalita populace nebo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&gt;30</m:t>
                              </m:r>
                            </m:oMath>
                          </a14:m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</a:p>
                        <a:p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známý rozptyl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cs-CZ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~ 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cs-CZ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cs-CZ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cs-CZ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~ 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2462919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>
                              <a:solidFill>
                                <a:schemeClr val="tx1"/>
                              </a:solidFill>
                            </a:rPr>
                            <a:t>normalita populace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---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cs-CZ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cs-CZ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25364372"/>
                      </a:ext>
                    </a:extLst>
                  </a:tr>
                  <a:tr h="741680">
                    <a:tc>
                      <a:txBody>
                        <a:bodyPr/>
                        <a:lstStyle/>
                        <a:p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úhrn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výběrový úhrn</a:t>
                          </a:r>
                        </a:p>
                        <a:p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cs-CZ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cs-CZ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normalita populace nebo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&gt;30</m:t>
                              </m:r>
                            </m:oMath>
                          </a14:m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</a:p>
                        <a:p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známý rozptyl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cs-CZ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cs-CZ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~ 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ctrlPr>
                                        <a:rPr lang="cs-CZ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cs-CZ" sz="16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cs-CZ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cs-CZ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~ 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51084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rozptyl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směr. odchylka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výběrový rozptyl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cs-CZ" sz="1600" dirty="0" err="1">
                              <a:solidFill>
                                <a:schemeClr val="tx1"/>
                              </a:solidFill>
                            </a:rPr>
                            <a:t>výb</a:t>
                          </a:r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. směr. odchylka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normalita populace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---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6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cs-CZ" sz="1600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600" i="1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cs-CZ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6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cs-CZ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cs-CZ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  <m:sSubSup>
                                <m:sSubSupPr>
                                  <m:ctrlP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600" i="1"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cs-CZ" sz="1600" i="1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cs-CZ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645075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ulka 8">
                <a:extLst>
                  <a:ext uri="{FF2B5EF4-FFF2-40B4-BE49-F238E27FC236}">
                    <a16:creationId xmlns:a16="http://schemas.microsoft.com/office/drawing/2014/main" id="{77C5C402-75DA-4DAD-8572-92A5F9AC2C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45263058"/>
                  </p:ext>
                </p:extLst>
              </p:nvPr>
            </p:nvGraphicFramePr>
            <p:xfrm>
              <a:off x="592137" y="1346200"/>
              <a:ext cx="11003595" cy="39004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1023">
                      <a:extLst>
                        <a:ext uri="{9D8B030D-6E8A-4147-A177-3AD203B41FA5}">
                          <a16:colId xmlns:a16="http://schemas.microsoft.com/office/drawing/2014/main" val="2401043445"/>
                        </a:ext>
                      </a:extLst>
                    </a:gridCol>
                    <a:gridCol w="1994535">
                      <a:extLst>
                        <a:ext uri="{9D8B030D-6E8A-4147-A177-3AD203B41FA5}">
                          <a16:colId xmlns:a16="http://schemas.microsoft.com/office/drawing/2014/main" val="286492838"/>
                        </a:ext>
                      </a:extLst>
                    </a:gridCol>
                    <a:gridCol w="2000250">
                      <a:extLst>
                        <a:ext uri="{9D8B030D-6E8A-4147-A177-3AD203B41FA5}">
                          <a16:colId xmlns:a16="http://schemas.microsoft.com/office/drawing/2014/main" val="3316410905"/>
                        </a:ext>
                      </a:extLst>
                    </a:gridCol>
                    <a:gridCol w="2080260">
                      <a:extLst>
                        <a:ext uri="{9D8B030D-6E8A-4147-A177-3AD203B41FA5}">
                          <a16:colId xmlns:a16="http://schemas.microsoft.com/office/drawing/2014/main" val="2692028408"/>
                        </a:ext>
                      </a:extLst>
                    </a:gridCol>
                    <a:gridCol w="3097527">
                      <a:extLst>
                        <a:ext uri="{9D8B030D-6E8A-4147-A177-3AD203B41FA5}">
                          <a16:colId xmlns:a16="http://schemas.microsoft.com/office/drawing/2014/main" val="2706643053"/>
                        </a:ext>
                      </a:extLst>
                    </a:gridCol>
                  </a:tblGrid>
                  <a:tr h="634492">
                    <a:tc gridSpan="5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" t="-962" r="-111" b="-5288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1825112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Populační parametr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Výběrová charakteristika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Podmínky pro použití modelu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Jak modelovat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„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r>
                            <a:rPr lang="cs-CZ" sz="1600" b="1" dirty="0" err="1">
                              <a:solidFill>
                                <a:schemeClr val="tx1"/>
                              </a:solidFill>
                            </a:rPr>
                            <a:t>římo</a:t>
                          </a: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“?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Jak modelovat </a:t>
                          </a:r>
                        </a:p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s využitím „pomocné statistiky“?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8526395"/>
                      </a:ext>
                    </a:extLst>
                  </a:tr>
                  <a:tr h="822960">
                    <a:tc rowSpan="2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2" t="-94340" r="-500664" b="-11462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2355" t="-94340" r="-360856" b="-114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1768" t="-147059" r="-259756" b="-234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9825" t="-147059" r="-149123" b="-234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5709" t="-147059" r="-394" b="-2345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2462919"/>
                      </a:ext>
                    </a:extLst>
                  </a:tr>
                  <a:tr h="461836">
                    <a:tc vMerge="1">
                      <a:txBody>
                        <a:bodyPr/>
                        <a:lstStyle/>
                        <a:p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>
                              <a:solidFill>
                                <a:schemeClr val="tx1"/>
                              </a:solidFill>
                            </a:rPr>
                            <a:t>normalita populace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---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5709" t="-442105" r="-394" b="-319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536437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úhrn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2355" t="-305185" r="-360856" b="-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1768" t="-305185" r="-259756" b="-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9825" t="-305185" r="-149123" b="-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5709" t="-305185" r="-394" b="-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108477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2" t="-575789" r="-500664" b="-1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2355" t="-575789" r="-360856" b="-1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normalita populace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---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5709" t="-575789" r="-394" b="-1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64507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51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Výběrové charakteristiky - shrnutí</a:t>
            </a:r>
          </a:p>
        </p:txBody>
      </p:sp>
    </p:spTree>
    <p:extLst>
      <p:ext uri="{BB962C8B-B14F-4D97-AF65-F5344CB8AC3E}">
        <p14:creationId xmlns:p14="http://schemas.microsoft.com/office/powerpoint/2010/main" val="14960697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52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Výběrové charakteristiky - shrnutí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11">
                <a:extLst>
                  <a:ext uri="{FF2B5EF4-FFF2-40B4-BE49-F238E27FC236}">
                    <a16:creationId xmlns:a16="http://schemas.microsoft.com/office/drawing/2014/main" id="{F21EC546-0FA0-457E-A12D-7E99838D19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1616670"/>
                  </p:ext>
                </p:extLst>
              </p:nvPr>
            </p:nvGraphicFramePr>
            <p:xfrm>
              <a:off x="594202" y="1417013"/>
              <a:ext cx="11003595" cy="1737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9593">
                      <a:extLst>
                        <a:ext uri="{9D8B030D-6E8A-4147-A177-3AD203B41FA5}">
                          <a16:colId xmlns:a16="http://schemas.microsoft.com/office/drawing/2014/main" val="3467432448"/>
                        </a:ext>
                      </a:extLst>
                    </a:gridCol>
                    <a:gridCol w="2028825">
                      <a:extLst>
                        <a:ext uri="{9D8B030D-6E8A-4147-A177-3AD203B41FA5}">
                          <a16:colId xmlns:a16="http://schemas.microsoft.com/office/drawing/2014/main" val="4186891733"/>
                        </a:ext>
                      </a:extLst>
                    </a:gridCol>
                    <a:gridCol w="1988820">
                      <a:extLst>
                        <a:ext uri="{9D8B030D-6E8A-4147-A177-3AD203B41FA5}">
                          <a16:colId xmlns:a16="http://schemas.microsoft.com/office/drawing/2014/main" val="1595959253"/>
                        </a:ext>
                      </a:extLst>
                    </a:gridCol>
                    <a:gridCol w="2067899">
                      <a:extLst>
                        <a:ext uri="{9D8B030D-6E8A-4147-A177-3AD203B41FA5}">
                          <a16:colId xmlns:a16="http://schemas.microsoft.com/office/drawing/2014/main" val="2916869005"/>
                        </a:ext>
                      </a:extLst>
                    </a:gridCol>
                    <a:gridCol w="3098458">
                      <a:extLst>
                        <a:ext uri="{9D8B030D-6E8A-4147-A177-3AD203B41FA5}">
                          <a16:colId xmlns:a16="http://schemas.microsoft.com/office/drawing/2014/main" val="1663669615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Mějme náhodný výběr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1" i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𝑿</m:t>
                              </m:r>
                              <m:r>
                                <a:rPr lang="cs-CZ" sz="1600" b="0" i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cs-CZ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z alternativního rozdělení, tj.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𝑿</m:t>
                              </m:r>
                              <m:r>
                                <a:rPr lang="cs-CZ" sz="16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 …, </m:t>
                                  </m:r>
                                  <m:sSub>
                                    <m:sSubPr>
                                      <m:ctrlPr>
                                        <a:rPr lang="cs-CZ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cs-CZ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∀</m:t>
                                  </m:r>
                                  <m: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=1, …, </m:t>
                                  </m:r>
                                  <m: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  <m: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: </m:t>
                                  </m:r>
                                  <m: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~</m:t>
                              </m:r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𝜋</m:t>
                                  </m:r>
                                </m:e>
                              </m:d>
                            </m:oMath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</a:rPr>
                            <a:t> předpokládejme, že rozsah výběru nepřesahuje 5 % velikosti populace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≤0,05</m:t>
                                  </m:r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m:rPr>
                                      <m:nor/>
                                    </m:rPr>
                                    <a:rPr lang="cs-CZ" sz="1600" b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, </m:t>
                                  </m:r>
                                  <m:r>
                                    <m:rPr>
                                      <m:nor/>
                                    </m:rPr>
                                    <a:rPr lang="cs-CZ" sz="1600" b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neboli</m:t>
                                  </m:r>
                                  <m:r>
                                    <a:rPr lang="cs-CZ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cs-CZ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18853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Populační parametr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Výběrová charakteristika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Podmínky pro použití modelu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Jak modelovat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„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r>
                            <a:rPr lang="cs-CZ" sz="1600" b="1" dirty="0" err="1">
                              <a:solidFill>
                                <a:schemeClr val="tx1"/>
                              </a:solidFill>
                            </a:rPr>
                            <a:t>římo</a:t>
                          </a: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“?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Jak modelovat </a:t>
                          </a:r>
                        </a:p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s využitím „pomocné statistiky“?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183608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pravděpodobnost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výběrový podíl (</a:t>
                          </a:r>
                          <a:r>
                            <a:rPr lang="cs-CZ" sz="1600" dirty="0" err="1">
                              <a:solidFill>
                                <a:schemeClr val="tx1"/>
                              </a:solidFill>
                            </a:rPr>
                            <a:t>rel</a:t>
                          </a:r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. četnost)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oMath>
                          </a14:m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cs-CZ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~ 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cs-CZ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cs-CZ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cs-CZ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d>
                                        <m:dPr>
                                          <m:ctrlPr>
                                            <a:rPr lang="cs-CZ" sz="16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cs-CZ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</m:rad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cs-CZ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~ 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1547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11">
                <a:extLst>
                  <a:ext uri="{FF2B5EF4-FFF2-40B4-BE49-F238E27FC236}">
                    <a16:creationId xmlns:a16="http://schemas.microsoft.com/office/drawing/2014/main" id="{F21EC546-0FA0-457E-A12D-7E99838D19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1616670"/>
                  </p:ext>
                </p:extLst>
              </p:nvPr>
            </p:nvGraphicFramePr>
            <p:xfrm>
              <a:off x="594202" y="1417013"/>
              <a:ext cx="11003595" cy="1737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9593">
                      <a:extLst>
                        <a:ext uri="{9D8B030D-6E8A-4147-A177-3AD203B41FA5}">
                          <a16:colId xmlns:a16="http://schemas.microsoft.com/office/drawing/2014/main" val="3467432448"/>
                        </a:ext>
                      </a:extLst>
                    </a:gridCol>
                    <a:gridCol w="2028825">
                      <a:extLst>
                        <a:ext uri="{9D8B030D-6E8A-4147-A177-3AD203B41FA5}">
                          <a16:colId xmlns:a16="http://schemas.microsoft.com/office/drawing/2014/main" val="4186891733"/>
                        </a:ext>
                      </a:extLst>
                    </a:gridCol>
                    <a:gridCol w="1988820">
                      <a:extLst>
                        <a:ext uri="{9D8B030D-6E8A-4147-A177-3AD203B41FA5}">
                          <a16:colId xmlns:a16="http://schemas.microsoft.com/office/drawing/2014/main" val="1595959253"/>
                        </a:ext>
                      </a:extLst>
                    </a:gridCol>
                    <a:gridCol w="2067899">
                      <a:extLst>
                        <a:ext uri="{9D8B030D-6E8A-4147-A177-3AD203B41FA5}">
                          <a16:colId xmlns:a16="http://schemas.microsoft.com/office/drawing/2014/main" val="2916869005"/>
                        </a:ext>
                      </a:extLst>
                    </a:gridCol>
                    <a:gridCol w="3098458">
                      <a:extLst>
                        <a:ext uri="{9D8B030D-6E8A-4147-A177-3AD203B41FA5}">
                          <a16:colId xmlns:a16="http://schemas.microsoft.com/office/drawing/2014/main" val="1663669615"/>
                        </a:ext>
                      </a:extLst>
                    </a:gridCol>
                  </a:tblGrid>
                  <a:tr h="579120">
                    <a:tc gridSpan="5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" t="-3158" r="-111" b="-21368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1885362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Populační parametr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Výběrová charakteristika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Podmínky pro použití modelu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Jak modelovat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„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r>
                            <a:rPr lang="cs-CZ" sz="1600" b="1" dirty="0" err="1">
                              <a:solidFill>
                                <a:schemeClr val="tx1"/>
                              </a:solidFill>
                            </a:rPr>
                            <a:t>římo</a:t>
                          </a: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“?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Jak modelovat </a:t>
                          </a:r>
                        </a:p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s využitím „pomocné statistiky“?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1836087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4" t="-204211" r="-504682" b="-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0090" t="-204211" r="-353153" b="-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4172" t="-204211" r="-260736" b="-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2891" t="-204211" r="-150737" b="-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5010" t="-204211" r="-393" b="-1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1547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5FC3EC9D-4A13-40E2-8BFE-96AA1BAF9961}"/>
              </a:ext>
            </a:extLst>
          </p:cNvPr>
          <p:cNvSpPr txBox="1"/>
          <p:nvPr/>
        </p:nvSpPr>
        <p:spPr>
          <a:xfrm>
            <a:off x="573403" y="5972175"/>
            <a:ext cx="1106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Tabulky ve zjednodušené podobě najdete i v dokumentu Vzorce a tabulky (str. 4-5), který můžete používat u zkoušky…</a:t>
            </a:r>
          </a:p>
        </p:txBody>
      </p:sp>
    </p:spTree>
    <p:extLst>
      <p:ext uri="{BB962C8B-B14F-4D97-AF65-F5344CB8AC3E}">
        <p14:creationId xmlns:p14="http://schemas.microsoft.com/office/powerpoint/2010/main" val="18602955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206574" y="1346200"/>
                <a:ext cx="11840645" cy="483076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cs-CZ" dirty="0"/>
                  <a:t>Mějme náhodný výběr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dirty="0"/>
                  <a:t> z rozdělení se střední hodnotou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 a  rozptylem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cs-CZ" dirty="0"/>
                  <a:t>a náhodný výběr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dirty="0"/>
                  <a:t> z rozdělení se střední hodnotou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 a  rozptylem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/>
                  <a:t>Dále nechť jsou splněny následující předpoklady: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sz="800" dirty="0"/>
              </a:p>
              <a:p>
                <a:pPr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Rozsah každé z populací je dostatečně velký vzhledem k rozsahu příslušného výběru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&gt;20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&gt;20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Platí předpoklady CLV, zejména to, že </a:t>
                </a:r>
                <a:r>
                  <a:rPr lang="cs-CZ" dirty="0">
                    <a:solidFill>
                      <a:srgbClr val="00A499"/>
                    </a:solidFill>
                  </a:rPr>
                  <a:t>každý z výběrů pochází z normálního rozdělení nebo je dostatečně velký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)</a:t>
                </a:r>
                <a:r>
                  <a:rPr lang="cs-CZ" dirty="0"/>
                  <a:t>, pak</a:t>
                </a:r>
                <a:endParaRPr lang="en-US" dirty="0"/>
              </a:p>
              <a:p>
                <a:pPr marL="0" indent="0" algn="ctr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~</m:t>
                    </m:r>
                    <m:r>
                      <a:rPr lang="cs-CZ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 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cs-CZ" dirty="0"/>
                  <a:t>    nebo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cs-CZ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  <m:r>
                      <a:rPr lang="cs-CZ" i="1">
                        <a:latin typeface="Cambria Math"/>
                      </a:rPr>
                      <m:t>~</m:t>
                    </m:r>
                    <m:r>
                      <a:rPr lang="cs-CZ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i="1">
                            <a:latin typeface="Cambria Math"/>
                          </a:rPr>
                          <m:t>,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  <a:r>
                  <a:rPr lang="en-US" dirty="0"/>
                  <a:t>  </a:t>
                </a:r>
                <a:endParaRPr lang="cs-CZ" dirty="0"/>
              </a:p>
              <a:p>
                <a:pPr marL="0" indent="0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574" y="1346200"/>
                <a:ext cx="11840645" cy="4830763"/>
              </a:xfrm>
              <a:blipFill>
                <a:blip r:embed="rId2"/>
                <a:stretch>
                  <a:fillRect l="-566" t="-631" r="-5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53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Rozdíl průměrů</a:t>
            </a:r>
            <a:r>
              <a:rPr lang="en-US" dirty="0"/>
              <a:t> </a:t>
            </a:r>
            <a:r>
              <a:rPr lang="cs-CZ" dirty="0"/>
              <a:t>(výběry z populací se známými rozptyly)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0076748-7D57-46C5-BB1F-172E19F57EBC}"/>
              </a:ext>
            </a:extLst>
          </p:cNvPr>
          <p:cNvSpPr/>
          <p:nvPr/>
        </p:nvSpPr>
        <p:spPr>
          <a:xfrm>
            <a:off x="2346960" y="4475590"/>
            <a:ext cx="7498080" cy="1142255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0378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206574" y="1346200"/>
                <a:ext cx="11840645" cy="483076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~</m:t>
                    </m:r>
                    <m:r>
                      <a:rPr lang="cs-CZ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 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cs-CZ" dirty="0"/>
                  <a:t>    nebo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cs-CZ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  <m:r>
                      <a:rPr lang="cs-CZ" i="1">
                        <a:latin typeface="Cambria Math"/>
                      </a:rPr>
                      <m:t>~</m:t>
                    </m:r>
                    <m:r>
                      <a:rPr lang="cs-CZ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i="1">
                            <a:latin typeface="Cambria Math"/>
                          </a:rPr>
                          <m:t>,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  <a:endParaRPr lang="cs-CZ" dirty="0"/>
              </a:p>
              <a:p>
                <a:pPr marL="0" indent="0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:r>
                  <a:rPr lang="cs-CZ" b="1" dirty="0"/>
                  <a:t>Proč?</a:t>
                </a:r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Platí-li CLV, pak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~</m:t>
                    </m:r>
                    <m:r>
                      <a:rPr lang="cs-CZ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 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~</m:t>
                    </m:r>
                    <m:r>
                      <a:rPr lang="cs-CZ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 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cs-CZ" dirty="0"/>
                  <a:t> </a:t>
                </a:r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cs-CZ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/>
                  <a:t>  </a:t>
                </a:r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>
                    <a:solidFill>
                      <a:srgbClr val="00A499"/>
                    </a:solidFill>
                  </a:rPr>
                  <a:t>Věta 1</a:t>
                </a:r>
                <a:r>
                  <a:rPr lang="cs-CZ" dirty="0"/>
                  <a:t>: Jsou-li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i="1" dirty="0"/>
                  <a:t> </a:t>
                </a:r>
                <a:r>
                  <a:rPr lang="cs-CZ" dirty="0"/>
                  <a:t>nezávislé </a:t>
                </a:r>
                <a:r>
                  <a:rPr lang="cs-CZ" dirty="0" err="1"/>
                  <a:t>ná</a:t>
                </a:r>
                <a:r>
                  <a:rPr lang="en-US" dirty="0"/>
                  <a:t>h.</a:t>
                </a:r>
                <a:r>
                  <a:rPr lang="cs-CZ" dirty="0"/>
                  <a:t> veličiny, pak má náhodná veličina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normální rozdělení. </a:t>
                </a:r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:endParaRPr lang="cs-CZ" sz="16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574" y="1346200"/>
                <a:ext cx="11840645" cy="4830763"/>
              </a:xfrm>
              <a:blipFill>
                <a:blip r:embed="rId2"/>
                <a:stretch>
                  <a:fillRect l="-566" b="-93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54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Rozdíl průměrů</a:t>
            </a:r>
            <a:r>
              <a:rPr lang="en-US" dirty="0"/>
              <a:t> </a:t>
            </a:r>
            <a:r>
              <a:rPr lang="cs-CZ" dirty="0"/>
              <a:t>(výběry z populací se známými rozptyly)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0076748-7D57-46C5-BB1F-172E19F57EBC}"/>
              </a:ext>
            </a:extLst>
          </p:cNvPr>
          <p:cNvSpPr/>
          <p:nvPr/>
        </p:nvSpPr>
        <p:spPr>
          <a:xfrm>
            <a:off x="2377856" y="1594486"/>
            <a:ext cx="7498080" cy="1218406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3086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131445" y="1329055"/>
                <a:ext cx="11887200" cy="483076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cs-CZ" dirty="0"/>
                  <a:t>Mějme náhodný výběr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dirty="0"/>
                  <a:t> </a:t>
                </a:r>
                <a:r>
                  <a:rPr lang="cs-CZ" dirty="0">
                    <a:solidFill>
                      <a:srgbClr val="00A499"/>
                    </a:solidFill>
                  </a:rPr>
                  <a:t>z normálního rozdělení </a:t>
                </a:r>
                <a:r>
                  <a:rPr lang="cs-CZ" dirty="0"/>
                  <a:t>se střední hodnotou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 a neznámým rozptylem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cs-CZ" dirty="0"/>
                  <a:t>a náhodný výběr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dirty="0"/>
                  <a:t> </a:t>
                </a:r>
                <a:r>
                  <a:rPr lang="cs-CZ" dirty="0">
                    <a:solidFill>
                      <a:srgbClr val="00A499"/>
                    </a:solidFill>
                  </a:rPr>
                  <a:t>z normálního rozdělení </a:t>
                </a:r>
                <a:r>
                  <a:rPr lang="cs-CZ" dirty="0"/>
                  <a:t>se střední hodnotou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 a neznámým rozptylem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/>
                  <a:t>Dále nechť jsou splněny následující předpoklady: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sz="800" dirty="0"/>
              </a:p>
              <a:p>
                <a:pPr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Rozsah každé z populací je dostatečně velký vzhledem k rozsahu příslušného výběru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&gt;20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&gt;20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. </a:t>
                </a:r>
              </a:p>
              <a:p>
                <a:pPr marL="0" indent="0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:r>
                  <a:rPr lang="cs-CZ" dirty="0"/>
                  <a:t>Pak</a:t>
                </a:r>
                <a:endParaRPr lang="en-US" dirty="0"/>
              </a:p>
              <a:p>
                <a:pPr marL="0" indent="0" algn="ctr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rad>
                      </m:den>
                    </m:f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cs-CZ" i="1"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cs-CZ" dirty="0"/>
                  <a:t>.</a:t>
                </a:r>
                <a:r>
                  <a:rPr lang="en-US" dirty="0"/>
                  <a:t>  </a:t>
                </a:r>
                <a:endParaRPr lang="cs-CZ" dirty="0"/>
              </a:p>
              <a:p>
                <a:pPr marL="0" indent="0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445" y="1329055"/>
                <a:ext cx="11887200" cy="4830763"/>
              </a:xfrm>
              <a:blipFill>
                <a:blip r:embed="rId2"/>
                <a:stretch>
                  <a:fillRect l="-564" t="-505" r="-1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55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Rozdíl průměrů</a:t>
            </a:r>
            <a:r>
              <a:rPr lang="en-US" dirty="0"/>
              <a:t> </a:t>
            </a:r>
            <a:endParaRPr lang="cs-CZ" dirty="0"/>
          </a:p>
          <a:p>
            <a:r>
              <a:rPr lang="cs-CZ" dirty="0"/>
              <a:t>(výběry z populací s normálním rozdělením s neznámými, ale shodnými rozptyly)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0076748-7D57-46C5-BB1F-172E19F57EBC}"/>
              </a:ext>
            </a:extLst>
          </p:cNvPr>
          <p:cNvSpPr/>
          <p:nvPr/>
        </p:nvSpPr>
        <p:spPr>
          <a:xfrm>
            <a:off x="2072887" y="4592748"/>
            <a:ext cx="7498080" cy="1013667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4121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206575" y="1329055"/>
                <a:ext cx="11857790" cy="483076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cs-CZ" dirty="0"/>
                  <a:t>Mějme náhodný výběr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dirty="0"/>
                  <a:t> </a:t>
                </a:r>
                <a:r>
                  <a:rPr lang="cs-CZ" dirty="0">
                    <a:solidFill>
                      <a:srgbClr val="00A499"/>
                    </a:solidFill>
                  </a:rPr>
                  <a:t>z normálního rozdělení </a:t>
                </a:r>
                <a:r>
                  <a:rPr lang="cs-CZ" dirty="0"/>
                  <a:t>se střední hodnotou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 a neznámým rozptylem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cs-CZ" dirty="0"/>
                  <a:t>a náhodný výběr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dirty="0"/>
                  <a:t> </a:t>
                </a:r>
                <a:r>
                  <a:rPr lang="cs-CZ" dirty="0">
                    <a:solidFill>
                      <a:srgbClr val="00A499"/>
                    </a:solidFill>
                  </a:rPr>
                  <a:t>z normálního rozdělení </a:t>
                </a:r>
                <a:r>
                  <a:rPr lang="cs-CZ" dirty="0"/>
                  <a:t>se střední hodnotou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 a neznámým rozptylem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/>
                  <a:t>Dále nechť jsou splněny následující předpoklady: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sz="800" dirty="0"/>
              </a:p>
              <a:p>
                <a:pPr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Rozsah každé z populací je dostatečně velký vzhledem k rozsahu příslušného výběru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&gt;20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&gt;20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. </a:t>
                </a:r>
              </a:p>
              <a:p>
                <a:pPr marL="0" indent="0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:r>
                  <a:rPr lang="cs-CZ" dirty="0"/>
                  <a:t>Pak</a:t>
                </a:r>
              </a:p>
              <a:p>
                <a:pPr marL="0" indent="0" algn="ctr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  <m:r>
                      <a:rPr lang="cs-CZ" i="1"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cs-CZ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dirty="0"/>
                  <a:t>  kde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  <m:r>
                          <a:rPr lang="cs-CZ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575" y="1329055"/>
                <a:ext cx="11857790" cy="4830763"/>
              </a:xfrm>
              <a:blipFill>
                <a:blip r:embed="rId2"/>
                <a:stretch>
                  <a:fillRect l="-566" t="-505" r="-3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56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Rozdíl průměrů</a:t>
            </a:r>
            <a:r>
              <a:rPr lang="en-US" dirty="0"/>
              <a:t> </a:t>
            </a:r>
            <a:endParaRPr lang="cs-CZ" dirty="0"/>
          </a:p>
          <a:p>
            <a:r>
              <a:rPr lang="cs-CZ" dirty="0"/>
              <a:t>(výběry z populací s normálním rozdělením s neznámými neshodnými rozptyly)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0076748-7D57-46C5-BB1F-172E19F57EBC}"/>
              </a:ext>
            </a:extLst>
          </p:cNvPr>
          <p:cNvSpPr/>
          <p:nvPr/>
        </p:nvSpPr>
        <p:spPr>
          <a:xfrm>
            <a:off x="2226945" y="4567884"/>
            <a:ext cx="7498080" cy="1444296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6760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154305" y="1329055"/>
                <a:ext cx="11875769" cy="4968875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cs-CZ" dirty="0"/>
                  <a:t>Mějme náhodný výběr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dirty="0"/>
                  <a:t> </a:t>
                </a:r>
                <a:r>
                  <a:rPr lang="cs-CZ" dirty="0">
                    <a:solidFill>
                      <a:srgbClr val="00A499"/>
                    </a:solidFill>
                  </a:rPr>
                  <a:t>z normálního rozdělení </a:t>
                </a:r>
                <a:r>
                  <a:rPr lang="cs-CZ" dirty="0"/>
                  <a:t>s rozptylem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cs-CZ" dirty="0"/>
                  <a:t>a náhodný výběr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dirty="0"/>
                  <a:t> </a:t>
                </a:r>
                <a:r>
                  <a:rPr lang="cs-CZ" dirty="0">
                    <a:solidFill>
                      <a:srgbClr val="00A499"/>
                    </a:solidFill>
                  </a:rPr>
                  <a:t>z normálního rozdělení </a:t>
                </a:r>
                <a:r>
                  <a:rPr lang="cs-CZ" dirty="0"/>
                  <a:t>s rozptylem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sz="800" dirty="0"/>
              </a:p>
              <a:p>
                <a:pPr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Pro modelování poměru výběrových rozptylů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cs-CZ" dirty="0"/>
                  <a:t> používáme tzv. </a:t>
                </a:r>
                <a:r>
                  <a:rPr lang="cs-CZ" b="1" dirty="0">
                    <a:solidFill>
                      <a:srgbClr val="00A499"/>
                    </a:solidFill>
                  </a:rPr>
                  <a:t>Fischerovo – </a:t>
                </a:r>
                <a:r>
                  <a:rPr lang="cs-CZ" b="1" dirty="0" err="1">
                    <a:solidFill>
                      <a:srgbClr val="00A499"/>
                    </a:solidFill>
                  </a:rPr>
                  <a:t>Snedecorovo</a:t>
                </a:r>
                <a:r>
                  <a:rPr lang="cs-CZ" b="1" dirty="0">
                    <a:solidFill>
                      <a:srgbClr val="00A499"/>
                    </a:solidFill>
                  </a:rPr>
                  <a:t> rozdělení s </a:t>
                </a:r>
                <a14:m>
                  <m:oMath xmlns:m="http://schemas.openxmlformats.org/officeDocument/2006/math">
                    <m:r>
                      <a:rPr lang="cs-CZ" b="1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cs-CZ" b="1" dirty="0">
                    <a:solidFill>
                      <a:srgbClr val="00A499"/>
                    </a:solidFill>
                  </a:rPr>
                  <a:t> stupni volnosti v čitateli a </a:t>
                </a:r>
                <a14:m>
                  <m:oMath xmlns:m="http://schemas.openxmlformats.org/officeDocument/2006/math">
                    <m:r>
                      <a:rPr lang="cs-CZ" b="1" i="1" dirty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s-CZ" b="1" dirty="0">
                    <a:solidFill>
                      <a:srgbClr val="00A499"/>
                    </a:solidFill>
                  </a:rPr>
                  <a:t> stupni volnosti ve jmenovateli</a:t>
                </a:r>
                <a:r>
                  <a:rPr lang="cs-CZ" dirty="0"/>
                  <a:t>.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305" y="1329055"/>
                <a:ext cx="11875769" cy="4968875"/>
              </a:xfrm>
              <a:blipFill>
                <a:blip r:embed="rId2"/>
                <a:stretch>
                  <a:fillRect l="-462" t="-4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57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Poměr výběrových rozptylů (výběry z populací s normálním rozdělením) </a:t>
            </a:r>
          </a:p>
        </p:txBody>
      </p:sp>
    </p:spTree>
    <p:extLst>
      <p:ext uri="{BB962C8B-B14F-4D97-AF65-F5344CB8AC3E}">
        <p14:creationId xmlns:p14="http://schemas.microsoft.com/office/powerpoint/2010/main" val="38570891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/>
                  <a:t>Mějme dvě nezávislé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cs-CZ" dirty="0"/>
                  <a:t>  a 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cs-CZ" dirty="0"/>
                  <a:t> s rozdělením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. První z nich má počet stupňů volnosti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s-CZ" dirty="0"/>
                  <a:t>, druhá má počet stupňů volnosti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(obecně mají různý počet stupňů volnosti). Pak má náhodná veličina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𝐹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/>
                  <a:t> Fisherovo-</a:t>
                </a:r>
                <a:r>
                  <a:rPr lang="cs-CZ" dirty="0" err="1"/>
                  <a:t>Snedecorovo</a:t>
                </a:r>
                <a:r>
                  <a:rPr lang="cs-CZ" dirty="0"/>
                  <a:t> rozdělení 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stupních volnosti, což značíme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𝑚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dirty="0"/>
                  <a:t>.</a:t>
                </a:r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065934" cy="4830763"/>
              </a:xfrm>
              <a:blipFill>
                <a:blip r:embed="rId2"/>
                <a:stretch>
                  <a:fillRect l="-551" t="-758" r="-1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58</a:t>
            </a:fld>
            <a:r>
              <a:rPr lang="cs-CZ" dirty="0"/>
              <a:t> / 66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cs-CZ" dirty="0"/>
                  <a:t>Fischerovo - </a:t>
                </a:r>
                <a:r>
                  <a:rPr lang="cs-CZ" dirty="0" err="1"/>
                  <a:t>Snedecorovo</a:t>
                </a:r>
                <a:r>
                  <a:rPr lang="cs-CZ" dirty="0"/>
                  <a:t> rozdělení </a:t>
                </a:r>
              </a:p>
              <a:p>
                <a:r>
                  <a:rPr lang="cs-CZ" dirty="0"/>
                  <a:t>s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s-CZ" dirty="0"/>
                  <a:t> stupni volnosti v čitateli 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stupni volnosti ve jmenovateli </a:t>
                </a:r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842" t="-18333" b="-1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C13D5649-868E-4EDF-858D-90D74C111339}"/>
              </a:ext>
            </a:extLst>
          </p:cNvPr>
          <p:cNvSpPr/>
          <p:nvPr/>
        </p:nvSpPr>
        <p:spPr>
          <a:xfrm>
            <a:off x="533399" y="1311910"/>
            <a:ext cx="11170921" cy="2219960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04C9F5A-B3F1-463A-9EE0-4A3355376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110" y="3647920"/>
            <a:ext cx="8393650" cy="284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112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154305" y="1329055"/>
                <a:ext cx="11875769" cy="4968875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cs-CZ" dirty="0"/>
                  <a:t>Mějme náhodný výběr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dirty="0"/>
                  <a:t> </a:t>
                </a:r>
                <a:r>
                  <a:rPr lang="cs-CZ" dirty="0">
                    <a:solidFill>
                      <a:srgbClr val="00A499"/>
                    </a:solidFill>
                  </a:rPr>
                  <a:t>z normálního rozdělení </a:t>
                </a:r>
                <a:r>
                  <a:rPr lang="cs-CZ" dirty="0"/>
                  <a:t>s rozptylem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cs-CZ" dirty="0"/>
                  <a:t>a náhodný výběr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dirty="0"/>
                  <a:t> </a:t>
                </a:r>
                <a:r>
                  <a:rPr lang="cs-CZ" dirty="0">
                    <a:solidFill>
                      <a:srgbClr val="00A499"/>
                    </a:solidFill>
                  </a:rPr>
                  <a:t>z normálního rozdělení </a:t>
                </a:r>
                <a:r>
                  <a:rPr lang="cs-CZ" dirty="0"/>
                  <a:t>s rozptylem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/>
                  <a:t>Označme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 příslušné výběrové rozptyly.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sz="8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dirty="0"/>
                  <a:t>Dále nechť je splněn následující předpoklad: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sz="800" dirty="0"/>
              </a:p>
              <a:p>
                <a:pPr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Rozsah každé z populací je dostatečně velký vzhledem k rozsahu příslušného výběru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&gt;20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&gt;20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dirty="0"/>
                  <a:t> pak</a:t>
                </a:r>
              </a:p>
              <a:p>
                <a:pPr marL="0" indent="0" algn="ctr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−1,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−1.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305" y="1329055"/>
                <a:ext cx="11875769" cy="4968875"/>
              </a:xfrm>
              <a:blipFill>
                <a:blip r:embed="rId2"/>
                <a:stretch>
                  <a:fillRect l="-513" t="-4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59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Poměr výběrových rozptylů (výběry z populací s normálním rozdělením)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0076748-7D57-46C5-BB1F-172E19F57EBC}"/>
              </a:ext>
            </a:extLst>
          </p:cNvPr>
          <p:cNvSpPr/>
          <p:nvPr/>
        </p:nvSpPr>
        <p:spPr>
          <a:xfrm>
            <a:off x="4537710" y="4617720"/>
            <a:ext cx="2880360" cy="1543050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378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0A499"/>
              </a:buClr>
              <a:buNone/>
            </a:pPr>
            <a:r>
              <a:rPr lang="cs-CZ" b="1" dirty="0"/>
              <a:t>Proč provádíme výběrová šetření?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Omezené zdroje (lidské, finanční, časové)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Detruktivní</a:t>
            </a:r>
            <a:r>
              <a:rPr lang="cs-CZ" dirty="0"/>
              <a:t> zkoušky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Důvěryhodnost získaných dat (sběr dat u menšího výběru lze provést lépe proškolenými lidmi…)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Opakování: Statistika – základní pojmy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87E131D-F8EA-422A-A78B-8525C4629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90" y="3482389"/>
            <a:ext cx="3031635" cy="237498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2D85C86-6A80-42C4-82C6-0F31719C2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48" y="3652171"/>
            <a:ext cx="2753759" cy="215546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2262A74-874F-4242-B8CA-E285CD215802}"/>
              </a:ext>
            </a:extLst>
          </p:cNvPr>
          <p:cNvSpPr/>
          <p:nvPr/>
        </p:nvSpPr>
        <p:spPr>
          <a:xfrm>
            <a:off x="2457268" y="6023074"/>
            <a:ext cx="72980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i="1" dirty="0"/>
              <a:t>Zdroj</a:t>
            </a:r>
            <a:r>
              <a:rPr lang="cs-CZ" sz="1400" i="1" dirty="0"/>
              <a:t>: https://bazant.wordpress.com/2019/07/23/zaklady-statistiky-cast-1/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07ADCFC-4D5F-458E-B298-A1B1A92409D0}"/>
              </a:ext>
            </a:extLst>
          </p:cNvPr>
          <p:cNvSpPr txBox="1"/>
          <p:nvPr/>
        </p:nvSpPr>
        <p:spPr>
          <a:xfrm>
            <a:off x="1394460" y="5606380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Populace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52342FA-6C88-47AE-8345-A0521158E814}"/>
              </a:ext>
            </a:extLst>
          </p:cNvPr>
          <p:cNvSpPr txBox="1"/>
          <p:nvPr/>
        </p:nvSpPr>
        <p:spPr>
          <a:xfrm>
            <a:off x="8834852" y="5570892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Výběr</a:t>
            </a: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F8994046-AB83-4299-A386-32CE95BF6D0B}"/>
              </a:ext>
            </a:extLst>
          </p:cNvPr>
          <p:cNvSpPr/>
          <p:nvPr/>
        </p:nvSpPr>
        <p:spPr>
          <a:xfrm>
            <a:off x="5604553" y="4434632"/>
            <a:ext cx="1137285" cy="531495"/>
          </a:xfrm>
          <a:prstGeom prst="rightArrow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6D7781-3F48-40F5-A5C3-25940FAFA158}"/>
              </a:ext>
            </a:extLst>
          </p:cNvPr>
          <p:cNvSpPr txBox="1"/>
          <p:nvPr/>
        </p:nvSpPr>
        <p:spPr>
          <a:xfrm>
            <a:off x="4452648" y="3285320"/>
            <a:ext cx="221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Statistická jednotka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347CFFB-BA9C-4118-B27F-A610E9481149}"/>
              </a:ext>
            </a:extLst>
          </p:cNvPr>
          <p:cNvCxnSpPr/>
          <p:nvPr/>
        </p:nvCxnSpPr>
        <p:spPr>
          <a:xfrm flipH="1">
            <a:off x="4114800" y="3566268"/>
            <a:ext cx="285750" cy="177057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9488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214524" cy="4830763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sz="1600" dirty="0">
                    <a:solidFill>
                      <a:schemeClr val="tx2"/>
                    </a:solidFill>
                  </a:rPr>
                  <a:t>Firma Edison vyrábí žárovky Ed. Životnost těchto žárovek je průměrně 5 let se směrodatnou odchylkou 6 měsíců. Uvedené informace specifikujeme: Žárovky jsou vyráběny na dvou linkách. Předpokládejme, že obě linky mají srovnatelné parametry, tj. že průměrná životnost a variabilita životnosti žárovek Ed vyrobených ve firmě Edison nezávisí na tom, na jaké lince byly vyrobeny. Pro ověření kvality výroby bude testována životnost 20 žárovek z linky 1 a 30 žárovek z linky 2. (Předpokládejme, že životnost žárovek má normální rozdělení.)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sz="1600" dirty="0">
                    <a:solidFill>
                      <a:schemeClr val="tx2"/>
                    </a:solidFill>
                  </a:rPr>
                  <a:t>Jaká je pravděpodobnost, že u vzorku z linky 1 bude zjištěn více než dvojnásobný rozptyl oproti rozptylu zjištěnému u vzorku z linky 2?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sz="800" b="1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sz="1600" b="1" dirty="0"/>
                  <a:t>Řešení: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cs-CZ" sz="1600" dirty="0"/>
                  <a:t> výběrový rozptyl na lince 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cs-CZ" sz="1600" dirty="0"/>
                  <a:t> výběrový rozptyl na lince 2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&gt;2</m:t>
                        </m:r>
                      </m:e>
                    </m:d>
                    <m:r>
                      <a:rPr lang="cs-CZ" sz="1600">
                        <a:latin typeface="Cambria Math"/>
                      </a:rPr>
                      <m:t>=?</m:t>
                    </m:r>
                  </m:oMath>
                </a14:m>
                <a:r>
                  <a:rPr lang="en-US" sz="1600" dirty="0"/>
                  <a:t>                                           </a:t>
                </a:r>
                <a:endParaRPr lang="cs-CZ" sz="16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1600" b="1" dirty="0"/>
                  <a:t>Neznáme rozdělení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cs-CZ" sz="1600" b="1" i="1"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cs-CZ" sz="1600" b="1" i="1"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cs-CZ" sz="1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cs-CZ" sz="1600" b="1" i="1"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r>
                  <a:rPr lang="cs-CZ" sz="1600" b="1" dirty="0"/>
                  <a:t>, </a:t>
                </a:r>
                <a:r>
                  <a:rPr lang="cs-CZ" sz="1600" b="1" dirty="0">
                    <a:solidFill>
                      <a:srgbClr val="00A499"/>
                    </a:solidFill>
                  </a:rPr>
                  <a:t>ALE</a:t>
                </a:r>
                <a:r>
                  <a:rPr lang="cs-CZ" sz="1600" b="1" dirty="0"/>
                  <a:t>…!</a:t>
                </a:r>
              </a:p>
              <a:p>
                <a:pPr marL="0" indent="0">
                  <a:buNone/>
                </a:pPr>
                <a:r>
                  <a:rPr lang="cs-CZ" sz="1600" dirty="0"/>
                  <a:t>Nechť </a:t>
                </a:r>
                <a14:m>
                  <m:oMath xmlns:m="http://schemas.openxmlformats.org/officeDocument/2006/math">
                    <m:r>
                      <a:rPr lang="cs-CZ" sz="1600" i="1">
                        <a:latin typeface="Cambria Math"/>
                      </a:rPr>
                      <m:t>𝑋</m:t>
                    </m:r>
                    <m:r>
                      <a:rPr lang="cs-CZ" sz="160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600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600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den>
                    </m:f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   </m:t>
                    </m:r>
                    <m:r>
                      <a:rPr lang="cs-CZ" sz="1600" i="1">
                        <a:latin typeface="Cambria Math"/>
                      </a:rPr>
                      <m:t>𝑋</m:t>
                    </m:r>
                    <m:r>
                      <a:rPr lang="cs-CZ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1600" i="1">
                            <a:latin typeface="Cambria Math"/>
                          </a:rPr>
                          <m:t>−1,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1600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cs-CZ" sz="1600" dirty="0"/>
                  <a:t> (</a:t>
                </a:r>
                <a:r>
                  <a:rPr lang="cs-CZ" sz="1600" b="1" dirty="0">
                    <a:solidFill>
                      <a:srgbClr val="00A499"/>
                    </a:solidFill>
                  </a:rPr>
                  <a:t>Pozor!</a:t>
                </a:r>
                <a:r>
                  <a:rPr lang="cs-CZ" sz="1600" dirty="0"/>
                  <a:t> Lze použít díky předpokladu o normalitě životnosti.)</a:t>
                </a:r>
              </a:p>
              <a:p>
                <a:pPr marL="0" indent="0">
                  <a:buNone/>
                </a:pPr>
                <a:r>
                  <a:rPr lang="cs-CZ" sz="1600" dirty="0"/>
                  <a:t>V našem případě: </a:t>
                </a:r>
                <a14:m>
                  <m:oMath xmlns:m="http://schemas.openxmlformats.org/officeDocument/2006/math">
                    <m:r>
                      <a:rPr lang="cs-CZ" sz="1600" i="1">
                        <a:latin typeface="Cambria Math"/>
                      </a:rPr>
                      <m:t>𝑋</m:t>
                    </m:r>
                    <m:r>
                      <a:rPr lang="cs-CZ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cs-CZ" sz="1600" i="1">
                            <a:latin typeface="Cambria Math"/>
                          </a:rPr>
                          <m:t>,</m:t>
                        </m:r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</m:oMath>
                </a14:m>
                <a:endParaRPr lang="cs-CZ" sz="16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sz="1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&gt;2</m:t>
                        </m:r>
                      </m:e>
                    </m:d>
                    <m:r>
                      <a:rPr lang="en-US" sz="1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&gt;2</m:t>
                        </m:r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lang="en-US" sz="1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&gt;2</m:t>
                        </m:r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lang="cs-CZ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&gt;2</m:t>
                        </m:r>
                      </m:e>
                    </m:d>
                    <m:r>
                      <a:rPr lang="cs-CZ" sz="1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sz="16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16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𝟎𝟒𝟓</m:t>
                    </m:r>
                    <m:r>
                      <a:rPr lang="cs-CZ" sz="1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600" dirty="0">
                    <a:solidFill>
                      <a:schemeClr val="tx2"/>
                    </a:solidFill>
                  </a:rPr>
                  <a:t>        (</a:t>
                </a:r>
                <a:r>
                  <a:rPr lang="cs-CZ" sz="1600" i="1" dirty="0">
                    <a:solidFill>
                      <a:schemeClr val="accent5"/>
                    </a:solidFill>
                  </a:rPr>
                  <a:t>1-pf(2,19,29)</a:t>
                </a:r>
                <a:r>
                  <a:rPr lang="cs-CZ" sz="1600" dirty="0">
                    <a:solidFill>
                      <a:schemeClr val="tx2"/>
                    </a:solidFill>
                  </a:rPr>
                  <a:t>)</a:t>
                </a:r>
                <a:endParaRPr lang="cs-CZ" sz="16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214524" cy="4830763"/>
              </a:xfrm>
              <a:blipFill>
                <a:blip r:embed="rId2"/>
                <a:stretch>
                  <a:fillRect l="-272" t="-379" r="-707" b="-46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60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8 (modelování poměru výběrových rozptylů)</a:t>
            </a:r>
          </a:p>
        </p:txBody>
      </p:sp>
      <p:pic>
        <p:nvPicPr>
          <p:cNvPr id="11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8F905BC-48C9-4C10-9815-46C62B5FD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7D93D9FE-A241-4977-B16D-394C91B7E439}"/>
                  </a:ext>
                </a:extLst>
              </p:cNvPr>
              <p:cNvSpPr txBox="1"/>
              <p:nvPr/>
            </p:nvSpPr>
            <p:spPr>
              <a:xfrm>
                <a:off x="4872990" y="5625318"/>
                <a:ext cx="2276475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solidFill>
                      <a:schemeClr val="accent2"/>
                    </a:solidFill>
                  </a:rPr>
                  <a:t>Dle zadání: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cs-CZ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cs-CZ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dirty="0">
                    <a:solidFill>
                      <a:schemeClr val="accent2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cs-CZ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cs-CZ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7D93D9FE-A241-4977-B16D-394C91B7E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990" y="5625318"/>
                <a:ext cx="2276475" cy="373051"/>
              </a:xfrm>
              <a:prstGeom prst="rect">
                <a:avLst/>
              </a:prstGeom>
              <a:blipFill>
                <a:blip r:embed="rId4"/>
                <a:stretch>
                  <a:fillRect l="-2139" t="-8197" b="-262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96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311286" y="1329055"/>
                <a:ext cx="11590020" cy="4968875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cs-CZ" sz="1600" dirty="0"/>
                  <a:t>Mějme náhodný výběr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cs-CZ" sz="1600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1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sz="1600" dirty="0"/>
                  <a:t> z alternativního rozdělení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1600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60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cs-CZ" sz="1600" i="1">
                            <a:latin typeface="Cambria Math"/>
                          </a:rPr>
                          <m:t>𝑖</m:t>
                        </m:r>
                        <m:r>
                          <a:rPr lang="cs-CZ" sz="1600" i="1">
                            <a:latin typeface="Cambria Math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cs-CZ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cs-CZ" sz="1600" dirty="0"/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cs-CZ" sz="1600" dirty="0"/>
                  <a:t>a náhodný výběr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cs-CZ" sz="1600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sz="1600" dirty="0"/>
                  <a:t> z  alternativního rozdělení </a:t>
                </a:r>
                <a14:m>
                  <m:oMath xmlns:m="http://schemas.openxmlformats.org/officeDocument/2006/math">
                    <m:r>
                      <a:rPr lang="cs-CZ" sz="16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1600" dirty="0"/>
                  <a:t>, 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60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cs-CZ" sz="1600" i="1">
                            <a:latin typeface="Cambria Math"/>
                          </a:rPr>
                          <m:t>𝑖</m:t>
                        </m:r>
                        <m:r>
                          <a:rPr lang="cs-CZ" sz="1600" i="1">
                            <a:latin typeface="Cambria Math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sz="1600" dirty="0"/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sz="8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1600" dirty="0"/>
                  <a:t>Dále nechť je splněn následující předpoklad:</a:t>
                </a:r>
              </a:p>
              <a:p>
                <a:pPr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600" dirty="0"/>
                  <a:t>Rozsah každé z populací je dostatečně velký vzhledem k rozsahu příslušného výběru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&gt;20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&gt;20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1600" dirty="0"/>
                  <a:t>. Pak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6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sz="1600" b="1" dirty="0"/>
                  <a:t>Důsledek centrální limitní věty</a:t>
                </a:r>
                <a:r>
                  <a:rPr lang="cs-CZ" sz="1600" dirty="0"/>
                  <a:t>:</a:t>
                </a:r>
              </a:p>
              <a:p>
                <a:pPr marL="0" indent="0">
                  <a:buNone/>
                </a:pPr>
                <a:r>
                  <a:rPr lang="cs-CZ" sz="1600" dirty="0"/>
                  <a:t>Nechť:</a:t>
                </a:r>
              </a:p>
              <a:p>
                <a:pPr marL="432000" lvl="4" indent="-342900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~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160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~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cs-CZ" sz="1600" i="1" dirty="0">
                  <a:latin typeface="Cambria Math" panose="02040503050406030204" pitchFamily="18" charset="0"/>
                </a:endParaRPr>
              </a:p>
              <a:p>
                <a:pPr marL="432000" lvl="4" indent="-342900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6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1600" dirty="0"/>
                  <a:t> nezávislé náhodné veličiny,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sz="16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1600" dirty="0"/>
                  <a:t> nezávislé náhodné veličiny,</a:t>
                </a:r>
              </a:p>
              <a:p>
                <a:pPr marL="432000" lvl="4" indent="-342900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cs-CZ" sz="16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cs-CZ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sz="1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1600" dirty="0"/>
                  <a:t>, </a:t>
                </a:r>
                <a14:m>
                  <m:oMath xmlns:m="http://schemas.openxmlformats.org/officeDocument/2006/math">
                    <m:r>
                      <a:rPr lang="cs-CZ" sz="16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sz="1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1600" dirty="0"/>
                  <a:t>,</a:t>
                </a:r>
              </a:p>
              <a:p>
                <a:pPr marL="432000" lvl="4" indent="-342900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cs-CZ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sz="1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cs-CZ" sz="1600" dirty="0"/>
                      <m:t>, 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sz="1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1600" i="1" dirty="0">
                    <a:latin typeface="Cambria Math"/>
                    <a:ea typeface="Cambria Math"/>
                  </a:rPr>
                  <a:t>,</a:t>
                </a:r>
              </a:p>
              <a:p>
                <a:pPr marL="432000" lvl="4" indent="-342900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cs-CZ" sz="1600" dirty="0"/>
                  <a:t> (</a:t>
                </a:r>
                <a:r>
                  <a:rPr lang="cs-CZ" sz="1600" dirty="0">
                    <a:solidFill>
                      <a:srgbClr val="00A499"/>
                    </a:solidFill>
                  </a:rPr>
                  <a:t>v praxi: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600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600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rgbClr val="00A499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1600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00A499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sSub>
                          <m:sSubPr>
                            <m:ctrlPr>
                              <a:rPr lang="en-US" sz="1600" i="1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b="0" i="1" smtClean="0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1600" i="1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1600" i="1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00A499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cs-CZ" sz="1600" i="1">
                                <a:solidFill>
                                  <a:srgbClr val="00A499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A4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solidFill>
                                      <a:srgbClr val="00A499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cs-CZ" sz="1600" i="1">
                                    <a:solidFill>
                                      <a:srgbClr val="00A499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cs-CZ" sz="1600" dirty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cs-CZ" sz="1600" dirty="0"/>
                  <a:t> (</a:t>
                </a:r>
                <a:r>
                  <a:rPr lang="cs-CZ" sz="1600" dirty="0">
                    <a:solidFill>
                      <a:srgbClr val="00A499"/>
                    </a:solidFill>
                  </a:rPr>
                  <a:t>v praxi: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600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600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srgbClr val="00A499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1600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00A499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sSub>
                          <m:sSubPr>
                            <m:ctrlPr>
                              <a:rPr lang="en-US" sz="1600" i="1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1600" b="0" i="1" smtClean="0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1600" i="1">
                                <a:solidFill>
                                  <a:srgbClr val="00A4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00A499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cs-CZ" sz="1600" i="1">
                                <a:solidFill>
                                  <a:srgbClr val="00A499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A4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solidFill>
                                      <a:srgbClr val="00A499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cs-CZ" sz="1600" b="0" i="1" smtClean="0">
                                    <a:solidFill>
                                      <a:srgbClr val="00A499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cs-CZ" sz="1600" dirty="0"/>
                  <a:t>)</a:t>
                </a:r>
              </a:p>
              <a:p>
                <a:pPr marL="0" lvl="4" indent="0">
                  <a:buNone/>
                </a:pPr>
                <a:r>
                  <a:rPr lang="cs-CZ" sz="1600" dirty="0"/>
                  <a:t>pak</a:t>
                </a:r>
              </a:p>
              <a:p>
                <a:pPr marL="0" lvl="4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16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600" i="1">
                        <a:latin typeface="Cambria Math"/>
                      </a:rPr>
                      <m:t>~</m:t>
                    </m:r>
                    <m:r>
                      <a:rPr lang="cs-CZ" sz="16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16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1600" i="1">
                            <a:latin typeface="Cambria Math"/>
                          </a:rPr>
                          <m:t>, </m:t>
                        </m:r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cs-CZ" sz="16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cs-CZ" sz="1600" dirty="0"/>
                  <a:t>   nebo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1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1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cs-CZ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cs-CZ" sz="16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cs-CZ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  <m:r>
                      <a:rPr lang="cs-CZ" sz="1600" i="1">
                        <a:latin typeface="Cambria Math"/>
                      </a:rPr>
                      <m:t>~</m:t>
                    </m:r>
                    <m:r>
                      <a:rPr lang="cs-CZ" sz="16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sz="1600" i="1">
                            <a:latin typeface="Cambria Math"/>
                          </a:rPr>
                          <m:t>, 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cs-CZ" sz="1600" dirty="0"/>
                  <a:t>.</a:t>
                </a:r>
              </a:p>
              <a:p>
                <a:pPr marL="0" lvl="4" indent="0">
                  <a:buNone/>
                </a:pPr>
                <a:endParaRPr lang="cs-CZ" sz="16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286" y="1329055"/>
                <a:ext cx="11590020" cy="4968875"/>
              </a:xfrm>
              <a:blipFill>
                <a:blip r:embed="rId2"/>
                <a:stretch>
                  <a:fillRect l="-263" t="-6380" b="-11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61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Rozdíl výběrových podílů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0076748-7D57-46C5-BB1F-172E19F57EBC}"/>
              </a:ext>
            </a:extLst>
          </p:cNvPr>
          <p:cNvSpPr/>
          <p:nvPr/>
        </p:nvSpPr>
        <p:spPr>
          <a:xfrm>
            <a:off x="2542993" y="5627222"/>
            <a:ext cx="7126605" cy="790892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3808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206574" y="1346200"/>
                <a:ext cx="11840645" cy="483076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~</m:t>
                    </m:r>
                    <m:r>
                      <a:rPr lang="cs-CZ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 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cs-CZ" dirty="0"/>
                  <a:t>   nebo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cs-CZ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  <m:r>
                      <a:rPr lang="cs-CZ" i="1">
                        <a:latin typeface="Cambria Math"/>
                      </a:rPr>
                      <m:t>~</m:t>
                    </m:r>
                    <m:r>
                      <a:rPr lang="cs-CZ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i="1">
                            <a:latin typeface="Cambria Math"/>
                          </a:rPr>
                          <m:t>,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  <a:endParaRPr lang="cs-CZ" dirty="0"/>
              </a:p>
              <a:p>
                <a:pPr marL="0" indent="0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:r>
                  <a:rPr lang="cs-CZ" b="1" dirty="0"/>
                  <a:t>Proč?</a:t>
                </a:r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Platí-li CLV, pak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~</m:t>
                    </m:r>
                    <m:r>
                      <a:rPr lang="cs-CZ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~</m:t>
                    </m:r>
                    <m:r>
                      <a:rPr lang="cs-CZ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endParaRPr lang="cs-CZ" dirty="0"/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:r>
                  <a:rPr lang="cs-CZ" b="0" dirty="0"/>
                  <a:t>                         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cs-CZ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>
                    <a:solidFill>
                      <a:srgbClr val="00A499"/>
                    </a:solidFill>
                  </a:rPr>
                  <a:t>Věta 1</a:t>
                </a:r>
                <a:r>
                  <a:rPr lang="cs-CZ" dirty="0"/>
                  <a:t>: Jsou-li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i="1" dirty="0"/>
                  <a:t> </a:t>
                </a:r>
                <a:r>
                  <a:rPr lang="cs-CZ" dirty="0"/>
                  <a:t>nezávislé </a:t>
                </a:r>
                <a:r>
                  <a:rPr lang="cs-CZ" dirty="0" err="1"/>
                  <a:t>ná</a:t>
                </a:r>
                <a:r>
                  <a:rPr lang="en-US" dirty="0"/>
                  <a:t>h.</a:t>
                </a:r>
                <a:r>
                  <a:rPr lang="cs-CZ" dirty="0"/>
                  <a:t> veličiny, pak má náhodná veličina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normální rozdělení. 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1200"/>
                  </a:spcAft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:endParaRPr lang="cs-CZ" sz="16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574" y="1346200"/>
                <a:ext cx="11840645" cy="4830763"/>
              </a:xfrm>
              <a:blipFill>
                <a:blip r:embed="rId2"/>
                <a:stretch>
                  <a:fillRect l="-566" b="-1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62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Rozdíl výběrových podílů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0076748-7D57-46C5-BB1F-172E19F57EBC}"/>
              </a:ext>
            </a:extLst>
          </p:cNvPr>
          <p:cNvSpPr/>
          <p:nvPr/>
        </p:nvSpPr>
        <p:spPr>
          <a:xfrm>
            <a:off x="1794510" y="1670637"/>
            <a:ext cx="8629650" cy="992554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7072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8">
                <a:extLst>
                  <a:ext uri="{FF2B5EF4-FFF2-40B4-BE49-F238E27FC236}">
                    <a16:creationId xmlns:a16="http://schemas.microsoft.com/office/drawing/2014/main" id="{77C5C402-75DA-4DAD-8572-92A5F9AC2C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38672805"/>
                  </p:ext>
                </p:extLst>
              </p:nvPr>
            </p:nvGraphicFramePr>
            <p:xfrm>
              <a:off x="592137" y="1346200"/>
              <a:ext cx="11003595" cy="51180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3823">
                      <a:extLst>
                        <a:ext uri="{9D8B030D-6E8A-4147-A177-3AD203B41FA5}">
                          <a16:colId xmlns:a16="http://schemas.microsoft.com/office/drawing/2014/main" val="2401043445"/>
                        </a:ext>
                      </a:extLst>
                    </a:gridCol>
                    <a:gridCol w="1411605">
                      <a:extLst>
                        <a:ext uri="{9D8B030D-6E8A-4147-A177-3AD203B41FA5}">
                          <a16:colId xmlns:a16="http://schemas.microsoft.com/office/drawing/2014/main" val="286492838"/>
                        </a:ext>
                      </a:extLst>
                    </a:gridCol>
                    <a:gridCol w="1834515">
                      <a:extLst>
                        <a:ext uri="{9D8B030D-6E8A-4147-A177-3AD203B41FA5}">
                          <a16:colId xmlns:a16="http://schemas.microsoft.com/office/drawing/2014/main" val="3316410905"/>
                        </a:ext>
                      </a:extLst>
                    </a:gridCol>
                    <a:gridCol w="2446020">
                      <a:extLst>
                        <a:ext uri="{9D8B030D-6E8A-4147-A177-3AD203B41FA5}">
                          <a16:colId xmlns:a16="http://schemas.microsoft.com/office/drawing/2014/main" val="2692028408"/>
                        </a:ext>
                      </a:extLst>
                    </a:gridCol>
                    <a:gridCol w="3937632">
                      <a:extLst>
                        <a:ext uri="{9D8B030D-6E8A-4147-A177-3AD203B41FA5}">
                          <a16:colId xmlns:a16="http://schemas.microsoft.com/office/drawing/2014/main" val="2706643053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r>
                            <a:rPr lang="cs-CZ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Mějme </a:t>
                          </a:r>
                          <a:r>
                            <a:rPr lang="cs-CZ" sz="16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dva nezávislé výběry z normálního rozdělení</a:t>
                          </a:r>
                          <a:r>
                            <a:rPr lang="cs-CZ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∀</m:t>
                              </m:r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 2, …, </m:t>
                              </m:r>
                              <m:sSub>
                                <m:sSub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kde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je rozsah prvního výběru: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→</m:t>
                              </m:r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cs-CZ" sz="16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;</m:t>
                                  </m:r>
                                  <m:sSubSup>
                                    <m:sSubSupPr>
                                      <m:ctrlPr>
                                        <a:rPr lang="cs-CZ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16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cs-CZ" sz="16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cs-CZ" sz="16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</m:oMath>
                          </a14:m>
                          <a:endParaRPr lang="cs-CZ" sz="16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∀</m:t>
                              </m:r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 2, …, </m:t>
                              </m:r>
                              <m:sSub>
                                <m:sSub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kde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je rozsah druhého výběru: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→</m:t>
                              </m:r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cs-CZ" sz="16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;</m:t>
                                  </m:r>
                                  <m:sSubSup>
                                    <m:sSubSupPr>
                                      <m:ctrlPr>
                                        <a:rPr lang="cs-CZ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16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cs-CZ" sz="16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cs-CZ" sz="16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oMath>
                          </a14:m>
                          <a:endParaRPr lang="cs-CZ" sz="16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</a:rPr>
                            <a:t> předpokládejme, že rozsahy výběrů nepřesahuje 5 % velikosti populace</a:t>
                          </a:r>
                          <a:r>
                            <a:rPr lang="cs-CZ" sz="16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≤0,05</m:t>
                                  </m:r>
                                  <m:sSub>
                                    <m:sSubPr>
                                      <m:ctrlP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cs-CZ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cs-CZ" sz="1600" b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cs-CZ" sz="1600" b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neboli</m:t>
                                  </m:r>
                                  <m:r>
                                    <a:rPr lang="cs-CZ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  <m:sSub>
                                    <m:sSubPr>
                                      <m:ctrlP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pro</m:t>
                                  </m:r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1,2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182511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Rozdíl (podíl) populačních parametrů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Rozdíl (podíl) výběrových charakteristik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Další podmínky pro použití modelu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Jak modelovat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„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r>
                            <a:rPr lang="cs-CZ" sz="1600" b="1" dirty="0" err="1">
                              <a:solidFill>
                                <a:schemeClr val="tx1"/>
                              </a:solidFill>
                            </a:rPr>
                            <a:t>římo</a:t>
                          </a: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“?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Jak modelovat </a:t>
                          </a:r>
                        </a:p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s využitím „pomocné statistiky“?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8526395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16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cs-CZ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16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cs-CZ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známe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cs-CZ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6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cs-CZ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6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cs-CZ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nebo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&gt;30</m:t>
                              </m:r>
                            </m:oMath>
                          </a14:m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&gt;30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cs-CZ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cs-CZ" sz="1600" i="1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cs-CZ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cs-CZ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cs-CZ" sz="1600" i="1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cs-CZ" sz="160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cs-CZ" sz="1600" i="1">
                                  <a:latin typeface="Cambria Math"/>
                                </a:rPr>
                                <m:t>~</m:t>
                              </m:r>
                              <m:r>
                                <a:rPr lang="cs-CZ" sz="1600" i="1">
                                  <a:latin typeface="Cambria Math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cs-CZ" sz="16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s-CZ" sz="16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cs-CZ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cs-CZ" sz="1600" i="1">
                                      <a:latin typeface="Cambria Math"/>
                                    </a:rPr>
                                    <m:t>, </m:t>
                                  </m:r>
                                  <m:f>
                                    <m:fPr>
                                      <m:ctrlP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cs-CZ" sz="1600" i="1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cs-CZ" sz="16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cs-CZ" sz="16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6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6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cs-CZ" sz="1600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cs-CZ" sz="1600" i="1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cs-CZ" sz="16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cs-CZ" sz="16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6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6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cs-CZ" sz="1600" i="1"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cs-CZ" sz="16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cs-CZ" sz="16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cs-CZ" sz="1600" i="1"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cs-CZ" sz="16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600" i="1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cs-CZ" sz="16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cs-CZ" sz="16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600" i="1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cs-CZ" sz="16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cs-CZ" sz="1600" i="1">
                                                  <a:latin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600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cs-CZ" sz="16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1600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600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cs-CZ" sz="1600" i="1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cs-CZ" sz="1600" i="1">
                                                  <a:latin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6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cs-CZ" sz="16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1600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6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rad>
                                </m:den>
                              </m:f>
                              <m:r>
                                <a:rPr lang="cs-CZ" sz="1600" i="1">
                                  <a:latin typeface="Cambria Math"/>
                                </a:rPr>
                                <m:t>~</m:t>
                              </m:r>
                              <m:r>
                                <a:rPr lang="cs-CZ" sz="1600" i="1">
                                  <a:latin typeface="Cambria Math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cs-CZ" sz="1600" i="1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2462919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neznáme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cs-CZ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6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cs-CZ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6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cs-CZ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ale víme, že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cs-CZ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6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cs-CZ" sz="16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cs-CZ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6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cs-CZ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---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Sup>
                                        <m:sSubSup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rad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  <m:r>
                                <a:rPr lang="cs-CZ" sz="1600" i="1">
                                  <a:latin typeface="Cambria Math"/>
                                </a:rPr>
                                <m:t>~</m:t>
                              </m:r>
                              <m:sSub>
                                <m:sSubPr>
                                  <m:ctrlPr>
                                    <a:rPr lang="cs-CZ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cs-CZ" sz="16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024897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neznáme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cs-CZ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6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cs-CZ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6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cs-CZ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ale víme, že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cs-CZ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6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cs-CZ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6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cs-CZ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---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rad>
                                </m:den>
                              </m:f>
                              <m:r>
                                <a:rPr lang="cs-CZ" sz="1600" i="1">
                                  <a:latin typeface="Cambria Math"/>
                                </a:rPr>
                                <m:t>~</m:t>
                              </m:r>
                              <m:sSub>
                                <m:sSubPr>
                                  <m:ctrlPr>
                                    <a:rPr lang="cs-CZ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cs-CZ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cs-CZ" sz="16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cs-CZ" sz="1600" dirty="0"/>
                            <a:t> 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200" dirty="0"/>
                            <a:t>kde </a:t>
                          </a:r>
                          <a14:m>
                            <m:oMath xmlns:m="http://schemas.openxmlformats.org/officeDocument/2006/math">
                              <m:r>
                                <a:rPr lang="cs-CZ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cs-CZ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cs-CZ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Sup>
                                                <m:sSubSupPr>
                                                  <m:ctrlPr>
                                                    <a:rPr lang="cs-CZ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cs-CZ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cs-CZ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cs-CZ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cs-CZ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cs-CZ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cs-CZ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cs-CZ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Sup>
                                                <m:sSubSupPr>
                                                  <m:ctrlPr>
                                                    <a:rPr lang="cs-CZ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cs-CZ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cs-CZ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cs-CZ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cs-CZ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cs-CZ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cs-CZ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cs-CZ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Sup>
                                                <m:sSubSupPr>
                                                  <m:ctrlPr>
                                                    <a:rPr lang="cs-CZ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cs-CZ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cs-CZ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cs-CZ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cs-CZ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cs-CZ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cs-CZ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f>
                                    <m:f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cs-CZ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den>
                                  </m:f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cs-CZ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Sup>
                                                <m:sSubSupPr>
                                                  <m:ctrlPr>
                                                    <a:rPr lang="cs-CZ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cs-CZ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cs-CZ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cs-CZ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cs-CZ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cs-CZ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cs-CZ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f>
                                    <m:f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cs-CZ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den>
                                  </m:f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endParaRPr lang="cs-CZ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253643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8">
                <a:extLst>
                  <a:ext uri="{FF2B5EF4-FFF2-40B4-BE49-F238E27FC236}">
                    <a16:creationId xmlns:a16="http://schemas.microsoft.com/office/drawing/2014/main" id="{77C5C402-75DA-4DAD-8572-92A5F9AC2C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38672805"/>
                  </p:ext>
                </p:extLst>
              </p:nvPr>
            </p:nvGraphicFramePr>
            <p:xfrm>
              <a:off x="592137" y="1346200"/>
              <a:ext cx="11003595" cy="51180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3823">
                      <a:extLst>
                        <a:ext uri="{9D8B030D-6E8A-4147-A177-3AD203B41FA5}">
                          <a16:colId xmlns:a16="http://schemas.microsoft.com/office/drawing/2014/main" val="2401043445"/>
                        </a:ext>
                      </a:extLst>
                    </a:gridCol>
                    <a:gridCol w="1411605">
                      <a:extLst>
                        <a:ext uri="{9D8B030D-6E8A-4147-A177-3AD203B41FA5}">
                          <a16:colId xmlns:a16="http://schemas.microsoft.com/office/drawing/2014/main" val="286492838"/>
                        </a:ext>
                      </a:extLst>
                    </a:gridCol>
                    <a:gridCol w="1834515">
                      <a:extLst>
                        <a:ext uri="{9D8B030D-6E8A-4147-A177-3AD203B41FA5}">
                          <a16:colId xmlns:a16="http://schemas.microsoft.com/office/drawing/2014/main" val="3316410905"/>
                        </a:ext>
                      </a:extLst>
                    </a:gridCol>
                    <a:gridCol w="2446020">
                      <a:extLst>
                        <a:ext uri="{9D8B030D-6E8A-4147-A177-3AD203B41FA5}">
                          <a16:colId xmlns:a16="http://schemas.microsoft.com/office/drawing/2014/main" val="2692028408"/>
                        </a:ext>
                      </a:extLst>
                    </a:gridCol>
                    <a:gridCol w="3937632">
                      <a:extLst>
                        <a:ext uri="{9D8B030D-6E8A-4147-A177-3AD203B41FA5}">
                          <a16:colId xmlns:a16="http://schemas.microsoft.com/office/drawing/2014/main" val="2706643053"/>
                        </a:ext>
                      </a:extLst>
                    </a:gridCol>
                  </a:tblGrid>
                  <a:tr h="1135317">
                    <a:tc gridSpan="5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" t="-1070" r="-111" b="-35080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1825112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Rozdíl (podíl) populačních parametrů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Rozdíl (podíl) výběrových charakteristik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Další podmínky pro použití modelu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Jak modelovat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„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r>
                            <a:rPr lang="cs-CZ" sz="1600" b="1" dirty="0" err="1">
                              <a:solidFill>
                                <a:schemeClr val="tx1"/>
                              </a:solidFill>
                            </a:rPr>
                            <a:t>římo</a:t>
                          </a: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“?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Jak modelovat </a:t>
                          </a:r>
                        </a:p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s využitím „pomocné statistiky“?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8526395"/>
                      </a:ext>
                    </a:extLst>
                  </a:tr>
                  <a:tr h="826262">
                    <a:tc rowSpan="3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44" t="-62428" r="-703556" b="-385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7414" t="-62428" r="-582328" b="-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2159" t="-238235" r="-348837" b="-2830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8806" t="-238235" r="-161194" b="-2830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9721" t="-238235" r="-310" b="-2830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2462919"/>
                      </a:ext>
                    </a:extLst>
                  </a:tr>
                  <a:tr h="829564"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2159" t="-338235" r="-348837" b="-1830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---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9721" t="-338235" r="-310" b="-1830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0248972"/>
                      </a:ext>
                    </a:extLst>
                  </a:tr>
                  <a:tr h="1503934">
                    <a:tc vMerge="1">
                      <a:txBody>
                        <a:bodyPr/>
                        <a:lstStyle/>
                        <a:p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2159" t="-241296" r="-348837" b="-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---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9721" t="-241296" r="-310" b="-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536437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63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Rozdíl (podíl) výběrových charakteristik - shrnutí</a:t>
            </a:r>
          </a:p>
        </p:txBody>
      </p:sp>
    </p:spTree>
    <p:extLst>
      <p:ext uri="{BB962C8B-B14F-4D97-AF65-F5344CB8AC3E}">
        <p14:creationId xmlns:p14="http://schemas.microsoft.com/office/powerpoint/2010/main" val="42786684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8">
                <a:extLst>
                  <a:ext uri="{FF2B5EF4-FFF2-40B4-BE49-F238E27FC236}">
                    <a16:creationId xmlns:a16="http://schemas.microsoft.com/office/drawing/2014/main" id="{77C5C402-75DA-4DAD-8572-92A5F9AC2C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11468741"/>
                  </p:ext>
                </p:extLst>
              </p:nvPr>
            </p:nvGraphicFramePr>
            <p:xfrm>
              <a:off x="592137" y="1346200"/>
              <a:ext cx="11003595" cy="23319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3823">
                      <a:extLst>
                        <a:ext uri="{9D8B030D-6E8A-4147-A177-3AD203B41FA5}">
                          <a16:colId xmlns:a16="http://schemas.microsoft.com/office/drawing/2014/main" val="2401043445"/>
                        </a:ext>
                      </a:extLst>
                    </a:gridCol>
                    <a:gridCol w="1411605">
                      <a:extLst>
                        <a:ext uri="{9D8B030D-6E8A-4147-A177-3AD203B41FA5}">
                          <a16:colId xmlns:a16="http://schemas.microsoft.com/office/drawing/2014/main" val="286492838"/>
                        </a:ext>
                      </a:extLst>
                    </a:gridCol>
                    <a:gridCol w="1834515">
                      <a:extLst>
                        <a:ext uri="{9D8B030D-6E8A-4147-A177-3AD203B41FA5}">
                          <a16:colId xmlns:a16="http://schemas.microsoft.com/office/drawing/2014/main" val="3316410905"/>
                        </a:ext>
                      </a:extLst>
                    </a:gridCol>
                    <a:gridCol w="2446020">
                      <a:extLst>
                        <a:ext uri="{9D8B030D-6E8A-4147-A177-3AD203B41FA5}">
                          <a16:colId xmlns:a16="http://schemas.microsoft.com/office/drawing/2014/main" val="2692028408"/>
                        </a:ext>
                      </a:extLst>
                    </a:gridCol>
                    <a:gridCol w="3937632">
                      <a:extLst>
                        <a:ext uri="{9D8B030D-6E8A-4147-A177-3AD203B41FA5}">
                          <a16:colId xmlns:a16="http://schemas.microsoft.com/office/drawing/2014/main" val="2706643053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r>
                            <a:rPr lang="cs-CZ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Mějme </a:t>
                          </a:r>
                          <a:r>
                            <a:rPr lang="cs-CZ" sz="16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dva nezávislé výběry z normálního rozdělení</a:t>
                          </a:r>
                          <a:r>
                            <a:rPr lang="cs-CZ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∀</m:t>
                              </m:r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 2, …, </m:t>
                              </m:r>
                              <m:sSub>
                                <m:sSub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kde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je rozsah prvního výběru: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~</m:t>
                              </m:r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cs-CZ" sz="16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;</m:t>
                                  </m:r>
                                  <m:sSubSup>
                                    <m:sSubSupPr>
                                      <m:ctrlPr>
                                        <a:rPr lang="cs-CZ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16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cs-CZ" sz="16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cs-CZ" sz="16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</m:oMath>
                          </a14:m>
                          <a:endParaRPr lang="cs-CZ" sz="16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∀</m:t>
                              </m:r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 2, …, </m:t>
                              </m:r>
                              <m:sSub>
                                <m:sSub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kde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je rozsah druhého výběru: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~</m:t>
                              </m:r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cs-CZ" sz="16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;</m:t>
                                  </m:r>
                                  <m:sSubSup>
                                    <m:sSubSupPr>
                                      <m:ctrlPr>
                                        <a:rPr lang="cs-CZ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16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cs-CZ" sz="16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cs-CZ" sz="16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oMath>
                          </a14:m>
                          <a:endParaRPr lang="cs-CZ" sz="16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</a:rPr>
                            <a:t> předpokládejme, že rozsahy výběrů nepřesahuje 5 % velikosti populace</a:t>
                          </a:r>
                          <a:r>
                            <a:rPr lang="cs-CZ" sz="16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≤0,05</m:t>
                                  </m:r>
                                  <m:sSub>
                                    <m:sSubPr>
                                      <m:ctrlP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cs-CZ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cs-CZ" sz="1600" b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cs-CZ" sz="1600" b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neboli</m:t>
                                  </m:r>
                                  <m:r>
                                    <a:rPr lang="cs-CZ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  <m:sSub>
                                    <m:sSubPr>
                                      <m:ctrlP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pro</m:t>
                                  </m:r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1,2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182511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Rozdíl (podíl) populačních parametrů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Rozdíl (podíl) výběrových charakteristik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Další podmínky pro použití modelu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Jak modelovat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„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r>
                            <a:rPr lang="cs-CZ" sz="1600" b="1" dirty="0" err="1">
                              <a:solidFill>
                                <a:schemeClr val="tx1"/>
                              </a:solidFill>
                            </a:rPr>
                            <a:t>římo</a:t>
                          </a: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“?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Jak modelovat </a:t>
                          </a:r>
                        </a:p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s využitím „pomocné statistiky“?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85263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cs-CZ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cs-CZ" sz="16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cs-CZ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1600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cs-CZ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cs-CZ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cs-CZ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cs-CZ" sz="16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cs-CZ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cs-CZ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cs-CZ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---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---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cs-CZ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cs-CZ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cs-CZ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cs-CZ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cs-CZ" sz="1600" i="1">
                                                    <a:latin typeface="Cambria Math"/>
                                                  </a:rPr>
                                                  <m:t>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600" i="1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cs-CZ" sz="16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cs-CZ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cs-CZ" sz="16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600" i="1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cs-CZ" sz="16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</m:e>
                                    </m:d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cs-CZ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cs-CZ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cs-CZ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cs-CZ" sz="1600" i="1">
                                                    <a:latin typeface="Cambria Math"/>
                                                  </a:rPr>
                                                  <m:t>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6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cs-CZ" sz="16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cs-CZ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cs-CZ" sz="16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6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cs-CZ" sz="16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</m:e>
                                    </m:d>
                                  </m:den>
                                </m:f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−1,</m:t>
                                    </m:r>
                                    <m:sSub>
                                      <m:sSubPr>
                                        <m:ctrlPr>
                                          <a:rPr lang="cs-CZ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64507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8">
                <a:extLst>
                  <a:ext uri="{FF2B5EF4-FFF2-40B4-BE49-F238E27FC236}">
                    <a16:creationId xmlns:a16="http://schemas.microsoft.com/office/drawing/2014/main" id="{77C5C402-75DA-4DAD-8572-92A5F9AC2C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11468741"/>
                  </p:ext>
                </p:extLst>
              </p:nvPr>
            </p:nvGraphicFramePr>
            <p:xfrm>
              <a:off x="592137" y="1346200"/>
              <a:ext cx="11003595" cy="23319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3823">
                      <a:extLst>
                        <a:ext uri="{9D8B030D-6E8A-4147-A177-3AD203B41FA5}">
                          <a16:colId xmlns:a16="http://schemas.microsoft.com/office/drawing/2014/main" val="2401043445"/>
                        </a:ext>
                      </a:extLst>
                    </a:gridCol>
                    <a:gridCol w="1411605">
                      <a:extLst>
                        <a:ext uri="{9D8B030D-6E8A-4147-A177-3AD203B41FA5}">
                          <a16:colId xmlns:a16="http://schemas.microsoft.com/office/drawing/2014/main" val="286492838"/>
                        </a:ext>
                      </a:extLst>
                    </a:gridCol>
                    <a:gridCol w="1834515">
                      <a:extLst>
                        <a:ext uri="{9D8B030D-6E8A-4147-A177-3AD203B41FA5}">
                          <a16:colId xmlns:a16="http://schemas.microsoft.com/office/drawing/2014/main" val="3316410905"/>
                        </a:ext>
                      </a:extLst>
                    </a:gridCol>
                    <a:gridCol w="2446020">
                      <a:extLst>
                        <a:ext uri="{9D8B030D-6E8A-4147-A177-3AD203B41FA5}">
                          <a16:colId xmlns:a16="http://schemas.microsoft.com/office/drawing/2014/main" val="2692028408"/>
                        </a:ext>
                      </a:extLst>
                    </a:gridCol>
                    <a:gridCol w="3937632">
                      <a:extLst>
                        <a:ext uri="{9D8B030D-6E8A-4147-A177-3AD203B41FA5}">
                          <a16:colId xmlns:a16="http://schemas.microsoft.com/office/drawing/2014/main" val="2706643053"/>
                        </a:ext>
                      </a:extLst>
                    </a:gridCol>
                  </a:tblGrid>
                  <a:tr h="1135317">
                    <a:tc gridSpan="5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" t="-1070" r="-111" b="-17005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1825112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Rozdíl (podíl) populačních parametrů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Rozdíl (podíl) výběrových charakteristik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Další podmínky pro použití modelu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Jak modelovat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„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r>
                            <a:rPr lang="cs-CZ" sz="1600" b="1" dirty="0" err="1">
                              <a:solidFill>
                                <a:schemeClr val="tx1"/>
                              </a:solidFill>
                            </a:rPr>
                            <a:t>římo</a:t>
                          </a: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“?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Jak modelovat </a:t>
                          </a:r>
                        </a:p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s využitím „pomocné statistiky“?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8526395"/>
                      </a:ext>
                    </a:extLst>
                  </a:tr>
                  <a:tr h="37369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44" t="-522581" r="-703556" b="-195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7414" t="-522581" r="-582328" b="-195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---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---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9721" t="-522581" r="-310" b="-1951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64507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64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Rozdíl (podíl) výběrových charakteristik - shrnutí</a:t>
            </a:r>
          </a:p>
        </p:txBody>
      </p:sp>
    </p:spTree>
    <p:extLst>
      <p:ext uri="{BB962C8B-B14F-4D97-AF65-F5344CB8AC3E}">
        <p14:creationId xmlns:p14="http://schemas.microsoft.com/office/powerpoint/2010/main" val="28204233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65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Rozdíl (podíl) výběrových charakteristik - shrnutí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FC3EC9D-4A13-40E2-8BFE-96AA1BAF9961}"/>
              </a:ext>
            </a:extLst>
          </p:cNvPr>
          <p:cNvSpPr txBox="1"/>
          <p:nvPr/>
        </p:nvSpPr>
        <p:spPr>
          <a:xfrm>
            <a:off x="573403" y="5972175"/>
            <a:ext cx="1106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Tabulky ve zjednodušené podobě najdete i v dokumentu Vzorce a tabulky (str. 5), který můžete používat u zkoušky…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8">
                <a:extLst>
                  <a:ext uri="{FF2B5EF4-FFF2-40B4-BE49-F238E27FC236}">
                    <a16:creationId xmlns:a16="http://schemas.microsoft.com/office/drawing/2014/main" id="{22E22A21-1B8F-4819-A11E-B339F5869FE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88491440"/>
                  </p:ext>
                </p:extLst>
              </p:nvPr>
            </p:nvGraphicFramePr>
            <p:xfrm>
              <a:off x="407352" y="1359729"/>
              <a:ext cx="11003595" cy="27502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3823">
                      <a:extLst>
                        <a:ext uri="{9D8B030D-6E8A-4147-A177-3AD203B41FA5}">
                          <a16:colId xmlns:a16="http://schemas.microsoft.com/office/drawing/2014/main" val="2401043445"/>
                        </a:ext>
                      </a:extLst>
                    </a:gridCol>
                    <a:gridCol w="1411605">
                      <a:extLst>
                        <a:ext uri="{9D8B030D-6E8A-4147-A177-3AD203B41FA5}">
                          <a16:colId xmlns:a16="http://schemas.microsoft.com/office/drawing/2014/main" val="286492838"/>
                        </a:ext>
                      </a:extLst>
                    </a:gridCol>
                    <a:gridCol w="1834515">
                      <a:extLst>
                        <a:ext uri="{9D8B030D-6E8A-4147-A177-3AD203B41FA5}">
                          <a16:colId xmlns:a16="http://schemas.microsoft.com/office/drawing/2014/main" val="3316410905"/>
                        </a:ext>
                      </a:extLst>
                    </a:gridCol>
                    <a:gridCol w="2446020">
                      <a:extLst>
                        <a:ext uri="{9D8B030D-6E8A-4147-A177-3AD203B41FA5}">
                          <a16:colId xmlns:a16="http://schemas.microsoft.com/office/drawing/2014/main" val="2692028408"/>
                        </a:ext>
                      </a:extLst>
                    </a:gridCol>
                    <a:gridCol w="3937632">
                      <a:extLst>
                        <a:ext uri="{9D8B030D-6E8A-4147-A177-3AD203B41FA5}">
                          <a16:colId xmlns:a16="http://schemas.microsoft.com/office/drawing/2014/main" val="2706643053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r>
                            <a:rPr lang="cs-CZ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Mějme </a:t>
                          </a:r>
                          <a:r>
                            <a:rPr lang="cs-CZ" sz="16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dva nezávislé výběry z alternativního rozdělení</a:t>
                          </a:r>
                          <a:r>
                            <a:rPr lang="cs-CZ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∀</m:t>
                              </m:r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 2, …, </m:t>
                              </m:r>
                              <m:sSub>
                                <m:sSub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kde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je rozsah prvního výběru: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~</m:t>
                              </m:r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cs-CZ" sz="16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</m:oMath>
                          </a14:m>
                          <a:endParaRPr lang="cs-CZ" sz="16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∀</m:t>
                              </m:r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 2, …, </m:t>
                              </m:r>
                              <m:sSub>
                                <m:sSub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kde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je </a:t>
                          </a:r>
                          <a:r>
                            <a:rPr lang="cs-CZ" sz="1600" b="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rozsah druhého </a:t>
                          </a:r>
                          <a:r>
                            <a:rPr lang="cs-CZ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výběru: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lang="cs-CZ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~</m:t>
                              </m:r>
                              <m:r>
                                <a:rPr lang="cs-CZ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16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cs-CZ" sz="16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</a:rPr>
                            <a:t> předpokládejme, že rozsahy výběrů </a:t>
                          </a:r>
                          <a:r>
                            <a:rPr lang="en-US" sz="1600" b="0" dirty="0" err="1">
                              <a:solidFill>
                                <a:schemeClr val="tx1"/>
                              </a:solidFill>
                            </a:rPr>
                            <a:t>spl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</a:rPr>
                            <a:t>ňují</a:t>
                          </a:r>
                          <a:r>
                            <a:rPr lang="cs-CZ" sz="1600" b="0" baseline="0" dirty="0">
                              <a:solidFill>
                                <a:schemeClr val="tx1"/>
                              </a:solidFill>
                            </a:rPr>
                            <a:t> podmínku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&gt;</m:t>
                                  </m:r>
                                  <m:f>
                                    <m:f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9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cs-CZ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pro</m:t>
                                  </m:r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1,2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182511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Rozdíl (podíl) populačních parametrů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Rozdíl (podíl) výběrových charakteristik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Další podmínky pro použití modelu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Jak modelovat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„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r>
                            <a:rPr lang="cs-CZ" sz="1600" b="1" dirty="0" err="1">
                              <a:solidFill>
                                <a:schemeClr val="tx1"/>
                              </a:solidFill>
                            </a:rPr>
                            <a:t>římo</a:t>
                          </a: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“?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Jak modelovat </a:t>
                          </a:r>
                        </a:p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s využitím „pomocné statistiky“?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85263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sz="16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sz="16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---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cs-CZ" sz="1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cs-CZ" sz="14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cs-CZ" sz="1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cs-CZ" sz="1400" i="1">
                                    <a:latin typeface="Cambria Math"/>
                                  </a:rPr>
                                  <m:t>~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cs-CZ" sz="1200" i="1">
                                  <a:latin typeface="Cambria Math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2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cs-CZ" sz="12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s-CZ" sz="12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2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cs-CZ" sz="12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cs-CZ" sz="1200" i="1">
                                      <a:latin typeface="Cambria Math"/>
                                    </a:rPr>
                                    <m:t>, </m:t>
                                  </m:r>
                                  <m:f>
                                    <m:f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cs-CZ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200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cs-CZ" sz="12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cs-CZ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sz="1200" i="1">
                                              <a:latin typeface="Cambria Math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cs-CZ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1200" i="1">
                                                  <a:latin typeface="Cambria Math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200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cs-CZ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2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2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cs-CZ" sz="1200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cs-CZ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200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cs-CZ" sz="12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cs-CZ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sz="1200" i="1">
                                              <a:latin typeface="Cambria Math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cs-CZ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1200" i="1">
                                                  <a:latin typeface="Cambria Math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2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cs-CZ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2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2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cs-CZ" sz="16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cs-CZ" sz="16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cs-CZ" sz="16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600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cs-CZ" sz="16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cs-CZ" sz="16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600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cs-CZ" sz="16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cs-CZ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1600" i="1">
                                                  <a:latin typeface="Cambria Math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600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cs-CZ" sz="1600" i="1">
                                                  <a:latin typeface="Cambria Math"/>
                                                </a:rPr>
                                                <m:t>1−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cs-CZ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cs-CZ" sz="1600" i="1">
                                                      <a:latin typeface="Cambria Math"/>
                                                    </a:rPr>
                                                    <m:t>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cs-CZ" sz="1600" i="1">
                                                      <a:latin typeface="Cambria Math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1600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600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cs-CZ" sz="1600" i="1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cs-CZ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1600" i="1">
                                                  <a:latin typeface="Cambria Math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6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cs-CZ" sz="1600" i="1">
                                                  <a:latin typeface="Cambria Math"/>
                                                </a:rPr>
                                                <m:t>1−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cs-CZ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cs-CZ" sz="1600" i="1">
                                                      <a:latin typeface="Cambria Math"/>
                                                    </a:rPr>
                                                    <m:t>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cs-CZ" sz="1600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cs-CZ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1600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6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rad>
                                </m:den>
                              </m:f>
                              <m:r>
                                <a:rPr lang="cs-CZ" sz="1600" i="1">
                                  <a:latin typeface="Cambria Math"/>
                                </a:rPr>
                                <m:t>~</m:t>
                              </m:r>
                              <m:r>
                                <a:rPr lang="cs-CZ" sz="1600" i="1">
                                  <a:latin typeface="Cambria Math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cs-CZ" sz="1600" i="1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64507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8">
                <a:extLst>
                  <a:ext uri="{FF2B5EF4-FFF2-40B4-BE49-F238E27FC236}">
                    <a16:creationId xmlns:a16="http://schemas.microsoft.com/office/drawing/2014/main" id="{22E22A21-1B8F-4819-A11E-B339F5869FE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88491440"/>
                  </p:ext>
                </p:extLst>
              </p:nvPr>
            </p:nvGraphicFramePr>
            <p:xfrm>
              <a:off x="407352" y="1359729"/>
              <a:ext cx="11003595" cy="27502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3823">
                      <a:extLst>
                        <a:ext uri="{9D8B030D-6E8A-4147-A177-3AD203B41FA5}">
                          <a16:colId xmlns:a16="http://schemas.microsoft.com/office/drawing/2014/main" val="2401043445"/>
                        </a:ext>
                      </a:extLst>
                    </a:gridCol>
                    <a:gridCol w="1411605">
                      <a:extLst>
                        <a:ext uri="{9D8B030D-6E8A-4147-A177-3AD203B41FA5}">
                          <a16:colId xmlns:a16="http://schemas.microsoft.com/office/drawing/2014/main" val="286492838"/>
                        </a:ext>
                      </a:extLst>
                    </a:gridCol>
                    <a:gridCol w="1834515">
                      <a:extLst>
                        <a:ext uri="{9D8B030D-6E8A-4147-A177-3AD203B41FA5}">
                          <a16:colId xmlns:a16="http://schemas.microsoft.com/office/drawing/2014/main" val="3316410905"/>
                        </a:ext>
                      </a:extLst>
                    </a:gridCol>
                    <a:gridCol w="2446020">
                      <a:extLst>
                        <a:ext uri="{9D8B030D-6E8A-4147-A177-3AD203B41FA5}">
                          <a16:colId xmlns:a16="http://schemas.microsoft.com/office/drawing/2014/main" val="2692028408"/>
                        </a:ext>
                      </a:extLst>
                    </a:gridCol>
                    <a:gridCol w="3937632">
                      <a:extLst>
                        <a:ext uri="{9D8B030D-6E8A-4147-A177-3AD203B41FA5}">
                          <a16:colId xmlns:a16="http://schemas.microsoft.com/office/drawing/2014/main" val="2706643053"/>
                        </a:ext>
                      </a:extLst>
                    </a:gridCol>
                  </a:tblGrid>
                  <a:tr h="1273810">
                    <a:tc gridSpan="5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" t="-1435" r="-111" b="-1172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cs-CZ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1825112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Rozdíl (podíl) populačních parametrů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Rozdíl (podíl) výběrových charakteristik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Další podmínky pro použití modelu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Jak modelovat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„</a:t>
                          </a: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r>
                            <a:rPr lang="cs-CZ" sz="1600" b="1" dirty="0" err="1">
                              <a:solidFill>
                                <a:schemeClr val="tx1"/>
                              </a:solidFill>
                            </a:rPr>
                            <a:t>římo</a:t>
                          </a: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“?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Jak modelovat </a:t>
                          </a:r>
                        </a:p>
                        <a:p>
                          <a:pPr algn="ctr"/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</a:rPr>
                            <a:t>s využitím „pomocné statistiky“?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8526395"/>
                      </a:ext>
                    </a:extLst>
                  </a:tr>
                  <a:tr h="65347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44" t="-325234" r="-703556" b="-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7414" t="-325234" r="-582328" b="-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dirty="0">
                              <a:solidFill>
                                <a:schemeClr val="tx1"/>
                              </a:solidFill>
                            </a:rPr>
                            <a:t>---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8806" t="-325234" r="-161194" b="-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9721" t="-325234" r="-310" b="-18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64507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236948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84039" y="2103354"/>
            <a:ext cx="4890786" cy="148245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Děkuji za pozornost!</a:t>
            </a:r>
            <a:br>
              <a:rPr lang="cs-CZ" dirty="0"/>
            </a:br>
            <a:r>
              <a:rPr lang="cs-CZ" sz="2000" dirty="0" err="1">
                <a:hlinkClick r:id="rId2"/>
              </a:rPr>
              <a:t>martina.litschmannova</a:t>
            </a:r>
            <a:r>
              <a:rPr lang="en-US" sz="2000" dirty="0">
                <a:hlinkClick r:id="rId2"/>
              </a:rPr>
              <a:t>@</a:t>
            </a:r>
            <a:r>
              <a:rPr lang="cs-CZ" sz="2000" dirty="0">
                <a:hlinkClick r:id="rId2"/>
              </a:rPr>
              <a:t>vsb.cz</a:t>
            </a:r>
            <a:endParaRPr lang="cs-CZ" sz="2000" dirty="0"/>
          </a:p>
        </p:txBody>
      </p:sp>
      <p:pic>
        <p:nvPicPr>
          <p:cNvPr id="3" name="Picture 2" descr="http://www.ush.sd/ar/_imgs/go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b="7930"/>
          <a:stretch>
            <a:fillRect/>
          </a:stretch>
        </p:blipFill>
        <p:spPr bwMode="auto">
          <a:xfrm>
            <a:off x="7883889" y="2103354"/>
            <a:ext cx="3494026" cy="28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3" y="5403512"/>
            <a:ext cx="5768098" cy="72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5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Explorační analýza </a:t>
            </a:r>
            <a:r>
              <a:rPr lang="cs-CZ" dirty="0"/>
              <a:t>- zjišťuje a sumarizuje informace, zpracovává je ve formě grafů a tabulek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8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Statistická indukce</a:t>
            </a:r>
            <a:r>
              <a:rPr lang="cs-CZ" dirty="0"/>
              <a:t> (inferenční statistika) – na základě informací zjištěných z výběrových šetření predikuje (odhaduje) závěry platné pro celou populaci.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Opakování: Statistika – základní pojmy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87E131D-F8EA-422A-A78B-8525C4629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90" y="3482389"/>
            <a:ext cx="3031635" cy="237498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2D85C86-6A80-42C4-82C6-0F31719C2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48" y="3652171"/>
            <a:ext cx="2753759" cy="215546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2262A74-874F-4242-B8CA-E285CD215802}"/>
              </a:ext>
            </a:extLst>
          </p:cNvPr>
          <p:cNvSpPr/>
          <p:nvPr/>
        </p:nvSpPr>
        <p:spPr>
          <a:xfrm>
            <a:off x="2457268" y="6023074"/>
            <a:ext cx="72980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i="1" dirty="0"/>
              <a:t>Zdroj</a:t>
            </a:r>
            <a:r>
              <a:rPr lang="cs-CZ" sz="1400" i="1" dirty="0"/>
              <a:t>: https://bazant.wordpress.com/2019/07/23/zaklady-statistiky-cast-1/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07ADCFC-4D5F-458E-B298-A1B1A92409D0}"/>
              </a:ext>
            </a:extLst>
          </p:cNvPr>
          <p:cNvSpPr txBox="1"/>
          <p:nvPr/>
        </p:nvSpPr>
        <p:spPr>
          <a:xfrm>
            <a:off x="1394460" y="5606380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Populace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52342FA-6C88-47AE-8345-A0521158E814}"/>
              </a:ext>
            </a:extLst>
          </p:cNvPr>
          <p:cNvSpPr txBox="1"/>
          <p:nvPr/>
        </p:nvSpPr>
        <p:spPr>
          <a:xfrm>
            <a:off x="8834852" y="5570892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Výběr</a:t>
            </a: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F8994046-AB83-4299-A386-32CE95BF6D0B}"/>
              </a:ext>
            </a:extLst>
          </p:cNvPr>
          <p:cNvSpPr/>
          <p:nvPr/>
        </p:nvSpPr>
        <p:spPr>
          <a:xfrm>
            <a:off x="5604553" y="4434632"/>
            <a:ext cx="1137285" cy="531495"/>
          </a:xfrm>
          <a:prstGeom prst="rightArrow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6D7781-3F48-40F5-A5C3-25940FAFA158}"/>
              </a:ext>
            </a:extLst>
          </p:cNvPr>
          <p:cNvSpPr txBox="1"/>
          <p:nvPr/>
        </p:nvSpPr>
        <p:spPr>
          <a:xfrm>
            <a:off x="4452648" y="3285320"/>
            <a:ext cx="221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Statistická jednotka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347CFFB-BA9C-4118-B27F-A610E9481149}"/>
              </a:ext>
            </a:extLst>
          </p:cNvPr>
          <p:cNvCxnSpPr/>
          <p:nvPr/>
        </p:nvCxnSpPr>
        <p:spPr>
          <a:xfrm flipH="1">
            <a:off x="4114800" y="3566268"/>
            <a:ext cx="285750" cy="177057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92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Náhodný výběr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 je vektor náhodných veličin, které jsou </a:t>
                </a:r>
                <a:r>
                  <a:rPr lang="cs-CZ" dirty="0">
                    <a:solidFill>
                      <a:srgbClr val="00A499"/>
                    </a:solidFill>
                  </a:rPr>
                  <a:t>nezávislé</a:t>
                </a:r>
                <a:r>
                  <a:rPr lang="cs-CZ" dirty="0"/>
                  <a:t> a mají </a:t>
                </a:r>
                <a:r>
                  <a:rPr lang="cs-CZ" dirty="0">
                    <a:solidFill>
                      <a:srgbClr val="00A499"/>
                    </a:solidFill>
                  </a:rPr>
                  <a:t>stejné rozdělení.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800" dirty="0">
                  <a:solidFill>
                    <a:srgbClr val="00A499"/>
                  </a:solidFill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Realizace náhodného výběru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 - u každé jednotky, která je vybrána do výběrového souboru, zjistíme hodnotu zkoumaného znaku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cs-CZ" b="1" dirty="0"/>
                  <a:t> </a:t>
                </a:r>
                <a:r>
                  <a:rPr lang="cs-CZ" dirty="0"/>
                  <a:t>Tuto hodnotu můžeme chápat jako jednu z možných hodnot náhodné veličiny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. Často označujeme také jako </a:t>
                </a:r>
                <a:r>
                  <a:rPr lang="cs-CZ" dirty="0">
                    <a:solidFill>
                      <a:srgbClr val="00A499"/>
                    </a:solidFill>
                  </a:rPr>
                  <a:t>pozorování</a:t>
                </a:r>
                <a:r>
                  <a:rPr lang="cs-CZ" dirty="0"/>
                  <a:t> nebo </a:t>
                </a:r>
                <a:r>
                  <a:rPr lang="cs-CZ" dirty="0">
                    <a:solidFill>
                      <a:srgbClr val="00A499"/>
                    </a:solidFill>
                  </a:rPr>
                  <a:t>vstupní data</a:t>
                </a:r>
                <a:r>
                  <a:rPr lang="cs-CZ" dirty="0"/>
                  <a:t>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Princip statistické indukce</a:t>
            </a:r>
          </a:p>
        </p:txBody>
      </p: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E50CB887-6FFA-4798-B22B-E0DB15553D63}"/>
              </a:ext>
            </a:extLst>
          </p:cNvPr>
          <p:cNvGrpSpPr/>
          <p:nvPr/>
        </p:nvGrpSpPr>
        <p:grpSpPr>
          <a:xfrm>
            <a:off x="2401462" y="3573891"/>
            <a:ext cx="7319753" cy="2674633"/>
            <a:chOff x="2401462" y="3573891"/>
            <a:chExt cx="7319753" cy="26746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ovéPole 17">
                  <a:extLst>
                    <a:ext uri="{FF2B5EF4-FFF2-40B4-BE49-F238E27FC236}">
                      <a16:creationId xmlns:a16="http://schemas.microsoft.com/office/drawing/2014/main" id="{9E5D3E73-12EA-4C61-9FE1-A65540F2BD28}"/>
                    </a:ext>
                  </a:extLst>
                </p:cNvPr>
                <p:cNvSpPr txBox="1"/>
                <p:nvPr/>
              </p:nvSpPr>
              <p:spPr>
                <a:xfrm>
                  <a:off x="2401462" y="3577590"/>
                  <a:ext cx="3600450" cy="738664"/>
                </a:xfrm>
                <a:prstGeom prst="rect">
                  <a:avLst/>
                </a:prstGeom>
                <a:solidFill>
                  <a:srgbClr val="B6ECE6"/>
                </a:solidFill>
                <a:ln>
                  <a:solidFill>
                    <a:srgbClr val="00A499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400" b="1" dirty="0"/>
                    <a:t>Náhodná veličina</a:t>
                  </a:r>
                </a:p>
                <a:p>
                  <a:pPr algn="ctr"/>
                  <a:r>
                    <a:rPr lang="cs-CZ" sz="1400" b="1" dirty="0"/>
                    <a:t> </a:t>
                  </a:r>
                  <a14:m>
                    <m:oMath xmlns:m="http://schemas.openxmlformats.org/officeDocument/2006/math">
                      <m:r>
                        <a:rPr lang="cs-CZ" sz="14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endParaRPr lang="cs-CZ" sz="1400" dirty="0"/>
                </a:p>
                <a:p>
                  <a:pPr algn="ctr"/>
                  <a:r>
                    <a:rPr lang="cs-CZ" sz="1400" dirty="0"/>
                    <a:t>(model výsledku náhodného pokusu)</a:t>
                  </a:r>
                </a:p>
              </p:txBody>
            </p:sp>
          </mc:Choice>
          <mc:Fallback xmlns="">
            <p:sp>
              <p:nvSpPr>
                <p:cNvPr id="18" name="TextovéPole 17">
                  <a:extLst>
                    <a:ext uri="{FF2B5EF4-FFF2-40B4-BE49-F238E27FC236}">
                      <a16:creationId xmlns:a16="http://schemas.microsoft.com/office/drawing/2014/main" id="{9E5D3E73-12EA-4C61-9FE1-A65540F2BD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1462" y="3577590"/>
                  <a:ext cx="3600450" cy="738664"/>
                </a:xfrm>
                <a:prstGeom prst="rect">
                  <a:avLst/>
                </a:prstGeom>
                <a:blipFill>
                  <a:blip r:embed="rId3"/>
                  <a:stretch>
                    <a:fillRect t="-813" b="-6504"/>
                  </a:stretch>
                </a:blipFill>
                <a:ln>
                  <a:solidFill>
                    <a:srgbClr val="00A499"/>
                  </a:solidFill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ovéPole 18">
                  <a:extLst>
                    <a:ext uri="{FF2B5EF4-FFF2-40B4-BE49-F238E27FC236}">
                      <a16:creationId xmlns:a16="http://schemas.microsoft.com/office/drawing/2014/main" id="{6AEAE443-B83A-49B6-8EBF-865536039AFE}"/>
                    </a:ext>
                  </a:extLst>
                </p:cNvPr>
                <p:cNvSpPr txBox="1"/>
                <p:nvPr/>
              </p:nvSpPr>
              <p:spPr>
                <a:xfrm>
                  <a:off x="2910096" y="4739155"/>
                  <a:ext cx="2651761" cy="523220"/>
                </a:xfrm>
                <a:prstGeom prst="rect">
                  <a:avLst/>
                </a:prstGeom>
                <a:solidFill>
                  <a:srgbClr val="D1F3EF"/>
                </a:solidFill>
                <a:ln>
                  <a:solidFill>
                    <a:srgbClr val="00A499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400" b="1" dirty="0"/>
                    <a:t>Náhodný výběr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1400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19" name="TextovéPole 18">
                  <a:extLst>
                    <a:ext uri="{FF2B5EF4-FFF2-40B4-BE49-F238E27FC236}">
                      <a16:creationId xmlns:a16="http://schemas.microsoft.com/office/drawing/2014/main" id="{6AEAE443-B83A-49B6-8EBF-865536039A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0096" y="4739155"/>
                  <a:ext cx="2651761" cy="523220"/>
                </a:xfrm>
                <a:prstGeom prst="rect">
                  <a:avLst/>
                </a:prstGeom>
                <a:blipFill>
                  <a:blip r:embed="rId4"/>
                  <a:stretch>
                    <a:fillRect b="-2273"/>
                  </a:stretch>
                </a:blipFill>
                <a:ln>
                  <a:solidFill>
                    <a:srgbClr val="00A499"/>
                  </a:solidFill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ovéPole 19">
                  <a:extLst>
                    <a:ext uri="{FF2B5EF4-FFF2-40B4-BE49-F238E27FC236}">
                      <a16:creationId xmlns:a16="http://schemas.microsoft.com/office/drawing/2014/main" id="{98059C4F-197C-4845-B1AE-6317AB1C2276}"/>
                    </a:ext>
                  </a:extLst>
                </p:cNvPr>
                <p:cNvSpPr txBox="1"/>
                <p:nvPr/>
              </p:nvSpPr>
              <p:spPr>
                <a:xfrm>
                  <a:off x="2910096" y="5699463"/>
                  <a:ext cx="2651761" cy="523220"/>
                </a:xfrm>
                <a:prstGeom prst="rect">
                  <a:avLst/>
                </a:prstGeom>
                <a:solidFill>
                  <a:srgbClr val="D1F3EF"/>
                </a:solidFill>
                <a:ln>
                  <a:solidFill>
                    <a:srgbClr val="00A499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400" b="1" dirty="0"/>
                    <a:t>Realizace náhodného výběru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1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20" name="TextovéPole 19">
                  <a:extLst>
                    <a:ext uri="{FF2B5EF4-FFF2-40B4-BE49-F238E27FC236}">
                      <a16:creationId xmlns:a16="http://schemas.microsoft.com/office/drawing/2014/main" id="{98059C4F-197C-4845-B1AE-6317AB1C22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0096" y="5699463"/>
                  <a:ext cx="2651761" cy="523220"/>
                </a:xfrm>
                <a:prstGeom prst="rect">
                  <a:avLst/>
                </a:prstGeom>
                <a:blipFill>
                  <a:blip r:embed="rId5"/>
                  <a:stretch>
                    <a:fillRect t="-1136" b="-2273"/>
                  </a:stretch>
                </a:blipFill>
                <a:ln>
                  <a:solidFill>
                    <a:srgbClr val="00A499"/>
                  </a:solidFill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ovéPole 20">
                  <a:extLst>
                    <a:ext uri="{FF2B5EF4-FFF2-40B4-BE49-F238E27FC236}">
                      <a16:creationId xmlns:a16="http://schemas.microsoft.com/office/drawing/2014/main" id="{2AB8663C-CAA4-42A0-AD43-03152EDE6BBE}"/>
                    </a:ext>
                  </a:extLst>
                </p:cNvPr>
                <p:cNvSpPr txBox="1"/>
                <p:nvPr/>
              </p:nvSpPr>
              <p:spPr>
                <a:xfrm>
                  <a:off x="6340791" y="3573891"/>
                  <a:ext cx="3380424" cy="738664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400" b="1" dirty="0"/>
                    <a:t>Populační charakteristika</a:t>
                  </a:r>
                </a:p>
                <a:p>
                  <a:pPr algn="ctr"/>
                  <a:r>
                    <a:rPr lang="cs-CZ" sz="1400" dirty="0"/>
                    <a:t> </a:t>
                  </a:r>
                  <a14:m>
                    <m:oMath xmlns:m="http://schemas.openxmlformats.org/officeDocument/2006/math">
                      <m:r>
                        <a:rPr lang="el-G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cs-CZ" sz="1400" dirty="0"/>
                    <a:t> </a:t>
                  </a:r>
                </a:p>
                <a:p>
                  <a:pPr algn="ctr"/>
                  <a:endParaRPr lang="cs-CZ" sz="1400" dirty="0"/>
                </a:p>
              </p:txBody>
            </p:sp>
          </mc:Choice>
          <mc:Fallback xmlns="">
            <p:sp>
              <p:nvSpPr>
                <p:cNvPr id="21" name="TextovéPole 20">
                  <a:extLst>
                    <a:ext uri="{FF2B5EF4-FFF2-40B4-BE49-F238E27FC236}">
                      <a16:creationId xmlns:a16="http://schemas.microsoft.com/office/drawing/2014/main" id="{2AB8663C-CAA4-42A0-AD43-03152EDE6B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0791" y="3573891"/>
                  <a:ext cx="3380424" cy="7386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ovéPole 21">
                  <a:extLst>
                    <a:ext uri="{FF2B5EF4-FFF2-40B4-BE49-F238E27FC236}">
                      <a16:creationId xmlns:a16="http://schemas.microsoft.com/office/drawing/2014/main" id="{EC012E3A-72A6-4C85-B788-7922F917FC5D}"/>
                    </a:ext>
                  </a:extLst>
                </p:cNvPr>
                <p:cNvSpPr txBox="1"/>
                <p:nvPr/>
              </p:nvSpPr>
              <p:spPr>
                <a:xfrm>
                  <a:off x="6742956" y="4739155"/>
                  <a:ext cx="2651761" cy="52322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400" b="1" dirty="0"/>
                    <a:t>Výběrová charakteristika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cs-CZ" sz="14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22" name="TextovéPole 21">
                  <a:extLst>
                    <a:ext uri="{FF2B5EF4-FFF2-40B4-BE49-F238E27FC236}">
                      <a16:creationId xmlns:a16="http://schemas.microsoft.com/office/drawing/2014/main" id="{EC012E3A-72A6-4C85-B788-7922F917FC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2956" y="4739155"/>
                  <a:ext cx="2651761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273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ovéPole 22">
                  <a:extLst>
                    <a:ext uri="{FF2B5EF4-FFF2-40B4-BE49-F238E27FC236}">
                      <a16:creationId xmlns:a16="http://schemas.microsoft.com/office/drawing/2014/main" id="{E8B7C281-F4ED-4EC2-BAD8-D45FACCAED16}"/>
                    </a:ext>
                  </a:extLst>
                </p:cNvPr>
                <p:cNvSpPr txBox="1"/>
                <p:nvPr/>
              </p:nvSpPr>
              <p:spPr>
                <a:xfrm>
                  <a:off x="6742956" y="5699463"/>
                  <a:ext cx="2651761" cy="5490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400" b="1" dirty="0"/>
                    <a:t>Pozorovaná hodnota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cs-CZ" sz="14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cs-CZ" sz="1400" dirty="0"/>
                </a:p>
              </p:txBody>
            </p:sp>
          </mc:Choice>
          <mc:Fallback xmlns="">
            <p:sp>
              <p:nvSpPr>
                <p:cNvPr id="23" name="TextovéPole 22">
                  <a:extLst>
                    <a:ext uri="{FF2B5EF4-FFF2-40B4-BE49-F238E27FC236}">
                      <a16:creationId xmlns:a16="http://schemas.microsoft.com/office/drawing/2014/main" id="{E8B7C281-F4ED-4EC2-BAD8-D45FACCAED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2956" y="5699463"/>
                  <a:ext cx="2651761" cy="549061"/>
                </a:xfrm>
                <a:prstGeom prst="rect">
                  <a:avLst/>
                </a:prstGeom>
                <a:blipFill>
                  <a:blip r:embed="rId8"/>
                  <a:stretch>
                    <a:fillRect t="-108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Šipka: dolů 23">
              <a:extLst>
                <a:ext uri="{FF2B5EF4-FFF2-40B4-BE49-F238E27FC236}">
                  <a16:creationId xmlns:a16="http://schemas.microsoft.com/office/drawing/2014/main" id="{D2BA6AE6-494D-4B58-85EE-3AE7D82C871B}"/>
                </a:ext>
              </a:extLst>
            </p:cNvPr>
            <p:cNvSpPr/>
            <p:nvPr/>
          </p:nvSpPr>
          <p:spPr>
            <a:xfrm>
              <a:off x="4035952" y="4394835"/>
              <a:ext cx="383740" cy="272376"/>
            </a:xfrm>
            <a:prstGeom prst="down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Šipka: dolů 24">
              <a:extLst>
                <a:ext uri="{FF2B5EF4-FFF2-40B4-BE49-F238E27FC236}">
                  <a16:creationId xmlns:a16="http://schemas.microsoft.com/office/drawing/2014/main" id="{51A08019-F635-49F0-8CA2-8EC9DF3BB64F}"/>
                </a:ext>
              </a:extLst>
            </p:cNvPr>
            <p:cNvSpPr/>
            <p:nvPr/>
          </p:nvSpPr>
          <p:spPr>
            <a:xfrm>
              <a:off x="4044106" y="5387797"/>
              <a:ext cx="383740" cy="272376"/>
            </a:xfrm>
            <a:prstGeom prst="down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Šipka: dolů 25">
              <a:extLst>
                <a:ext uri="{FF2B5EF4-FFF2-40B4-BE49-F238E27FC236}">
                  <a16:creationId xmlns:a16="http://schemas.microsoft.com/office/drawing/2014/main" id="{A2FC88B6-B3E9-4847-9369-F8E59BBB4BA1}"/>
                </a:ext>
              </a:extLst>
            </p:cNvPr>
            <p:cNvSpPr/>
            <p:nvPr/>
          </p:nvSpPr>
          <p:spPr>
            <a:xfrm>
              <a:off x="7876966" y="4393274"/>
              <a:ext cx="383740" cy="272376"/>
            </a:xfrm>
            <a:prstGeom prst="down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Šipka: dolů 26">
              <a:extLst>
                <a:ext uri="{FF2B5EF4-FFF2-40B4-BE49-F238E27FC236}">
                  <a16:creationId xmlns:a16="http://schemas.microsoft.com/office/drawing/2014/main" id="{9C0771CC-25B0-46FD-A823-1BD4818A8026}"/>
                </a:ext>
              </a:extLst>
            </p:cNvPr>
            <p:cNvSpPr/>
            <p:nvPr/>
          </p:nvSpPr>
          <p:spPr>
            <a:xfrm>
              <a:off x="7876966" y="5372249"/>
              <a:ext cx="383740" cy="272376"/>
            </a:xfrm>
            <a:prstGeom prst="down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Šipka: doprava 27">
              <a:extLst>
                <a:ext uri="{FF2B5EF4-FFF2-40B4-BE49-F238E27FC236}">
                  <a16:creationId xmlns:a16="http://schemas.microsoft.com/office/drawing/2014/main" id="{5FB2ADC0-CD5A-4432-A5F9-8FC62E2B017E}"/>
                </a:ext>
              </a:extLst>
            </p:cNvPr>
            <p:cNvSpPr/>
            <p:nvPr/>
          </p:nvSpPr>
          <p:spPr>
            <a:xfrm>
              <a:off x="5805696" y="4835567"/>
              <a:ext cx="725805" cy="337185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Šipka: doprava 28">
              <a:extLst>
                <a:ext uri="{FF2B5EF4-FFF2-40B4-BE49-F238E27FC236}">
                  <a16:creationId xmlns:a16="http://schemas.microsoft.com/office/drawing/2014/main" id="{6A0686A3-747D-4CC0-B99C-31C62F854C89}"/>
                </a:ext>
              </a:extLst>
            </p:cNvPr>
            <p:cNvSpPr/>
            <p:nvPr/>
          </p:nvSpPr>
          <p:spPr>
            <a:xfrm>
              <a:off x="5789504" y="5805400"/>
              <a:ext cx="725805" cy="337185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Šipka: ohnutá nahoru 13">
            <a:extLst>
              <a:ext uri="{FF2B5EF4-FFF2-40B4-BE49-F238E27FC236}">
                <a16:creationId xmlns:a16="http://schemas.microsoft.com/office/drawing/2014/main" id="{588C9498-1CAD-4B6E-B355-0F16F826CCF1}"/>
              </a:ext>
            </a:extLst>
          </p:cNvPr>
          <p:cNvSpPr/>
          <p:nvPr/>
        </p:nvSpPr>
        <p:spPr>
          <a:xfrm rot="5400000">
            <a:off x="1810486" y="5101619"/>
            <a:ext cx="1605915" cy="266271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: ohnutá nahoru 29">
            <a:extLst>
              <a:ext uri="{FF2B5EF4-FFF2-40B4-BE49-F238E27FC236}">
                <a16:creationId xmlns:a16="http://schemas.microsoft.com/office/drawing/2014/main" id="{0443FDDF-0634-49B2-8FBF-D38219C931AF}"/>
              </a:ext>
            </a:extLst>
          </p:cNvPr>
          <p:cNvSpPr/>
          <p:nvPr/>
        </p:nvSpPr>
        <p:spPr>
          <a:xfrm>
            <a:off x="9492289" y="4491991"/>
            <a:ext cx="266272" cy="1545721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9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6" y="1346200"/>
                <a:ext cx="11157373" cy="4830763"/>
              </a:xfrm>
            </p:spPr>
            <p:txBody>
              <a:bodyPr/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Náhodný výběr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 je vektor náhodných veličin, které jsou </a:t>
                </a:r>
                <a:r>
                  <a:rPr lang="cs-CZ" dirty="0">
                    <a:solidFill>
                      <a:srgbClr val="00A499"/>
                    </a:solidFill>
                  </a:rPr>
                  <a:t>nezávislé</a:t>
                </a:r>
                <a:r>
                  <a:rPr lang="cs-CZ" dirty="0"/>
                  <a:t> a mají </a:t>
                </a:r>
                <a:r>
                  <a:rPr lang="cs-CZ" dirty="0">
                    <a:solidFill>
                      <a:srgbClr val="00A499"/>
                    </a:solidFill>
                  </a:rPr>
                  <a:t>stejné rozdělení.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800" dirty="0">
                  <a:solidFill>
                    <a:srgbClr val="00A499"/>
                  </a:solidFill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Výběrová charakteristika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cs-CZ" b="1" dirty="0"/>
                  <a:t> </a:t>
                </a:r>
                <a:r>
                  <a:rPr lang="cs-CZ" dirty="0"/>
                  <a:t>je funkce náhodných veličin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dirty="0"/>
                  <a:t>, tj. </a:t>
                </a:r>
                <a:r>
                  <a:rPr lang="cs-CZ" dirty="0">
                    <a:solidFill>
                      <a:srgbClr val="00A499"/>
                    </a:solidFill>
                  </a:rPr>
                  <a:t>je</a:t>
                </a:r>
                <a:r>
                  <a:rPr lang="cs-CZ" dirty="0"/>
                  <a:t> také </a:t>
                </a:r>
                <a:r>
                  <a:rPr lang="cs-CZ" dirty="0">
                    <a:solidFill>
                      <a:srgbClr val="00A499"/>
                    </a:solidFill>
                  </a:rPr>
                  <a:t>náhodnou veličinou</a:t>
                </a:r>
                <a:r>
                  <a:rPr lang="cs-CZ" dirty="0"/>
                  <a:t>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sz="8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>
                    <a:solidFill>
                      <a:schemeClr val="tx1"/>
                    </a:solidFill>
                  </a:rPr>
                  <a:t>Pozorovaná hodnota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je konkrétní realizací výběrové charakteristiky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cs-CZ" b="1" dirty="0">
                    <a:solidFill>
                      <a:schemeClr val="tx1"/>
                    </a:solidFill>
                  </a:rPr>
                  <a:t>. </a:t>
                </a:r>
                <a:r>
                  <a:rPr lang="cs-CZ" dirty="0">
                    <a:solidFill>
                      <a:schemeClr val="tx1"/>
                    </a:solidFill>
                  </a:rPr>
                  <a:t>(reálné číslo)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6" y="1346200"/>
                <a:ext cx="11157373" cy="4830763"/>
              </a:xfrm>
              <a:blipFill>
                <a:blip r:embed="rId2"/>
                <a:stretch>
                  <a:fillRect l="-492" t="-1389" r="-6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Výběrové charakteristiky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</a:t>
            </a:fld>
            <a:r>
              <a:rPr lang="cs-CZ" dirty="0"/>
              <a:t> / 66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Princip statistické indukce</a:t>
            </a:r>
          </a:p>
        </p:txBody>
      </p: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6326633D-BC6E-48C6-9BFE-E76D963422A7}"/>
              </a:ext>
            </a:extLst>
          </p:cNvPr>
          <p:cNvGrpSpPr/>
          <p:nvPr/>
        </p:nvGrpSpPr>
        <p:grpSpPr>
          <a:xfrm>
            <a:off x="2401462" y="3573891"/>
            <a:ext cx="7357099" cy="2674633"/>
            <a:chOff x="2401462" y="3573891"/>
            <a:chExt cx="7357099" cy="267463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A424AD39-B848-4818-819F-AC84DCA77B64}"/>
                </a:ext>
              </a:extLst>
            </p:cNvPr>
            <p:cNvGrpSpPr/>
            <p:nvPr/>
          </p:nvGrpSpPr>
          <p:grpSpPr>
            <a:xfrm>
              <a:off x="2401462" y="3573891"/>
              <a:ext cx="7319753" cy="2674633"/>
              <a:chOff x="2401462" y="3573891"/>
              <a:chExt cx="7319753" cy="26746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ovéPole 25">
                    <a:extLst>
                      <a:ext uri="{FF2B5EF4-FFF2-40B4-BE49-F238E27FC236}">
                        <a16:creationId xmlns:a16="http://schemas.microsoft.com/office/drawing/2014/main" id="{E0A2F688-B4DA-4E88-9A7F-6816F25010F2}"/>
                      </a:ext>
                    </a:extLst>
                  </p:cNvPr>
                  <p:cNvSpPr txBox="1"/>
                  <p:nvPr/>
                </p:nvSpPr>
                <p:spPr>
                  <a:xfrm>
                    <a:off x="2401462" y="3577590"/>
                    <a:ext cx="3600450" cy="738664"/>
                  </a:xfrm>
                  <a:prstGeom prst="rect">
                    <a:avLst/>
                  </a:prstGeom>
                  <a:solidFill>
                    <a:srgbClr val="B6ECE6"/>
                  </a:solidFill>
                  <a:ln>
                    <a:solidFill>
                      <a:srgbClr val="00A499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400" b="1" dirty="0"/>
                      <a:t>Náhodná veličina</a:t>
                    </a:r>
                  </a:p>
                  <a:p>
                    <a:pPr algn="ctr"/>
                    <a:r>
                      <a:rPr lang="cs-CZ" sz="1400" b="1" dirty="0"/>
                      <a:t> </a:t>
                    </a:r>
                    <a14:m>
                      <m:oMath xmlns:m="http://schemas.openxmlformats.org/officeDocument/2006/math">
                        <m:r>
                          <a:rPr lang="cs-CZ" sz="14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a14:m>
                    <a:endParaRPr lang="cs-CZ" sz="1400" dirty="0"/>
                  </a:p>
                  <a:p>
                    <a:pPr algn="ctr"/>
                    <a:r>
                      <a:rPr lang="cs-CZ" sz="1400" dirty="0"/>
                      <a:t>(model výsledku náhodného pokusu)</a:t>
                    </a:r>
                  </a:p>
                </p:txBody>
              </p:sp>
            </mc:Choice>
            <mc:Fallback xmlns="">
              <p:sp>
                <p:nvSpPr>
                  <p:cNvPr id="26" name="TextovéPole 25">
                    <a:extLst>
                      <a:ext uri="{FF2B5EF4-FFF2-40B4-BE49-F238E27FC236}">
                        <a16:creationId xmlns:a16="http://schemas.microsoft.com/office/drawing/2014/main" id="{E0A2F688-B4DA-4E88-9A7F-6816F25010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1462" y="3577590"/>
                    <a:ext cx="3600450" cy="7386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813" b="-6504"/>
                    </a:stretch>
                  </a:blipFill>
                  <a:ln>
                    <a:solidFill>
                      <a:srgbClr val="00A499"/>
                    </a:solidFill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ovéPole 26">
                    <a:extLst>
                      <a:ext uri="{FF2B5EF4-FFF2-40B4-BE49-F238E27FC236}">
                        <a16:creationId xmlns:a16="http://schemas.microsoft.com/office/drawing/2014/main" id="{FBF14AAF-4092-461C-B238-9A4F4C364B80}"/>
                      </a:ext>
                    </a:extLst>
                  </p:cNvPr>
                  <p:cNvSpPr txBox="1"/>
                  <p:nvPr/>
                </p:nvSpPr>
                <p:spPr>
                  <a:xfrm>
                    <a:off x="2910096" y="4739155"/>
                    <a:ext cx="2651761" cy="523220"/>
                  </a:xfrm>
                  <a:prstGeom prst="rect">
                    <a:avLst/>
                  </a:prstGeom>
                  <a:solidFill>
                    <a:srgbClr val="D1F3EF"/>
                  </a:solidFill>
                  <a:ln>
                    <a:solidFill>
                      <a:srgbClr val="00A499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400" b="1" dirty="0"/>
                      <a:t>Náhodný výběr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sz="1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=(</m:t>
                          </m:r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cs-CZ" sz="1400" dirty="0"/>
                  </a:p>
                </p:txBody>
              </p:sp>
            </mc:Choice>
            <mc:Fallback xmlns="">
              <p:sp>
                <p:nvSpPr>
                  <p:cNvPr id="27" name="TextovéPole 26">
                    <a:extLst>
                      <a:ext uri="{FF2B5EF4-FFF2-40B4-BE49-F238E27FC236}">
                        <a16:creationId xmlns:a16="http://schemas.microsoft.com/office/drawing/2014/main" id="{FBF14AAF-4092-461C-B238-9A4F4C364B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0096" y="4739155"/>
                    <a:ext cx="2651761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273"/>
                    </a:stretch>
                  </a:blipFill>
                  <a:ln>
                    <a:solidFill>
                      <a:srgbClr val="00A499"/>
                    </a:solidFill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ovéPole 27">
                    <a:extLst>
                      <a:ext uri="{FF2B5EF4-FFF2-40B4-BE49-F238E27FC236}">
                        <a16:creationId xmlns:a16="http://schemas.microsoft.com/office/drawing/2014/main" id="{46CD9B78-EB87-451B-BF30-E5EAF68B4F25}"/>
                      </a:ext>
                    </a:extLst>
                  </p:cNvPr>
                  <p:cNvSpPr txBox="1"/>
                  <p:nvPr/>
                </p:nvSpPr>
                <p:spPr>
                  <a:xfrm>
                    <a:off x="2910096" y="5699463"/>
                    <a:ext cx="2651761" cy="523220"/>
                  </a:xfrm>
                  <a:prstGeom prst="rect">
                    <a:avLst/>
                  </a:prstGeom>
                  <a:solidFill>
                    <a:srgbClr val="D1F3EF"/>
                  </a:solidFill>
                  <a:ln>
                    <a:solidFill>
                      <a:srgbClr val="00A499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400" b="1" dirty="0"/>
                      <a:t>Realizace náhodného výběru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sz="1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=(</m:t>
                          </m:r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cs-CZ" sz="1400" dirty="0"/>
                  </a:p>
                </p:txBody>
              </p:sp>
            </mc:Choice>
            <mc:Fallback xmlns="">
              <p:sp>
                <p:nvSpPr>
                  <p:cNvPr id="28" name="TextovéPole 27">
                    <a:extLst>
                      <a:ext uri="{FF2B5EF4-FFF2-40B4-BE49-F238E27FC236}">
                        <a16:creationId xmlns:a16="http://schemas.microsoft.com/office/drawing/2014/main" id="{46CD9B78-EB87-451B-BF30-E5EAF68B4F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0096" y="5699463"/>
                    <a:ext cx="2651761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136" b="-2273"/>
                    </a:stretch>
                  </a:blipFill>
                  <a:ln>
                    <a:solidFill>
                      <a:srgbClr val="00A499"/>
                    </a:solidFill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ovéPole 28">
                    <a:extLst>
                      <a:ext uri="{FF2B5EF4-FFF2-40B4-BE49-F238E27FC236}">
                        <a16:creationId xmlns:a16="http://schemas.microsoft.com/office/drawing/2014/main" id="{52F03FC0-CDE0-418C-8448-771F8B8BABA6}"/>
                      </a:ext>
                    </a:extLst>
                  </p:cNvPr>
                  <p:cNvSpPr txBox="1"/>
                  <p:nvPr/>
                </p:nvSpPr>
                <p:spPr>
                  <a:xfrm>
                    <a:off x="6340791" y="3573891"/>
                    <a:ext cx="3380424" cy="738664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400" b="1" dirty="0"/>
                      <a:t>Populační charakteristika</a:t>
                    </a:r>
                  </a:p>
                  <a:p>
                    <a:pPr algn="ctr"/>
                    <a:r>
                      <a:rPr lang="cs-CZ" sz="1400" dirty="0"/>
                      <a:t> </a:t>
                    </a:r>
                    <a14:m>
                      <m:oMath xmlns:m="http://schemas.openxmlformats.org/officeDocument/2006/math">
                        <m:r>
                          <a:rPr lang="el-G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a14:m>
                    <a:r>
                      <a:rPr lang="cs-CZ" sz="1400" dirty="0"/>
                      <a:t> </a:t>
                    </a:r>
                  </a:p>
                  <a:p>
                    <a:pPr algn="ctr"/>
                    <a:endParaRPr lang="cs-CZ" sz="1400" dirty="0"/>
                  </a:p>
                </p:txBody>
              </p:sp>
            </mc:Choice>
            <mc:Fallback xmlns="">
              <p:sp>
                <p:nvSpPr>
                  <p:cNvPr id="29" name="TextovéPole 28">
                    <a:extLst>
                      <a:ext uri="{FF2B5EF4-FFF2-40B4-BE49-F238E27FC236}">
                        <a16:creationId xmlns:a16="http://schemas.microsoft.com/office/drawing/2014/main" id="{52F03FC0-CDE0-418C-8448-771F8B8BAB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40791" y="3573891"/>
                    <a:ext cx="3380424" cy="73866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ovéPole 29">
                    <a:extLst>
                      <a:ext uri="{FF2B5EF4-FFF2-40B4-BE49-F238E27FC236}">
                        <a16:creationId xmlns:a16="http://schemas.microsoft.com/office/drawing/2014/main" id="{19BC26F5-80CE-4913-BD9F-3F016D222E64}"/>
                      </a:ext>
                    </a:extLst>
                  </p:cNvPr>
                  <p:cNvSpPr txBox="1"/>
                  <p:nvPr/>
                </p:nvSpPr>
                <p:spPr>
                  <a:xfrm>
                    <a:off x="6742956" y="4739155"/>
                    <a:ext cx="2651761" cy="5232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400" b="1" dirty="0"/>
                      <a:t>Výběrová charakteristika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sz="1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cs-CZ" sz="1400" dirty="0"/>
                  </a:p>
                </p:txBody>
              </p:sp>
            </mc:Choice>
            <mc:Fallback xmlns="">
              <p:sp>
                <p:nvSpPr>
                  <p:cNvPr id="30" name="TextovéPole 29">
                    <a:extLst>
                      <a:ext uri="{FF2B5EF4-FFF2-40B4-BE49-F238E27FC236}">
                        <a16:creationId xmlns:a16="http://schemas.microsoft.com/office/drawing/2014/main" id="{19BC26F5-80CE-4913-BD9F-3F016D222E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2956" y="4739155"/>
                    <a:ext cx="265176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273"/>
                    </a:stretch>
                  </a:blipFill>
                  <a:ln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ovéPole 30">
                    <a:extLst>
                      <a:ext uri="{FF2B5EF4-FFF2-40B4-BE49-F238E27FC236}">
                        <a16:creationId xmlns:a16="http://schemas.microsoft.com/office/drawing/2014/main" id="{DB5E3112-A317-421D-BD85-9D470A968123}"/>
                      </a:ext>
                    </a:extLst>
                  </p:cNvPr>
                  <p:cNvSpPr txBox="1"/>
                  <p:nvPr/>
                </p:nvSpPr>
                <p:spPr>
                  <a:xfrm>
                    <a:off x="6742956" y="5699463"/>
                    <a:ext cx="2651761" cy="5490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400" b="1" dirty="0"/>
                      <a:t>Pozorovaná hodnota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̂"/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sz="1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cs-CZ" sz="1400" dirty="0"/>
                  </a:p>
                </p:txBody>
              </p:sp>
            </mc:Choice>
            <mc:Fallback xmlns="">
              <p:sp>
                <p:nvSpPr>
                  <p:cNvPr id="31" name="TextovéPole 30">
                    <a:extLst>
                      <a:ext uri="{FF2B5EF4-FFF2-40B4-BE49-F238E27FC236}">
                        <a16:creationId xmlns:a16="http://schemas.microsoft.com/office/drawing/2014/main" id="{DB5E3112-A317-421D-BD85-9D470A96812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2956" y="5699463"/>
                    <a:ext cx="2651761" cy="54906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087"/>
                    </a:stretch>
                  </a:blipFill>
                  <a:ln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Šipka: dolů 31">
                <a:extLst>
                  <a:ext uri="{FF2B5EF4-FFF2-40B4-BE49-F238E27FC236}">
                    <a16:creationId xmlns:a16="http://schemas.microsoft.com/office/drawing/2014/main" id="{9127FE69-AD42-47CC-A361-89B51FD8D8D3}"/>
                  </a:ext>
                </a:extLst>
              </p:cNvPr>
              <p:cNvSpPr/>
              <p:nvPr/>
            </p:nvSpPr>
            <p:spPr>
              <a:xfrm>
                <a:off x="4035952" y="4394835"/>
                <a:ext cx="383740" cy="272376"/>
              </a:xfrm>
              <a:prstGeom prst="downArrow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Šipka: dolů 32">
                <a:extLst>
                  <a:ext uri="{FF2B5EF4-FFF2-40B4-BE49-F238E27FC236}">
                    <a16:creationId xmlns:a16="http://schemas.microsoft.com/office/drawing/2014/main" id="{4093CF53-66E0-4540-A1E2-036BF0483579}"/>
                  </a:ext>
                </a:extLst>
              </p:cNvPr>
              <p:cNvSpPr/>
              <p:nvPr/>
            </p:nvSpPr>
            <p:spPr>
              <a:xfrm>
                <a:off x="4044106" y="5387797"/>
                <a:ext cx="383740" cy="272376"/>
              </a:xfrm>
              <a:prstGeom prst="downArrow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Šipka: dolů 33">
                <a:extLst>
                  <a:ext uri="{FF2B5EF4-FFF2-40B4-BE49-F238E27FC236}">
                    <a16:creationId xmlns:a16="http://schemas.microsoft.com/office/drawing/2014/main" id="{7CBD2E54-3C96-4F97-A0C5-0F848C239B70}"/>
                  </a:ext>
                </a:extLst>
              </p:cNvPr>
              <p:cNvSpPr/>
              <p:nvPr/>
            </p:nvSpPr>
            <p:spPr>
              <a:xfrm>
                <a:off x="7876966" y="4393274"/>
                <a:ext cx="383740" cy="272376"/>
              </a:xfrm>
              <a:prstGeom prst="downArrow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Šipka: dolů 34">
                <a:extLst>
                  <a:ext uri="{FF2B5EF4-FFF2-40B4-BE49-F238E27FC236}">
                    <a16:creationId xmlns:a16="http://schemas.microsoft.com/office/drawing/2014/main" id="{8CA33A04-622F-43E1-873A-356C7E519F0F}"/>
                  </a:ext>
                </a:extLst>
              </p:cNvPr>
              <p:cNvSpPr/>
              <p:nvPr/>
            </p:nvSpPr>
            <p:spPr>
              <a:xfrm>
                <a:off x="7876966" y="5372249"/>
                <a:ext cx="383740" cy="272376"/>
              </a:xfrm>
              <a:prstGeom prst="downArrow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Šipka: doprava 35">
                <a:extLst>
                  <a:ext uri="{FF2B5EF4-FFF2-40B4-BE49-F238E27FC236}">
                    <a16:creationId xmlns:a16="http://schemas.microsoft.com/office/drawing/2014/main" id="{2A2095C2-A738-4DF4-8499-488D755A1F18}"/>
                  </a:ext>
                </a:extLst>
              </p:cNvPr>
              <p:cNvSpPr/>
              <p:nvPr/>
            </p:nvSpPr>
            <p:spPr>
              <a:xfrm>
                <a:off x="5805696" y="4835567"/>
                <a:ext cx="725805" cy="337185"/>
              </a:xfrm>
              <a:prstGeom prst="rightArrow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Šipka: doprava 36">
                <a:extLst>
                  <a:ext uri="{FF2B5EF4-FFF2-40B4-BE49-F238E27FC236}">
                    <a16:creationId xmlns:a16="http://schemas.microsoft.com/office/drawing/2014/main" id="{133DEB88-A515-49F3-B154-26805F9FD492}"/>
                  </a:ext>
                </a:extLst>
              </p:cNvPr>
              <p:cNvSpPr/>
              <p:nvPr/>
            </p:nvSpPr>
            <p:spPr>
              <a:xfrm>
                <a:off x="5789504" y="5805400"/>
                <a:ext cx="725805" cy="337185"/>
              </a:xfrm>
              <a:prstGeom prst="rightArrow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0" name="Skupina 39">
              <a:extLst>
                <a:ext uri="{FF2B5EF4-FFF2-40B4-BE49-F238E27FC236}">
                  <a16:creationId xmlns:a16="http://schemas.microsoft.com/office/drawing/2014/main" id="{9E86A64D-027D-43DA-B848-1DE17EE49B28}"/>
                </a:ext>
              </a:extLst>
            </p:cNvPr>
            <p:cNvGrpSpPr/>
            <p:nvPr/>
          </p:nvGrpSpPr>
          <p:grpSpPr>
            <a:xfrm>
              <a:off x="2480308" y="4431797"/>
              <a:ext cx="7278253" cy="1605915"/>
              <a:chOff x="2480308" y="4431797"/>
              <a:chExt cx="7278253" cy="1605915"/>
            </a:xfrm>
          </p:grpSpPr>
          <p:sp>
            <p:nvSpPr>
              <p:cNvPr id="38" name="Šipka: ohnutá nahoru 37">
                <a:extLst>
                  <a:ext uri="{FF2B5EF4-FFF2-40B4-BE49-F238E27FC236}">
                    <a16:creationId xmlns:a16="http://schemas.microsoft.com/office/drawing/2014/main" id="{79A561FE-CF8E-4612-92E2-6C76109BA26F}"/>
                  </a:ext>
                </a:extLst>
              </p:cNvPr>
              <p:cNvSpPr/>
              <p:nvPr/>
            </p:nvSpPr>
            <p:spPr>
              <a:xfrm rot="5400000">
                <a:off x="1810486" y="5101619"/>
                <a:ext cx="1605915" cy="266271"/>
              </a:xfrm>
              <a:prstGeom prst="bentUp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Šipka: ohnutá nahoru 38">
                <a:extLst>
                  <a:ext uri="{FF2B5EF4-FFF2-40B4-BE49-F238E27FC236}">
                    <a16:creationId xmlns:a16="http://schemas.microsoft.com/office/drawing/2014/main" id="{2CE27094-F9F8-41CE-B2DF-32F2DF86B238}"/>
                  </a:ext>
                </a:extLst>
              </p:cNvPr>
              <p:cNvSpPr/>
              <p:nvPr/>
            </p:nvSpPr>
            <p:spPr>
              <a:xfrm>
                <a:off x="9492289" y="4491991"/>
                <a:ext cx="266272" cy="1545721"/>
              </a:xfrm>
              <a:prstGeom prst="bentUp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614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29550</TotalTime>
  <Words>6681</Words>
  <Application>Microsoft Office PowerPoint</Application>
  <PresentationFormat>Širokoúhlá obrazovka</PresentationFormat>
  <Paragraphs>1011</Paragraphs>
  <Slides>66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66</vt:i4>
      </vt:variant>
    </vt:vector>
  </HeadingPairs>
  <TitlesOfParts>
    <vt:vector size="74" baseType="lpstr">
      <vt:lpstr>Arial</vt:lpstr>
      <vt:lpstr>Calibri</vt:lpstr>
      <vt:lpstr>Calibri Light</vt:lpstr>
      <vt:lpstr>Cambria Math</vt:lpstr>
      <vt:lpstr>Times New Roman</vt:lpstr>
      <vt:lpstr>Wingdings</vt:lpstr>
      <vt:lpstr>Vlastní návrh</vt:lpstr>
      <vt:lpstr>1_Vlastní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Litschmannová</dc:creator>
  <cp:lastModifiedBy>Martina Litschmannová</cp:lastModifiedBy>
  <cp:revision>383</cp:revision>
  <dcterms:created xsi:type="dcterms:W3CDTF">2019-08-14T09:45:45Z</dcterms:created>
  <dcterms:modified xsi:type="dcterms:W3CDTF">2021-03-29T10:19:06Z</dcterms:modified>
</cp:coreProperties>
</file>