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1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2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3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4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5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6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1" r:id="rId2"/>
  </p:sldMasterIdLst>
  <p:notesMasterIdLst>
    <p:notesMasterId r:id="rId158"/>
  </p:notesMasterIdLst>
  <p:handoutMasterIdLst>
    <p:handoutMasterId r:id="rId159"/>
  </p:handoutMasterIdLst>
  <p:sldIdLst>
    <p:sldId id="259" r:id="rId3"/>
    <p:sldId id="648" r:id="rId4"/>
    <p:sldId id="421" r:id="rId5"/>
    <p:sldId id="422" r:id="rId6"/>
    <p:sldId id="423" r:id="rId7"/>
    <p:sldId id="837" r:id="rId8"/>
    <p:sldId id="424" r:id="rId9"/>
    <p:sldId id="425" r:id="rId10"/>
    <p:sldId id="436" r:id="rId11"/>
    <p:sldId id="440" r:id="rId12"/>
    <p:sldId id="437" r:id="rId13"/>
    <p:sldId id="438" r:id="rId14"/>
    <p:sldId id="836" r:id="rId15"/>
    <p:sldId id="434" r:id="rId16"/>
    <p:sldId id="441" r:id="rId17"/>
    <p:sldId id="442" r:id="rId18"/>
    <p:sldId id="444" r:id="rId19"/>
    <p:sldId id="445" r:id="rId20"/>
    <p:sldId id="446" r:id="rId21"/>
    <p:sldId id="447" r:id="rId22"/>
    <p:sldId id="448" r:id="rId23"/>
    <p:sldId id="449" r:id="rId24"/>
    <p:sldId id="450" r:id="rId25"/>
    <p:sldId id="451" r:id="rId26"/>
    <p:sldId id="452" r:id="rId27"/>
    <p:sldId id="453" r:id="rId28"/>
    <p:sldId id="838" r:id="rId29"/>
    <p:sldId id="839" r:id="rId30"/>
    <p:sldId id="840" r:id="rId31"/>
    <p:sldId id="454" r:id="rId32"/>
    <p:sldId id="455" r:id="rId33"/>
    <p:sldId id="548" r:id="rId34"/>
    <p:sldId id="458" r:id="rId35"/>
    <p:sldId id="459" r:id="rId36"/>
    <p:sldId id="460" r:id="rId37"/>
    <p:sldId id="461" r:id="rId38"/>
    <p:sldId id="463" r:id="rId39"/>
    <p:sldId id="464" r:id="rId40"/>
    <p:sldId id="462" r:id="rId41"/>
    <p:sldId id="465" r:id="rId42"/>
    <p:sldId id="466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841" r:id="rId54"/>
    <p:sldId id="478" r:id="rId55"/>
    <p:sldId id="479" r:id="rId56"/>
    <p:sldId id="480" r:id="rId57"/>
    <p:sldId id="481" r:id="rId58"/>
    <p:sldId id="482" r:id="rId59"/>
    <p:sldId id="483" r:id="rId60"/>
    <p:sldId id="484" r:id="rId61"/>
    <p:sldId id="485" r:id="rId62"/>
    <p:sldId id="486" r:id="rId63"/>
    <p:sldId id="496" r:id="rId64"/>
    <p:sldId id="497" r:id="rId65"/>
    <p:sldId id="498" r:id="rId66"/>
    <p:sldId id="499" r:id="rId67"/>
    <p:sldId id="500" r:id="rId68"/>
    <p:sldId id="501" r:id="rId69"/>
    <p:sldId id="502" r:id="rId70"/>
    <p:sldId id="503" r:id="rId71"/>
    <p:sldId id="504" r:id="rId72"/>
    <p:sldId id="505" r:id="rId73"/>
    <p:sldId id="506" r:id="rId74"/>
    <p:sldId id="507" r:id="rId75"/>
    <p:sldId id="508" r:id="rId76"/>
    <p:sldId id="776" r:id="rId77"/>
    <p:sldId id="777" r:id="rId78"/>
    <p:sldId id="778" r:id="rId79"/>
    <p:sldId id="779" r:id="rId80"/>
    <p:sldId id="772" r:id="rId81"/>
    <p:sldId id="780" r:id="rId82"/>
    <p:sldId id="774" r:id="rId83"/>
    <p:sldId id="775" r:id="rId84"/>
    <p:sldId id="782" r:id="rId85"/>
    <p:sldId id="781" r:id="rId86"/>
    <p:sldId id="510" r:id="rId87"/>
    <p:sldId id="511" r:id="rId88"/>
    <p:sldId id="512" r:id="rId89"/>
    <p:sldId id="513" r:id="rId90"/>
    <p:sldId id="514" r:id="rId91"/>
    <p:sldId id="515" r:id="rId92"/>
    <p:sldId id="522" r:id="rId93"/>
    <p:sldId id="517" r:id="rId94"/>
    <p:sldId id="516" r:id="rId95"/>
    <p:sldId id="518" r:id="rId96"/>
    <p:sldId id="519" r:id="rId97"/>
    <p:sldId id="520" r:id="rId98"/>
    <p:sldId id="523" r:id="rId99"/>
    <p:sldId id="524" r:id="rId100"/>
    <p:sldId id="525" r:id="rId101"/>
    <p:sldId id="526" r:id="rId102"/>
    <p:sldId id="528" r:id="rId103"/>
    <p:sldId id="846" r:id="rId104"/>
    <p:sldId id="847" r:id="rId105"/>
    <p:sldId id="529" r:id="rId106"/>
    <p:sldId id="530" r:id="rId107"/>
    <p:sldId id="531" r:id="rId108"/>
    <p:sldId id="532" r:id="rId109"/>
    <p:sldId id="533" r:id="rId110"/>
    <p:sldId id="534" r:id="rId111"/>
    <p:sldId id="535" r:id="rId112"/>
    <p:sldId id="536" r:id="rId113"/>
    <p:sldId id="849" r:id="rId114"/>
    <p:sldId id="857" r:id="rId115"/>
    <p:sldId id="842" r:id="rId116"/>
    <p:sldId id="843" r:id="rId117"/>
    <p:sldId id="844" r:id="rId118"/>
    <p:sldId id="858" r:id="rId119"/>
    <p:sldId id="848" r:id="rId120"/>
    <p:sldId id="795" r:id="rId121"/>
    <p:sldId id="796" r:id="rId122"/>
    <p:sldId id="895" r:id="rId123"/>
    <p:sldId id="896" r:id="rId124"/>
    <p:sldId id="897" r:id="rId125"/>
    <p:sldId id="898" r:id="rId126"/>
    <p:sldId id="899" r:id="rId127"/>
    <p:sldId id="900" r:id="rId128"/>
    <p:sldId id="901" r:id="rId129"/>
    <p:sldId id="902" r:id="rId130"/>
    <p:sldId id="903" r:id="rId131"/>
    <p:sldId id="904" r:id="rId132"/>
    <p:sldId id="905" r:id="rId133"/>
    <p:sldId id="906" r:id="rId134"/>
    <p:sldId id="907" r:id="rId135"/>
    <p:sldId id="929" r:id="rId136"/>
    <p:sldId id="908" r:id="rId137"/>
    <p:sldId id="909" r:id="rId138"/>
    <p:sldId id="910" r:id="rId139"/>
    <p:sldId id="911" r:id="rId140"/>
    <p:sldId id="913" r:id="rId141"/>
    <p:sldId id="914" r:id="rId142"/>
    <p:sldId id="915" r:id="rId143"/>
    <p:sldId id="916" r:id="rId144"/>
    <p:sldId id="918" r:id="rId145"/>
    <p:sldId id="917" r:id="rId146"/>
    <p:sldId id="919" r:id="rId147"/>
    <p:sldId id="920" r:id="rId148"/>
    <p:sldId id="921" r:id="rId149"/>
    <p:sldId id="922" r:id="rId150"/>
    <p:sldId id="923" r:id="rId151"/>
    <p:sldId id="924" r:id="rId152"/>
    <p:sldId id="925" r:id="rId153"/>
    <p:sldId id="926" r:id="rId154"/>
    <p:sldId id="927" r:id="rId155"/>
    <p:sldId id="928" r:id="rId156"/>
    <p:sldId id="547" r:id="rId1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99"/>
    <a:srgbClr val="CEF5F6"/>
    <a:srgbClr val="B6ECE6"/>
    <a:srgbClr val="D1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>
        <p:scale>
          <a:sx n="92" d="100"/>
          <a:sy n="92" d="100"/>
        </p:scale>
        <p:origin x="501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086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handoutMaster" Target="handoutMasters/handoutMaster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presProps" Target="presProp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artina\Konzultace\Krmelin\analyza_krmelin_upravy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lit40\AppData\Local\Temp\gpmz090319.xlsx" TargetMode="External"/><Relationship Id="rId1" Type="http://schemas.openxmlformats.org/officeDocument/2006/relationships/themeOverride" Target="../theme/themeOverride1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t40\Dropbox\brigada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t40\Dropbox\brigad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t40\Dropbox\brigad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openxmlformats.org/officeDocument/2006/relationships/image" Target="../media/image13.wmf"/><Relationship Id="rId1" Type="http://schemas.openxmlformats.org/officeDocument/2006/relationships/image" Target="../media/image12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Výsledky!$B$43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Výsledky!$A$44:$A$45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Výsledky!$B$44:$B$45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9-4AA5-9FDC-D826DE779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800816"/>
        <c:axId val="435804976"/>
      </c:barChart>
      <c:catAx>
        <c:axId val="43580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4976"/>
        <c:crosses val="autoZero"/>
        <c:auto val="1"/>
        <c:lblAlgn val="ctr"/>
        <c:lblOffset val="100"/>
        <c:noMultiLvlLbl val="0"/>
      </c:catAx>
      <c:valAx>
        <c:axId val="43580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</a:t>
                </a:r>
                <a:r>
                  <a:rPr lang="cs-CZ"/>
                  <a:t>č</a:t>
                </a:r>
                <a:r>
                  <a:rPr lang="en-US"/>
                  <a:t>et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respondentů</c:v>
                </c:pt>
              </c:strCache>
            </c:strRef>
          </c:tx>
          <c:spPr>
            <a:pattFill prst="lt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List1!$A$2:$A$3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A7-439D-AEFF-EBF9A3B13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210448"/>
        <c:axId val="112210032"/>
        <c:axId val="0"/>
      </c:bar3DChart>
      <c:catAx>
        <c:axId val="11221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210032"/>
        <c:crosses val="autoZero"/>
        <c:auto val="1"/>
        <c:lblAlgn val="ctr"/>
        <c:lblOffset val="100"/>
        <c:noMultiLvlLbl val="0"/>
      </c:catAx>
      <c:valAx>
        <c:axId val="11221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počet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21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respondentů</c:v>
                </c:pt>
              </c:strCache>
            </c:strRef>
          </c:tx>
          <c:spPr>
            <a:pattFill prst="lt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3270110093272831E-2"/>
                  <c:y val="-5.0861615213859075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F2-41FC-8CCA-0AC028831BE7}"/>
                </c:ext>
              </c:extLst>
            </c:dLbl>
            <c:dLbl>
              <c:idx val="1"/>
              <c:layout>
                <c:manualLayout>
                  <c:x val="3.7232176149236441E-2"/>
                  <c:y val="-5.4494587729134722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F2-41FC-8CCA-0AC028831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F2-41FC-8CCA-0AC028831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210448"/>
        <c:axId val="112210032"/>
        <c:axId val="0"/>
      </c:bar3DChart>
      <c:catAx>
        <c:axId val="11221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210032"/>
        <c:crosses val="autoZero"/>
        <c:auto val="1"/>
        <c:lblAlgn val="ctr"/>
        <c:lblOffset val="100"/>
        <c:noMultiLvlLbl val="0"/>
      </c:catAx>
      <c:valAx>
        <c:axId val="11221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počet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21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List1!$A$17:$A$25</c:f>
              <c:strCache>
                <c:ptCount val="9"/>
                <c:pt idx="0">
                  <c:v>produkt A</c:v>
                </c:pt>
                <c:pt idx="1">
                  <c:v>produkt B</c:v>
                </c:pt>
                <c:pt idx="2">
                  <c:v>produkt C</c:v>
                </c:pt>
                <c:pt idx="3">
                  <c:v>produkt D</c:v>
                </c:pt>
                <c:pt idx="4">
                  <c:v>produkt E</c:v>
                </c:pt>
                <c:pt idx="5">
                  <c:v>produkt F</c:v>
                </c:pt>
                <c:pt idx="6">
                  <c:v>produkt G</c:v>
                </c:pt>
                <c:pt idx="7">
                  <c:v>produkt H</c:v>
                </c:pt>
                <c:pt idx="8">
                  <c:v>produkt I</c:v>
                </c:pt>
              </c:strCache>
            </c:strRef>
          </c:cat>
          <c:val>
            <c:numRef>
              <c:f>List1!$B$17:$B$25</c:f>
              <c:numCache>
                <c:formatCode>General</c:formatCode>
                <c:ptCount val="9"/>
                <c:pt idx="0">
                  <c:v>15000</c:v>
                </c:pt>
                <c:pt idx="1">
                  <c:v>7000</c:v>
                </c:pt>
                <c:pt idx="2">
                  <c:v>12000</c:v>
                </c:pt>
                <c:pt idx="3">
                  <c:v>13000</c:v>
                </c:pt>
                <c:pt idx="4">
                  <c:v>8000</c:v>
                </c:pt>
                <c:pt idx="5">
                  <c:v>9000</c:v>
                </c:pt>
                <c:pt idx="6">
                  <c:v>13000</c:v>
                </c:pt>
                <c:pt idx="7">
                  <c:v>7000</c:v>
                </c:pt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E6-489E-8D5A-A353AB329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</a:t>
                </a:r>
                <a:r>
                  <a:rPr lang="en-US"/>
                  <a:t>ena</a:t>
                </a:r>
                <a:r>
                  <a:rPr lang="cs-CZ"/>
                  <a:t> produktu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List1!$A$17:$A$25</c:f>
              <c:strCache>
                <c:ptCount val="9"/>
                <c:pt idx="0">
                  <c:v>produkt A</c:v>
                </c:pt>
                <c:pt idx="1">
                  <c:v>produkt B</c:v>
                </c:pt>
                <c:pt idx="2">
                  <c:v>produkt C</c:v>
                </c:pt>
                <c:pt idx="3">
                  <c:v>produkt D</c:v>
                </c:pt>
                <c:pt idx="4">
                  <c:v>produkt E</c:v>
                </c:pt>
                <c:pt idx="5">
                  <c:v>produkt F</c:v>
                </c:pt>
                <c:pt idx="6">
                  <c:v>produkt G</c:v>
                </c:pt>
                <c:pt idx="7">
                  <c:v>produkt H</c:v>
                </c:pt>
                <c:pt idx="8">
                  <c:v>produkt I</c:v>
                </c:pt>
              </c:strCache>
            </c:strRef>
          </c:cat>
          <c:val>
            <c:numRef>
              <c:f>List1!$B$17:$B$25</c:f>
              <c:numCache>
                <c:formatCode>General</c:formatCode>
                <c:ptCount val="9"/>
                <c:pt idx="0">
                  <c:v>15000</c:v>
                </c:pt>
                <c:pt idx="1">
                  <c:v>7000</c:v>
                </c:pt>
                <c:pt idx="2">
                  <c:v>12000</c:v>
                </c:pt>
                <c:pt idx="3">
                  <c:v>13000</c:v>
                </c:pt>
                <c:pt idx="4">
                  <c:v>8000</c:v>
                </c:pt>
                <c:pt idx="5">
                  <c:v>9000</c:v>
                </c:pt>
                <c:pt idx="6">
                  <c:v>13000</c:v>
                </c:pt>
                <c:pt idx="7">
                  <c:v>7000</c:v>
                </c:pt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8E-44A8-87DC-45B2F8B41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</a:t>
                </a:r>
                <a:r>
                  <a:rPr lang="en-US"/>
                  <a:t>ena</a:t>
                </a:r>
                <a:r>
                  <a:rPr lang="cs-CZ"/>
                  <a:t> produktu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List1!$A$17:$A$25</c:f>
              <c:strCache>
                <c:ptCount val="9"/>
                <c:pt idx="0">
                  <c:v>produkt A</c:v>
                </c:pt>
                <c:pt idx="1">
                  <c:v>produkt B</c:v>
                </c:pt>
                <c:pt idx="2">
                  <c:v>produkt C</c:v>
                </c:pt>
                <c:pt idx="3">
                  <c:v>produkt D</c:v>
                </c:pt>
                <c:pt idx="4">
                  <c:v>produkt E</c:v>
                </c:pt>
                <c:pt idx="5">
                  <c:v>produkt F</c:v>
                </c:pt>
                <c:pt idx="6">
                  <c:v>produkt G</c:v>
                </c:pt>
                <c:pt idx="7">
                  <c:v>produkt H</c:v>
                </c:pt>
                <c:pt idx="8">
                  <c:v>produkt I</c:v>
                </c:pt>
              </c:strCache>
            </c:strRef>
          </c:cat>
          <c:val>
            <c:numRef>
              <c:f>List1!$B$17:$B$25</c:f>
              <c:numCache>
                <c:formatCode>General</c:formatCode>
                <c:ptCount val="9"/>
                <c:pt idx="0">
                  <c:v>15000</c:v>
                </c:pt>
                <c:pt idx="1">
                  <c:v>7000</c:v>
                </c:pt>
                <c:pt idx="2">
                  <c:v>12000</c:v>
                </c:pt>
                <c:pt idx="3">
                  <c:v>13000</c:v>
                </c:pt>
                <c:pt idx="4">
                  <c:v>8000</c:v>
                </c:pt>
                <c:pt idx="5">
                  <c:v>9000</c:v>
                </c:pt>
                <c:pt idx="6">
                  <c:v>13000</c:v>
                </c:pt>
                <c:pt idx="7">
                  <c:v>7000</c:v>
                </c:pt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7-4E44-94FB-9A8645DB4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c</a:t>
                </a:r>
                <a:r>
                  <a:rPr lang="en-US" dirty="0" err="1"/>
                  <a:t>ena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List1!$A$17:$A$25</c:f>
              <c:strCache>
                <c:ptCount val="9"/>
                <c:pt idx="0">
                  <c:v>produkt A</c:v>
                </c:pt>
                <c:pt idx="1">
                  <c:v>produkt B</c:v>
                </c:pt>
                <c:pt idx="2">
                  <c:v>produkt C</c:v>
                </c:pt>
                <c:pt idx="3">
                  <c:v>produkt D</c:v>
                </c:pt>
                <c:pt idx="4">
                  <c:v>produkt E</c:v>
                </c:pt>
                <c:pt idx="5">
                  <c:v>produkt F</c:v>
                </c:pt>
                <c:pt idx="6">
                  <c:v>produkt G</c:v>
                </c:pt>
                <c:pt idx="7">
                  <c:v>produkt H</c:v>
                </c:pt>
                <c:pt idx="8">
                  <c:v>produkt I</c:v>
                </c:pt>
              </c:strCache>
            </c:strRef>
          </c:cat>
          <c:val>
            <c:numRef>
              <c:f>List1!$B$17:$B$25</c:f>
              <c:numCache>
                <c:formatCode>General</c:formatCode>
                <c:ptCount val="9"/>
                <c:pt idx="0">
                  <c:v>15000</c:v>
                </c:pt>
                <c:pt idx="1">
                  <c:v>7000</c:v>
                </c:pt>
                <c:pt idx="2">
                  <c:v>12000</c:v>
                </c:pt>
                <c:pt idx="3">
                  <c:v>13000</c:v>
                </c:pt>
                <c:pt idx="4">
                  <c:v>8000</c:v>
                </c:pt>
                <c:pt idx="5">
                  <c:v>9000</c:v>
                </c:pt>
                <c:pt idx="6">
                  <c:v>13000</c:v>
                </c:pt>
                <c:pt idx="7">
                  <c:v>7000</c:v>
                </c:pt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77-40DA-9479-83AEDF6A1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c</a:t>
                </a:r>
                <a:r>
                  <a:rPr lang="en-US" dirty="0" err="1"/>
                  <a:t>ena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List1!$C$17:$C$25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List1!$B$17:$B$25</c:f>
              <c:numCache>
                <c:formatCode>General</c:formatCode>
                <c:ptCount val="9"/>
                <c:pt idx="0">
                  <c:v>15000</c:v>
                </c:pt>
                <c:pt idx="1">
                  <c:v>7000</c:v>
                </c:pt>
                <c:pt idx="2">
                  <c:v>12000</c:v>
                </c:pt>
                <c:pt idx="3">
                  <c:v>13000</c:v>
                </c:pt>
                <c:pt idx="4">
                  <c:v>8000</c:v>
                </c:pt>
                <c:pt idx="5">
                  <c:v>9000</c:v>
                </c:pt>
                <c:pt idx="6">
                  <c:v>13000</c:v>
                </c:pt>
                <c:pt idx="7">
                  <c:v>7000</c:v>
                </c:pt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A-4802-9828-DB24A3196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c</a:t>
                </a:r>
                <a:r>
                  <a:rPr lang="en-US" dirty="0" err="1"/>
                  <a:t>ena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List1!$C$17:$C$25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List1!$B$17:$B$25</c:f>
              <c:numCache>
                <c:formatCode>General</c:formatCode>
                <c:ptCount val="9"/>
                <c:pt idx="0">
                  <c:v>15000</c:v>
                </c:pt>
                <c:pt idx="1">
                  <c:v>7000</c:v>
                </c:pt>
                <c:pt idx="2">
                  <c:v>12000</c:v>
                </c:pt>
                <c:pt idx="3">
                  <c:v>13000</c:v>
                </c:pt>
                <c:pt idx="4">
                  <c:v>8000</c:v>
                </c:pt>
                <c:pt idx="5">
                  <c:v>9000</c:v>
                </c:pt>
                <c:pt idx="6">
                  <c:v>13000</c:v>
                </c:pt>
                <c:pt idx="7">
                  <c:v>7000</c:v>
                </c:pt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9D-4240-BDD1-C1F71D827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List1!$C$17:$C$25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List1!$B$17:$B$25</c:f>
              <c:numCache>
                <c:formatCode>General</c:formatCode>
                <c:ptCount val="9"/>
                <c:pt idx="0">
                  <c:v>15000</c:v>
                </c:pt>
                <c:pt idx="1">
                  <c:v>7000</c:v>
                </c:pt>
                <c:pt idx="2">
                  <c:v>12000</c:v>
                </c:pt>
                <c:pt idx="3">
                  <c:v>13000</c:v>
                </c:pt>
                <c:pt idx="4">
                  <c:v>8000</c:v>
                </c:pt>
                <c:pt idx="5">
                  <c:v>9000</c:v>
                </c:pt>
                <c:pt idx="6">
                  <c:v>13000</c:v>
                </c:pt>
                <c:pt idx="7">
                  <c:v>7000</c:v>
                </c:pt>
                <c:pt idx="8">
                  <c:v>11000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23-41ED-AC22-4F2C6422D7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k 1. 9.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List1!$C$17:$C$25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List1!$D$17:$D$25</c:f>
              <c:numCache>
                <c:formatCode>General</c:formatCode>
                <c:ptCount val="9"/>
                <c:pt idx="0">
                  <c:v>15</c:v>
                </c:pt>
                <c:pt idx="1">
                  <c:v>7</c:v>
                </c:pt>
                <c:pt idx="2">
                  <c:v>12</c:v>
                </c:pt>
                <c:pt idx="3">
                  <c:v>13</c:v>
                </c:pt>
                <c:pt idx="4">
                  <c:v>8</c:v>
                </c:pt>
                <c:pt idx="5">
                  <c:v>9</c:v>
                </c:pt>
                <c:pt idx="6">
                  <c:v>13</c:v>
                </c:pt>
                <c:pt idx="7">
                  <c:v>7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9-4599-9590-7AD596816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(tis. 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'Analýza kvantitativního znaku'!$B$43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'Analýza kvantitativního znaku'!$A$44:$A$45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'Analýza kvantitativního znaku'!$B$44:$B$45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A2-42BA-B114-8641E4B1E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800816"/>
        <c:axId val="435804976"/>
      </c:barChart>
      <c:catAx>
        <c:axId val="43580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4976"/>
        <c:crosses val="autoZero"/>
        <c:auto val="1"/>
        <c:lblAlgn val="ctr"/>
        <c:lblOffset val="100"/>
        <c:noMultiLvlLbl val="0"/>
      </c:catAx>
      <c:valAx>
        <c:axId val="435804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</a:t>
                </a:r>
                <a:r>
                  <a:rPr lang="cs-CZ"/>
                  <a:t>č</a:t>
                </a:r>
                <a:r>
                  <a:rPr lang="en-US"/>
                  <a:t>et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r>
              <a:rPr lang="cs-CZ" sz="1600" b="0" dirty="0"/>
              <a:t>(</a:t>
            </a:r>
            <a:r>
              <a:rPr lang="en-US" sz="1600" b="0" dirty="0"/>
              <a:t>k 1. 9. 2018</a:t>
            </a:r>
            <a:r>
              <a:rPr lang="cs-CZ" sz="1600" b="0" dirty="0"/>
              <a:t>)</a:t>
            </a:r>
            <a:endParaRPr lang="en-US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List1!$C$17:$C$25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List1!$D$17:$D$25</c:f>
              <c:numCache>
                <c:formatCode>General</c:formatCode>
                <c:ptCount val="9"/>
                <c:pt idx="0">
                  <c:v>15</c:v>
                </c:pt>
                <c:pt idx="1">
                  <c:v>7</c:v>
                </c:pt>
                <c:pt idx="2">
                  <c:v>12</c:v>
                </c:pt>
                <c:pt idx="3">
                  <c:v>13</c:v>
                </c:pt>
                <c:pt idx="4">
                  <c:v>8</c:v>
                </c:pt>
                <c:pt idx="5">
                  <c:v>9</c:v>
                </c:pt>
                <c:pt idx="6">
                  <c:v>13</c:v>
                </c:pt>
                <c:pt idx="7">
                  <c:v>7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25-40A7-A215-77FC51AA3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(tis. 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r>
              <a:rPr lang="cs-CZ" sz="1600" b="0" dirty="0"/>
              <a:t>(</a:t>
            </a:r>
            <a:r>
              <a:rPr lang="en-US" sz="1600" b="0" dirty="0"/>
              <a:t>k 1. 9. 2018</a:t>
            </a:r>
            <a:r>
              <a:rPr lang="cs-CZ" sz="1600" b="0" dirty="0"/>
              <a:t>)</a:t>
            </a:r>
            <a:endParaRPr lang="en-US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List1!$C$17:$C$25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List1!$D$17:$D$25</c:f>
              <c:numCache>
                <c:formatCode>General</c:formatCode>
                <c:ptCount val="9"/>
                <c:pt idx="0">
                  <c:v>15</c:v>
                </c:pt>
                <c:pt idx="1">
                  <c:v>7</c:v>
                </c:pt>
                <c:pt idx="2">
                  <c:v>12</c:v>
                </c:pt>
                <c:pt idx="3">
                  <c:v>13</c:v>
                </c:pt>
                <c:pt idx="4">
                  <c:v>8</c:v>
                </c:pt>
                <c:pt idx="5">
                  <c:v>9</c:v>
                </c:pt>
                <c:pt idx="6">
                  <c:v>13</c:v>
                </c:pt>
                <c:pt idx="7">
                  <c:v>7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F5-43C3-B71B-4D2FB49DE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4633776"/>
        <c:axId val="444632112"/>
        <c:axId val="0"/>
      </c:bar3D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(tis. 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/>
              <a:t>ů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r>
              <a:rPr lang="cs-CZ" sz="1600" b="0" dirty="0"/>
              <a:t>(</a:t>
            </a:r>
            <a:r>
              <a:rPr lang="en-US" sz="1600" b="0" dirty="0"/>
              <a:t>k 1. 9. 2018</a:t>
            </a:r>
            <a:r>
              <a:rPr lang="cs-CZ" sz="1600" b="0" dirty="0"/>
              <a:t>)</a:t>
            </a:r>
            <a:endParaRPr lang="en-US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List1!$C$17:$C$25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List1!$D$17:$D$25</c:f>
              <c:numCache>
                <c:formatCode>General</c:formatCode>
                <c:ptCount val="9"/>
                <c:pt idx="0">
                  <c:v>15</c:v>
                </c:pt>
                <c:pt idx="1">
                  <c:v>7</c:v>
                </c:pt>
                <c:pt idx="2">
                  <c:v>12</c:v>
                </c:pt>
                <c:pt idx="3">
                  <c:v>13</c:v>
                </c:pt>
                <c:pt idx="4">
                  <c:v>8</c:v>
                </c:pt>
                <c:pt idx="5">
                  <c:v>9</c:v>
                </c:pt>
                <c:pt idx="6">
                  <c:v>13</c:v>
                </c:pt>
                <c:pt idx="7">
                  <c:v>7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D-42D9-8B1F-15C58A3CA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4633776"/>
        <c:axId val="444632112"/>
      </c:bar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(tis. 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 err="1"/>
              <a:t>ů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r>
              <a:rPr lang="cs-CZ" sz="1600" b="0" dirty="0"/>
              <a:t>(</a:t>
            </a:r>
            <a:r>
              <a:rPr lang="en-US" sz="1600" b="0" dirty="0"/>
              <a:t>k 1. 9. 2018</a:t>
            </a:r>
            <a:r>
              <a:rPr lang="cs-CZ" sz="1600" b="0" dirty="0"/>
              <a:t>)</a:t>
            </a:r>
            <a:endParaRPr lang="en-US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List1!$A$63:$A$71</c:f>
              <c:strCache>
                <c:ptCount val="9"/>
                <c:pt idx="0">
                  <c:v>B</c:v>
                </c:pt>
                <c:pt idx="1">
                  <c:v>H</c:v>
                </c:pt>
                <c:pt idx="2">
                  <c:v>E</c:v>
                </c:pt>
                <c:pt idx="3">
                  <c:v>F</c:v>
                </c:pt>
                <c:pt idx="4">
                  <c:v>I</c:v>
                </c:pt>
                <c:pt idx="5">
                  <c:v>C</c:v>
                </c:pt>
                <c:pt idx="6">
                  <c:v>D</c:v>
                </c:pt>
                <c:pt idx="7">
                  <c:v>G</c:v>
                </c:pt>
                <c:pt idx="8">
                  <c:v>A</c:v>
                </c:pt>
              </c:strCache>
            </c:strRef>
          </c:cat>
          <c:val>
            <c:numRef>
              <c:f>List1!$B$63:$B$71</c:f>
              <c:numCache>
                <c:formatCode>General</c:formatCode>
                <c:ptCount val="9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13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4-4986-B0AA-E99A25079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4633776"/>
        <c:axId val="444632112"/>
      </c:bar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(tis. 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 err="1"/>
              <a:t>ů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r>
              <a:rPr lang="cs-CZ" sz="1600" b="0" dirty="0"/>
              <a:t>(</a:t>
            </a:r>
            <a:r>
              <a:rPr lang="en-US" sz="1600" b="0" dirty="0"/>
              <a:t>k 1. 9. 2018</a:t>
            </a:r>
            <a:r>
              <a:rPr lang="cs-CZ" sz="1600" b="0" dirty="0"/>
              <a:t>)</a:t>
            </a:r>
            <a:endParaRPr lang="en-US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List1!$A$63:$A$71</c:f>
              <c:strCache>
                <c:ptCount val="9"/>
                <c:pt idx="0">
                  <c:v>B</c:v>
                </c:pt>
                <c:pt idx="1">
                  <c:v>H</c:v>
                </c:pt>
                <c:pt idx="2">
                  <c:v>E</c:v>
                </c:pt>
                <c:pt idx="3">
                  <c:v>F</c:v>
                </c:pt>
                <c:pt idx="4">
                  <c:v>I</c:v>
                </c:pt>
                <c:pt idx="5">
                  <c:v>C</c:v>
                </c:pt>
                <c:pt idx="6">
                  <c:v>D</c:v>
                </c:pt>
                <c:pt idx="7">
                  <c:v>G</c:v>
                </c:pt>
                <c:pt idx="8">
                  <c:v>A</c:v>
                </c:pt>
              </c:strCache>
            </c:strRef>
          </c:cat>
          <c:val>
            <c:numRef>
              <c:f>List1!$B$63:$B$71</c:f>
              <c:numCache>
                <c:formatCode>General</c:formatCode>
                <c:ptCount val="9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13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4-4986-B0AA-E99A25079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4633776"/>
        <c:axId val="444632112"/>
      </c:bar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(tis. 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Cena</a:t>
            </a:r>
            <a:r>
              <a:rPr lang="en-US" dirty="0"/>
              <a:t> </a:t>
            </a:r>
            <a:r>
              <a:rPr lang="en-US" dirty="0" err="1"/>
              <a:t>produkt</a:t>
            </a:r>
            <a:r>
              <a:rPr lang="cs-CZ" dirty="0" err="1"/>
              <a:t>ů</a:t>
            </a:r>
            <a:r>
              <a:rPr lang="en-US" dirty="0"/>
              <a:t> </a:t>
            </a:r>
            <a:endParaRPr lang="cs-CZ" dirty="0"/>
          </a:p>
          <a:p>
            <a:pPr>
              <a:defRPr/>
            </a:pPr>
            <a:r>
              <a:rPr lang="cs-CZ" sz="1600" b="0" dirty="0"/>
              <a:t>(</a:t>
            </a:r>
            <a:r>
              <a:rPr lang="en-US" sz="1600" b="0" dirty="0"/>
              <a:t>k 1. 9. 2018</a:t>
            </a:r>
            <a:r>
              <a:rPr lang="cs-CZ" sz="1600" b="0" dirty="0"/>
              <a:t>)</a:t>
            </a:r>
            <a:endParaRPr lang="en-US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cena produktu</c:v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List1!$A$63:$A$71</c:f>
              <c:strCache>
                <c:ptCount val="9"/>
                <c:pt idx="0">
                  <c:v>B</c:v>
                </c:pt>
                <c:pt idx="1">
                  <c:v>H</c:v>
                </c:pt>
                <c:pt idx="2">
                  <c:v>E</c:v>
                </c:pt>
                <c:pt idx="3">
                  <c:v>F</c:v>
                </c:pt>
                <c:pt idx="4">
                  <c:v>I</c:v>
                </c:pt>
                <c:pt idx="5">
                  <c:v>C</c:v>
                </c:pt>
                <c:pt idx="6">
                  <c:v>D</c:v>
                </c:pt>
                <c:pt idx="7">
                  <c:v>G</c:v>
                </c:pt>
                <c:pt idx="8">
                  <c:v>A</c:v>
                </c:pt>
              </c:strCache>
            </c:strRef>
          </c:cat>
          <c:val>
            <c:numRef>
              <c:f>List1!$B$63:$B$71</c:f>
              <c:numCache>
                <c:formatCode>General</c:formatCode>
                <c:ptCount val="9"/>
                <c:pt idx="0">
                  <c:v>7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13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99-4411-8969-2461E4677A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44633776"/>
        <c:axId val="444632112"/>
      </c:barChart>
      <c:catAx>
        <c:axId val="444633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produkt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2112"/>
        <c:crosses val="autoZero"/>
        <c:auto val="1"/>
        <c:lblAlgn val="ctr"/>
        <c:lblOffset val="100"/>
        <c:noMultiLvlLbl val="0"/>
      </c:catAx>
      <c:valAx>
        <c:axId val="44463211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 cena (tis. Kč)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463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36802978768926"/>
          <c:y val="6.5109722222222222E-2"/>
          <c:w val="0.73062345956670027"/>
          <c:h val="0.647792013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List1!$B$4:$C$4</c:f>
              <c:numCache>
                <c:formatCode>General</c:formatCode>
                <c:ptCount val="2"/>
                <c:pt idx="0">
                  <c:v>19.5</c:v>
                </c:pt>
                <c:pt idx="1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1-4802-9880-5CC0731582A5}"/>
            </c:ext>
          </c:extLst>
        </c:ser>
        <c:ser>
          <c:idx val="1"/>
          <c:order val="1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List1!$B$5:$C$5</c:f>
              <c:numCache>
                <c:formatCode>General</c:formatCode>
                <c:ptCount val="2"/>
                <c:pt idx="0">
                  <c:v>12.8</c:v>
                </c:pt>
                <c:pt idx="1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1-4802-9880-5CC073158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138792"/>
        <c:axId val="156139184"/>
      </c:barChart>
      <c:catAx>
        <c:axId val="15613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139184"/>
        <c:crosses val="autoZero"/>
        <c:auto val="1"/>
        <c:lblAlgn val="ctr"/>
        <c:lblOffset val="100"/>
        <c:noMultiLvlLbl val="0"/>
      </c:catAx>
      <c:valAx>
        <c:axId val="1561391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 dirty="0" err="1"/>
                  <a:t>Produkce</a:t>
                </a:r>
                <a:r>
                  <a:rPr lang="en-US" sz="1400" b="0" dirty="0"/>
                  <a:t> CO2 </a:t>
                </a:r>
                <a:endParaRPr lang="cs-CZ" sz="1400" b="0" dirty="0"/>
              </a:p>
              <a:p>
                <a:pPr>
                  <a:defRPr sz="1400" b="0"/>
                </a:pPr>
                <a:r>
                  <a:rPr lang="cs-CZ" sz="1400" b="0" dirty="0"/>
                  <a:t>(</a:t>
                </a:r>
                <a:r>
                  <a:rPr lang="en-US" sz="1400" b="0" dirty="0" err="1"/>
                  <a:t>tun</a:t>
                </a:r>
                <a:r>
                  <a:rPr lang="cs-CZ" sz="1400" b="0" dirty="0"/>
                  <a:t>y</a:t>
                </a:r>
                <a:r>
                  <a:rPr lang="en-US" sz="1400" b="0" dirty="0"/>
                  <a:t> </a:t>
                </a:r>
                <a:r>
                  <a:rPr lang="en-US" sz="1400" b="0" dirty="0" err="1"/>
                  <a:t>na</a:t>
                </a:r>
                <a:r>
                  <a:rPr lang="en-US" sz="1400" b="0" dirty="0"/>
                  <a:t> </a:t>
                </a:r>
                <a:r>
                  <a:rPr lang="en-US" sz="1400" b="0" dirty="0" err="1"/>
                  <a:t>osobu</a:t>
                </a:r>
                <a:r>
                  <a:rPr lang="cs-CZ" sz="1400" b="0" dirty="0"/>
                  <a:t>)</a:t>
                </a:r>
                <a:endParaRPr lang="en-US" sz="1400" b="0" dirty="0"/>
              </a:p>
            </c:rich>
          </c:tx>
          <c:layout>
            <c:manualLayout>
              <c:xMode val="edge"/>
              <c:yMode val="edge"/>
              <c:x val="3.9157991693850466E-2"/>
              <c:y val="0.104024074074074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613879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cs-CZ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List1!$D$4:$E$4</c:f>
              <c:numCache>
                <c:formatCode>0%</c:formatCode>
                <c:ptCount val="2"/>
                <c:pt idx="0">
                  <c:v>1</c:v>
                </c:pt>
                <c:pt idx="1">
                  <c:v>0.92820512820512824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E-4373-8F8A-8B11C6041450}"/>
            </c:ext>
          </c:extLst>
        </c:ser>
        <c:ser>
          <c:idx val="1"/>
          <c:order val="1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List1!$D$5:$E$5</c:f>
              <c:numCache>
                <c:formatCode>0%</c:formatCode>
                <c:ptCount val="2"/>
                <c:pt idx="0">
                  <c:v>1</c:v>
                </c:pt>
                <c:pt idx="1">
                  <c:v>0.94531249999999978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9E-4373-8F8A-8B11C6041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139968"/>
        <c:axId val="156140360"/>
      </c:barChart>
      <c:catAx>
        <c:axId val="15613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140360"/>
        <c:crosses val="autoZero"/>
        <c:auto val="1"/>
        <c:lblAlgn val="ctr"/>
        <c:lblOffset val="100"/>
        <c:noMultiLvlLbl val="0"/>
      </c:catAx>
      <c:valAx>
        <c:axId val="156140360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US" sz="1400" b="0" dirty="0" err="1"/>
                  <a:t>Produkce</a:t>
                </a:r>
                <a:r>
                  <a:rPr lang="en-US" sz="1400" b="0" dirty="0"/>
                  <a:t> CO2 </a:t>
                </a:r>
                <a:endParaRPr lang="cs-CZ" sz="1400" b="0" dirty="0"/>
              </a:p>
              <a:p>
                <a:pPr>
                  <a:defRPr sz="1400" b="0"/>
                </a:pPr>
                <a:r>
                  <a:rPr lang="cs-CZ" sz="1400" b="0" dirty="0"/>
                  <a:t>(</a:t>
                </a:r>
                <a:r>
                  <a:rPr lang="en-US" sz="1400" b="0" dirty="0" err="1"/>
                  <a:t>tun</a:t>
                </a:r>
                <a:r>
                  <a:rPr lang="cs-CZ" sz="1400" b="0" dirty="0"/>
                  <a:t>y</a:t>
                </a:r>
                <a:r>
                  <a:rPr lang="en-US" sz="1400" b="0" dirty="0"/>
                  <a:t> </a:t>
                </a:r>
                <a:r>
                  <a:rPr lang="en-US" sz="1400" b="0" dirty="0" err="1"/>
                  <a:t>na</a:t>
                </a:r>
                <a:r>
                  <a:rPr lang="en-US" sz="1400" b="0" dirty="0"/>
                  <a:t> </a:t>
                </a:r>
                <a:r>
                  <a:rPr lang="en-US" sz="1400" b="0" dirty="0" err="1"/>
                  <a:t>osobu</a:t>
                </a:r>
                <a:r>
                  <a:rPr lang="cs-CZ" sz="1400" b="0" dirty="0"/>
                  <a:t>)</a:t>
                </a:r>
              </a:p>
              <a:p>
                <a:pPr>
                  <a:defRPr sz="1400" b="0"/>
                </a:pPr>
                <a:r>
                  <a:rPr lang="cs-CZ" sz="1400" b="0" dirty="0"/>
                  <a:t>(</a:t>
                </a:r>
                <a:r>
                  <a:rPr lang="en-US" sz="1400" b="0" dirty="0"/>
                  <a:t>% </a:t>
                </a:r>
                <a:r>
                  <a:rPr lang="en-US" sz="1400" b="0" dirty="0" err="1"/>
                  <a:t>roku</a:t>
                </a:r>
                <a:r>
                  <a:rPr lang="en-US" sz="1400" b="0" dirty="0"/>
                  <a:t> </a:t>
                </a:r>
                <a:r>
                  <a:rPr lang="cs-CZ" sz="1400" b="0" dirty="0"/>
                  <a:t>1993)</a:t>
                </a:r>
                <a:endParaRPr lang="en-US" sz="1400" b="0" dirty="0"/>
              </a:p>
            </c:rich>
          </c:tx>
          <c:layout>
            <c:manualLayout>
              <c:xMode val="edge"/>
              <c:yMode val="edge"/>
              <c:x val="1.666666666666667E-2"/>
              <c:y val="3.1344415281423163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561399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cs-CZ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959273840769909"/>
          <c:y val="6.8356299212598434E-2"/>
          <c:w val="0.63985170603674568"/>
          <c:h val="0.619044911052785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List1!$B$4:$C$4</c:f>
              <c:numCache>
                <c:formatCode>General</c:formatCode>
                <c:ptCount val="2"/>
                <c:pt idx="0">
                  <c:v>19.5</c:v>
                </c:pt>
                <c:pt idx="1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D2-48EA-A9E0-870A2DE354AF}"/>
            </c:ext>
          </c:extLst>
        </c:ser>
        <c:ser>
          <c:idx val="1"/>
          <c:order val="1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List1!$B$5:$C$5</c:f>
              <c:numCache>
                <c:formatCode>General</c:formatCode>
                <c:ptCount val="2"/>
                <c:pt idx="0">
                  <c:v>12.8</c:v>
                </c:pt>
                <c:pt idx="1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D2-48EA-A9E0-870A2DE35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360816"/>
        <c:axId val="156361208"/>
      </c:barChart>
      <c:catAx>
        <c:axId val="15636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361208"/>
        <c:crosses val="autoZero"/>
        <c:auto val="1"/>
        <c:lblAlgn val="ctr"/>
        <c:lblOffset val="100"/>
        <c:noMultiLvlLbl val="0"/>
      </c:catAx>
      <c:valAx>
        <c:axId val="156361208"/>
        <c:scaling>
          <c:orientation val="minMax"/>
          <c:max val="20"/>
          <c:min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3608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cs-CZ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081496062992141"/>
          <c:y val="7.7615558471857679E-2"/>
          <c:w val="0.62418503937007885"/>
          <c:h val="0.619044911052785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List1!$D$4:$E$4</c:f>
              <c:numCache>
                <c:formatCode>0%</c:formatCode>
                <c:ptCount val="2"/>
                <c:pt idx="0">
                  <c:v>1</c:v>
                </c:pt>
                <c:pt idx="1">
                  <c:v>0.92820512820512824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2-43E8-9012-2D25BE05D9E3}"/>
            </c:ext>
          </c:extLst>
        </c:ser>
        <c:ser>
          <c:idx val="1"/>
          <c:order val="1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List1!$B$3:$C$3</c:f>
              <c:numCache>
                <c:formatCode>General</c:formatCode>
                <c:ptCount val="2"/>
                <c:pt idx="0">
                  <c:v>1993</c:v>
                </c:pt>
                <c:pt idx="1">
                  <c:v>2007</c:v>
                </c:pt>
              </c:numCache>
            </c:numRef>
          </c:cat>
          <c:val>
            <c:numRef>
              <c:f>List1!$D$5:$E$5</c:f>
              <c:numCache>
                <c:formatCode>0%</c:formatCode>
                <c:ptCount val="2"/>
                <c:pt idx="0">
                  <c:v>1</c:v>
                </c:pt>
                <c:pt idx="1">
                  <c:v>0.94531249999999978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2-43E8-9012-2D25BE05D9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361992"/>
        <c:axId val="156362384"/>
      </c:barChart>
      <c:catAx>
        <c:axId val="156361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362384"/>
        <c:crosses val="autoZero"/>
        <c:auto val="1"/>
        <c:lblAlgn val="ctr"/>
        <c:lblOffset val="100"/>
        <c:noMultiLvlLbl val="0"/>
      </c:catAx>
      <c:valAx>
        <c:axId val="156362384"/>
        <c:scaling>
          <c:orientation val="minMax"/>
          <c:max val="1.0049999999999992"/>
          <c:min val="0.9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63619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Výsledky!$B$43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Výsledky!$A$44:$A$45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Výsledky!$B$44:$B$45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7D-40AA-B481-05F9F41A3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800816"/>
        <c:axId val="435804976"/>
      </c:barChart>
      <c:catAx>
        <c:axId val="43580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4976"/>
        <c:crosses val="autoZero"/>
        <c:auto val="1"/>
        <c:lblAlgn val="ctr"/>
        <c:lblOffset val="100"/>
        <c:noMultiLvlLbl val="0"/>
      </c:catAx>
      <c:valAx>
        <c:axId val="435804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'Analýza kvantitativního znaku'!$B$43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chemeClr val="bg2"/>
            </a:solidFill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53-4795-A751-CE7A0C627E9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53-4795-A751-CE7A0C627E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'Analýza kvantitativního znaku'!$A$44:$A$45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'Analýza kvantitativního znaku'!$B$44:$B$45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053-4795-A751-CE7A0C627E9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46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Výsledky!$B$43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chemeClr val="bg2"/>
            </a:solidFill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6F-4BEC-9331-E18A1CCBFFD7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58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6F-4BEC-9331-E18A1CCBFF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Výsledky!$A$44:$A$45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Výsledky!$B$44:$B$45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6F-4BEC-9331-E18A1CCBFF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0"/>
      <c:rAngAx val="0"/>
      <c:perspective val="1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Výsledky!$B$43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chemeClr val="bg2"/>
            </a:solidFill>
            <a:ln w="158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dkEdge">
              <a:bevelT w="165100" prst="coolSlan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70C0"/>
              </a:solidFill>
              <a:ln w="15875">
                <a:solidFill>
                  <a:schemeClr val="tx1"/>
                </a:solidFill>
              </a:ln>
              <a:effectLst>
                <a:outerShdw dist="558800" dir="4620000" sx="49000" sy="49000" algn="ctr" rotWithShape="0">
                  <a:srgbClr val="000000">
                    <a:alpha val="82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15875" prstMaterial="dkEdge">
                <a:bevelT w="165100" prst="coolSlan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7AA-4311-B85F-E79BBB58FC89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15875" prstMaterial="dkEdge">
                <a:bevelT w="165100" prst="coolSlan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7AA-4311-B85F-E79BBB58FC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Výsledky!$A$44:$A$45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Výsledky!$B$44:$B$45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AA-4311-B85F-E79BBB58FC8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  <a:scene3d>
      <a:camera prst="orthographicFront"/>
      <a:lightRig rig="threePt" dir="t"/>
    </a:scene3d>
    <a:sp3d prstMaterial="metal">
      <a:bevelT w="165100" prst="coolSlant"/>
    </a:sp3d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213"/>
      <c:rAngAx val="0"/>
      <c:perspective val="18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Výsledky!$B$43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chemeClr val="bg2"/>
            </a:solidFill>
            <a:ln w="158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dkEdge">
              <a:bevelT w="165100" prst="coolSlan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70C0"/>
              </a:solidFill>
              <a:ln w="15875">
                <a:solidFill>
                  <a:schemeClr val="tx1"/>
                </a:solidFill>
              </a:ln>
              <a:effectLst>
                <a:outerShdw dist="558800" dir="4620000" sx="49000" sy="49000" algn="ctr" rotWithShape="0">
                  <a:srgbClr val="000000">
                    <a:alpha val="82000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15875" prstMaterial="dkEdge">
                <a:bevelT w="165100" prst="coolSlan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C8-4C50-8E6B-DC2DEAC8B8DB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15875" prstMaterial="dkEdge">
                <a:bevelT w="165100" prst="coolSlan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C8-4C50-8E6B-DC2DEAC8B8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Výsledky!$A$44:$A$45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Výsledky!$B$44:$B$45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C8-4C50-8E6B-DC2DEAC8B8D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  <a:scene3d>
      <a:camera prst="orthographicFront"/>
      <a:lightRig rig="threePt" dir="t"/>
    </a:scene3d>
    <a:sp3d prstMaterial="metal">
      <a:bevelT w="165100" prst="coolSlant"/>
    </a:sp3d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List2!$A$3</c:f>
          <c:strCache>
            <c:ptCount val="1"/>
            <c:pt idx="0">
              <c:v>Co je pro Vás důležité při výběru zaměstnání?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List2!$D$3</c:f>
              <c:strCache>
                <c:ptCount val="1"/>
                <c:pt idx="0">
                  <c:v>rel. četnost vzhledem k počtu respondentů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AFE-4803-97F5-F9CF1671369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AFE-4803-97F5-F9CF1671369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AFE-4803-97F5-F9CF1671369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AFE-4803-97F5-F9CF1671369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AFE-4803-97F5-F9CF1671369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AFE-4803-97F5-F9CF1671369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AFE-4803-97F5-F9CF167136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List2!$A$4:$A$10</c:f>
              <c:strCache>
                <c:ptCount val="7"/>
                <c:pt idx="0">
                  <c:v>plat</c:v>
                </c:pt>
                <c:pt idx="1">
                  <c:v>profesní růst</c:v>
                </c:pt>
                <c:pt idx="2">
                  <c:v>atraktivita pracovní pozice</c:v>
                </c:pt>
                <c:pt idx="3">
                  <c:v>pracovní prostředí</c:v>
                </c:pt>
                <c:pt idx="4">
                  <c:v>work-life balance</c:v>
                </c:pt>
                <c:pt idx="5">
                  <c:v>benefity</c:v>
                </c:pt>
                <c:pt idx="6">
                  <c:v>reputace společnosti</c:v>
                </c:pt>
              </c:strCache>
            </c:strRef>
          </c:cat>
          <c:val>
            <c:numRef>
              <c:f>List2!$D$4:$D$10</c:f>
              <c:numCache>
                <c:formatCode>0%</c:formatCode>
                <c:ptCount val="7"/>
                <c:pt idx="0">
                  <c:v>0.67184466019417477</c:v>
                </c:pt>
                <c:pt idx="1">
                  <c:v>0.53398058252427183</c:v>
                </c:pt>
                <c:pt idx="2">
                  <c:v>0.4786407766990291</c:v>
                </c:pt>
                <c:pt idx="3">
                  <c:v>0.46504854368932041</c:v>
                </c:pt>
                <c:pt idx="4">
                  <c:v>0.43009708737864077</c:v>
                </c:pt>
                <c:pt idx="5">
                  <c:v>0.22718446601941747</c:v>
                </c:pt>
                <c:pt idx="6">
                  <c:v>0.19320388349514564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AFE-4803-97F5-F9CF16713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3180560"/>
        <c:axId val="373180168"/>
      </c:barChart>
      <c:catAx>
        <c:axId val="373180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73180168"/>
        <c:crosses val="autoZero"/>
        <c:auto val="1"/>
        <c:lblAlgn val="ctr"/>
        <c:lblOffset val="100"/>
        <c:noMultiLvlLbl val="0"/>
      </c:catAx>
      <c:valAx>
        <c:axId val="3731801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rel. </a:t>
                </a:r>
                <a:r>
                  <a:rPr lang="en-US" dirty="0" err="1"/>
                  <a:t>četnost</a:t>
                </a:r>
                <a:r>
                  <a:rPr lang="en-US" dirty="0"/>
                  <a:t> z 1030 </a:t>
                </a:r>
                <a:r>
                  <a:rPr lang="en-US" dirty="0" err="1"/>
                  <a:t>respondentů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7.2264050433142758E-3"/>
              <c:y val="0.134364700218494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318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List1!$D$14</c:f>
          <c:strCache>
            <c:ptCount val="1"/>
            <c:pt idx="0">
              <c:v>Které prvky infrastruktury podle vás v obci nejvíce chybí nebo jsou v nevyhovujícím stavu?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F8-4D98-A918-2172CA1CE7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F8-4D98-A918-2172CA1CE70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F8-4D98-A918-2172CA1CE70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F8-4D98-A918-2172CA1CE70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F8-4D98-A918-2172CA1CE70F}"/>
              </c:ext>
            </c:extLst>
          </c:dPt>
          <c:dPt>
            <c:idx val="6"/>
            <c:invertIfNegative val="0"/>
            <c:bubble3D val="0"/>
            <c:spPr>
              <a:solidFill>
                <a:srgbClr val="FFCC99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2F8-4D98-A918-2172CA1CE70F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2F8-4D98-A918-2172CA1CE70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2F8-4D98-A918-2172CA1CE70F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2F8-4D98-A918-2172CA1CE70F}"/>
              </c:ext>
            </c:extLst>
          </c:dPt>
          <c:dPt>
            <c:idx val="10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2F8-4D98-A918-2172CA1CE70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1FD0A5-C1AF-45E7-8285-7C7483DA3264}" type="CELLRANGE">
                      <a:rPr lang="en-US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2F8-4D98-A918-2172CA1CE7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C445AD0-B0BB-4AC5-9E49-FB43BB8C1A2A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E2F8-4D98-A918-2172CA1CE7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5CDC589-D5C0-4BA4-87C4-A1989CF14EE6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E2F8-4D98-A918-2172CA1CE70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BDB544C-C12B-43FD-B1F6-2CCD4EDB3643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E2F8-4D98-A918-2172CA1CE70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C883F71-782E-49E9-AFCC-DE90575D8B08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E2F8-4D98-A918-2172CA1CE70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0A3FD6D7-3C64-48B1-A797-3D9C6E6837E1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E2F8-4D98-A918-2172CA1CE70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07EDAA5-6DFB-4EE3-82CA-1F1CFB479134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E2F8-4D98-A918-2172CA1CE70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6285E3F-B6DB-45A9-9214-0683097DC51F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E2F8-4D98-A918-2172CA1CE70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57AAEB7-5D3C-48CF-8457-CF4992A28755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E2F8-4D98-A918-2172CA1CE70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AC5EF6F6-CA05-46D0-9848-599C0302818F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E2F8-4D98-A918-2172CA1CE70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3881157-7560-4B08-B986-2375277DF00C}" type="CELLRANGE">
                      <a:rPr lang="cs-CZ"/>
                      <a:pPr/>
                      <a:t>[OBLAST BUNĚK]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E2F8-4D98-A918-2172CA1CE7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List1!$A$1:$A$11</c:f>
              <c:strCache>
                <c:ptCount val="11"/>
                <c:pt idx="0">
                  <c:v>chodníky</c:v>
                </c:pt>
                <c:pt idx="1">
                  <c:v>sběrný dvůr</c:v>
                </c:pt>
                <c:pt idx="2">
                  <c:v>komunikace (silnice)</c:v>
                </c:pt>
                <c:pt idx="3">
                  <c:v>parkovací plochy</c:v>
                </c:pt>
                <c:pt idx="4">
                  <c:v>obecní mobiliář</c:v>
                </c:pt>
                <c:pt idx="5">
                  <c:v>veřejné osvětlení</c:v>
                </c:pt>
                <c:pt idx="6">
                  <c:v>nádoby na tříděný odpad</c:v>
                </c:pt>
                <c:pt idx="7">
                  <c:v>cyklostezky</c:v>
                </c:pt>
                <c:pt idx="8">
                  <c:v>připojení k internetu</c:v>
                </c:pt>
                <c:pt idx="9">
                  <c:v>hřbitov</c:v>
                </c:pt>
                <c:pt idx="10">
                  <c:v>zastávky MHD</c:v>
                </c:pt>
              </c:strCache>
            </c:strRef>
          </c:cat>
          <c:val>
            <c:numRef>
              <c:f>List1!$D$1:$D$11</c:f>
              <c:numCache>
                <c:formatCode>General</c:formatCode>
                <c:ptCount val="11"/>
                <c:pt idx="0">
                  <c:v>56</c:v>
                </c:pt>
                <c:pt idx="1">
                  <c:v>53</c:v>
                </c:pt>
                <c:pt idx="2">
                  <c:v>32</c:v>
                </c:pt>
                <c:pt idx="3">
                  <c:v>25</c:v>
                </c:pt>
                <c:pt idx="4">
                  <c:v>22</c:v>
                </c:pt>
                <c:pt idx="5">
                  <c:v>22</c:v>
                </c:pt>
                <c:pt idx="6">
                  <c:v>19</c:v>
                </c:pt>
                <c:pt idx="7">
                  <c:v>16</c:v>
                </c:pt>
                <c:pt idx="8">
                  <c:v>12</c:v>
                </c:pt>
                <c:pt idx="9">
                  <c:v>12</c:v>
                </c:pt>
                <c:pt idx="10">
                  <c:v>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List1!$E$1:$E$11</c15:f>
                <c15:dlblRangeCache>
                  <c:ptCount val="11"/>
                  <c:pt idx="0">
                    <c:v>123 (56 %)</c:v>
                  </c:pt>
                  <c:pt idx="1">
                    <c:v>117 (53 %)</c:v>
                  </c:pt>
                  <c:pt idx="2">
                    <c:v>69 (32 %)</c:v>
                  </c:pt>
                  <c:pt idx="3">
                    <c:v>55 (25 %)</c:v>
                  </c:pt>
                  <c:pt idx="4">
                    <c:v>48 (22 %)</c:v>
                  </c:pt>
                  <c:pt idx="5">
                    <c:v>48 (22 %)</c:v>
                  </c:pt>
                  <c:pt idx="6">
                    <c:v>41 (19 %)</c:v>
                  </c:pt>
                  <c:pt idx="7">
                    <c:v>34 (16 %)</c:v>
                  </c:pt>
                  <c:pt idx="8">
                    <c:v>27 (12 %)</c:v>
                  </c:pt>
                  <c:pt idx="9">
                    <c:v>27 (12 %)</c:v>
                  </c:pt>
                  <c:pt idx="10">
                    <c:v>27 (12 %)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E2F8-4D98-A918-2172CA1CE7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1356304"/>
        <c:axId val="541356720"/>
      </c:barChart>
      <c:catAx>
        <c:axId val="54135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356720"/>
        <c:crosses val="autoZero"/>
        <c:auto val="1"/>
        <c:lblAlgn val="ctr"/>
        <c:lblOffset val="100"/>
        <c:noMultiLvlLbl val="0"/>
      </c:catAx>
      <c:valAx>
        <c:axId val="5413567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podíl</a:t>
                </a:r>
                <a:r>
                  <a:rPr lang="en-US" dirty="0"/>
                  <a:t> (%) </a:t>
                </a:r>
                <a:r>
                  <a:rPr lang="cs-CZ" dirty="0"/>
                  <a:t>z 219 dotázaných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35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402301047526081E-2"/>
          <c:y val="0.21467266022064713"/>
          <c:w val="0.85306617114596339"/>
          <c:h val="0.6085710067491566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[gpmz090319.xlsx]Data!$B$4</c:f>
              <c:strCache>
                <c:ptCount val="1"/>
                <c:pt idx="0">
                  <c:v>Průměrná hrubá nominální mzda (levá osa)
Average gross nominal wage (left axis)</c:v>
                </c:pt>
              </c:strCache>
            </c:strRef>
          </c:tx>
          <c:spPr>
            <a:solidFill>
              <a:srgbClr val="1F497D">
                <a:lumMod val="20000"/>
                <a:lumOff val="80000"/>
              </a:srgbClr>
            </a:solidFill>
            <a:ln w="12700">
              <a:noFill/>
              <a:prstDash val="solid"/>
            </a:ln>
          </c:spPr>
          <c:invertIfNegative val="0"/>
          <c:cat>
            <c:multiLvlStrRef>
              <c:f>[gpmz090319.xlsx]Data!$C$2:$K$3</c:f>
              <c:multiLvlStrCache>
                <c:ptCount val="9"/>
                <c:lvl>
                  <c:pt idx="0">
                    <c:v>2</c:v>
                  </c:pt>
                  <c:pt idx="1">
                    <c:v>3</c:v>
                  </c:pt>
                  <c:pt idx="2">
                    <c:v>4</c:v>
                  </c:pt>
                  <c:pt idx="3">
                    <c:v>1</c:v>
                  </c:pt>
                  <c:pt idx="4">
                    <c:v>2</c:v>
                  </c:pt>
                  <c:pt idx="5">
                    <c:v>3</c:v>
                  </c:pt>
                  <c:pt idx="6">
                    <c:v>4</c:v>
                  </c:pt>
                  <c:pt idx="7">
                    <c:v>1</c:v>
                  </c:pt>
                  <c:pt idx="8">
                    <c:v>2</c:v>
                  </c:pt>
                </c:lvl>
                <c:lvl>
                  <c:pt idx="0">
                    <c:v>2017</c:v>
                  </c:pt>
                  <c:pt idx="3">
                    <c:v>2018</c:v>
                  </c:pt>
                  <c:pt idx="7">
                    <c:v>2019</c:v>
                  </c:pt>
                </c:lvl>
              </c:multiLvlStrCache>
            </c:multiLvlStrRef>
          </c:cat>
          <c:val>
            <c:numRef>
              <c:f>[gpmz090319.xlsx]Data!$C$4:$K$4</c:f>
              <c:numCache>
                <c:formatCode>General</c:formatCode>
                <c:ptCount val="9"/>
                <c:pt idx="0">
                  <c:v>29432</c:v>
                </c:pt>
                <c:pt idx="1">
                  <c:v>29234</c:v>
                </c:pt>
                <c:pt idx="2">
                  <c:v>31802</c:v>
                </c:pt>
                <c:pt idx="3">
                  <c:v>30230</c:v>
                </c:pt>
                <c:pt idx="4">
                  <c:v>31815</c:v>
                </c:pt>
                <c:pt idx="5">
                  <c:v>31533</c:v>
                </c:pt>
                <c:pt idx="6">
                  <c:v>33871</c:v>
                </c:pt>
                <c:pt idx="7">
                  <c:v>32485</c:v>
                </c:pt>
                <c:pt idx="8">
                  <c:v>34105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6-44E8-A2DA-EC31C700E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148200064"/>
        <c:axId val="148662144"/>
      </c:barChart>
      <c:lineChart>
        <c:grouping val="standard"/>
        <c:varyColors val="0"/>
        <c:ser>
          <c:idx val="4"/>
          <c:order val="3"/>
          <c:tx>
            <c:strRef>
              <c:f>[gpmz090319.xlsx]Data!$B$7</c:f>
              <c:strCache>
                <c:ptCount val="1"/>
                <c:pt idx="0">
                  <c:v>Nominální mzda po očištění od sezónních vlivů (levá osa)
Nominal wage, seasonally adjusted (left axis)</c:v>
                </c:pt>
              </c:strCache>
            </c:strRef>
          </c:tx>
          <c:spPr>
            <a:ln w="25400" cap="flat" cmpd="sng" algn="ctr">
              <a:solidFill>
                <a:srgbClr val="BD1B21"/>
              </a:solidFill>
              <a:prstDash val="solid"/>
            </a:ln>
            <a:effectLst/>
          </c:spPr>
          <c:marker>
            <c:symbol val="none"/>
          </c:marker>
          <c:cat>
            <c:numRef>
              <c:f>[gpmz090319.xlsx]Data!$C$3:$J$3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1</c:v>
                </c:pt>
              </c:numCache>
            </c:numRef>
          </c:cat>
          <c:val>
            <c:numRef>
              <c:f>[gpmz090319.xlsx]Data!$C$7:$K$7</c:f>
              <c:numCache>
                <c:formatCode>#,##0</c:formatCode>
                <c:ptCount val="9"/>
                <c:pt idx="0">
                  <c:v>29359</c:v>
                </c:pt>
                <c:pt idx="1">
                  <c:v>29857</c:v>
                </c:pt>
                <c:pt idx="2">
                  <c:v>30542</c:v>
                </c:pt>
                <c:pt idx="3">
                  <c:v>31039</c:v>
                </c:pt>
                <c:pt idx="4">
                  <c:v>31635</c:v>
                </c:pt>
                <c:pt idx="5">
                  <c:v>32188</c:v>
                </c:pt>
                <c:pt idx="6">
                  <c:v>32677</c:v>
                </c:pt>
                <c:pt idx="7">
                  <c:v>33314</c:v>
                </c:pt>
                <c:pt idx="8">
                  <c:v>33881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E6-44E8-A2DA-EC31C700E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200064"/>
        <c:axId val="148662144"/>
      </c:lineChart>
      <c:lineChart>
        <c:grouping val="standard"/>
        <c:varyColors val="0"/>
        <c:ser>
          <c:idx val="0"/>
          <c:order val="1"/>
          <c:tx>
            <c:strRef>
              <c:f>[gpmz090319.xlsx]Data!$B$5</c:f>
              <c:strCache>
                <c:ptCount val="1"/>
                <c:pt idx="0">
                  <c:v>Růst nominální mzdy (pravá osa)
Nominal wage growth (right axis)</c:v>
                </c:pt>
              </c:strCache>
            </c:strRef>
          </c:tx>
          <c:spPr>
            <a:ln w="25400" cap="flat" cmpd="sng" algn="ctr">
              <a:solidFill>
                <a:srgbClr val="00B0F0"/>
              </a:solidFill>
              <a:prstDash val="solid"/>
            </a:ln>
            <a:effectLst/>
          </c:spPr>
          <c:marker>
            <c:symbol val="none"/>
          </c:marker>
          <c:cat>
            <c:numRef>
              <c:f>[gpmz090319.xlsx]Data!$C$3:$J$3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1</c:v>
                </c:pt>
              </c:numCache>
            </c:numRef>
          </c:cat>
          <c:val>
            <c:numRef>
              <c:f>[gpmz090319.xlsx]Data!$C$5:$K$5</c:f>
              <c:numCache>
                <c:formatCode>0.0</c:formatCode>
                <c:ptCount val="9"/>
                <c:pt idx="0">
                  <c:v>7.2000000000000028</c:v>
                </c:pt>
                <c:pt idx="1">
                  <c:v>6.7000000000000028</c:v>
                </c:pt>
                <c:pt idx="2">
                  <c:v>7.7999999999999972</c:v>
                </c:pt>
                <c:pt idx="3">
                  <c:v>7.7999999999999972</c:v>
                </c:pt>
                <c:pt idx="4">
                  <c:v>8.1</c:v>
                </c:pt>
                <c:pt idx="5">
                  <c:v>7.9</c:v>
                </c:pt>
                <c:pt idx="6">
                  <c:v>6.5</c:v>
                </c:pt>
                <c:pt idx="7">
                  <c:v>7.5</c:v>
                </c:pt>
                <c:pt idx="8">
                  <c:v>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E6-44E8-A2DA-EC31C700E24C}"/>
            </c:ext>
          </c:extLst>
        </c:ser>
        <c:ser>
          <c:idx val="2"/>
          <c:order val="2"/>
          <c:tx>
            <c:strRef>
              <c:f>[gpmz090319.xlsx]Data!$B$6</c:f>
              <c:strCache>
                <c:ptCount val="1"/>
                <c:pt idx="0">
                  <c:v>Růst reálné mzdy (pravá osa)
Real wage growth (right axis)</c:v>
                </c:pt>
              </c:strCache>
            </c:strRef>
          </c:tx>
          <c:spPr>
            <a:ln w="25400" cap="flat" cmpd="sng" algn="ctr">
              <a:solidFill>
                <a:srgbClr val="006EB4"/>
              </a:solidFill>
              <a:prstDash val="solid"/>
            </a:ln>
            <a:effectLst/>
          </c:spPr>
          <c:marker>
            <c:symbol val="none"/>
          </c:marker>
          <c:cat>
            <c:numRef>
              <c:f>[gpmz090319.xlsx]Data!$C$3:$J$3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1</c:v>
                </c:pt>
              </c:numCache>
            </c:numRef>
          </c:cat>
          <c:val>
            <c:numRef>
              <c:f>[gpmz090319.xlsx]Data!$C$6:$K$6</c:f>
              <c:numCache>
                <c:formatCode>#\ ##0.0</c:formatCode>
                <c:ptCount val="9"/>
                <c:pt idx="0">
                  <c:v>4.9000000000000004</c:v>
                </c:pt>
                <c:pt idx="1">
                  <c:v>4.0999999999999996</c:v>
                </c:pt>
                <c:pt idx="2">
                  <c:v>5.0999999999999996</c:v>
                </c:pt>
                <c:pt idx="3">
                  <c:v>5.7999999999999972</c:v>
                </c:pt>
                <c:pt idx="4">
                  <c:v>5.7000000000000028</c:v>
                </c:pt>
                <c:pt idx="5">
                  <c:v>5.4</c:v>
                </c:pt>
                <c:pt idx="6">
                  <c:v>4.2999999999999972</c:v>
                </c:pt>
                <c:pt idx="7">
                  <c:v>4.7</c:v>
                </c:pt>
                <c:pt idx="8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0E6-44E8-A2DA-EC31C700E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116480"/>
        <c:axId val="134118016"/>
      </c:lineChart>
      <c:catAx>
        <c:axId val="148200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/>
                </a:pPr>
                <a:r>
                  <a:rPr lang="cs-CZ" sz="900" b="1"/>
                  <a:t>Čtvrtletí</a:t>
                </a:r>
                <a:r>
                  <a:rPr lang="cs-CZ" sz="900" b="0" baseline="0"/>
                  <a:t> / Quarter</a:t>
                </a:r>
                <a:endParaRPr lang="cs-CZ" sz="900" b="0"/>
              </a:p>
            </c:rich>
          </c:tx>
          <c:layout>
            <c:manualLayout>
              <c:xMode val="edge"/>
              <c:yMode val="edge"/>
              <c:x val="0.44976164449711775"/>
              <c:y val="0.882213863892013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ysClr val="window" lastClr="FFFFFF">
                <a:lumMod val="7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48662144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148662144"/>
        <c:scaling>
          <c:orientation val="minMax"/>
          <c:max val="36000"/>
          <c:min val="0"/>
        </c:scaling>
        <c:delete val="0"/>
        <c:axPos val="l"/>
        <c:majorGridlines>
          <c:spPr>
            <a:ln w="6350">
              <a:solidFill>
                <a:sysClr val="window" lastClr="FFFFFF">
                  <a:lumMod val="8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333333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Kč </a:t>
                </a:r>
                <a:r>
                  <a:rPr lang="cs-CZ" sz="800" b="1" i="0" u="none" strike="noStrike" baseline="0">
                    <a:effectLst/>
                  </a:rPr>
                  <a:t>| </a:t>
                </a:r>
                <a:r>
                  <a:rPr lang="cs-CZ" b="0" i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CZK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2.0237865962197118E-2"/>
              <c:y val="0.4803401293588304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noFill/>
          <a:ln w="6350">
            <a:solidFill>
              <a:sysClr val="window" lastClr="FFFFFF">
                <a:lumMod val="85000"/>
              </a:sysClr>
            </a:solidFill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48200064"/>
        <c:crosses val="autoZero"/>
        <c:crossBetween val="between"/>
        <c:majorUnit val="4000"/>
        <c:minorUnit val="800"/>
      </c:valAx>
      <c:catAx>
        <c:axId val="134116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34118016"/>
        <c:crossesAt val="0"/>
        <c:auto val="0"/>
        <c:lblAlgn val="ctr"/>
        <c:lblOffset val="100"/>
        <c:noMultiLvlLbl val="0"/>
      </c:catAx>
      <c:valAx>
        <c:axId val="134118016"/>
        <c:scaling>
          <c:orientation val="minMax"/>
          <c:max val="10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333333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Meziroční tempo růstu (v %) </a:t>
                </a:r>
                <a:r>
                  <a:rPr lang="cs-CZ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| </a:t>
                </a:r>
                <a:r>
                  <a:rPr lang="cs-CZ" b="0" i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Y-o-y growth rate (%)</a:t>
                </a:r>
              </a:p>
            </c:rich>
          </c:tx>
          <c:layout>
            <c:manualLayout>
              <c:xMode val="edge"/>
              <c:yMode val="edge"/>
              <c:x val="0.9768868397881868"/>
              <c:y val="0.34439145106861641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cross"/>
        <c:minorTickMark val="none"/>
        <c:tickLblPos val="nextTo"/>
        <c:spPr>
          <a:ln w="3175">
            <a:solidFill>
              <a:sysClr val="window" lastClr="FFFFFF">
                <a:lumMod val="7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34116480"/>
        <c:crosses val="max"/>
        <c:crossBetween val="between"/>
        <c:majorUnit val="2"/>
        <c:minorUnit val="1"/>
      </c:valAx>
    </c:plotArea>
    <c:legend>
      <c:legendPos val="r"/>
      <c:layout>
        <c:manualLayout>
          <c:xMode val="edge"/>
          <c:yMode val="edge"/>
          <c:x val="9.6486395457347357E-3"/>
          <c:y val="0.91136469909364959"/>
          <c:w val="0.97630564355956606"/>
          <c:h val="7.1239340986587352E-2"/>
        </c:manualLayout>
      </c:layout>
      <c:overlay val="0"/>
      <c:spPr>
        <a:solidFill>
          <a:sysClr val="window" lastClr="FFFFFF">
            <a:lumMod val="95000"/>
          </a:sysClr>
        </a:solidFill>
        <a:ln w="25400">
          <a:noFill/>
        </a:ln>
      </c:spPr>
      <c:txPr>
        <a:bodyPr/>
        <a:lstStyle/>
        <a:p>
          <a:pPr>
            <a:defRPr sz="900" b="0" i="0" u="none" strike="noStrike" baseline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Arial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1" i="0" u="none" strike="noStrike" baseline="0">
          <a:solidFill>
            <a:srgbClr val="333333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  <c:userShapes r:id="rId3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'Analýza kvantitativního znaku'!$B$64</c:f>
              <c:strCache>
                <c:ptCount val="1"/>
                <c:pt idx="0">
                  <c:v>100p% kvantil váhy (kg)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'Analýza kvantitativního znaku'!$A$65:$A$164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'Analýza kvantitativního znaku'!$B$65:$B$164</c:f>
              <c:numCache>
                <c:formatCode>General</c:formatCode>
                <c:ptCount val="100"/>
                <c:pt idx="0">
                  <c:v>50</c:v>
                </c:pt>
                <c:pt idx="1">
                  <c:v>51.4</c:v>
                </c:pt>
                <c:pt idx="2">
                  <c:v>54.2</c:v>
                </c:pt>
                <c:pt idx="3">
                  <c:v>56.4</c:v>
                </c:pt>
                <c:pt idx="4">
                  <c:v>57.75</c:v>
                </c:pt>
                <c:pt idx="5">
                  <c:v>60</c:v>
                </c:pt>
                <c:pt idx="6">
                  <c:v>60</c:v>
                </c:pt>
                <c:pt idx="7">
                  <c:v>60</c:v>
                </c:pt>
                <c:pt idx="8">
                  <c:v>60</c:v>
                </c:pt>
                <c:pt idx="9">
                  <c:v>61.5</c:v>
                </c:pt>
                <c:pt idx="10">
                  <c:v>63</c:v>
                </c:pt>
                <c:pt idx="11">
                  <c:v>63</c:v>
                </c:pt>
                <c:pt idx="12">
                  <c:v>63.05</c:v>
                </c:pt>
                <c:pt idx="13">
                  <c:v>63.9</c:v>
                </c:pt>
                <c:pt idx="14">
                  <c:v>64</c:v>
                </c:pt>
                <c:pt idx="15">
                  <c:v>64.599999999999994</c:v>
                </c:pt>
                <c:pt idx="16">
                  <c:v>65</c:v>
                </c:pt>
                <c:pt idx="17">
                  <c:v>65</c:v>
                </c:pt>
                <c:pt idx="18">
                  <c:v>65.150000000000006</c:v>
                </c:pt>
                <c:pt idx="19">
                  <c:v>66</c:v>
                </c:pt>
                <c:pt idx="20">
                  <c:v>66.849999999999994</c:v>
                </c:pt>
                <c:pt idx="21">
                  <c:v>67</c:v>
                </c:pt>
                <c:pt idx="22">
                  <c:v>67.55</c:v>
                </c:pt>
                <c:pt idx="23">
                  <c:v>68</c:v>
                </c:pt>
                <c:pt idx="24">
                  <c:v>68</c:v>
                </c:pt>
                <c:pt idx="25">
                  <c:v>68</c:v>
                </c:pt>
                <c:pt idx="26">
                  <c:v>68</c:v>
                </c:pt>
                <c:pt idx="27">
                  <c:v>69.599999999999994</c:v>
                </c:pt>
                <c:pt idx="28">
                  <c:v>70</c:v>
                </c:pt>
                <c:pt idx="29">
                  <c:v>70</c:v>
                </c:pt>
                <c:pt idx="30">
                  <c:v>70</c:v>
                </c:pt>
                <c:pt idx="31">
                  <c:v>70</c:v>
                </c:pt>
                <c:pt idx="32">
                  <c:v>70</c:v>
                </c:pt>
                <c:pt idx="33">
                  <c:v>70</c:v>
                </c:pt>
                <c:pt idx="34">
                  <c:v>70</c:v>
                </c:pt>
                <c:pt idx="35">
                  <c:v>70</c:v>
                </c:pt>
                <c:pt idx="36">
                  <c:v>70</c:v>
                </c:pt>
                <c:pt idx="37">
                  <c:v>70.3</c:v>
                </c:pt>
                <c:pt idx="38">
                  <c:v>71.3</c:v>
                </c:pt>
                <c:pt idx="39">
                  <c:v>73</c:v>
                </c:pt>
                <c:pt idx="40">
                  <c:v>73.849999999999994</c:v>
                </c:pt>
                <c:pt idx="41">
                  <c:v>74</c:v>
                </c:pt>
                <c:pt idx="42">
                  <c:v>74</c:v>
                </c:pt>
                <c:pt idx="43">
                  <c:v>74.400000000000006</c:v>
                </c:pt>
                <c:pt idx="44">
                  <c:v>75</c:v>
                </c:pt>
                <c:pt idx="45">
                  <c:v>75</c:v>
                </c:pt>
                <c:pt idx="46">
                  <c:v>75</c:v>
                </c:pt>
                <c:pt idx="47">
                  <c:v>75</c:v>
                </c:pt>
                <c:pt idx="48">
                  <c:v>75</c:v>
                </c:pt>
                <c:pt idx="49">
                  <c:v>75.5</c:v>
                </c:pt>
                <c:pt idx="50">
                  <c:v>76.349999999999994</c:v>
                </c:pt>
                <c:pt idx="51">
                  <c:v>77</c:v>
                </c:pt>
                <c:pt idx="52">
                  <c:v>77.050000000000011</c:v>
                </c:pt>
                <c:pt idx="53">
                  <c:v>77.900000000000006</c:v>
                </c:pt>
                <c:pt idx="54">
                  <c:v>78</c:v>
                </c:pt>
                <c:pt idx="55">
                  <c:v>78.599999999999994</c:v>
                </c:pt>
                <c:pt idx="56">
                  <c:v>79</c:v>
                </c:pt>
                <c:pt idx="57">
                  <c:v>79.3</c:v>
                </c:pt>
                <c:pt idx="58">
                  <c:v>80</c:v>
                </c:pt>
                <c:pt idx="59">
                  <c:v>80</c:v>
                </c:pt>
                <c:pt idx="60">
                  <c:v>80</c:v>
                </c:pt>
                <c:pt idx="61">
                  <c:v>80</c:v>
                </c:pt>
                <c:pt idx="62">
                  <c:v>80</c:v>
                </c:pt>
                <c:pt idx="63">
                  <c:v>80</c:v>
                </c:pt>
                <c:pt idx="64">
                  <c:v>80</c:v>
                </c:pt>
                <c:pt idx="65">
                  <c:v>80</c:v>
                </c:pt>
                <c:pt idx="66">
                  <c:v>80</c:v>
                </c:pt>
                <c:pt idx="67">
                  <c:v>80.800000000000011</c:v>
                </c:pt>
                <c:pt idx="68">
                  <c:v>81</c:v>
                </c:pt>
                <c:pt idx="69">
                  <c:v>81</c:v>
                </c:pt>
                <c:pt idx="70">
                  <c:v>81.349999999999994</c:v>
                </c:pt>
                <c:pt idx="71">
                  <c:v>82.199999999999989</c:v>
                </c:pt>
                <c:pt idx="72">
                  <c:v>83</c:v>
                </c:pt>
                <c:pt idx="73">
                  <c:v>83</c:v>
                </c:pt>
                <c:pt idx="74">
                  <c:v>84.5</c:v>
                </c:pt>
                <c:pt idx="75">
                  <c:v>85</c:v>
                </c:pt>
                <c:pt idx="76">
                  <c:v>85</c:v>
                </c:pt>
                <c:pt idx="77">
                  <c:v>85</c:v>
                </c:pt>
                <c:pt idx="78">
                  <c:v>85.600000000000023</c:v>
                </c:pt>
                <c:pt idx="79">
                  <c:v>89</c:v>
                </c:pt>
                <c:pt idx="80">
                  <c:v>89</c:v>
                </c:pt>
                <c:pt idx="81">
                  <c:v>89.7</c:v>
                </c:pt>
                <c:pt idx="82">
                  <c:v>91.1</c:v>
                </c:pt>
                <c:pt idx="83">
                  <c:v>93.199999999999974</c:v>
                </c:pt>
                <c:pt idx="84">
                  <c:v>95</c:v>
                </c:pt>
                <c:pt idx="85">
                  <c:v>95</c:v>
                </c:pt>
                <c:pt idx="86">
                  <c:v>95</c:v>
                </c:pt>
                <c:pt idx="87">
                  <c:v>98.199999999999989</c:v>
                </c:pt>
                <c:pt idx="88">
                  <c:v>99</c:v>
                </c:pt>
                <c:pt idx="89">
                  <c:v>99.5</c:v>
                </c:pt>
                <c:pt idx="90">
                  <c:v>100</c:v>
                </c:pt>
                <c:pt idx="91">
                  <c:v>100</c:v>
                </c:pt>
                <c:pt idx="92">
                  <c:v>100</c:v>
                </c:pt>
                <c:pt idx="93">
                  <c:v>100</c:v>
                </c:pt>
                <c:pt idx="94">
                  <c:v>102.25</c:v>
                </c:pt>
                <c:pt idx="95">
                  <c:v>104.19999999999999</c:v>
                </c:pt>
                <c:pt idx="96">
                  <c:v>105</c:v>
                </c:pt>
                <c:pt idx="97">
                  <c:v>107.99999999999997</c:v>
                </c:pt>
                <c:pt idx="98">
                  <c:v>117.25000000000009</c:v>
                </c:pt>
                <c:pt idx="99">
                  <c:v>130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61-45B5-A3BA-99726097A77B}"/>
            </c:ext>
          </c:extLst>
        </c:ser>
        <c:ser>
          <c:idx val="1"/>
          <c:order val="1"/>
          <c:tx>
            <c:v>medián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rgbClr val="FF0000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961-45B5-A3BA-99726097A77B}"/>
              </c:ext>
            </c:extLst>
          </c:dPt>
          <c:xVal>
            <c:numLit>
              <c:formatCode>General</c:formatCode>
              <c:ptCount val="2"/>
              <c:pt idx="0">
                <c:v>50</c:v>
              </c:pt>
              <c:pt idx="1">
                <c:v>50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75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4961-45B5-A3BA-99726097A77B}"/>
            </c:ext>
          </c:extLst>
        </c:ser>
        <c:ser>
          <c:idx val="2"/>
          <c:order val="2"/>
          <c:tx>
            <c:v>medián2</c:v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50</c:v>
              </c:pt>
            </c:numLit>
          </c:xVal>
          <c:yVal>
            <c:numLit>
              <c:formatCode>General</c:formatCode>
              <c:ptCount val="2"/>
              <c:pt idx="0">
                <c:v>75</c:v>
              </c:pt>
              <c:pt idx="1">
                <c:v>75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4961-45B5-A3BA-99726097A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7097072"/>
        <c:axId val="527098320"/>
      </c:scatterChart>
      <c:valAx>
        <c:axId val="52709707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100p</a:t>
                </a:r>
                <a:r>
                  <a:rPr lang="cs-CZ" dirty="0"/>
                  <a:t> </a:t>
                </a:r>
                <a:r>
                  <a:rPr lang="en-US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7098320"/>
        <c:crosses val="autoZero"/>
        <c:crossBetween val="midCat"/>
        <c:majorUnit val="10"/>
      </c:valAx>
      <c:valAx>
        <c:axId val="52709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100p% </a:t>
                </a:r>
                <a:r>
                  <a:rPr lang="en-US" dirty="0" err="1"/>
                  <a:t>kvantil</a:t>
                </a:r>
                <a:r>
                  <a:rPr lang="en-US" dirty="0"/>
                  <a:t> </a:t>
                </a:r>
                <a:r>
                  <a:rPr lang="cs-CZ" dirty="0"/>
                  <a:t>hmotnosti</a:t>
                </a:r>
                <a:r>
                  <a:rPr lang="en-US" dirty="0"/>
                  <a:t>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7097072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Četnost</c:v>
          </c:tx>
          <c:spPr>
            <a:solidFill>
              <a:srgbClr val="CCECFF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'Analýza kvantitativního znaku'!$X$66:$X$83</c:f>
              <c:strCache>
                <c:ptCount val="18"/>
                <c:pt idx="0">
                  <c:v>50</c:v>
                </c:pt>
                <c:pt idx="1">
                  <c:v>55</c:v>
                </c:pt>
                <c:pt idx="2">
                  <c:v>60</c:v>
                </c:pt>
                <c:pt idx="3">
                  <c:v>65</c:v>
                </c:pt>
                <c:pt idx="4">
                  <c:v>70</c:v>
                </c:pt>
                <c:pt idx="5">
                  <c:v>75</c:v>
                </c:pt>
                <c:pt idx="6">
                  <c:v>80</c:v>
                </c:pt>
                <c:pt idx="7">
                  <c:v>85</c:v>
                </c:pt>
                <c:pt idx="8">
                  <c:v>90</c:v>
                </c:pt>
                <c:pt idx="9">
                  <c:v>95</c:v>
                </c:pt>
                <c:pt idx="10">
                  <c:v>100</c:v>
                </c:pt>
                <c:pt idx="11">
                  <c:v>105</c:v>
                </c:pt>
                <c:pt idx="12">
                  <c:v>110</c:v>
                </c:pt>
                <c:pt idx="13">
                  <c:v>115</c:v>
                </c:pt>
                <c:pt idx="14">
                  <c:v>120</c:v>
                </c:pt>
                <c:pt idx="15">
                  <c:v>125</c:v>
                </c:pt>
                <c:pt idx="16">
                  <c:v>130</c:v>
                </c:pt>
                <c:pt idx="17">
                  <c:v>Další</c:v>
                </c:pt>
              </c:strCache>
            </c:strRef>
          </c:cat>
          <c:val>
            <c:numRef>
              <c:f>'Analýza kvantitativního znaku'!$Y$66:$Y$83</c:f>
              <c:numCache>
                <c:formatCode>General</c:formatCode>
                <c:ptCount val="18"/>
                <c:pt idx="0">
                  <c:v>2</c:v>
                </c:pt>
                <c:pt idx="1">
                  <c:v>1</c:v>
                </c:pt>
                <c:pt idx="2">
                  <c:v>6</c:v>
                </c:pt>
                <c:pt idx="3">
                  <c:v>8</c:v>
                </c:pt>
                <c:pt idx="4">
                  <c:v>16</c:v>
                </c:pt>
                <c:pt idx="5">
                  <c:v>10</c:v>
                </c:pt>
                <c:pt idx="6">
                  <c:v>15</c:v>
                </c:pt>
                <c:pt idx="7">
                  <c:v>10</c:v>
                </c:pt>
                <c:pt idx="8">
                  <c:v>3</c:v>
                </c:pt>
                <c:pt idx="9">
                  <c:v>4</c:v>
                </c:pt>
                <c:pt idx="10">
                  <c:v>6</c:v>
                </c:pt>
                <c:pt idx="11">
                  <c:v>3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5C-4ADA-9A2C-7C0909BE4B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586844304"/>
        <c:axId val="497450720"/>
      </c:barChart>
      <c:catAx>
        <c:axId val="586844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hmotnost (kg)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97450720"/>
        <c:crosses val="autoZero"/>
        <c:auto val="1"/>
        <c:lblAlgn val="ctr"/>
        <c:lblOffset val="100"/>
        <c:noMultiLvlLbl val="0"/>
      </c:catAx>
      <c:valAx>
        <c:axId val="49745072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četnost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8684430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Četnost</c:v>
          </c:tx>
          <c:spPr>
            <a:solidFill>
              <a:srgbClr val="CCECFF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'Analýza kvantitativního znaku'!$L$66:$L$75</c:f>
              <c:strCache>
                <c:ptCount val="10"/>
                <c:pt idx="0">
                  <c:v>50</c:v>
                </c:pt>
                <c:pt idx="1">
                  <c:v>59</c:v>
                </c:pt>
                <c:pt idx="2">
                  <c:v>68</c:v>
                </c:pt>
                <c:pt idx="3">
                  <c:v>77</c:v>
                </c:pt>
                <c:pt idx="4">
                  <c:v>86</c:v>
                </c:pt>
                <c:pt idx="5">
                  <c:v>94</c:v>
                </c:pt>
                <c:pt idx="6">
                  <c:v>103</c:v>
                </c:pt>
                <c:pt idx="7">
                  <c:v>112</c:v>
                </c:pt>
                <c:pt idx="8">
                  <c:v>121</c:v>
                </c:pt>
                <c:pt idx="9">
                  <c:v>Další</c:v>
                </c:pt>
              </c:strCache>
            </c:strRef>
          </c:cat>
          <c:val>
            <c:numRef>
              <c:f>'Analýza kvantitativního znaku'!$M$66:$M$75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15</c:v>
                </c:pt>
                <c:pt idx="3">
                  <c:v>24</c:v>
                </c:pt>
                <c:pt idx="4">
                  <c:v>24</c:v>
                </c:pt>
                <c:pt idx="5">
                  <c:v>4</c:v>
                </c:pt>
                <c:pt idx="6">
                  <c:v>10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1-4DAA-B1FE-62A3F238A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15482000"/>
        <c:axId val="415482416"/>
      </c:barChart>
      <c:catAx>
        <c:axId val="415482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hmotnost (kg)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415482416"/>
        <c:crosses val="autoZero"/>
        <c:auto val="1"/>
        <c:lblAlgn val="ctr"/>
        <c:lblOffset val="100"/>
        <c:noMultiLvlLbl val="0"/>
      </c:catAx>
      <c:valAx>
        <c:axId val="4154824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četnost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1548200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'Analýza kvantitativního znaku'!$G$43</c:f>
              <c:strCache>
                <c:ptCount val="1"/>
                <c:pt idx="0">
                  <c:v>relativní četnost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45-48A9-A0BC-974641BA9B3E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45-48A9-A0BC-974641BA9B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'Analýza kvantitativního znaku'!$A$44:$A$45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'Analýza kvantitativního znaku'!$G$44:$G$45</c:f>
              <c:numCache>
                <c:formatCode>0</c:formatCode>
                <c:ptCount val="2"/>
                <c:pt idx="0">
                  <c:v>77.64705882352942</c:v>
                </c:pt>
                <c:pt idx="1">
                  <c:v>22.352941176470591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45-48A9-A0BC-974641BA9B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800816"/>
        <c:axId val="435804976"/>
      </c:barChart>
      <c:catAx>
        <c:axId val="43580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4976"/>
        <c:crosses val="autoZero"/>
        <c:auto val="1"/>
        <c:lblAlgn val="ctr"/>
        <c:lblOffset val="100"/>
        <c:noMultiLvlLbl val="0"/>
      </c:catAx>
      <c:valAx>
        <c:axId val="435804976"/>
        <c:scaling>
          <c:orientation val="minMax"/>
          <c:max val="80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Výsledky!$B$43</c:f>
              <c:strCache>
                <c:ptCount val="1"/>
                <c:pt idx="0">
                  <c:v>absolutní četnost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Výsledky!$A$44:$A$45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Výsledky!$B$44:$B$45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0-4B4E-BD60-F81026728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800816"/>
        <c:axId val="435804976"/>
      </c:barChart>
      <c:catAx>
        <c:axId val="43580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4976"/>
        <c:crosses val="autoZero"/>
        <c:auto val="1"/>
        <c:lblAlgn val="ctr"/>
        <c:lblOffset val="100"/>
        <c:noMultiLvlLbl val="0"/>
      </c:catAx>
      <c:valAx>
        <c:axId val="435804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</a:t>
                </a:r>
                <a:r>
                  <a:rPr lang="cs-CZ"/>
                  <a:t>č</a:t>
                </a:r>
                <a:r>
                  <a:rPr lang="en-US"/>
                  <a:t>et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'Analýza kvantitativního znaku'!$G$43</c:f>
              <c:strCache>
                <c:ptCount val="1"/>
                <c:pt idx="0">
                  <c:v>relativní četnost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D2-4755-8301-416D3D4CA40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D2-4755-8301-416D3D4CA4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'Analýza kvantitativního znaku'!$A$44:$A$45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'Analýza kvantitativního znaku'!$G$44:$G$45</c:f>
              <c:numCache>
                <c:formatCode>0</c:formatCode>
                <c:ptCount val="2"/>
                <c:pt idx="0">
                  <c:v>77.64705882352942</c:v>
                </c:pt>
                <c:pt idx="1">
                  <c:v>22.352941176470591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D2-4755-8301-416D3D4CA4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5800816"/>
        <c:axId val="435804976"/>
      </c:barChart>
      <c:catAx>
        <c:axId val="43580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4976"/>
        <c:crosses val="autoZero"/>
        <c:auto val="1"/>
        <c:lblAlgn val="ctr"/>
        <c:lblOffset val="100"/>
        <c:noMultiLvlLbl val="0"/>
      </c:catAx>
      <c:valAx>
        <c:axId val="435804976"/>
        <c:scaling>
          <c:orientation val="minMax"/>
          <c:max val="8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relativní </a:t>
                </a:r>
                <a:r>
                  <a:rPr lang="en-US"/>
                  <a:t>po</a:t>
                </a:r>
                <a:r>
                  <a:rPr lang="cs-CZ"/>
                  <a:t>č</a:t>
                </a:r>
                <a:r>
                  <a:rPr lang="en-US"/>
                  <a:t>et respondentů</a:t>
                </a:r>
                <a:r>
                  <a:rPr lang="cs-CZ"/>
                  <a:t> (%)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80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pattFill prst="dkVert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92-4ED5-8E48-25A8950DF764}"/>
              </c:ext>
            </c:extLst>
          </c:dPt>
          <c:dPt>
            <c:idx val="1"/>
            <c:invertIfNegative val="0"/>
            <c:bubble3D val="0"/>
            <c:spPr>
              <a:pattFill prst="dkVert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92-4ED5-8E48-25A8950DF764}"/>
              </c:ext>
            </c:extLst>
          </c:dPt>
          <c:cat>
            <c:strRef>
              <c:f>List1!$A$1:$A$2</c:f>
              <c:strCache>
                <c:ptCount val="2"/>
                <c:pt idx="0">
                  <c:v>muž</c:v>
                </c:pt>
                <c:pt idx="1">
                  <c:v>žena</c:v>
                </c:pt>
              </c:strCache>
            </c:strRef>
          </c:cat>
          <c:val>
            <c:numRef>
              <c:f>List1!$B$1:$B$2</c:f>
              <c:numCache>
                <c:formatCode>General</c:formatCode>
                <c:ptCount val="2"/>
                <c:pt idx="0">
                  <c:v>66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92-4ED5-8E48-25A8950DF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8261760"/>
        <c:axId val="498260512"/>
        <c:axId val="0"/>
      </c:bar3DChart>
      <c:catAx>
        <c:axId val="49826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8260512"/>
        <c:crosses val="autoZero"/>
        <c:auto val="1"/>
        <c:lblAlgn val="ctr"/>
        <c:lblOffset val="100"/>
        <c:noMultiLvlLbl val="0"/>
      </c:catAx>
      <c:valAx>
        <c:axId val="49826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počet respondentů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9826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608649665060524"/>
          <c:y val="9.1097308488613568E-2"/>
          <c:w val="0.74918713519019164"/>
          <c:h val="0.6875290347416143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 w="317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dkEdge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06F-4F48-B188-DEA7C156EAE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06F-4F48-B188-DEA7C156EAE7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06F-4F48-B188-DEA7C156EAE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06F-4F48-B188-DEA7C156EAE7}"/>
              </c:ext>
            </c:extLst>
          </c:dPt>
          <c:cat>
            <c:strRef>
              <c:f>List1!$A$1:$A$4</c:f>
              <c:strCache>
                <c:ptCount val="4"/>
                <c:pt idx="0">
                  <c:v>Výborně</c:v>
                </c:pt>
                <c:pt idx="1">
                  <c:v>Chvalitebně</c:v>
                </c:pt>
                <c:pt idx="2">
                  <c:v>Prospěl</c:v>
                </c:pt>
                <c:pt idx="3">
                  <c:v>Neprospěl</c:v>
                </c:pt>
              </c:strCache>
            </c:strRef>
          </c:cat>
          <c:val>
            <c:numRef>
              <c:f>List1!$B$1:$B$4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6F-4F48-B188-DEA7C156E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shape val="cone"/>
        <c:axId val="155358184"/>
        <c:axId val="155358576"/>
        <c:axId val="0"/>
      </c:bar3DChart>
      <c:catAx>
        <c:axId val="155358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358576"/>
        <c:crosses val="autoZero"/>
        <c:auto val="1"/>
        <c:lblAlgn val="ctr"/>
        <c:lblOffset val="100"/>
        <c:noMultiLvlLbl val="0"/>
      </c:catAx>
      <c:valAx>
        <c:axId val="15535857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err="1"/>
                  <a:t>Počet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1047244750583271"/>
              <c:y val="0.108708406545607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5358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cs-CZ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608649665060524"/>
          <c:y val="9.109730848861361E-2"/>
          <c:w val="0.74918713519019164"/>
          <c:h val="0.6875290347416143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 w="317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 prstMaterial="dkEdge"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  <a:tileRect/>
              </a:grad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3D-4FAF-9247-65DE5C9FBFE0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6200000" scaled="0"/>
              </a:grad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3D-4FAF-9247-65DE5C9FBFE0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3D-4FAF-9247-65DE5C9FBFE0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317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3D-4FAF-9247-65DE5C9FBFE0}"/>
              </c:ext>
            </c:extLst>
          </c:dPt>
          <c:cat>
            <c:strRef>
              <c:f>List1!$A$1:$A$4</c:f>
              <c:strCache>
                <c:ptCount val="4"/>
                <c:pt idx="0">
                  <c:v>Výborně</c:v>
                </c:pt>
                <c:pt idx="1">
                  <c:v>Chvalitebně</c:v>
                </c:pt>
                <c:pt idx="2">
                  <c:v>Prospěl</c:v>
                </c:pt>
                <c:pt idx="3">
                  <c:v>Neprospěl</c:v>
                </c:pt>
              </c:strCache>
            </c:strRef>
          </c:cat>
          <c:val>
            <c:numRef>
              <c:f>List1!$B$1:$B$4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3D-4FAF-9247-65DE5C9FB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shape val="box"/>
        <c:axId val="155831496"/>
        <c:axId val="155831880"/>
        <c:axId val="0"/>
      </c:bar3DChart>
      <c:catAx>
        <c:axId val="155831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831880"/>
        <c:crosses val="autoZero"/>
        <c:auto val="1"/>
        <c:lblAlgn val="ctr"/>
        <c:lblOffset val="100"/>
        <c:noMultiLvlLbl val="0"/>
      </c:catAx>
      <c:valAx>
        <c:axId val="15583188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err="1"/>
                  <a:t>Počet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10472447505832713"/>
              <c:y val="0.108708406545607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5831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129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0.01609</cdr:x>
      <cdr:y>0.0134</cdr:y>
    </cdr:from>
    <cdr:to>
      <cdr:x>0.18459</cdr:x>
      <cdr:y>0.0879</cdr:y>
    </cdr:to>
    <cdr:pic>
      <cdr:nvPicPr>
        <cdr:cNvPr id="2" name="Picture 10">
          <a:extLst xmlns:a="http://schemas.openxmlformats.org/drawingml/2006/main">
            <a:ext uri="{FF2B5EF4-FFF2-40B4-BE49-F238E27FC236}">
              <a16:creationId xmlns:a16="http://schemas.microsoft.com/office/drawing/2014/main" id="{07B86405-A8E1-494E-9F6E-8258001898E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 l="49095" t="41344" r="7382" b="41837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64616" y="90117"/>
          <a:ext cx="1723483" cy="5010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pic>
  </cdr:relSizeAnchor>
  <cdr:relSizeAnchor xmlns:cdr="http://schemas.openxmlformats.org/drawingml/2006/chartDrawing">
    <cdr:from>
      <cdr:x>0.01466</cdr:x>
      <cdr:y>0.10444</cdr:y>
    </cdr:from>
    <cdr:to>
      <cdr:x>0.98843</cdr:x>
      <cdr:y>0.18734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145949" y="633762"/>
          <a:ext cx="9693992" cy="50309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</a:schemeClr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 rtl="0"/>
          <a:r>
            <a:rPr lang="cs-CZ" sz="1200" b="1" i="0" cap="none" baseline="0">
              <a:latin typeface="Arial" pitchFamily="34" charset="0"/>
              <a:ea typeface="+mn-ea"/>
              <a:cs typeface="Arial" pitchFamily="34" charset="0"/>
            </a:rPr>
            <a:t>Průměrná měsíční mzda – čtvrtletní údaje (absolutní hodnoty a meziroční změny)</a:t>
          </a:r>
        </a:p>
        <a:p xmlns:a="http://schemas.openxmlformats.org/drawingml/2006/main">
          <a:pPr algn="ctr" rtl="0"/>
          <a:r>
            <a:rPr lang="cs-CZ" sz="1200" b="0" i="1" cap="none" baseline="0">
              <a:latin typeface="Arial" pitchFamily="34" charset="0"/>
              <a:ea typeface="+mn-ea"/>
              <a:cs typeface="Arial" pitchFamily="34" charset="0"/>
            </a:rPr>
            <a:t>Average monthly wage – </a:t>
          </a:r>
          <a:r>
            <a:rPr lang="cs-CZ" sz="1200" b="0" i="1" cap="none" baseline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quarterly data </a:t>
          </a:r>
          <a:r>
            <a:rPr lang="cs-CZ" sz="1200" b="0" i="1" cap="none" baseline="0">
              <a:latin typeface="Arial" pitchFamily="34" charset="0"/>
              <a:ea typeface="+mn-ea"/>
              <a:cs typeface="Arial" pitchFamily="34" charset="0"/>
            </a:rPr>
            <a:t>(absolute numbers and year-on-year changes)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593D7-CC47-4C97-85AA-DEC62DBCBC42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010F3-9304-47CE-BBAF-C01A528D7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180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3CADA-E0D7-462E-B257-F097299824C9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CA400-FF9F-4372-9083-93153931DC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22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962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34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89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405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89A0-E3F2-4E50-B219-20B93D75FC5A}" type="datetime1">
              <a:rPr lang="cs-CZ" smtClean="0"/>
              <a:t>14.10.2020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Náhodný vektor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A01A-5E05-42C2-8465-186D54A814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1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62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Náhodný vektor</a:t>
            </a: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‹#›</a:t>
            </a:fld>
            <a:r>
              <a:rPr lang="cs-CZ" dirty="0"/>
              <a:t> / 152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3" y="363538"/>
            <a:ext cx="10861675" cy="736600"/>
          </a:xfrm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rgbClr val="00A499"/>
                </a:solidFill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09481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09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92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21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50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074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Test obecných znalostí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9A7758-4641-47BD-846F-E2CEE4C566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50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4219032" y="2290104"/>
            <a:ext cx="3957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dirty="0">
                <a:solidFill>
                  <a:srgbClr val="00A499"/>
                </a:solidFill>
              </a:rPr>
              <a:t>Máme data – a co dál?</a:t>
            </a:r>
          </a:p>
        </p:txBody>
      </p:sp>
      <p:sp>
        <p:nvSpPr>
          <p:cNvPr id="11" name="Obdélník 10"/>
          <p:cNvSpPr/>
          <p:nvPr userDrawn="1"/>
        </p:nvSpPr>
        <p:spPr>
          <a:xfrm>
            <a:off x="4580376" y="2875956"/>
            <a:ext cx="3128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Martina </a:t>
            </a:r>
            <a:r>
              <a:rPr lang="cs-CZ" sz="2400" dirty="0" err="1"/>
              <a:t>Litschmannová</a:t>
            </a:r>
            <a:endParaRPr lang="cs-CZ" sz="2400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2660" y="5201178"/>
            <a:ext cx="5847273" cy="864000"/>
          </a:xfrm>
          <a:prstGeom prst="rect">
            <a:avLst/>
          </a:prstGeom>
        </p:spPr>
      </p:pic>
      <p:sp>
        <p:nvSpPr>
          <p:cNvPr id="13" name="Obdélník 12"/>
          <p:cNvSpPr/>
          <p:nvPr userDrawn="1"/>
        </p:nvSpPr>
        <p:spPr>
          <a:xfrm>
            <a:off x="10296" y="6527920"/>
            <a:ext cx="12192000" cy="330080"/>
          </a:xfrm>
          <a:prstGeom prst="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 userDrawn="1"/>
        </p:nvSpPr>
        <p:spPr>
          <a:xfrm>
            <a:off x="0" y="8949"/>
            <a:ext cx="12192000" cy="330080"/>
          </a:xfrm>
          <a:prstGeom prst="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46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92667" y="1346200"/>
            <a:ext cx="111252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0" y="6527920"/>
            <a:ext cx="12192000" cy="330080"/>
          </a:xfrm>
          <a:prstGeom prst="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8" name="Nadpis 1"/>
          <p:cNvSpPr txBox="1">
            <a:spLocks/>
          </p:cNvSpPr>
          <p:nvPr userDrawn="1"/>
        </p:nvSpPr>
        <p:spPr>
          <a:xfrm>
            <a:off x="0" y="330081"/>
            <a:ext cx="12192000" cy="787400"/>
          </a:xfrm>
          <a:prstGeom prst="rect">
            <a:avLst/>
          </a:prstGeom>
          <a:solidFill>
            <a:srgbClr val="D0EFF0"/>
          </a:solidFill>
          <a:ln>
            <a:solidFill>
              <a:srgbClr val="D0EFF0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A499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9" name="Obdélník 8"/>
          <p:cNvSpPr/>
          <p:nvPr userDrawn="1"/>
        </p:nvSpPr>
        <p:spPr>
          <a:xfrm>
            <a:off x="0" y="1"/>
            <a:ext cx="12192000" cy="330080"/>
          </a:xfrm>
          <a:prstGeom prst="rect">
            <a:avLst/>
          </a:prstGeom>
          <a:solidFill>
            <a:srgbClr val="00A499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4130" y1="48375" x2="14130" y2="48375"/>
                        <a14:foregroundMark x1="49638" y1="64621" x2="49638" y2="64621"/>
                        <a14:foregroundMark x1="70652" y1="63177" x2="70652" y2="63177"/>
                        <a14:foregroundMark x1="87319" y1="42960" x2="87319" y2="42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4533" y="426243"/>
            <a:ext cx="652217" cy="654580"/>
          </a:xfrm>
          <a:prstGeom prst="rect">
            <a:avLst/>
          </a:prstGeom>
        </p:spPr>
      </p:pic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06575" y="6527920"/>
            <a:ext cx="2743200" cy="321493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Litschmannová Martina, 2020, </a:t>
            </a:r>
            <a:r>
              <a:rPr lang="cs-CZ" dirty="0" err="1"/>
              <a:t>Vrtková</a:t>
            </a:r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48896" y="6527920"/>
            <a:ext cx="4114800" cy="330080"/>
          </a:xfrm>
          <a:prstGeom prst="rect">
            <a:avLst/>
          </a:prstGeom>
        </p:spPr>
        <p:txBody>
          <a:bodyPr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Test obecných znalostí</a:t>
            </a:r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203550" y="6538298"/>
            <a:ext cx="2743200" cy="330080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9BFF8332-A05E-4824-9942-9D2DF7C9C141}" type="slidenum">
              <a:rPr lang="cs-CZ" smtClean="0"/>
              <a:pPr/>
              <a:t>‹#›</a:t>
            </a:fld>
            <a:r>
              <a:rPr lang="cs-CZ" dirty="0"/>
              <a:t> / 26</a:t>
            </a:r>
          </a:p>
        </p:txBody>
      </p:sp>
    </p:spTree>
    <p:extLst>
      <p:ext uri="{BB962C8B-B14F-4D97-AF65-F5344CB8AC3E}">
        <p14:creationId xmlns:p14="http://schemas.microsoft.com/office/powerpoint/2010/main" val="337879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6" r:id="rId12"/>
    <p:sldLayoutId id="214748367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statistikaamy.cz/2018/09/kvantily-kvartily-decily-percentily/" TargetMode="Externa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pYaHqutMd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8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8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am-nas.vsb.cz/lit40/PRASTA/zaokrouhlovani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mailto:martina.litschmannova@vsb.cz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rldometers.info/cz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log.funnel.io/why-we-dont-use-pie-charts-and-some-tips-on-better-data-visualizations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goo.gl/forms/Z289s0ALPY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souki.cz/kouzelne-grafy" TargetMode="Externa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melin.cz/evt_file.php?file=1673&amp;original=Dotaznikove_setreni_obce_Krmelin_vysledky_10_18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melin.cz/evt_file.php?file=1673&amp;original=Dotaznikove_setreni_obce_Krmelin_vysledky_10_18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melin.cz/evt_file.php?file=1673&amp;original=Dotaznikove_setreni_obce_Krmelin_vysledky_10_18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hyperlink" Target="https://www.czso.cz/documents/11350/91605949/gpmz090319.xlsx/5e3fc7c3-effc-4269-935b-a999431a8aab?version=1.0" TargetMode="Externa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6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054600"/>
          </a:xfrm>
        </p:spPr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 marL="228600" lvl="1">
              <a:spcBef>
                <a:spcPts val="10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rgbClr val="00A499"/>
                </a:solidFill>
              </a:rPr>
              <a:t>Statistický znak </a:t>
            </a:r>
            <a:r>
              <a:rPr lang="cs-CZ" sz="1800" dirty="0"/>
              <a:t>je nějaká měřitelná (zjistitelná) charakteristika prvků základního souboru.</a:t>
            </a:r>
            <a:endParaRPr lang="en-US" sz="1800" dirty="0">
              <a:solidFill>
                <a:srgbClr val="008000"/>
              </a:solidFill>
            </a:endParaRP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4"/>
                </a:solidFill>
              </a:rPr>
              <a:t>Kvantitativn</a:t>
            </a:r>
            <a:r>
              <a:rPr lang="cs-CZ" sz="1800" b="1" dirty="0">
                <a:solidFill>
                  <a:schemeClr val="accent4"/>
                </a:solidFill>
              </a:rPr>
              <a:t>í znak </a:t>
            </a:r>
            <a:r>
              <a:rPr lang="cs-CZ" sz="1800" dirty="0"/>
              <a:t>– znak, jehož varianty mají číselné hodnoty (má smysl posuzovat rozdíly a poměry)</a:t>
            </a: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graphicFrame>
        <p:nvGraphicFramePr>
          <p:cNvPr id="9" name="Zástupný symbol pro obsah 3"/>
          <p:cNvGraphicFramePr>
            <a:graphicFrameLocks/>
          </p:cNvGraphicFramePr>
          <p:nvPr/>
        </p:nvGraphicFramePr>
        <p:xfrm>
          <a:off x="1122113" y="1346200"/>
          <a:ext cx="10066307" cy="344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pohlaví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výška (cm)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(kg)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brigáda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frekvence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charakteristika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čas věnovaný brigádě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čas věnovaný studiu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73323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23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199"/>
            <a:ext cx="11125200" cy="50981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 algn="ctr">
              <a:buNone/>
            </a:pPr>
            <a:r>
              <a:rPr lang="cs-CZ" sz="1600" i="1" dirty="0"/>
              <a:t>Zdroj: </a:t>
            </a:r>
            <a:r>
              <a:rPr lang="cs-CZ" sz="1600" i="1" dirty="0">
                <a:hlinkClick r:id="rId2"/>
              </a:rPr>
              <a:t>http://www.statistikaamy.cz/2018/09/kvantily-kvartily-decily-percentily/</a:t>
            </a:r>
            <a:r>
              <a:rPr lang="cs-CZ" sz="1600" i="1" dirty="0"/>
              <a:t> 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Kvantily v praxi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67" y="2149929"/>
            <a:ext cx="10080000" cy="26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63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199"/>
            <a:ext cx="11125200" cy="50981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Kvantily v praxi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1160828"/>
            <a:ext cx="7589044" cy="53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153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199"/>
            <a:ext cx="11125200" cy="50981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Kvantily v praxi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B65DA99-758D-4705-8D27-85B0D90A3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r="5069"/>
          <a:stretch/>
        </p:blipFill>
        <p:spPr>
          <a:xfrm>
            <a:off x="322263" y="1600201"/>
            <a:ext cx="5525310" cy="4295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434CE5-FF59-4E95-AB08-78AA3DFF7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r="4486"/>
          <a:stretch/>
        </p:blipFill>
        <p:spPr>
          <a:xfrm>
            <a:off x="6295046" y="1600201"/>
            <a:ext cx="5583677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635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199"/>
            <a:ext cx="11125200" cy="50981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Kvantily v praxi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64366DD8-EE5B-4A2F-84E7-83F651CAB06B}"/>
              </a:ext>
            </a:extLst>
          </p:cNvPr>
          <p:cNvSpPr txBox="1">
            <a:spLocks/>
          </p:cNvSpPr>
          <p:nvPr/>
        </p:nvSpPr>
        <p:spPr>
          <a:xfrm>
            <a:off x="403860" y="1346199"/>
            <a:ext cx="10248900" cy="4621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rgbClr val="00A499"/>
                </a:solidFill>
              </a:rPr>
              <a:t>Vizualizace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512FDBC-197B-4B57-B215-D6A11D1369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859609"/>
              </p:ext>
            </p:extLst>
          </p:nvPr>
        </p:nvGraphicFramePr>
        <p:xfrm>
          <a:off x="670560" y="1968338"/>
          <a:ext cx="5349433" cy="3741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E1531318-818B-4FCF-8FD2-9010D0C75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777685"/>
              </p:ext>
            </p:extLst>
          </p:nvPr>
        </p:nvGraphicFramePr>
        <p:xfrm>
          <a:off x="6621875" y="1968338"/>
          <a:ext cx="4029367" cy="2186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6935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272432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50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68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78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76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maximum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130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CA83107-AB60-4BA7-96DA-EEFDA5B5CFBE}"/>
              </a:ext>
            </a:extLst>
          </p:cNvPr>
          <p:cNvSpPr txBox="1"/>
          <p:nvPr/>
        </p:nvSpPr>
        <p:spPr>
          <a:xfrm>
            <a:off x="670560" y="5879661"/>
            <a:ext cx="534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Kvantilová funkce</a:t>
            </a:r>
          </a:p>
        </p:txBody>
      </p:sp>
    </p:spTree>
    <p:extLst>
      <p:ext uri="{BB962C8B-B14F-4D97-AF65-F5344CB8AC3E}">
        <p14:creationId xmlns:p14="http://schemas.microsoft.com/office/powerpoint/2010/main" val="32585818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199"/>
            <a:ext cx="11125200" cy="5098143"/>
          </a:xfrm>
        </p:spPr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Míry variability</a:t>
            </a:r>
            <a:endParaRPr lang="cs-CZ" dirty="0"/>
          </a:p>
          <a:p>
            <a:pPr marL="457200" lvl="1" indent="0" algn="ctr">
              <a:buNone/>
            </a:pPr>
            <a:r>
              <a:rPr lang="cs-CZ" dirty="0">
                <a:solidFill>
                  <a:srgbClr val="00A499"/>
                </a:solidFill>
              </a:rPr>
              <a:t>K čemu nám jsou dobré?</a:t>
            </a:r>
          </a:p>
          <a:p>
            <a:pPr marL="457200" lvl="1" indent="0" algn="ctr">
              <a:buNone/>
            </a:pPr>
            <a:r>
              <a:rPr lang="cs-CZ" dirty="0"/>
              <a:t>Informují jak moc jsou hodnoty proměnné rozptýleny, tj. jak moc se liší mezi sebou navzájem.</a:t>
            </a:r>
            <a:endParaRPr lang="en-US" dirty="0"/>
          </a:p>
          <a:p>
            <a:pPr marL="457200" lvl="1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2194286" y="2482076"/>
            <a:ext cx="7921961" cy="3551467"/>
            <a:chOff x="2194286" y="2482076"/>
            <a:chExt cx="7921961" cy="3551467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286" y="2482076"/>
              <a:ext cx="7921961" cy="3551467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2743201" y="2844532"/>
              <a:ext cx="2895600" cy="646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0000"/>
                  </a:solidFill>
                  <a:latin typeface="Eras Medium ITC" panose="020B0602030504020804" pitchFamily="34" charset="0"/>
                </a:rPr>
                <a:t>Třída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573724" y="2844532"/>
              <a:ext cx="3179943" cy="646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0"/>
                </a:spcAft>
              </a:pPr>
              <a:r>
                <a:rPr lang="cs-CZ" sz="3600" b="1" dirty="0">
                  <a:solidFill>
                    <a:schemeClr val="accent6"/>
                  </a:solidFill>
                  <a:latin typeface="Eras Medium ITC" panose="020B0602030504020804" pitchFamily="34" charset="0"/>
                </a:rPr>
                <a:t>Hřiště</a:t>
              </a: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3444241" y="6117121"/>
            <a:ext cx="5912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/>
              <a:t>Zdroj: </a:t>
            </a:r>
            <a:r>
              <a:rPr lang="cs-CZ" sz="1600" i="1" dirty="0">
                <a:hlinkClick r:id="rId3"/>
              </a:rPr>
              <a:t>https://www.youtube.com/watch?v=ipYaHqutMds</a:t>
            </a:r>
            <a:r>
              <a:rPr lang="cs-CZ" sz="1600" i="1" dirty="0"/>
              <a:t>  (upraveno)</a:t>
            </a:r>
          </a:p>
        </p:txBody>
      </p:sp>
    </p:spTree>
    <p:extLst>
      <p:ext uri="{BB962C8B-B14F-4D97-AF65-F5344CB8AC3E}">
        <p14:creationId xmlns:p14="http://schemas.microsoft.com/office/powerpoint/2010/main" val="22274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variability</a:t>
                </a:r>
                <a:endParaRPr lang="cs-CZ" dirty="0"/>
              </a:p>
              <a:p>
                <a:pPr marL="457200" lvl="1" indent="0" algn="ctr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Jak měřit variabilitu?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cs-CZ" b="1" dirty="0"/>
                  <a:t>Variační rozpětí</a:t>
                </a:r>
                <a:r>
                  <a:rPr lang="cs-CZ" dirty="0"/>
                  <a:t>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316" b="-21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35" y="2386037"/>
            <a:ext cx="977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694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variability</a:t>
                </a:r>
                <a:endParaRPr lang="cs-CZ" dirty="0"/>
              </a:p>
              <a:p>
                <a:pPr marL="457200" lvl="1" indent="0" algn="ctr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Jak měřit variabilitu?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cs-CZ" b="1" dirty="0"/>
                  <a:t>Mezikvartilové (</a:t>
                </a:r>
                <a:r>
                  <a:rPr lang="cs-CZ" b="1" dirty="0" err="1"/>
                  <a:t>interkvartilové</a:t>
                </a:r>
                <a:r>
                  <a:rPr lang="cs-CZ" b="1" dirty="0"/>
                  <a:t>) rozpětí</a:t>
                </a:r>
                <a:r>
                  <a:rPr lang="cs-CZ" dirty="0"/>
                  <a:t>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𝐼𝑄𝑅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316" b="-21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34" y="2350366"/>
            <a:ext cx="977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631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variability</a:t>
                </a:r>
                <a:endParaRPr lang="cs-CZ" dirty="0"/>
              </a:p>
              <a:p>
                <a:pPr marL="457200" lvl="1" indent="0" algn="ctr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Jak měřit variabilitu?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cs-CZ" b="1" dirty="0"/>
                  <a:t>Výběrový rozptyl</a:t>
                </a:r>
                <a:r>
                  <a:rPr lang="cs-CZ" dirty="0"/>
                  <a:t>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794" b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31" y="2223366"/>
            <a:ext cx="9564839" cy="35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590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variability</a:t>
                </a:r>
                <a:endParaRPr lang="cs-CZ" dirty="0"/>
              </a:p>
              <a:p>
                <a:pPr marL="457200" lvl="1" indent="0" algn="ctr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Jak měřit variabilitu?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cs-CZ" b="1" dirty="0"/>
                  <a:t>Výběrový rozptyl</a:t>
                </a:r>
                <a:r>
                  <a:rPr lang="cs-CZ" dirty="0"/>
                  <a:t>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794" b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31" y="2219841"/>
            <a:ext cx="9564839" cy="35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06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variability</a:t>
                </a:r>
                <a:endParaRPr lang="cs-CZ" dirty="0"/>
              </a:p>
              <a:p>
                <a:pPr marL="457200" lvl="1" indent="0" algn="ctr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Jak měřit variabilitu?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cs-CZ" b="1" dirty="0"/>
                  <a:t>Výběrový rozptyl</a:t>
                </a:r>
                <a:r>
                  <a:rPr lang="cs-CZ" dirty="0"/>
                  <a:t>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794" b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109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57" y="2240160"/>
            <a:ext cx="9564187" cy="35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2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054600"/>
          </a:xfrm>
        </p:spPr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 marL="228600" lvl="1">
              <a:spcBef>
                <a:spcPts val="10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rgbClr val="00A499"/>
                </a:solidFill>
              </a:rPr>
              <a:t>Statistický znak </a:t>
            </a:r>
            <a:r>
              <a:rPr lang="cs-CZ" sz="1800" dirty="0"/>
              <a:t>je nějaká měřitelná (zjistitelná) charakteristika prvků základního souboru.</a:t>
            </a:r>
            <a:endParaRPr lang="en-US" sz="1800" dirty="0">
              <a:solidFill>
                <a:srgbClr val="008000"/>
              </a:solidFill>
            </a:endParaRP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4"/>
                </a:solidFill>
              </a:rPr>
              <a:t>Kvantitativn</a:t>
            </a:r>
            <a:r>
              <a:rPr lang="cs-CZ" sz="1800" b="1" dirty="0">
                <a:solidFill>
                  <a:schemeClr val="accent4"/>
                </a:solidFill>
              </a:rPr>
              <a:t>í znak </a:t>
            </a:r>
            <a:r>
              <a:rPr lang="cs-CZ" sz="1800" dirty="0"/>
              <a:t>– znak, jehož varianty mají číselné hodnoty (má smysl posuzovat rozdíly a poměry)</a:t>
            </a:r>
          </a:p>
          <a:p>
            <a:pPr marL="685800" lvl="2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2"/>
                </a:solidFill>
              </a:rPr>
              <a:t>Kva</a:t>
            </a:r>
            <a:r>
              <a:rPr lang="cs-CZ" sz="1800" b="1" dirty="0">
                <a:solidFill>
                  <a:schemeClr val="accent2"/>
                </a:solidFill>
              </a:rPr>
              <a:t>l</a:t>
            </a:r>
            <a:r>
              <a:rPr lang="en-US" sz="1800" b="1" dirty="0" err="1">
                <a:solidFill>
                  <a:schemeClr val="accent2"/>
                </a:solidFill>
              </a:rPr>
              <a:t>itativn</a:t>
            </a:r>
            <a:r>
              <a:rPr lang="cs-CZ" sz="1800" b="1" dirty="0">
                <a:solidFill>
                  <a:schemeClr val="accent2"/>
                </a:solidFill>
              </a:rPr>
              <a:t>í znak </a:t>
            </a:r>
            <a:r>
              <a:rPr lang="cs-CZ" sz="1800" dirty="0"/>
              <a:t>– znak, jehož varianty se liší kvalitou (může jít i o číselné hodnoty – např. známka z matematiky)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graphicFrame>
        <p:nvGraphicFramePr>
          <p:cNvPr id="9" name="Zástupný symbol pro obsah 3"/>
          <p:cNvGraphicFramePr>
            <a:graphicFrameLocks/>
          </p:cNvGraphicFramePr>
          <p:nvPr/>
        </p:nvGraphicFramePr>
        <p:xfrm>
          <a:off x="1122113" y="1346200"/>
          <a:ext cx="10066307" cy="344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pohlaví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výška (cm)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(kg)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brigáda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frekvence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rgbClr val="00A499"/>
                          </a:solidFill>
                          <a:effectLst/>
                          <a:latin typeface="Arial" panose="020B0604020202020204" pitchFamily="34" charset="0"/>
                        </a:rPr>
                        <a:t>charakteristika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brigádě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studiu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73323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93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variability</a:t>
                </a:r>
                <a:endParaRPr lang="cs-CZ" dirty="0"/>
              </a:p>
              <a:p>
                <a:pPr marL="0" indent="0" algn="ctr">
                  <a:buNone/>
                </a:pPr>
                <a:r>
                  <a:rPr lang="cs-CZ" b="1" dirty="0">
                    <a:solidFill>
                      <a:srgbClr val="00A499"/>
                    </a:solidFill>
                  </a:rPr>
                  <a:t>Jednotka rozptylu je kvadrátem jednotky analyzované proměnné!!!</a:t>
                </a:r>
                <a:endParaRPr lang="en-US" b="1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cs-CZ" b="1" dirty="0"/>
                  <a:t>Výběrový rozptyl</a:t>
                </a:r>
                <a:r>
                  <a:rPr lang="cs-CZ" dirty="0"/>
                  <a:t>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384" t="-15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57" y="2240160"/>
            <a:ext cx="9564187" cy="35205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1" y="5522753"/>
            <a:ext cx="921589" cy="9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619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variability</a:t>
                </a:r>
                <a:endParaRPr lang="cs-CZ" dirty="0"/>
              </a:p>
              <a:p>
                <a:pPr marL="457200" lvl="1" indent="0" algn="ctr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Jak měřit variabilitu?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cs-CZ" b="1" dirty="0"/>
                  <a:t>Výběrový rozptyl</a:t>
                </a:r>
                <a:r>
                  <a:rPr lang="cs-CZ" dirty="0"/>
                  <a:t>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457200" lvl="1" indent="0" algn="ctr">
                  <a:buNone/>
                </a:pPr>
                <a:endParaRPr lang="cs-CZ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794" b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51" y="2209681"/>
            <a:ext cx="977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27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Clr>
                    <a:srgbClr val="00A499"/>
                  </a:buClr>
                  <a:buNone/>
                </a:pPr>
                <a:r>
                  <a:rPr lang="cs-CZ" b="1" dirty="0"/>
                  <a:t>Míry variability</a:t>
                </a:r>
              </a:p>
              <a:p>
                <a:pPr marL="0" indent="0">
                  <a:buClr>
                    <a:srgbClr val="00A499"/>
                  </a:buClr>
                  <a:buNone/>
                </a:pPr>
                <a:endParaRPr lang="cs-CZ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Variační rozpětí: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cs-CZ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1000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 err="1"/>
                  <a:t>Interkvartilové</a:t>
                </a:r>
                <a:r>
                  <a:rPr lang="cs-CZ" b="1" dirty="0"/>
                  <a:t> rozpětí: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𝐼𝑄𝑅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0,75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0,25</m:t>
                        </m:r>
                      </m:sub>
                    </m:sSub>
                  </m:oMath>
                </a14:m>
                <a:endParaRPr lang="cs-CZ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1000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Výběrový rozptyl: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</a:p>
              <a:p>
                <a:pPr marL="584100" lvl="2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r>
                  <a:rPr lang="cs-CZ" dirty="0"/>
                  <a:t>POZOR! – Jednotka rozptylu je kvadrátem jednotky analyzovaného znaku.</a:t>
                </a:r>
              </a:p>
              <a:p>
                <a:pPr marL="0" lvl="2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800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Výběrová směrodatná odchylka: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rad>
                  </m:oMath>
                </a14:m>
                <a:endParaRPr lang="cs-CZ" dirty="0"/>
              </a:p>
              <a:p>
                <a:pPr marL="584100" lvl="2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r>
                  <a:rPr lang="cs-CZ" dirty="0"/>
                  <a:t>Neumožňuje srovnání variability znaků s různými jednotkami.</a:t>
                </a:r>
              </a:p>
              <a:p>
                <a:pPr marL="0"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540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</p:spTree>
    <p:extLst>
      <p:ext uri="{BB962C8B-B14F-4D97-AF65-F5344CB8AC3E}">
        <p14:creationId xmlns:p14="http://schemas.microsoft.com/office/powerpoint/2010/main" val="27125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Výběrová směrodatná odchylka: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rad>
                  </m:oMath>
                </a14:m>
                <a:endParaRPr lang="cs-CZ" b="1" dirty="0">
                  <a:ea typeface="Cambria Math" panose="02040503050406030204" pitchFamily="18" charset="0"/>
                </a:endParaRPr>
              </a:p>
              <a:p>
                <a:pPr marL="0" lvl="1" indent="0">
                  <a:buClr>
                    <a:srgbClr val="00A499"/>
                  </a:buClr>
                  <a:buNone/>
                </a:pPr>
                <a:endParaRPr lang="cs-CZ" b="1" dirty="0">
                  <a:ea typeface="Cambria Math" panose="02040503050406030204" pitchFamily="18" charset="0"/>
                </a:endParaRPr>
              </a:p>
              <a:p>
                <a:pPr marL="0"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Populační směrodatná odchylka: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rad>
                  </m:oMath>
                </a14:m>
                <a:endParaRPr lang="cs-CZ" b="1" dirty="0">
                  <a:ea typeface="Cambria Math" panose="02040503050406030204" pitchFamily="18" charset="0"/>
                </a:endParaRPr>
              </a:p>
              <a:p>
                <a:pPr marL="0"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>
                  <a:ea typeface="Cambria Math" panose="02040503050406030204" pitchFamily="18" charset="0"/>
                </a:endParaRPr>
              </a:p>
              <a:p>
                <a:pPr marL="571500" lvl="3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cs-CZ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cs-CZ" dirty="0">
                    <a:ea typeface="Cambria Math" panose="02040503050406030204" pitchFamily="18" charset="0"/>
                  </a:rPr>
                  <a:t> … rozsah populace, tj. pro výpočet musíme mít k dispozici všechna data ze základního souboru (populace), tj. musíme provést úplné šetření.</a:t>
                </a:r>
              </a:p>
              <a:p>
                <a:pPr marL="571500" lvl="3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endParaRPr lang="cs-CZ" dirty="0">
                  <a:ea typeface="Cambria Math" panose="02040503050406030204" pitchFamily="18" charset="0"/>
                </a:endParaRPr>
              </a:p>
              <a:p>
                <a:pPr marL="571500" lvl="3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r>
                  <a:rPr lang="cs-CZ" dirty="0">
                    <a:ea typeface="Cambria Math" panose="02040503050406030204" pitchFamily="18" charset="0"/>
                  </a:rPr>
                  <a:t>Lze ukázat, že nejlepším odhadem populační směrodatné odchylky je výběrová směrodatná odchylka:</a:t>
                </a:r>
              </a:p>
              <a:p>
                <a:pPr marL="0" lvl="2" indent="0">
                  <a:buClr>
                    <a:srgbClr val="00A499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cs-CZ" dirty="0">
                  <a:ea typeface="Cambria Math" panose="02040503050406030204" pitchFamily="18" charset="0"/>
                </a:endParaRPr>
              </a:p>
              <a:p>
                <a:pPr marL="0"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113</a:t>
            </a:fld>
            <a:r>
              <a:rPr lang="cs-CZ" dirty="0"/>
              <a:t> / 152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text 5"/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cs-CZ" dirty="0">
                    <a:solidFill>
                      <a:srgbClr val="00A499"/>
                    </a:solidFill>
                  </a:rPr>
                  <a:t>Proč se pro směrodatnou odchylku někdy používá symbol </a:t>
                </a:r>
                <a14:m>
                  <m:oMath xmlns:m="http://schemas.openxmlformats.org/officeDocument/2006/math">
                    <m:r>
                      <a:rPr lang="cs-CZ" i="1" dirty="0">
                        <a:solidFill>
                          <a:srgbClr val="00A499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cs-CZ" dirty="0">
                    <a:solidFill>
                      <a:srgbClr val="00A499"/>
                    </a:solidFill>
                  </a:rPr>
                  <a:t> </a:t>
                </a:r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a jindy symbol </a:t>
                </a:r>
                <a14:m>
                  <m:oMath xmlns:m="http://schemas.openxmlformats.org/officeDocument/2006/math">
                    <m:r>
                      <a:rPr lang="cs-CZ" i="1">
                        <a:solidFill>
                          <a:srgbClr val="00A4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cs-CZ" dirty="0">
                    <a:solidFill>
                      <a:srgbClr val="00A499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6" name="Zástupný symbol pro text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3"/>
                <a:stretch>
                  <a:fillRect l="-842" t="-18333" b="-18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12665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Čebyševova nerovnost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  <a:ea typeface="Cambria Math"/>
                        </a:rPr>
                        <m:t>∀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&gt;0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: </m:t>
                      </m:r>
                      <m:r>
                        <a:rPr lang="cs-CZ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&lt;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&lt;</m:t>
                          </m:r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&gt;1−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kde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cs-CZ" dirty="0"/>
                  <a:t> … populační průměr,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dirty="0"/>
                  <a:t>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cs-CZ" dirty="0"/>
                  <a:t> … populační směrodatná odchylka,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548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Jakou představu o variabilitě dat nám dává směrodatná odchylka?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4705701"/>
                  </p:ext>
                </p:extLst>
              </p:nvPr>
            </p:nvGraphicFramePr>
            <p:xfrm>
              <a:off x="682991" y="4105229"/>
              <a:ext cx="5126682" cy="1219200"/>
            </p:xfrm>
            <a:graphic>
              <a:graphicData uri="http://schemas.openxmlformats.org/drawingml/2006/table">
                <a:tbl>
                  <a:tblPr/>
                  <a:tblGrid>
                    <a:gridCol w="1705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42134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 b="1" i="1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k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1F3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sz="2000" b="0" i="1" smtClean="0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  <m:r>
                                      <a:rPr lang="cs-CZ" sz="2000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l-GR" sz="2000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&lt;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&lt;</m:t>
                                    </m:r>
                                    <m:r>
                                      <a:rPr lang="cs-CZ" sz="20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+</m:t>
                                    </m:r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l-GR" sz="2000" i="1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1F3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&gt;</a:t>
                          </a:r>
                          <a:r>
                            <a:rPr lang="cs-CZ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0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&gt;</a:t>
                          </a:r>
                          <a:r>
                            <a:rPr lang="cs-CZ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0,</a:t>
                          </a: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75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&gt;</a:t>
                          </a:r>
                          <a:r>
                            <a:rPr lang="cs-CZ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0,</a:t>
                          </a: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89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4705701"/>
                  </p:ext>
                </p:extLst>
              </p:nvPr>
            </p:nvGraphicFramePr>
            <p:xfrm>
              <a:off x="682991" y="4105229"/>
              <a:ext cx="5126682" cy="1219200"/>
            </p:xfrm>
            <a:graphic>
              <a:graphicData uri="http://schemas.openxmlformats.org/drawingml/2006/table">
                <a:tbl>
                  <a:tblPr/>
                  <a:tblGrid>
                    <a:gridCol w="1705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42134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 b="1" i="1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k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1F3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78" t="-26000" r="-534" b="-35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&gt;</a:t>
                          </a:r>
                          <a:r>
                            <a:rPr lang="cs-CZ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0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&gt;</a:t>
                          </a:r>
                          <a:r>
                            <a:rPr lang="cs-CZ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0,</a:t>
                          </a: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75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&gt;</a:t>
                          </a:r>
                          <a:r>
                            <a:rPr lang="cs-CZ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0,</a:t>
                          </a:r>
                          <a:r>
                            <a:rPr lang="en-US" sz="2000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89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8" name="Skupina 7">
            <a:extLst>
              <a:ext uri="{FF2B5EF4-FFF2-40B4-BE49-F238E27FC236}">
                <a16:creationId xmlns:a16="http://schemas.microsoft.com/office/drawing/2014/main" id="{D3760E99-3A39-46DC-AC51-E94483085FAE}"/>
              </a:ext>
            </a:extLst>
          </p:cNvPr>
          <p:cNvGrpSpPr/>
          <p:nvPr/>
        </p:nvGrpSpPr>
        <p:grpSpPr>
          <a:xfrm>
            <a:off x="7339288" y="2917268"/>
            <a:ext cx="4468903" cy="3278384"/>
            <a:chOff x="3688781" y="3282177"/>
            <a:chExt cx="4468903" cy="327838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02E0BCED-A4CE-48BD-8E97-55AC8F3D1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281" y="3282177"/>
              <a:ext cx="4330403" cy="3278384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6FE41884-7B90-47BB-BB30-AAC4035712A8}"/>
                </a:ext>
              </a:extLst>
            </p:cNvPr>
            <p:cNvSpPr txBox="1"/>
            <p:nvPr/>
          </p:nvSpPr>
          <p:spPr>
            <a:xfrm>
              <a:off x="5556115" y="3599234"/>
              <a:ext cx="107977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rgbClr val="D65858"/>
                  </a:solidFill>
                </a:rPr>
                <a:t>n</a:t>
              </a:r>
              <a:r>
                <a:rPr lang="en-US" sz="1200" dirty="0" err="1">
                  <a:solidFill>
                    <a:srgbClr val="D65858"/>
                  </a:solidFill>
                </a:rPr>
                <a:t>ejm</a:t>
              </a:r>
              <a:r>
                <a:rPr lang="cs-CZ" sz="1200" dirty="0" err="1">
                  <a:solidFill>
                    <a:srgbClr val="D65858"/>
                  </a:solidFill>
                </a:rPr>
                <a:t>éně</a:t>
              </a:r>
              <a:r>
                <a:rPr lang="cs-CZ" sz="1200" dirty="0">
                  <a:solidFill>
                    <a:srgbClr val="D65858"/>
                  </a:solidFill>
                </a:rPr>
                <a:t> 89 %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B1ABE2B-67CE-493A-A5A5-7F82E2236379}"/>
                </a:ext>
              </a:extLst>
            </p:cNvPr>
            <p:cNvSpPr txBox="1"/>
            <p:nvPr/>
          </p:nvSpPr>
          <p:spPr>
            <a:xfrm>
              <a:off x="5640422" y="3876233"/>
              <a:ext cx="107977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solidFill>
                    <a:schemeClr val="accent6">
                      <a:lumMod val="75000"/>
                    </a:schemeClr>
                  </a:solidFill>
                </a:rPr>
                <a:t>n</a:t>
              </a:r>
              <a:r>
                <a:rPr lang="en-US" sz="1200" dirty="0" err="1">
                  <a:solidFill>
                    <a:schemeClr val="accent6">
                      <a:lumMod val="75000"/>
                    </a:schemeClr>
                  </a:solidFill>
                </a:rPr>
                <a:t>ejm</a:t>
              </a:r>
              <a:r>
                <a:rPr lang="cs-CZ" sz="1200" dirty="0" err="1">
                  <a:solidFill>
                    <a:schemeClr val="accent6">
                      <a:lumMod val="75000"/>
                    </a:schemeClr>
                  </a:solidFill>
                </a:rPr>
                <a:t>éně</a:t>
              </a:r>
              <a:r>
                <a:rPr lang="cs-CZ" sz="1200" dirty="0">
                  <a:solidFill>
                    <a:schemeClr val="accent6">
                      <a:lumMod val="75000"/>
                    </a:schemeClr>
                  </a:solidFill>
                </a:rPr>
                <a:t> 75 %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D1AA5DE0-0A0B-4C9F-8ACB-4582354C7767}"/>
                </a:ext>
              </a:extLst>
            </p:cNvPr>
            <p:cNvSpPr txBox="1"/>
            <p:nvPr/>
          </p:nvSpPr>
          <p:spPr>
            <a:xfrm rot="16200000">
              <a:off x="2911581" y="4778494"/>
              <a:ext cx="18313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200" dirty="0"/>
                <a:t>hustota pravděpodobnosti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1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Čebyševova nerovnost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  <a:ea typeface="Cambria Math"/>
                        </a:rPr>
                        <m:t>∀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&gt;0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: </m:t>
                      </m:r>
                      <m:r>
                        <a:rPr lang="cs-CZ" i="1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&lt;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𝑋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&lt;</m:t>
                          </m:r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&gt;1−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cs-CZ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kde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cs-CZ" dirty="0"/>
                  <a:t> … populační průměr,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cs-CZ" dirty="0"/>
                  <a:t>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cs-CZ" dirty="0"/>
                  <a:t> … populační směrodatná odchylka,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cs-CZ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b="1" dirty="0"/>
                  <a:t>Příklad: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cs-CZ" i="1" dirty="0">
                    <a:solidFill>
                      <a:schemeClr val="accent6">
                        <a:lumMod val="50000"/>
                      </a:schemeClr>
                    </a:solidFill>
                  </a:rPr>
                  <a:t>V odborném článku je uvedeno, že u 100 pacientů byla zjištěna průměrná hladina cholesterolu 4,6 </a:t>
                </a:r>
                <a:r>
                  <a:rPr lang="cs-CZ" i="1" dirty="0" err="1">
                    <a:solidFill>
                      <a:schemeClr val="accent6">
                        <a:lumMod val="50000"/>
                      </a:schemeClr>
                    </a:solidFill>
                  </a:rPr>
                  <a:t>mmol</a:t>
                </a:r>
                <a:r>
                  <a:rPr lang="cs-CZ" i="1" dirty="0">
                    <a:solidFill>
                      <a:schemeClr val="accent6">
                        <a:lumMod val="50000"/>
                      </a:schemeClr>
                    </a:solidFill>
                  </a:rPr>
                  <a:t>/l a směrodatná odchylka 0,1 </a:t>
                </a:r>
                <a:r>
                  <a:rPr lang="cs-CZ" i="1" dirty="0" err="1">
                    <a:solidFill>
                      <a:schemeClr val="accent6">
                        <a:lumMod val="50000"/>
                      </a:schemeClr>
                    </a:solidFill>
                  </a:rPr>
                  <a:t>mmol</a:t>
                </a:r>
                <a:r>
                  <a:rPr lang="cs-CZ" i="1" dirty="0">
                    <a:solidFill>
                      <a:schemeClr val="accent6">
                        <a:lumMod val="50000"/>
                      </a:schemeClr>
                    </a:solidFill>
                  </a:rPr>
                  <a:t>/l. Odhadněte v jakém rozmezí se pohybovala hladina cholesterolu v krvi daných pacientů.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cs-CZ" b="1" dirty="0"/>
                  <a:t>Řešení: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cs-CZ" dirty="0"/>
                  <a:t>Více než 89 % pacientů  mělo hladinu cholesterolu v rozmezí 4,3 – 4,9 </a:t>
                </a:r>
                <a:r>
                  <a:rPr lang="cs-CZ" dirty="0" err="1"/>
                  <a:t>mmol</a:t>
                </a:r>
                <a:r>
                  <a:rPr lang="cs-CZ" dirty="0"/>
                  <a:t>/l (tj.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4,6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±3∙0,1).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548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Jakou představu o variabilitě dat nám dává směrodatná odchylka?</a:t>
            </a:r>
          </a:p>
        </p:txBody>
      </p:sp>
    </p:spTree>
    <p:extLst>
      <p:ext uri="{BB962C8B-B14F-4D97-AF65-F5344CB8AC3E}">
        <p14:creationId xmlns:p14="http://schemas.microsoft.com/office/powerpoint/2010/main" val="18625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b="1" dirty="0"/>
                  <a:t>Příklad: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cs-CZ" i="1" dirty="0">
                    <a:solidFill>
                      <a:schemeClr val="accent6">
                        <a:lumMod val="50000"/>
                      </a:schemeClr>
                    </a:solidFill>
                  </a:rPr>
                  <a:t>V odborném článku je uvedeno, že u 100 pacientů byla zjištěna průměrná hladina cholesterolu 4,6 </a:t>
                </a:r>
                <a:r>
                  <a:rPr lang="cs-CZ" i="1" dirty="0" err="1">
                    <a:solidFill>
                      <a:schemeClr val="accent6">
                        <a:lumMod val="50000"/>
                      </a:schemeClr>
                    </a:solidFill>
                  </a:rPr>
                  <a:t>mmol</a:t>
                </a:r>
                <a:r>
                  <a:rPr lang="cs-CZ" i="1" dirty="0">
                    <a:solidFill>
                      <a:schemeClr val="accent6">
                        <a:lumMod val="50000"/>
                      </a:schemeClr>
                    </a:solidFill>
                  </a:rPr>
                  <a:t>/l a směrodatná odchylka 0,1 </a:t>
                </a:r>
                <a:r>
                  <a:rPr lang="cs-CZ" i="1" dirty="0" err="1">
                    <a:solidFill>
                      <a:schemeClr val="accent6">
                        <a:lumMod val="50000"/>
                      </a:schemeClr>
                    </a:solidFill>
                  </a:rPr>
                  <a:t>mmol</a:t>
                </a:r>
                <a:r>
                  <a:rPr lang="cs-CZ" i="1" dirty="0">
                    <a:solidFill>
                      <a:schemeClr val="accent6">
                        <a:lumMod val="50000"/>
                      </a:schemeClr>
                    </a:solidFill>
                  </a:rPr>
                  <a:t>/l. Odhadněte v jakém rozmezí se pohybovala hladina cholesterolu v krvi daných pacientů.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cs-CZ" b="1" dirty="0"/>
                  <a:t>Řešení: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cs-CZ" dirty="0"/>
                  <a:t>Více než 89 % pacientů  mělo hladinu cholesterolu v rozmezí 4,3 – 4,9 </a:t>
                </a:r>
                <a:r>
                  <a:rPr lang="cs-CZ" dirty="0" err="1"/>
                  <a:t>mmol</a:t>
                </a:r>
                <a:r>
                  <a:rPr lang="cs-CZ" dirty="0"/>
                  <a:t>/l (tj.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4,6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±3∙0,1).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b="1" dirty="0"/>
                  <a:t>Skutečnost:</a:t>
                </a: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548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Jakou představu o variabilitě dat nám dává směrodatná odchylka?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19312" r="4866" b="5009"/>
          <a:stretch/>
        </p:blipFill>
        <p:spPr>
          <a:xfrm>
            <a:off x="3721911" y="4106471"/>
            <a:ext cx="4768769" cy="23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Pro data</a:t>
                </a:r>
                <a:r>
                  <a:rPr lang="en-US" dirty="0">
                    <a:solidFill>
                      <a:srgbClr val="00A499"/>
                    </a:solidFill>
                  </a:rPr>
                  <a:t>, </a:t>
                </a:r>
                <a:r>
                  <a:rPr lang="en-US" dirty="0" err="1">
                    <a:solidFill>
                      <a:srgbClr val="00A499"/>
                    </a:solidFill>
                  </a:rPr>
                  <a:t>kter</a:t>
                </a:r>
                <a:r>
                  <a:rPr lang="cs-CZ" dirty="0">
                    <a:solidFill>
                      <a:srgbClr val="00A499"/>
                    </a:solidFill>
                  </a:rPr>
                  <a:t>á mají normální rozdělení platí:</a:t>
                </a:r>
              </a:p>
              <a:p>
                <a:pPr algn="ctr"/>
                <a:endParaRPr lang="cs-CZ" sz="800" b="1" dirty="0"/>
              </a:p>
              <a:p>
                <a:pPr marL="0" indent="0" algn="ctr">
                  <a:buNone/>
                </a:pPr>
                <a:r>
                  <a:rPr lang="cs-CZ" dirty="0"/>
                  <a:t>Mají-li data normální rozdělení (obálka histogramu odpovídá Gaussově křivce (zvonovitý tvar))</a:t>
                </a:r>
              </a:p>
              <a:p>
                <a:pPr marL="0" indent="0" algn="ctr">
                  <a:buNone/>
                </a:pPr>
                <a:r>
                  <a:rPr lang="cs-CZ" dirty="0"/>
                  <a:t>s konečným průměrem (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cs-CZ" dirty="0"/>
                  <a:t>) a konečnou </a:t>
                </a:r>
                <a:r>
                  <a:rPr lang="cs-CZ" dirty="0" err="1"/>
                  <a:t>sm</a:t>
                </a:r>
                <a:r>
                  <a:rPr lang="cs-CZ" dirty="0"/>
                  <a:t>. odchylkou (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cs-CZ" dirty="0"/>
                  <a:t>), pak:</a:t>
                </a: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548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Jakou představu o variabilitě dat nám dává směrodatná odchylka?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ulka 7">
                <a:extLst>
                  <a:ext uri="{FF2B5EF4-FFF2-40B4-BE49-F238E27FC236}">
                    <a16:creationId xmlns:a16="http://schemas.microsoft.com/office/drawing/2014/main" id="{74D846EB-BFA2-4E19-A8E1-7CDBE9A5A8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6531314"/>
                  </p:ext>
                </p:extLst>
              </p:nvPr>
            </p:nvGraphicFramePr>
            <p:xfrm>
              <a:off x="682991" y="4105229"/>
              <a:ext cx="5126682" cy="1402080"/>
            </p:xfrm>
            <a:graphic>
              <a:graphicData uri="http://schemas.openxmlformats.org/drawingml/2006/table">
                <a:tbl>
                  <a:tblPr/>
                  <a:tblGrid>
                    <a:gridCol w="1705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42134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 b="1" i="1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k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1F3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b="0" i="1" smtClean="0">
                                    <a:latin typeface="Cambria Math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cs-CZ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sz="2000" b="0" i="1" smtClean="0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  <m:r>
                                      <a:rPr lang="cs-CZ" sz="2000" b="0" i="1" smtClean="0">
                                        <a:latin typeface="Cambria Math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l-GR" sz="2000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&lt;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𝑋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&lt;</m:t>
                                    </m:r>
                                    <m:r>
                                      <a:rPr lang="cs-CZ" sz="2000" i="1"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+</m:t>
                                    </m:r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𝑘</m:t>
                                    </m:r>
                                    <m:r>
                                      <a:rPr lang="el-GR" sz="2000" i="1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1F3E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≅</m:t>
                                </m:r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0,68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≅</m:t>
                                </m:r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0,95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92322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≅</m:t>
                                </m:r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0,997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ulka 7">
                <a:extLst>
                  <a:ext uri="{FF2B5EF4-FFF2-40B4-BE49-F238E27FC236}">
                    <a16:creationId xmlns:a16="http://schemas.microsoft.com/office/drawing/2014/main" id="{74D846EB-BFA2-4E19-A8E1-7CDBE9A5A8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6531314"/>
                  </p:ext>
                </p:extLst>
              </p:nvPr>
            </p:nvGraphicFramePr>
            <p:xfrm>
              <a:off x="682991" y="4105229"/>
              <a:ext cx="5126682" cy="1402080"/>
            </p:xfrm>
            <a:graphic>
              <a:graphicData uri="http://schemas.openxmlformats.org/drawingml/2006/table">
                <a:tbl>
                  <a:tblPr/>
                  <a:tblGrid>
                    <a:gridCol w="170533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42134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 b="1" i="1" dirty="0">
                              <a:latin typeface="Times New Roman"/>
                              <a:ea typeface="Times New Roman"/>
                              <a:cs typeface="Times New Roman"/>
                            </a:rPr>
                            <a:t>k</a:t>
                          </a:r>
                          <a:endParaRPr lang="cs-CZ" sz="2000" dirty="0">
                            <a:latin typeface="Times New Roman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1F3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78" t="-26000" r="-534" b="-3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1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78" t="-105000" r="-534" b="-2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2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78" t="-201639" r="-534" b="-1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indent="182880" algn="ctr">
                            <a:spcAft>
                              <a:spcPts val="0"/>
                            </a:spcAft>
                          </a:pPr>
                          <a:r>
                            <a:rPr lang="cs-CZ" sz="2000">
                              <a:latin typeface="Times New Roman"/>
                              <a:ea typeface="Times New Roman"/>
                              <a:cs typeface="Times New Roman"/>
                            </a:rPr>
                            <a:t>3</a:t>
                          </a: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178" t="-306667" r="-534" b="-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Skupina 8">
            <a:extLst>
              <a:ext uri="{FF2B5EF4-FFF2-40B4-BE49-F238E27FC236}">
                <a16:creationId xmlns:a16="http://schemas.microsoft.com/office/drawing/2014/main" id="{A335BCA7-316A-457B-880C-974C4F8FDAC0}"/>
              </a:ext>
            </a:extLst>
          </p:cNvPr>
          <p:cNvGrpSpPr/>
          <p:nvPr/>
        </p:nvGrpSpPr>
        <p:grpSpPr>
          <a:xfrm>
            <a:off x="7339288" y="3100953"/>
            <a:ext cx="4468903" cy="3278384"/>
            <a:chOff x="3532068" y="3512433"/>
            <a:chExt cx="4468903" cy="327838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DC45B0-D79C-4A61-BF07-DB11171B8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568" y="3512433"/>
              <a:ext cx="4330403" cy="3278384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454349BF-3181-4421-9B7B-CD7A711B9730}"/>
                </a:ext>
              </a:extLst>
            </p:cNvPr>
            <p:cNvSpPr txBox="1"/>
            <p:nvPr/>
          </p:nvSpPr>
          <p:spPr>
            <a:xfrm rot="16200000">
              <a:off x="2754868" y="5013125"/>
              <a:ext cx="18313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200" dirty="0"/>
                <a:t>hustota pravděpodobnosti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5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Clr>
                    <a:srgbClr val="00A499"/>
                  </a:buClr>
                  <a:buNone/>
                </a:pPr>
                <a:r>
                  <a:rPr lang="cs-CZ" b="1" dirty="0"/>
                  <a:t>Míry variability</a:t>
                </a:r>
              </a:p>
              <a:p>
                <a:pPr marL="0" indent="0">
                  <a:buClr>
                    <a:srgbClr val="00A499"/>
                  </a:buClr>
                  <a:buNone/>
                </a:pPr>
                <a:endParaRPr lang="cs-CZ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Variační rozpětí: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cs-CZ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1000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 err="1"/>
                  <a:t>Interkvartilové</a:t>
                </a:r>
                <a:r>
                  <a:rPr lang="cs-CZ" b="1" dirty="0"/>
                  <a:t> rozpětí: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𝐼𝑄𝑅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0,75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0,25</m:t>
                        </m:r>
                      </m:sub>
                    </m:sSub>
                  </m:oMath>
                </a14:m>
                <a:endParaRPr lang="cs-CZ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1000" b="1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Výběrový rozptyl: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cs-CZ" dirty="0"/>
                  <a:t> </a:t>
                </a:r>
              </a:p>
              <a:p>
                <a:pPr marL="584100" lvl="2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r>
                  <a:rPr lang="cs-CZ" dirty="0"/>
                  <a:t>POZOR! – Jednotka rozptylu je kvadrátem jednotky analyzovaného znaku.</a:t>
                </a:r>
              </a:p>
              <a:p>
                <a:pPr marL="0" lvl="2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800" dirty="0"/>
              </a:p>
              <a:p>
                <a:pPr marL="0" lvl="1" indent="-216000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Výběrová směrodatná odchylka: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cs-CZ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cs-CZ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  <m:sup>
                                    <m:r>
                                      <a:rPr lang="cs-CZ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num>
                          <m:den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</m:e>
                    </m:rad>
                  </m:oMath>
                </a14:m>
                <a:endParaRPr lang="cs-CZ" dirty="0"/>
              </a:p>
              <a:p>
                <a:pPr marL="584100" lvl="2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r>
                  <a:rPr lang="cs-CZ" dirty="0"/>
                  <a:t>Neumožňuje srovnání variability znaků s různými jednotkami.</a:t>
                </a:r>
              </a:p>
              <a:p>
                <a:pPr marL="0"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0"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Variační koeficient: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∙100 </m:t>
                    </m:r>
                    <m:d>
                      <m:dPr>
                        <m:ctrlPr>
                          <a:rPr lang="cs-CZ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</m:t>
                        </m:r>
                      </m:e>
                    </m:d>
                  </m:oMath>
                </a14:m>
                <a:endParaRPr lang="cs-CZ" dirty="0"/>
              </a:p>
              <a:p>
                <a:pPr marL="571500" lvl="2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r>
                  <a:rPr lang="cs-CZ" dirty="0"/>
                  <a:t>Čím nižší var. koeficient, tím homogennější soubor.</a:t>
                </a:r>
              </a:p>
              <a:p>
                <a:pPr marL="571500" lvl="2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cs-CZ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cs-CZ" i="1" dirty="0">
                        <a:latin typeface="Cambria Math" panose="02040503050406030204" pitchFamily="18" charset="0"/>
                      </a:rPr>
                      <m:t> 50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%</m:t>
                    </m:r>
                    <m:r>
                      <a:rPr lang="cs-CZ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cs-CZ" dirty="0"/>
                  <a:t>značí silně rozptýlený soubor. (empirické doporučení)</a:t>
                </a:r>
              </a:p>
              <a:p>
                <a:pPr marL="571500" lvl="2" indent="-342900">
                  <a:buClr>
                    <a:srgbClr val="00A499"/>
                  </a:buClr>
                  <a:buFont typeface="Wingdings" panose="05000000000000000000" pitchFamily="2" charset="2"/>
                  <a:buChar char="ü"/>
                </a:pPr>
                <a:r>
                  <a:rPr lang="cs-CZ" dirty="0"/>
                  <a:t>Doporučujeme používat pouze pro znaky, jejichž hodnoty „nemění znaménko“ a nemají průměr blízký nule.</a:t>
                </a:r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86" t="-1555" r="-1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</p:spTree>
    <p:extLst>
      <p:ext uri="{BB962C8B-B14F-4D97-AF65-F5344CB8AC3E}">
        <p14:creationId xmlns:p14="http://schemas.microsoft.com/office/powerpoint/2010/main" val="19581812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Výběrová šikmost </a:t>
                </a:r>
                <a14:m>
                  <m:oMath xmlns:m="http://schemas.openxmlformats.org/officeDocument/2006/math">
                    <m:r>
                      <a:rPr lang="cs-CZ" i="1" smtClean="0">
                        <a:solidFill>
                          <a:srgbClr val="00A499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cs-CZ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cs-CZ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cs-CZ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cs-CZ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cs-CZ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cs-CZ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cs-CZ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cs-CZ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cs-CZ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cs-CZ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endParaRPr lang="cs-CZ" dirty="0"/>
              </a:p>
              <a:p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8" t="-13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–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119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Výběrová šikmost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1CD91B8-8D38-4B82-A266-0FE26FFDFB0F}"/>
              </a:ext>
            </a:extLst>
          </p:cNvPr>
          <p:cNvGrpSpPr/>
          <p:nvPr/>
        </p:nvGrpSpPr>
        <p:grpSpPr>
          <a:xfrm>
            <a:off x="4446684" y="3353895"/>
            <a:ext cx="2808312" cy="1581150"/>
            <a:chOff x="0" y="0"/>
            <a:chExt cx="2247900" cy="1581150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6F69D524-DE2C-489B-AD5C-C3FEE40F40AE}"/>
                </a:ext>
              </a:extLst>
            </p:cNvPr>
            <p:cNvGrpSpPr/>
            <p:nvPr/>
          </p:nvGrpSpPr>
          <p:grpSpPr>
            <a:xfrm>
              <a:off x="561975" y="76200"/>
              <a:ext cx="1343026" cy="1177925"/>
              <a:chOff x="0" y="0"/>
              <a:chExt cx="1961390" cy="1645269"/>
            </a:xfrm>
          </p:grpSpPr>
          <p:sp>
            <p:nvSpPr>
              <p:cNvPr id="20" name="Volný tvar 12">
                <a:extLst>
                  <a:ext uri="{FF2B5EF4-FFF2-40B4-BE49-F238E27FC236}">
                    <a16:creationId xmlns:a16="http://schemas.microsoft.com/office/drawing/2014/main" id="{205177D3-E926-4FB8-B424-F282A91167D2}"/>
                  </a:ext>
                </a:extLst>
              </p:cNvPr>
              <p:cNvSpPr/>
              <p:nvPr/>
            </p:nvSpPr>
            <p:spPr>
              <a:xfrm>
                <a:off x="933450" y="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21" name="Volný tvar 13">
                <a:extLst>
                  <a:ext uri="{FF2B5EF4-FFF2-40B4-BE49-F238E27FC236}">
                    <a16:creationId xmlns:a16="http://schemas.microsoft.com/office/drawing/2014/main" id="{54EA894F-2FE0-41F6-AA94-30FA112DE1CF}"/>
                  </a:ext>
                </a:extLst>
              </p:cNvPr>
              <p:cNvSpPr/>
              <p:nvPr/>
            </p:nvSpPr>
            <p:spPr>
              <a:xfrm flipH="1">
                <a:off x="0" y="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CF8C013B-771B-4C72-B771-3C5CD6C9894D}"/>
                </a:ext>
              </a:extLst>
            </p:cNvPr>
            <p:cNvGrpSpPr/>
            <p:nvPr/>
          </p:nvGrpSpPr>
          <p:grpSpPr>
            <a:xfrm>
              <a:off x="0" y="0"/>
              <a:ext cx="2247900" cy="1581150"/>
              <a:chOff x="0" y="0"/>
              <a:chExt cx="2247900" cy="1581150"/>
            </a:xfrm>
          </p:grpSpPr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19890691-10FD-4606-A156-1460EF6D94C0}"/>
                  </a:ext>
                </a:extLst>
              </p:cNvPr>
              <p:cNvCxnSpPr/>
              <p:nvPr/>
            </p:nvCxnSpPr>
            <p:spPr>
              <a:xfrm>
                <a:off x="466725" y="38100"/>
                <a:ext cx="0" cy="1476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ové pole 14">
                <a:extLst>
                  <a:ext uri="{FF2B5EF4-FFF2-40B4-BE49-F238E27FC236}">
                    <a16:creationId xmlns:a16="http://schemas.microsoft.com/office/drawing/2014/main" id="{B9A17E37-5C35-4F2C-B280-5E66B46F2E85}"/>
                  </a:ext>
                </a:extLst>
              </p:cNvPr>
              <p:cNvSpPr txBox="1"/>
              <p:nvPr/>
            </p:nvSpPr>
            <p:spPr>
              <a:xfrm>
                <a:off x="1924050" y="1323975"/>
                <a:ext cx="2667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x</a:t>
                </a:r>
              </a:p>
            </p:txBody>
          </p:sp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53FD4D87-D818-4D44-BC30-373CD6820040}"/>
                  </a:ext>
                </a:extLst>
              </p:cNvPr>
              <p:cNvCxnSpPr/>
              <p:nvPr/>
            </p:nvCxnSpPr>
            <p:spPr>
              <a:xfrm>
                <a:off x="304800" y="1314450"/>
                <a:ext cx="1943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ové pole 15">
                <a:extLst>
                  <a:ext uri="{FF2B5EF4-FFF2-40B4-BE49-F238E27FC236}">
                    <a16:creationId xmlns:a16="http://schemas.microsoft.com/office/drawing/2014/main" id="{704F3326-A8DB-44A3-89D5-D5A719AFAFAB}"/>
                  </a:ext>
                </a:extLst>
              </p:cNvPr>
              <p:cNvSpPr txBox="1"/>
              <p:nvPr/>
            </p:nvSpPr>
            <p:spPr>
              <a:xfrm>
                <a:off x="0" y="0"/>
                <a:ext cx="4191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f(x)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 pole 30">
                <a:extLst>
                  <a:ext uri="{FF2B5EF4-FFF2-40B4-BE49-F238E27FC236}">
                    <a16:creationId xmlns:a16="http://schemas.microsoft.com/office/drawing/2014/main" id="{940FA6D2-5133-4E14-90EB-576ECBA517CA}"/>
                  </a:ext>
                </a:extLst>
              </p:cNvPr>
              <p:cNvSpPr txBox="1"/>
              <p:nvPr/>
            </p:nvSpPr>
            <p:spPr>
              <a:xfrm>
                <a:off x="4950604" y="5005393"/>
                <a:ext cx="2304392" cy="918407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𝑎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∈</m:t>
                      </m:r>
                      <m:d>
                        <m:dPr>
                          <m:begChr m:val="⟨"/>
                          <m:endChr m:val="⟩"/>
                          <m:ctrlPr>
                            <a:rPr lang="cs-C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cs-CZ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;2</m:t>
                          </m:r>
                        </m:e>
                      </m:d>
                    </m:oMath>
                  </m:oMathPara>
                </a14:m>
                <a:endParaRPr lang="en-US" sz="1600" dirty="0">
                  <a:ea typeface="Times New Roman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p</a:t>
                </a:r>
                <a:r>
                  <a:rPr lang="en-US" sz="1600" dirty="0" err="1">
                    <a:ea typeface="Times New Roman"/>
                    <a:cs typeface="Times New Roman"/>
                  </a:rPr>
                  <a:t>ravd</a:t>
                </a:r>
                <a:r>
                  <a:rPr lang="cs-CZ" sz="1600" dirty="0" err="1">
                    <a:ea typeface="Times New Roman"/>
                    <a:cs typeface="Times New Roman"/>
                  </a:rPr>
                  <a:t>ěpodobně</a:t>
                </a:r>
                <a:endParaRPr lang="cs-CZ" sz="1600" dirty="0">
                  <a:ea typeface="Times New Roman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symetrické rozdělení</a:t>
                </a:r>
                <a:endParaRPr lang="cs-CZ" sz="16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22" name="Textové pole 30">
                <a:extLst>
                  <a:ext uri="{FF2B5EF4-FFF2-40B4-BE49-F238E27FC236}">
                    <a16:creationId xmlns:a16="http://schemas.microsoft.com/office/drawing/2014/main" id="{940FA6D2-5133-4E14-90EB-576ECBA51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604" y="5005393"/>
                <a:ext cx="2304392" cy="918407"/>
              </a:xfrm>
              <a:prstGeom prst="rect">
                <a:avLst/>
              </a:prstGeom>
              <a:blipFill>
                <a:blip r:embed="rId3"/>
                <a:stretch>
                  <a:fillRect b="-8609"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Skupina 22">
            <a:extLst>
              <a:ext uri="{FF2B5EF4-FFF2-40B4-BE49-F238E27FC236}">
                <a16:creationId xmlns:a16="http://schemas.microsoft.com/office/drawing/2014/main" id="{238001B6-2319-4353-8D86-D76C1DDEEA37}"/>
              </a:ext>
            </a:extLst>
          </p:cNvPr>
          <p:cNvGrpSpPr/>
          <p:nvPr/>
        </p:nvGrpSpPr>
        <p:grpSpPr>
          <a:xfrm>
            <a:off x="1555917" y="3353895"/>
            <a:ext cx="2808312" cy="1581150"/>
            <a:chOff x="0" y="0"/>
            <a:chExt cx="2268220" cy="1581150"/>
          </a:xfrm>
        </p:grpSpPr>
        <p:sp>
          <p:nvSpPr>
            <p:cNvPr id="24" name="Volný tvar 15">
              <a:extLst>
                <a:ext uri="{FF2B5EF4-FFF2-40B4-BE49-F238E27FC236}">
                  <a16:creationId xmlns:a16="http://schemas.microsoft.com/office/drawing/2014/main" id="{76F58AB7-C93B-435A-AB14-F5B9163F84B5}"/>
                </a:ext>
              </a:extLst>
            </p:cNvPr>
            <p:cNvSpPr/>
            <p:nvPr/>
          </p:nvSpPr>
          <p:spPr>
            <a:xfrm flipH="1">
              <a:off x="581025" y="180975"/>
              <a:ext cx="1687195" cy="1089025"/>
            </a:xfrm>
            <a:custGeom>
              <a:avLst/>
              <a:gdLst>
                <a:gd name="connsiteX0" fmla="*/ 0 w 3171825"/>
                <a:gd name="connsiteY0" fmla="*/ 1447948 h 1531203"/>
                <a:gd name="connsiteX1" fmla="*/ 333375 w 3171825"/>
                <a:gd name="connsiteY1" fmla="*/ 1438423 h 1531203"/>
                <a:gd name="connsiteX2" fmla="*/ 590550 w 3171825"/>
                <a:gd name="connsiteY2" fmla="*/ 1247923 h 1531203"/>
                <a:gd name="connsiteX3" fmla="*/ 895350 w 3171825"/>
                <a:gd name="connsiteY3" fmla="*/ 148 h 1531203"/>
                <a:gd name="connsiteX4" fmla="*/ 2466975 w 3171825"/>
                <a:gd name="connsiteY4" fmla="*/ 1333648 h 1531203"/>
                <a:gd name="connsiteX5" fmla="*/ 3171825 w 3171825"/>
                <a:gd name="connsiteY5" fmla="*/ 1524148 h 1531203"/>
                <a:gd name="connsiteX6" fmla="*/ 3171825 w 3171825"/>
                <a:gd name="connsiteY6" fmla="*/ 1524148 h 1531203"/>
                <a:gd name="connsiteX0" fmla="*/ 0 w 3171825"/>
                <a:gd name="connsiteY0" fmla="*/ 1447950 h 1537729"/>
                <a:gd name="connsiteX1" fmla="*/ 358350 w 3171825"/>
                <a:gd name="connsiteY1" fmla="*/ 1531205 h 1537729"/>
                <a:gd name="connsiteX2" fmla="*/ 590550 w 3171825"/>
                <a:gd name="connsiteY2" fmla="*/ 1247925 h 1537729"/>
                <a:gd name="connsiteX3" fmla="*/ 895350 w 3171825"/>
                <a:gd name="connsiteY3" fmla="*/ 150 h 1537729"/>
                <a:gd name="connsiteX4" fmla="*/ 2466975 w 3171825"/>
                <a:gd name="connsiteY4" fmla="*/ 1333650 h 1537729"/>
                <a:gd name="connsiteX5" fmla="*/ 3171825 w 3171825"/>
                <a:gd name="connsiteY5" fmla="*/ 1524150 h 1537729"/>
                <a:gd name="connsiteX6" fmla="*/ 3171825 w 3171825"/>
                <a:gd name="connsiteY6" fmla="*/ 1524150 h 1537729"/>
                <a:gd name="connsiteX0" fmla="*/ 0 w 3171825"/>
                <a:gd name="connsiteY0" fmla="*/ 1537729 h 1557821"/>
                <a:gd name="connsiteX1" fmla="*/ 358350 w 3171825"/>
                <a:gd name="connsiteY1" fmla="*/ 1531205 h 1557821"/>
                <a:gd name="connsiteX2" fmla="*/ 590550 w 3171825"/>
                <a:gd name="connsiteY2" fmla="*/ 1247925 h 1557821"/>
                <a:gd name="connsiteX3" fmla="*/ 895350 w 3171825"/>
                <a:gd name="connsiteY3" fmla="*/ 150 h 1557821"/>
                <a:gd name="connsiteX4" fmla="*/ 2466975 w 3171825"/>
                <a:gd name="connsiteY4" fmla="*/ 1333650 h 1557821"/>
                <a:gd name="connsiteX5" fmla="*/ 3171825 w 3171825"/>
                <a:gd name="connsiteY5" fmla="*/ 1524150 h 1557821"/>
                <a:gd name="connsiteX6" fmla="*/ 3171825 w 3171825"/>
                <a:gd name="connsiteY6" fmla="*/ 1524150 h 1557821"/>
                <a:gd name="connsiteX0" fmla="*/ 0 w 3224037"/>
                <a:gd name="connsiteY0" fmla="*/ 1537729 h 1557821"/>
                <a:gd name="connsiteX1" fmla="*/ 358350 w 3224037"/>
                <a:gd name="connsiteY1" fmla="*/ 1531205 h 1557821"/>
                <a:gd name="connsiteX2" fmla="*/ 590550 w 3224037"/>
                <a:gd name="connsiteY2" fmla="*/ 1247925 h 1557821"/>
                <a:gd name="connsiteX3" fmla="*/ 895350 w 3224037"/>
                <a:gd name="connsiteY3" fmla="*/ 150 h 1557821"/>
                <a:gd name="connsiteX4" fmla="*/ 2466975 w 3224037"/>
                <a:gd name="connsiteY4" fmla="*/ 1333650 h 1557821"/>
                <a:gd name="connsiteX5" fmla="*/ 3171825 w 3224037"/>
                <a:gd name="connsiteY5" fmla="*/ 1524150 h 1557821"/>
                <a:gd name="connsiteX6" fmla="*/ 3171825 w 3224037"/>
                <a:gd name="connsiteY6" fmla="*/ 1557821 h 1557821"/>
                <a:gd name="connsiteX0" fmla="*/ 0 w 3224036"/>
                <a:gd name="connsiteY0" fmla="*/ 1557821 h 1568625"/>
                <a:gd name="connsiteX1" fmla="*/ 358350 w 3224036"/>
                <a:gd name="connsiteY1" fmla="*/ 1531205 h 1568625"/>
                <a:gd name="connsiteX2" fmla="*/ 590550 w 3224036"/>
                <a:gd name="connsiteY2" fmla="*/ 1247925 h 1568625"/>
                <a:gd name="connsiteX3" fmla="*/ 895350 w 3224036"/>
                <a:gd name="connsiteY3" fmla="*/ 150 h 1568625"/>
                <a:gd name="connsiteX4" fmla="*/ 2466975 w 3224036"/>
                <a:gd name="connsiteY4" fmla="*/ 1333650 h 1568625"/>
                <a:gd name="connsiteX5" fmla="*/ 3171825 w 3224036"/>
                <a:gd name="connsiteY5" fmla="*/ 1524150 h 1568625"/>
                <a:gd name="connsiteX6" fmla="*/ 3171825 w 3224036"/>
                <a:gd name="connsiteY6" fmla="*/ 1557821 h 156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4036" h="1568625">
                  <a:moveTo>
                    <a:pt x="0" y="1557821"/>
                  </a:moveTo>
                  <a:cubicBezTo>
                    <a:pt x="117475" y="1569727"/>
                    <a:pt x="259925" y="1582854"/>
                    <a:pt x="358350" y="1531205"/>
                  </a:cubicBezTo>
                  <a:cubicBezTo>
                    <a:pt x="456775" y="1479556"/>
                    <a:pt x="501050" y="1503101"/>
                    <a:pt x="590550" y="1247925"/>
                  </a:cubicBezTo>
                  <a:cubicBezTo>
                    <a:pt x="680050" y="992749"/>
                    <a:pt x="582613" y="-14138"/>
                    <a:pt x="895350" y="150"/>
                  </a:cubicBezTo>
                  <a:cubicBezTo>
                    <a:pt x="1208088" y="14437"/>
                    <a:pt x="2087563" y="1079650"/>
                    <a:pt x="2466975" y="1333650"/>
                  </a:cubicBezTo>
                  <a:cubicBezTo>
                    <a:pt x="2846387" y="1587650"/>
                    <a:pt x="3054350" y="1486788"/>
                    <a:pt x="3171825" y="1524150"/>
                  </a:cubicBezTo>
                  <a:cubicBezTo>
                    <a:pt x="3289300" y="1561512"/>
                    <a:pt x="3171825" y="1546597"/>
                    <a:pt x="3171825" y="1557821"/>
                  </a:cubicBez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E34E83E2-147A-4216-8F29-20D02F1D1D63}"/>
                </a:ext>
              </a:extLst>
            </p:cNvPr>
            <p:cNvGrpSpPr/>
            <p:nvPr/>
          </p:nvGrpSpPr>
          <p:grpSpPr>
            <a:xfrm>
              <a:off x="0" y="0"/>
              <a:ext cx="2247900" cy="1581150"/>
              <a:chOff x="0" y="0"/>
              <a:chExt cx="2247900" cy="1581150"/>
            </a:xfrm>
          </p:grpSpPr>
          <p:cxnSp>
            <p:nvCxnSpPr>
              <p:cNvPr id="26" name="Přímá spojnice 25">
                <a:extLst>
                  <a:ext uri="{FF2B5EF4-FFF2-40B4-BE49-F238E27FC236}">
                    <a16:creationId xmlns:a16="http://schemas.microsoft.com/office/drawing/2014/main" id="{D5F98E38-97EA-4647-8CD1-D0A927E52545}"/>
                  </a:ext>
                </a:extLst>
              </p:cNvPr>
              <p:cNvCxnSpPr/>
              <p:nvPr/>
            </p:nvCxnSpPr>
            <p:spPr>
              <a:xfrm>
                <a:off x="466725" y="38100"/>
                <a:ext cx="0" cy="1476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ové pole 25">
                <a:extLst>
                  <a:ext uri="{FF2B5EF4-FFF2-40B4-BE49-F238E27FC236}">
                    <a16:creationId xmlns:a16="http://schemas.microsoft.com/office/drawing/2014/main" id="{563D0810-3594-4EAA-B369-6A8470C25431}"/>
                  </a:ext>
                </a:extLst>
              </p:cNvPr>
              <p:cNvSpPr txBox="1"/>
              <p:nvPr/>
            </p:nvSpPr>
            <p:spPr>
              <a:xfrm>
                <a:off x="1924050" y="1323975"/>
                <a:ext cx="2667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>
                    <a:ea typeface="Calibri"/>
                    <a:cs typeface="Times New Roman"/>
                  </a:rPr>
                  <a:t>x</a:t>
                </a:r>
              </a:p>
            </p:txBody>
          </p: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14114587-B933-457F-BBE4-507D6D8F7FC7}"/>
                  </a:ext>
                </a:extLst>
              </p:cNvPr>
              <p:cNvCxnSpPr/>
              <p:nvPr/>
            </p:nvCxnSpPr>
            <p:spPr>
              <a:xfrm>
                <a:off x="304800" y="1314450"/>
                <a:ext cx="1943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ové pole 26">
                <a:extLst>
                  <a:ext uri="{FF2B5EF4-FFF2-40B4-BE49-F238E27FC236}">
                    <a16:creationId xmlns:a16="http://schemas.microsoft.com/office/drawing/2014/main" id="{6020651E-1828-48E5-92A7-965390C1665A}"/>
                  </a:ext>
                </a:extLst>
              </p:cNvPr>
              <p:cNvSpPr txBox="1"/>
              <p:nvPr/>
            </p:nvSpPr>
            <p:spPr>
              <a:xfrm>
                <a:off x="0" y="0"/>
                <a:ext cx="4191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f(x)</a:t>
                </a:r>
              </a:p>
            </p:txBody>
          </p:sp>
        </p:grp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7CBAE69F-17A6-4C8D-B2E8-C23779D76E68}"/>
              </a:ext>
            </a:extLst>
          </p:cNvPr>
          <p:cNvGrpSpPr/>
          <p:nvPr/>
        </p:nvGrpSpPr>
        <p:grpSpPr>
          <a:xfrm>
            <a:off x="7237113" y="3340152"/>
            <a:ext cx="2879709" cy="1581150"/>
            <a:chOff x="0" y="0"/>
            <a:chExt cx="2247900" cy="1581150"/>
          </a:xfrm>
        </p:grpSpPr>
        <p:sp>
          <p:nvSpPr>
            <p:cNvPr id="31" name="Volný tvar 22">
              <a:extLst>
                <a:ext uri="{FF2B5EF4-FFF2-40B4-BE49-F238E27FC236}">
                  <a16:creationId xmlns:a16="http://schemas.microsoft.com/office/drawing/2014/main" id="{E96D9CA6-9C72-481B-BF0C-160FD57F04A0}"/>
                </a:ext>
              </a:extLst>
            </p:cNvPr>
            <p:cNvSpPr/>
            <p:nvPr/>
          </p:nvSpPr>
          <p:spPr>
            <a:xfrm>
              <a:off x="533400" y="104775"/>
              <a:ext cx="1590675" cy="1165225"/>
            </a:xfrm>
            <a:custGeom>
              <a:avLst/>
              <a:gdLst>
                <a:gd name="connsiteX0" fmla="*/ 0 w 3171825"/>
                <a:gd name="connsiteY0" fmla="*/ 1447948 h 1531203"/>
                <a:gd name="connsiteX1" fmla="*/ 333375 w 3171825"/>
                <a:gd name="connsiteY1" fmla="*/ 1438423 h 1531203"/>
                <a:gd name="connsiteX2" fmla="*/ 590550 w 3171825"/>
                <a:gd name="connsiteY2" fmla="*/ 1247923 h 1531203"/>
                <a:gd name="connsiteX3" fmla="*/ 895350 w 3171825"/>
                <a:gd name="connsiteY3" fmla="*/ 148 h 1531203"/>
                <a:gd name="connsiteX4" fmla="*/ 2466975 w 3171825"/>
                <a:gd name="connsiteY4" fmla="*/ 1333648 h 1531203"/>
                <a:gd name="connsiteX5" fmla="*/ 3171825 w 3171825"/>
                <a:gd name="connsiteY5" fmla="*/ 1524148 h 1531203"/>
                <a:gd name="connsiteX6" fmla="*/ 3171825 w 3171825"/>
                <a:gd name="connsiteY6" fmla="*/ 1524148 h 1531203"/>
                <a:gd name="connsiteX0" fmla="*/ 0 w 3171825"/>
                <a:gd name="connsiteY0" fmla="*/ 1447950 h 1537729"/>
                <a:gd name="connsiteX1" fmla="*/ 358350 w 3171825"/>
                <a:gd name="connsiteY1" fmla="*/ 1531205 h 1537729"/>
                <a:gd name="connsiteX2" fmla="*/ 590550 w 3171825"/>
                <a:gd name="connsiteY2" fmla="*/ 1247925 h 1537729"/>
                <a:gd name="connsiteX3" fmla="*/ 895350 w 3171825"/>
                <a:gd name="connsiteY3" fmla="*/ 150 h 1537729"/>
                <a:gd name="connsiteX4" fmla="*/ 2466975 w 3171825"/>
                <a:gd name="connsiteY4" fmla="*/ 1333650 h 1537729"/>
                <a:gd name="connsiteX5" fmla="*/ 3171825 w 3171825"/>
                <a:gd name="connsiteY5" fmla="*/ 1524150 h 1537729"/>
                <a:gd name="connsiteX6" fmla="*/ 3171825 w 3171825"/>
                <a:gd name="connsiteY6" fmla="*/ 1524150 h 1537729"/>
                <a:gd name="connsiteX0" fmla="*/ 0 w 3171825"/>
                <a:gd name="connsiteY0" fmla="*/ 1537729 h 1557821"/>
                <a:gd name="connsiteX1" fmla="*/ 358350 w 3171825"/>
                <a:gd name="connsiteY1" fmla="*/ 1531205 h 1557821"/>
                <a:gd name="connsiteX2" fmla="*/ 590550 w 3171825"/>
                <a:gd name="connsiteY2" fmla="*/ 1247925 h 1557821"/>
                <a:gd name="connsiteX3" fmla="*/ 895350 w 3171825"/>
                <a:gd name="connsiteY3" fmla="*/ 150 h 1557821"/>
                <a:gd name="connsiteX4" fmla="*/ 2466975 w 3171825"/>
                <a:gd name="connsiteY4" fmla="*/ 1333650 h 1557821"/>
                <a:gd name="connsiteX5" fmla="*/ 3171825 w 3171825"/>
                <a:gd name="connsiteY5" fmla="*/ 1524150 h 1557821"/>
                <a:gd name="connsiteX6" fmla="*/ 3171825 w 3171825"/>
                <a:gd name="connsiteY6" fmla="*/ 1524150 h 1557821"/>
                <a:gd name="connsiteX0" fmla="*/ 0 w 3224037"/>
                <a:gd name="connsiteY0" fmla="*/ 1537729 h 1557821"/>
                <a:gd name="connsiteX1" fmla="*/ 358350 w 3224037"/>
                <a:gd name="connsiteY1" fmla="*/ 1531205 h 1557821"/>
                <a:gd name="connsiteX2" fmla="*/ 590550 w 3224037"/>
                <a:gd name="connsiteY2" fmla="*/ 1247925 h 1557821"/>
                <a:gd name="connsiteX3" fmla="*/ 895350 w 3224037"/>
                <a:gd name="connsiteY3" fmla="*/ 150 h 1557821"/>
                <a:gd name="connsiteX4" fmla="*/ 2466975 w 3224037"/>
                <a:gd name="connsiteY4" fmla="*/ 1333650 h 1557821"/>
                <a:gd name="connsiteX5" fmla="*/ 3171825 w 3224037"/>
                <a:gd name="connsiteY5" fmla="*/ 1524150 h 1557821"/>
                <a:gd name="connsiteX6" fmla="*/ 3171825 w 3224037"/>
                <a:gd name="connsiteY6" fmla="*/ 1557821 h 1557821"/>
                <a:gd name="connsiteX0" fmla="*/ 0 w 3224036"/>
                <a:gd name="connsiteY0" fmla="*/ 1557821 h 1568625"/>
                <a:gd name="connsiteX1" fmla="*/ 358350 w 3224036"/>
                <a:gd name="connsiteY1" fmla="*/ 1531205 h 1568625"/>
                <a:gd name="connsiteX2" fmla="*/ 590550 w 3224036"/>
                <a:gd name="connsiteY2" fmla="*/ 1247925 h 1568625"/>
                <a:gd name="connsiteX3" fmla="*/ 895350 w 3224036"/>
                <a:gd name="connsiteY3" fmla="*/ 150 h 1568625"/>
                <a:gd name="connsiteX4" fmla="*/ 2466975 w 3224036"/>
                <a:gd name="connsiteY4" fmla="*/ 1333650 h 1568625"/>
                <a:gd name="connsiteX5" fmla="*/ 3171825 w 3224036"/>
                <a:gd name="connsiteY5" fmla="*/ 1524150 h 1568625"/>
                <a:gd name="connsiteX6" fmla="*/ 3171825 w 3224036"/>
                <a:gd name="connsiteY6" fmla="*/ 1557821 h 156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4036" h="1568625">
                  <a:moveTo>
                    <a:pt x="0" y="1557821"/>
                  </a:moveTo>
                  <a:cubicBezTo>
                    <a:pt x="117475" y="1569727"/>
                    <a:pt x="259925" y="1582854"/>
                    <a:pt x="358350" y="1531205"/>
                  </a:cubicBezTo>
                  <a:cubicBezTo>
                    <a:pt x="456775" y="1479556"/>
                    <a:pt x="501050" y="1503101"/>
                    <a:pt x="590550" y="1247925"/>
                  </a:cubicBezTo>
                  <a:cubicBezTo>
                    <a:pt x="680050" y="992749"/>
                    <a:pt x="582613" y="-14138"/>
                    <a:pt x="895350" y="150"/>
                  </a:cubicBezTo>
                  <a:cubicBezTo>
                    <a:pt x="1208088" y="14437"/>
                    <a:pt x="2087563" y="1079650"/>
                    <a:pt x="2466975" y="1333650"/>
                  </a:cubicBezTo>
                  <a:cubicBezTo>
                    <a:pt x="2846387" y="1587650"/>
                    <a:pt x="3054350" y="1486788"/>
                    <a:pt x="3171825" y="1524150"/>
                  </a:cubicBezTo>
                  <a:cubicBezTo>
                    <a:pt x="3289300" y="1561512"/>
                    <a:pt x="3171825" y="1546597"/>
                    <a:pt x="3171825" y="1557821"/>
                  </a:cubicBez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4EC3322E-3E54-4D6E-AB8A-068DD4C6D08F}"/>
                </a:ext>
              </a:extLst>
            </p:cNvPr>
            <p:cNvGrpSpPr/>
            <p:nvPr/>
          </p:nvGrpSpPr>
          <p:grpSpPr>
            <a:xfrm>
              <a:off x="0" y="0"/>
              <a:ext cx="2247900" cy="1581150"/>
              <a:chOff x="0" y="0"/>
              <a:chExt cx="2247900" cy="1581150"/>
            </a:xfrm>
          </p:grpSpPr>
          <p:cxnSp>
            <p:nvCxnSpPr>
              <p:cNvPr id="33" name="Přímá spojnice 32">
                <a:extLst>
                  <a:ext uri="{FF2B5EF4-FFF2-40B4-BE49-F238E27FC236}">
                    <a16:creationId xmlns:a16="http://schemas.microsoft.com/office/drawing/2014/main" id="{4E23C678-FE7B-4787-A6F0-200DE1817992}"/>
                  </a:ext>
                </a:extLst>
              </p:cNvPr>
              <p:cNvCxnSpPr/>
              <p:nvPr/>
            </p:nvCxnSpPr>
            <p:spPr>
              <a:xfrm>
                <a:off x="466725" y="38100"/>
                <a:ext cx="0" cy="1476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 pole 20">
                <a:extLst>
                  <a:ext uri="{FF2B5EF4-FFF2-40B4-BE49-F238E27FC236}">
                    <a16:creationId xmlns:a16="http://schemas.microsoft.com/office/drawing/2014/main" id="{FDC63CB5-AECA-4077-A009-A0C417E3F496}"/>
                  </a:ext>
                </a:extLst>
              </p:cNvPr>
              <p:cNvSpPr txBox="1"/>
              <p:nvPr/>
            </p:nvSpPr>
            <p:spPr>
              <a:xfrm>
                <a:off x="1924050" y="1323975"/>
                <a:ext cx="2667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>
                    <a:ea typeface="Calibri"/>
                    <a:cs typeface="Times New Roman"/>
                  </a:rPr>
                  <a:t>x</a:t>
                </a:r>
              </a:p>
            </p:txBody>
          </p:sp>
          <p:cxnSp>
            <p:nvCxnSpPr>
              <p:cNvPr id="35" name="Přímá spojnice 34">
                <a:extLst>
                  <a:ext uri="{FF2B5EF4-FFF2-40B4-BE49-F238E27FC236}">
                    <a16:creationId xmlns:a16="http://schemas.microsoft.com/office/drawing/2014/main" id="{F5A98A6A-4564-4C3C-B763-CE5D98FD4EAE}"/>
                  </a:ext>
                </a:extLst>
              </p:cNvPr>
              <p:cNvCxnSpPr/>
              <p:nvPr/>
            </p:nvCxnSpPr>
            <p:spPr>
              <a:xfrm>
                <a:off x="304800" y="1314450"/>
                <a:ext cx="1943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ové pole 21">
                <a:extLst>
                  <a:ext uri="{FF2B5EF4-FFF2-40B4-BE49-F238E27FC236}">
                    <a16:creationId xmlns:a16="http://schemas.microsoft.com/office/drawing/2014/main" id="{657B9882-90E1-4B1A-BC2E-A3D2EFE0BD12}"/>
                  </a:ext>
                </a:extLst>
              </p:cNvPr>
              <p:cNvSpPr txBox="1"/>
              <p:nvPr/>
            </p:nvSpPr>
            <p:spPr>
              <a:xfrm>
                <a:off x="0" y="0"/>
                <a:ext cx="4191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f(x)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ové pole 32">
                <a:extLst>
                  <a:ext uri="{FF2B5EF4-FFF2-40B4-BE49-F238E27FC236}">
                    <a16:creationId xmlns:a16="http://schemas.microsoft.com/office/drawing/2014/main" id="{349D09C0-A856-45C8-AF61-25873A327F31}"/>
                  </a:ext>
                </a:extLst>
              </p:cNvPr>
              <p:cNvSpPr txBox="1"/>
              <p:nvPr/>
            </p:nvSpPr>
            <p:spPr>
              <a:xfrm>
                <a:off x="1684429" y="5007224"/>
                <a:ext cx="3250655" cy="918419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𝑎</m:t>
                      </m:r>
                      <m:r>
                        <a:rPr lang="cs-CZ" sz="16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−2</m:t>
                      </m:r>
                    </m:oMath>
                  </m:oMathPara>
                </a14:m>
                <a:endParaRPr lang="cs-CZ" sz="1600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p</a:t>
                </a:r>
                <a:r>
                  <a:rPr lang="en-US" sz="1600" dirty="0" err="1">
                    <a:ea typeface="Times New Roman"/>
                    <a:cs typeface="Times New Roman"/>
                  </a:rPr>
                  <a:t>ravd</a:t>
                </a:r>
                <a:r>
                  <a:rPr lang="cs-CZ" sz="1600" dirty="0" err="1">
                    <a:ea typeface="Times New Roman"/>
                    <a:cs typeface="Times New Roman"/>
                  </a:rPr>
                  <a:t>ěpodobně</a:t>
                </a:r>
                <a:endParaRPr lang="cs-CZ" sz="1600" dirty="0">
                  <a:ea typeface="Times New Roman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negativně zešikmené rozdělení</a:t>
                </a:r>
                <a:endParaRPr lang="cs-CZ" sz="16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7" name="Textové pole 32">
                <a:extLst>
                  <a:ext uri="{FF2B5EF4-FFF2-40B4-BE49-F238E27FC236}">
                    <a16:creationId xmlns:a16="http://schemas.microsoft.com/office/drawing/2014/main" id="{349D09C0-A856-45C8-AF61-25873A327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429" y="5007224"/>
                <a:ext cx="3250655" cy="918419"/>
              </a:xfrm>
              <a:prstGeom prst="rect">
                <a:avLst/>
              </a:prstGeom>
              <a:blipFill>
                <a:blip r:embed="rId4"/>
                <a:stretch>
                  <a:fillRect b="-8609"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ové pole 31">
                <a:extLst>
                  <a:ext uri="{FF2B5EF4-FFF2-40B4-BE49-F238E27FC236}">
                    <a16:creationId xmlns:a16="http://schemas.microsoft.com/office/drawing/2014/main" id="{FB162798-48B7-4015-98BA-25A8166209CE}"/>
                  </a:ext>
                </a:extLst>
              </p:cNvPr>
              <p:cNvSpPr txBox="1"/>
              <p:nvPr/>
            </p:nvSpPr>
            <p:spPr>
              <a:xfrm>
                <a:off x="7365263" y="4962370"/>
                <a:ext cx="3122265" cy="91841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𝑎</m:t>
                      </m:r>
                      <m:r>
                        <a:rPr lang="cs-CZ" sz="1600" i="1">
                          <a:latin typeface="Cambria Math"/>
                          <a:ea typeface="Calibri"/>
                          <a:cs typeface="Times New Roman"/>
                        </a:rPr>
                        <m:t>&gt;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2</m:t>
                      </m:r>
                    </m:oMath>
                  </m:oMathPara>
                </a14:m>
                <a:endParaRPr lang="cs-CZ" sz="1600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pravděpodobně</a:t>
                </a: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pozitivně zešikmené rozdělení</a:t>
                </a:r>
                <a:endParaRPr lang="cs-CZ" sz="16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8" name="Textové pole 31">
                <a:extLst>
                  <a:ext uri="{FF2B5EF4-FFF2-40B4-BE49-F238E27FC236}">
                    <a16:creationId xmlns:a16="http://schemas.microsoft.com/office/drawing/2014/main" id="{FB162798-48B7-4015-98BA-25A816620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263" y="4962370"/>
                <a:ext cx="3122265" cy="918415"/>
              </a:xfrm>
              <a:prstGeom prst="rect">
                <a:avLst/>
              </a:prstGeom>
              <a:blipFill>
                <a:blip r:embed="rId5"/>
                <a:stretch>
                  <a:fillRect b="-8609"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bdélník 44">
            <a:extLst>
              <a:ext uri="{FF2B5EF4-FFF2-40B4-BE49-F238E27FC236}">
                <a16:creationId xmlns:a16="http://schemas.microsoft.com/office/drawing/2014/main" id="{E9D5A401-85B8-4886-85E5-D76558DF39F0}"/>
              </a:ext>
            </a:extLst>
          </p:cNvPr>
          <p:cNvSpPr/>
          <p:nvPr/>
        </p:nvSpPr>
        <p:spPr>
          <a:xfrm>
            <a:off x="4382980" y="1534166"/>
            <a:ext cx="3546669" cy="976002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76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054600"/>
          </a:xfrm>
        </p:spPr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 marL="228600" lvl="1">
              <a:spcBef>
                <a:spcPts val="10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rgbClr val="00A499"/>
                </a:solidFill>
              </a:rPr>
              <a:t>Statistický znak </a:t>
            </a:r>
            <a:r>
              <a:rPr lang="cs-CZ" sz="1800" dirty="0"/>
              <a:t>je nějaká měřitelná (zjistitelná) charakteristika prvků základního souboru.</a:t>
            </a:r>
            <a:endParaRPr lang="en-US" sz="1800" dirty="0">
              <a:solidFill>
                <a:srgbClr val="008000"/>
              </a:solidFill>
            </a:endParaRP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4"/>
                </a:solidFill>
              </a:rPr>
              <a:t>Kvantitativn</a:t>
            </a:r>
            <a:r>
              <a:rPr lang="cs-CZ" sz="1800" b="1" dirty="0">
                <a:solidFill>
                  <a:schemeClr val="accent4"/>
                </a:solidFill>
              </a:rPr>
              <a:t>í znak </a:t>
            </a:r>
            <a:r>
              <a:rPr lang="cs-CZ" sz="1800" dirty="0"/>
              <a:t>– znak, jehož varianty mají číselné hodnoty (má smysl posuzovat rozdíly a poměry)</a:t>
            </a:r>
          </a:p>
          <a:p>
            <a:pPr marL="685800" lvl="2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2"/>
                </a:solidFill>
              </a:rPr>
              <a:t>Kva</a:t>
            </a:r>
            <a:r>
              <a:rPr lang="cs-CZ" sz="1800" b="1" dirty="0">
                <a:solidFill>
                  <a:schemeClr val="accent2"/>
                </a:solidFill>
              </a:rPr>
              <a:t>l</a:t>
            </a:r>
            <a:r>
              <a:rPr lang="en-US" sz="1800" b="1" dirty="0" err="1">
                <a:solidFill>
                  <a:schemeClr val="accent2"/>
                </a:solidFill>
              </a:rPr>
              <a:t>itativn</a:t>
            </a:r>
            <a:r>
              <a:rPr lang="cs-CZ" sz="1800" b="1" dirty="0">
                <a:solidFill>
                  <a:schemeClr val="accent2"/>
                </a:solidFill>
              </a:rPr>
              <a:t>í znak </a:t>
            </a:r>
            <a:r>
              <a:rPr lang="cs-CZ" sz="1800" dirty="0"/>
              <a:t>– znak, jehož varianty se liší kvalitou (může jít i o číselné hodnoty – např. známka z matematiky)</a:t>
            </a: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graphicFrame>
        <p:nvGraphicFramePr>
          <p:cNvPr id="9" name="Zástupný symbol pro obsah 3"/>
          <p:cNvGraphicFramePr>
            <a:graphicFrameLocks/>
          </p:cNvGraphicFramePr>
          <p:nvPr/>
        </p:nvGraphicFramePr>
        <p:xfrm>
          <a:off x="1122113" y="1346200"/>
          <a:ext cx="10066307" cy="344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pohlaví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výška (cm)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(kg)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brigáda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frekvence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charakteristika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brigádě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studiu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73323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3403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200"/>
                <a:ext cx="11125200" cy="491172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cs-CZ" dirty="0">
                    <a:solidFill>
                      <a:srgbClr val="00A499"/>
                    </a:solidFill>
                  </a:rPr>
                  <a:t>Výběrová špičatost </a:t>
                </a:r>
                <a14:m>
                  <m:oMath xmlns:m="http://schemas.openxmlformats.org/officeDocument/2006/math">
                    <m:r>
                      <a:rPr lang="cs-CZ" i="1" smtClean="0">
                        <a:solidFill>
                          <a:srgbClr val="00A499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cs-CZ" dirty="0"/>
                  <a:t> - míra koncentrace kolem průměru</a:t>
                </a:r>
              </a:p>
              <a:p>
                <a:pPr marL="0" indent="0">
                  <a:buNone/>
                </a:pPr>
                <a:endParaRPr lang="cs-CZ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cs-CZ" i="1">
                          <a:latin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cs-CZ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cs-CZ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cs-CZ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dirty="0"/>
                  <a:t>standardizovaná špičatost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cs-CZ" i="1">
                            <a:latin typeface="Cambria Math"/>
                          </a:rPr>
                          <m:t>4</m:t>
                        </m:r>
                      </m:sub>
                    </m:sSub>
                    <m:r>
                      <a:rPr lang="cs-CZ" i="1">
                        <a:latin typeface="Cambria Math"/>
                      </a:rPr>
                      <m:t>−3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endParaRPr lang="cs-CZ" dirty="0"/>
              </a:p>
              <a:p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200"/>
                <a:ext cx="11125200" cy="4911725"/>
              </a:xfrm>
              <a:blipFill>
                <a:blip r:embed="rId2"/>
                <a:stretch>
                  <a:fillRect l="-493" t="-16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–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Výběrová špičatost</a:t>
            </a: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E9D5A401-85B8-4886-85E5-D76558DF39F0}"/>
              </a:ext>
            </a:extLst>
          </p:cNvPr>
          <p:cNvSpPr/>
          <p:nvPr/>
        </p:nvSpPr>
        <p:spPr>
          <a:xfrm>
            <a:off x="4602326" y="1731527"/>
            <a:ext cx="3044344" cy="897706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E467266A-765F-4DDF-9FD9-52F677906BB0}"/>
              </a:ext>
            </a:extLst>
          </p:cNvPr>
          <p:cNvGrpSpPr/>
          <p:nvPr/>
        </p:nvGrpSpPr>
        <p:grpSpPr>
          <a:xfrm>
            <a:off x="4573751" y="2909606"/>
            <a:ext cx="2808312" cy="1581150"/>
            <a:chOff x="3078326" y="3281907"/>
            <a:chExt cx="2808312" cy="1581150"/>
          </a:xfrm>
        </p:grpSpPr>
        <p:grpSp>
          <p:nvGrpSpPr>
            <p:cNvPr id="47" name="Skupina 46">
              <a:extLst>
                <a:ext uri="{FF2B5EF4-FFF2-40B4-BE49-F238E27FC236}">
                  <a16:creationId xmlns:a16="http://schemas.microsoft.com/office/drawing/2014/main" id="{1CED1D39-08DB-4130-BA06-7722379B7661}"/>
                </a:ext>
              </a:extLst>
            </p:cNvPr>
            <p:cNvGrpSpPr/>
            <p:nvPr/>
          </p:nvGrpSpPr>
          <p:grpSpPr>
            <a:xfrm>
              <a:off x="3780404" y="3539083"/>
              <a:ext cx="1677849" cy="996949"/>
              <a:chOff x="0" y="0"/>
              <a:chExt cx="1961390" cy="1645269"/>
            </a:xfrm>
          </p:grpSpPr>
          <p:sp>
            <p:nvSpPr>
              <p:cNvPr id="53" name="Volný tvar 11">
                <a:extLst>
                  <a:ext uri="{FF2B5EF4-FFF2-40B4-BE49-F238E27FC236}">
                    <a16:creationId xmlns:a16="http://schemas.microsoft.com/office/drawing/2014/main" id="{E79923DF-FE94-449F-921C-793DCD291472}"/>
                  </a:ext>
                </a:extLst>
              </p:cNvPr>
              <p:cNvSpPr/>
              <p:nvPr/>
            </p:nvSpPr>
            <p:spPr>
              <a:xfrm>
                <a:off x="933450" y="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54" name="Volný tvar 12">
                <a:extLst>
                  <a:ext uri="{FF2B5EF4-FFF2-40B4-BE49-F238E27FC236}">
                    <a16:creationId xmlns:a16="http://schemas.microsoft.com/office/drawing/2014/main" id="{66E71D86-225D-4AC0-8227-47DFE29F556F}"/>
                  </a:ext>
                </a:extLst>
              </p:cNvPr>
              <p:cNvSpPr/>
              <p:nvPr/>
            </p:nvSpPr>
            <p:spPr>
              <a:xfrm flipH="1">
                <a:off x="0" y="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grpSp>
          <p:nvGrpSpPr>
            <p:cNvPr id="48" name="Skupina 47">
              <a:extLst>
                <a:ext uri="{FF2B5EF4-FFF2-40B4-BE49-F238E27FC236}">
                  <a16:creationId xmlns:a16="http://schemas.microsoft.com/office/drawing/2014/main" id="{0E4230DB-C809-41EA-95F4-22EBE8DCDDDF}"/>
                </a:ext>
              </a:extLst>
            </p:cNvPr>
            <p:cNvGrpSpPr/>
            <p:nvPr/>
          </p:nvGrpSpPr>
          <p:grpSpPr>
            <a:xfrm>
              <a:off x="3078326" y="3281907"/>
              <a:ext cx="2808312" cy="1581150"/>
              <a:chOff x="0" y="0"/>
              <a:chExt cx="2247900" cy="1581150"/>
            </a:xfrm>
          </p:grpSpPr>
          <p:cxnSp>
            <p:nvCxnSpPr>
              <p:cNvPr id="49" name="Přímá spojnice 48">
                <a:extLst>
                  <a:ext uri="{FF2B5EF4-FFF2-40B4-BE49-F238E27FC236}">
                    <a16:creationId xmlns:a16="http://schemas.microsoft.com/office/drawing/2014/main" id="{A2AE3038-A388-4F49-9400-D06FFBAAE9E9}"/>
                  </a:ext>
                </a:extLst>
              </p:cNvPr>
              <p:cNvCxnSpPr/>
              <p:nvPr/>
            </p:nvCxnSpPr>
            <p:spPr>
              <a:xfrm>
                <a:off x="466725" y="38100"/>
                <a:ext cx="0" cy="1476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ové pole 14">
                <a:extLst>
                  <a:ext uri="{FF2B5EF4-FFF2-40B4-BE49-F238E27FC236}">
                    <a16:creationId xmlns:a16="http://schemas.microsoft.com/office/drawing/2014/main" id="{000E26DF-1172-4159-ACA0-4D12904B29BB}"/>
                  </a:ext>
                </a:extLst>
              </p:cNvPr>
              <p:cNvSpPr txBox="1"/>
              <p:nvPr/>
            </p:nvSpPr>
            <p:spPr>
              <a:xfrm>
                <a:off x="1924050" y="1323975"/>
                <a:ext cx="2667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x</a:t>
                </a:r>
              </a:p>
            </p:txBody>
          </p:sp>
          <p:cxnSp>
            <p:nvCxnSpPr>
              <p:cNvPr id="51" name="Přímá spojnice 50">
                <a:extLst>
                  <a:ext uri="{FF2B5EF4-FFF2-40B4-BE49-F238E27FC236}">
                    <a16:creationId xmlns:a16="http://schemas.microsoft.com/office/drawing/2014/main" id="{77C12175-B2A6-4C33-BB96-529ECB6D3E8D}"/>
                  </a:ext>
                </a:extLst>
              </p:cNvPr>
              <p:cNvCxnSpPr/>
              <p:nvPr/>
            </p:nvCxnSpPr>
            <p:spPr>
              <a:xfrm>
                <a:off x="304800" y="1314450"/>
                <a:ext cx="1943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ové pole 15">
                <a:extLst>
                  <a:ext uri="{FF2B5EF4-FFF2-40B4-BE49-F238E27FC236}">
                    <a16:creationId xmlns:a16="http://schemas.microsoft.com/office/drawing/2014/main" id="{16778385-750A-4CB8-8D91-A33B172D28A3}"/>
                  </a:ext>
                </a:extLst>
              </p:cNvPr>
              <p:cNvSpPr txBox="1"/>
              <p:nvPr/>
            </p:nvSpPr>
            <p:spPr>
              <a:xfrm>
                <a:off x="0" y="0"/>
                <a:ext cx="4191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f(x)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ové pole 30">
                <a:extLst>
                  <a:ext uri="{FF2B5EF4-FFF2-40B4-BE49-F238E27FC236}">
                    <a16:creationId xmlns:a16="http://schemas.microsoft.com/office/drawing/2014/main" id="{A3BA1587-DCC4-46E4-8D5E-B5F291EA72BE}"/>
                  </a:ext>
                </a:extLst>
              </p:cNvPr>
              <p:cNvSpPr txBox="1"/>
              <p:nvPr/>
            </p:nvSpPr>
            <p:spPr>
              <a:xfrm>
                <a:off x="5077671" y="4561105"/>
                <a:ext cx="2304392" cy="1015874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600" i="1">
                              <a:latin typeface="Cambria Math" panose="02040503050406030204" pitchFamily="18" charset="0"/>
                              <a:ea typeface="Calibri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cs-CZ" sz="1600" i="1">
                              <a:latin typeface="Cambria Math"/>
                              <a:ea typeface="Calibri"/>
                              <a:cs typeface="Times New Roman"/>
                            </a:rPr>
                            <m:t>𝛼</m:t>
                          </m:r>
                        </m:e>
                        <m:sub>
                          <m:r>
                            <a:rPr lang="cs-CZ" sz="1600" i="1">
                              <a:latin typeface="Cambria Math"/>
                              <a:ea typeface="Calibri"/>
                              <a:cs typeface="Times New Roman"/>
                            </a:rPr>
                            <m:t>4</m:t>
                          </m:r>
                        </m:sub>
                      </m:sSub>
                      <m:r>
                        <a:rPr lang="cs-CZ" sz="1600" i="1">
                          <a:latin typeface="Cambria Math"/>
                          <a:ea typeface="Calibri"/>
                          <a:cs typeface="Times New Roman"/>
                        </a:rPr>
                        <m:t>=3</m:t>
                      </m:r>
                    </m:oMath>
                  </m:oMathPara>
                </a14:m>
                <a:endParaRPr lang="cs-CZ" sz="1600" dirty="0"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špičatost cca odpovídající normálnímu rozdělení</a:t>
                </a:r>
                <a:endParaRPr lang="cs-CZ" sz="16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5" name="Textové pole 30">
                <a:extLst>
                  <a:ext uri="{FF2B5EF4-FFF2-40B4-BE49-F238E27FC236}">
                    <a16:creationId xmlns:a16="http://schemas.microsoft.com/office/drawing/2014/main" id="{A3BA1587-DCC4-46E4-8D5E-B5F291EA7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671" y="4561105"/>
                <a:ext cx="2304392" cy="1015874"/>
              </a:xfrm>
              <a:prstGeom prst="rect">
                <a:avLst/>
              </a:prstGeom>
              <a:blipFill>
                <a:blip r:embed="rId3"/>
                <a:stretch>
                  <a:fillRect l="-1587" r="-1852"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Skupina 55">
            <a:extLst>
              <a:ext uri="{FF2B5EF4-FFF2-40B4-BE49-F238E27FC236}">
                <a16:creationId xmlns:a16="http://schemas.microsoft.com/office/drawing/2014/main" id="{47676EFF-1244-4701-97BE-7B9062E1A447}"/>
              </a:ext>
            </a:extLst>
          </p:cNvPr>
          <p:cNvGrpSpPr/>
          <p:nvPr/>
        </p:nvGrpSpPr>
        <p:grpSpPr>
          <a:xfrm>
            <a:off x="1674938" y="2928113"/>
            <a:ext cx="2650549" cy="1581149"/>
            <a:chOff x="179512" y="3300413"/>
            <a:chExt cx="2650549" cy="1581149"/>
          </a:xfrm>
        </p:grpSpPr>
        <p:grpSp>
          <p:nvGrpSpPr>
            <p:cNvPr id="57" name="Skupina 56">
              <a:extLst>
                <a:ext uri="{FF2B5EF4-FFF2-40B4-BE49-F238E27FC236}">
                  <a16:creationId xmlns:a16="http://schemas.microsoft.com/office/drawing/2014/main" id="{AB7E285A-5720-483D-B22E-B30E24A185B7}"/>
                </a:ext>
              </a:extLst>
            </p:cNvPr>
            <p:cNvGrpSpPr/>
            <p:nvPr/>
          </p:nvGrpSpPr>
          <p:grpSpPr>
            <a:xfrm>
              <a:off x="612333" y="4093519"/>
              <a:ext cx="2180243" cy="482600"/>
              <a:chOff x="561975" y="76200"/>
              <a:chExt cx="1961390" cy="1645269"/>
            </a:xfrm>
          </p:grpSpPr>
          <p:sp>
            <p:nvSpPr>
              <p:cNvPr id="63" name="Volný tvar 24">
                <a:extLst>
                  <a:ext uri="{FF2B5EF4-FFF2-40B4-BE49-F238E27FC236}">
                    <a16:creationId xmlns:a16="http://schemas.microsoft.com/office/drawing/2014/main" id="{0547F8BD-2001-437B-B087-16B0B2FF7F3C}"/>
                  </a:ext>
                </a:extLst>
              </p:cNvPr>
              <p:cNvSpPr/>
              <p:nvPr/>
            </p:nvSpPr>
            <p:spPr>
              <a:xfrm>
                <a:off x="1495425" y="7620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100">
                    <a:ea typeface="Times New Roman"/>
                    <a:cs typeface="Times New Roman"/>
                  </a:rPr>
                  <a:t> </a:t>
                </a:r>
                <a:endParaRPr lang="cs-CZ" sz="1100">
                  <a:ea typeface="Calibri"/>
                  <a:cs typeface="Times New Roman"/>
                </a:endParaRPr>
              </a:p>
            </p:txBody>
          </p:sp>
          <p:sp>
            <p:nvSpPr>
              <p:cNvPr id="64" name="Volný tvar 25">
                <a:extLst>
                  <a:ext uri="{FF2B5EF4-FFF2-40B4-BE49-F238E27FC236}">
                    <a16:creationId xmlns:a16="http://schemas.microsoft.com/office/drawing/2014/main" id="{AE1A7F8C-6330-47A1-BF2B-10B26406314D}"/>
                  </a:ext>
                </a:extLst>
              </p:cNvPr>
              <p:cNvSpPr/>
              <p:nvPr/>
            </p:nvSpPr>
            <p:spPr>
              <a:xfrm flipH="1">
                <a:off x="561975" y="7620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sz="1100">
                    <a:ea typeface="Times New Roman"/>
                    <a:cs typeface="Times New Roman"/>
                  </a:rPr>
                  <a:t> </a:t>
                </a:r>
                <a:endParaRPr lang="cs-CZ" sz="1100"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58" name="Skupina 57">
              <a:extLst>
                <a:ext uri="{FF2B5EF4-FFF2-40B4-BE49-F238E27FC236}">
                  <a16:creationId xmlns:a16="http://schemas.microsoft.com/office/drawing/2014/main" id="{D9C91405-5B14-46E2-99F1-268C1533EE99}"/>
                </a:ext>
              </a:extLst>
            </p:cNvPr>
            <p:cNvGrpSpPr/>
            <p:nvPr/>
          </p:nvGrpSpPr>
          <p:grpSpPr>
            <a:xfrm>
              <a:off x="179512" y="3300413"/>
              <a:ext cx="2650549" cy="1581149"/>
              <a:chOff x="-128021" y="1"/>
              <a:chExt cx="2650549" cy="1581149"/>
            </a:xfrm>
          </p:grpSpPr>
          <p:cxnSp>
            <p:nvCxnSpPr>
              <p:cNvPr id="59" name="Přímá spojnice 58">
                <a:extLst>
                  <a:ext uri="{FF2B5EF4-FFF2-40B4-BE49-F238E27FC236}">
                    <a16:creationId xmlns:a16="http://schemas.microsoft.com/office/drawing/2014/main" id="{728E9748-EC6B-4E6E-BE29-10BEC715E332}"/>
                  </a:ext>
                </a:extLst>
              </p:cNvPr>
              <p:cNvCxnSpPr/>
              <p:nvPr/>
            </p:nvCxnSpPr>
            <p:spPr>
              <a:xfrm>
                <a:off x="466725" y="38100"/>
                <a:ext cx="0" cy="1476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ové pole 14">
                <a:extLst>
                  <a:ext uri="{FF2B5EF4-FFF2-40B4-BE49-F238E27FC236}">
                    <a16:creationId xmlns:a16="http://schemas.microsoft.com/office/drawing/2014/main" id="{E143E29E-3773-4E84-B83E-3A7E77829701}"/>
                  </a:ext>
                </a:extLst>
              </p:cNvPr>
              <p:cNvSpPr txBox="1"/>
              <p:nvPr/>
            </p:nvSpPr>
            <p:spPr>
              <a:xfrm>
                <a:off x="2255828" y="1323975"/>
                <a:ext cx="2667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>
                    <a:solidFill>
                      <a:srgbClr val="000000"/>
                    </a:solidFill>
                    <a:ea typeface="Calibri"/>
                    <a:cs typeface="Times New Roman"/>
                  </a:rPr>
                  <a:t>x</a:t>
                </a:r>
                <a:endParaRPr lang="cs-CZ" sz="1200" dirty="0">
                  <a:latin typeface="Times New Roman"/>
                  <a:ea typeface="Times New Roman"/>
                </a:endParaRPr>
              </a:p>
            </p:txBody>
          </p:sp>
          <p:cxnSp>
            <p:nvCxnSpPr>
              <p:cNvPr id="61" name="Přímá spojnice 60">
                <a:extLst>
                  <a:ext uri="{FF2B5EF4-FFF2-40B4-BE49-F238E27FC236}">
                    <a16:creationId xmlns:a16="http://schemas.microsoft.com/office/drawing/2014/main" id="{F6BC32BB-8DC0-4977-B979-3EFA7BBB45B9}"/>
                  </a:ext>
                </a:extLst>
              </p:cNvPr>
              <p:cNvCxnSpPr/>
              <p:nvPr/>
            </p:nvCxnSpPr>
            <p:spPr>
              <a:xfrm>
                <a:off x="304800" y="1314450"/>
                <a:ext cx="2217728" cy="95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ové pole 15">
                <a:extLst>
                  <a:ext uri="{FF2B5EF4-FFF2-40B4-BE49-F238E27FC236}">
                    <a16:creationId xmlns:a16="http://schemas.microsoft.com/office/drawing/2014/main" id="{5C16C135-D506-447A-8ECA-E8C574CB97C3}"/>
                  </a:ext>
                </a:extLst>
              </p:cNvPr>
              <p:cNvSpPr txBox="1"/>
              <p:nvPr/>
            </p:nvSpPr>
            <p:spPr>
              <a:xfrm>
                <a:off x="-128021" y="1"/>
                <a:ext cx="547121" cy="23867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>
                    <a:solidFill>
                      <a:srgbClr val="000000"/>
                    </a:solidFill>
                    <a:ea typeface="Calibri"/>
                    <a:cs typeface="Times New Roman"/>
                  </a:rPr>
                  <a:t>f(x)</a:t>
                </a:r>
                <a:endParaRPr lang="cs-CZ" sz="1200" dirty="0">
                  <a:latin typeface="Times New Roman"/>
                  <a:ea typeface="Times New Roman"/>
                </a:endParaRPr>
              </a:p>
            </p:txBody>
          </p:sp>
        </p:grpSp>
      </p:grp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ABC0DF42-73B1-4350-9C6C-E8FFEE01D882}"/>
              </a:ext>
            </a:extLst>
          </p:cNvPr>
          <p:cNvGrpSpPr/>
          <p:nvPr/>
        </p:nvGrpSpPr>
        <p:grpSpPr>
          <a:xfrm>
            <a:off x="7315083" y="2930643"/>
            <a:ext cx="2808312" cy="1581150"/>
            <a:chOff x="5819658" y="3302944"/>
            <a:chExt cx="2808312" cy="1581150"/>
          </a:xfrm>
        </p:grpSpPr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DF8837A6-A615-43F9-8F1A-3C8CB7131DF1}"/>
                </a:ext>
              </a:extLst>
            </p:cNvPr>
            <p:cNvGrpSpPr/>
            <p:nvPr/>
          </p:nvGrpSpPr>
          <p:grpSpPr>
            <a:xfrm>
              <a:off x="7071798" y="3539082"/>
              <a:ext cx="648915" cy="996949"/>
              <a:chOff x="0" y="0"/>
              <a:chExt cx="1961390" cy="1645269"/>
            </a:xfrm>
          </p:grpSpPr>
          <p:sp>
            <p:nvSpPr>
              <p:cNvPr id="72" name="Volný tvar 35">
                <a:extLst>
                  <a:ext uri="{FF2B5EF4-FFF2-40B4-BE49-F238E27FC236}">
                    <a16:creationId xmlns:a16="http://schemas.microsoft.com/office/drawing/2014/main" id="{73D2B794-9DA5-4247-9793-7A2B679EB6F1}"/>
                  </a:ext>
                </a:extLst>
              </p:cNvPr>
              <p:cNvSpPr/>
              <p:nvPr/>
            </p:nvSpPr>
            <p:spPr>
              <a:xfrm>
                <a:off x="933450" y="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73" name="Volný tvar 36">
                <a:extLst>
                  <a:ext uri="{FF2B5EF4-FFF2-40B4-BE49-F238E27FC236}">
                    <a16:creationId xmlns:a16="http://schemas.microsoft.com/office/drawing/2014/main" id="{73DCFA33-3837-4C77-961B-C6AA0E8DDF1C}"/>
                  </a:ext>
                </a:extLst>
              </p:cNvPr>
              <p:cNvSpPr/>
              <p:nvPr/>
            </p:nvSpPr>
            <p:spPr>
              <a:xfrm flipH="1">
                <a:off x="0" y="0"/>
                <a:ext cx="1027940" cy="1645269"/>
              </a:xfrm>
              <a:custGeom>
                <a:avLst/>
                <a:gdLst>
                  <a:gd name="connsiteX0" fmla="*/ 0 w 1027940"/>
                  <a:gd name="connsiteY0" fmla="*/ 8824 h 1645269"/>
                  <a:gd name="connsiteX1" fmla="*/ 171450 w 1027940"/>
                  <a:gd name="connsiteY1" fmla="*/ 94549 h 1645269"/>
                  <a:gd name="connsiteX2" fmla="*/ 371475 w 1027940"/>
                  <a:gd name="connsiteY2" fmla="*/ 685099 h 1645269"/>
                  <a:gd name="connsiteX3" fmla="*/ 657225 w 1027940"/>
                  <a:gd name="connsiteY3" fmla="*/ 1418524 h 1645269"/>
                  <a:gd name="connsiteX4" fmla="*/ 981075 w 1027940"/>
                  <a:gd name="connsiteY4" fmla="*/ 1618549 h 1645269"/>
                  <a:gd name="connsiteX5" fmla="*/ 1019175 w 1027940"/>
                  <a:gd name="connsiteY5" fmla="*/ 1637599 h 164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940" h="1645269">
                    <a:moveTo>
                      <a:pt x="0" y="8824"/>
                    </a:moveTo>
                    <a:cubicBezTo>
                      <a:pt x="54769" y="-4670"/>
                      <a:pt x="109538" y="-18164"/>
                      <a:pt x="171450" y="94549"/>
                    </a:cubicBezTo>
                    <a:cubicBezTo>
                      <a:pt x="233363" y="207262"/>
                      <a:pt x="290513" y="464437"/>
                      <a:pt x="371475" y="685099"/>
                    </a:cubicBezTo>
                    <a:cubicBezTo>
                      <a:pt x="452437" y="905761"/>
                      <a:pt x="555625" y="1262949"/>
                      <a:pt x="657225" y="1418524"/>
                    </a:cubicBezTo>
                    <a:cubicBezTo>
                      <a:pt x="758825" y="1574099"/>
                      <a:pt x="920750" y="1582037"/>
                      <a:pt x="981075" y="1618549"/>
                    </a:cubicBezTo>
                    <a:cubicBezTo>
                      <a:pt x="1041400" y="1655061"/>
                      <a:pt x="1030287" y="1646330"/>
                      <a:pt x="1019175" y="1637599"/>
                    </a:cubicBezTo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FD33980B-8EC8-482E-B35B-93DE92D00DCC}"/>
                </a:ext>
              </a:extLst>
            </p:cNvPr>
            <p:cNvGrpSpPr/>
            <p:nvPr/>
          </p:nvGrpSpPr>
          <p:grpSpPr>
            <a:xfrm>
              <a:off x="5819658" y="3302944"/>
              <a:ext cx="2808312" cy="1581150"/>
              <a:chOff x="0" y="0"/>
              <a:chExt cx="2247900" cy="1581150"/>
            </a:xfrm>
          </p:grpSpPr>
          <p:cxnSp>
            <p:nvCxnSpPr>
              <p:cNvPr id="68" name="Přímá spojnice 67">
                <a:extLst>
                  <a:ext uri="{FF2B5EF4-FFF2-40B4-BE49-F238E27FC236}">
                    <a16:creationId xmlns:a16="http://schemas.microsoft.com/office/drawing/2014/main" id="{7E9BF73A-8B51-4524-B4AA-82AF06CA1644}"/>
                  </a:ext>
                </a:extLst>
              </p:cNvPr>
              <p:cNvCxnSpPr/>
              <p:nvPr/>
            </p:nvCxnSpPr>
            <p:spPr>
              <a:xfrm>
                <a:off x="466725" y="38100"/>
                <a:ext cx="0" cy="14763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ové pole 14">
                <a:extLst>
                  <a:ext uri="{FF2B5EF4-FFF2-40B4-BE49-F238E27FC236}">
                    <a16:creationId xmlns:a16="http://schemas.microsoft.com/office/drawing/2014/main" id="{0E831E7D-AE6D-4E9D-BD05-E8124886CE0F}"/>
                  </a:ext>
                </a:extLst>
              </p:cNvPr>
              <p:cNvSpPr txBox="1"/>
              <p:nvPr/>
            </p:nvSpPr>
            <p:spPr>
              <a:xfrm>
                <a:off x="1924050" y="1323975"/>
                <a:ext cx="2667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x</a:t>
                </a:r>
              </a:p>
            </p:txBody>
          </p:sp>
          <p:cxnSp>
            <p:nvCxnSpPr>
              <p:cNvPr id="70" name="Přímá spojnice 69">
                <a:extLst>
                  <a:ext uri="{FF2B5EF4-FFF2-40B4-BE49-F238E27FC236}">
                    <a16:creationId xmlns:a16="http://schemas.microsoft.com/office/drawing/2014/main" id="{8930E45C-845A-4DBA-8780-8A581D81139C}"/>
                  </a:ext>
                </a:extLst>
              </p:cNvPr>
              <p:cNvCxnSpPr/>
              <p:nvPr/>
            </p:nvCxnSpPr>
            <p:spPr>
              <a:xfrm>
                <a:off x="304800" y="1314450"/>
                <a:ext cx="19431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ové pole 15">
                <a:extLst>
                  <a:ext uri="{FF2B5EF4-FFF2-40B4-BE49-F238E27FC236}">
                    <a16:creationId xmlns:a16="http://schemas.microsoft.com/office/drawing/2014/main" id="{A668BBEC-4A26-4593-B54A-1688BA6D3A27}"/>
                  </a:ext>
                </a:extLst>
              </p:cNvPr>
              <p:cNvSpPr txBox="1"/>
              <p:nvPr/>
            </p:nvSpPr>
            <p:spPr>
              <a:xfrm>
                <a:off x="0" y="0"/>
                <a:ext cx="419100" cy="25717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>
                    <a:ea typeface="Calibri"/>
                    <a:cs typeface="Times New Roman"/>
                  </a:rPr>
                  <a:t>f(x)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ové pole 30">
                <a:extLst>
                  <a:ext uri="{FF2B5EF4-FFF2-40B4-BE49-F238E27FC236}">
                    <a16:creationId xmlns:a16="http://schemas.microsoft.com/office/drawing/2014/main" id="{9C3DE0E3-E269-41B3-8EF2-4504FDF4BEBD}"/>
                  </a:ext>
                </a:extLst>
              </p:cNvPr>
              <p:cNvSpPr txBox="1"/>
              <p:nvPr/>
            </p:nvSpPr>
            <p:spPr>
              <a:xfrm>
                <a:off x="2107758" y="4509261"/>
                <a:ext cx="2304392" cy="13557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𝑏</m:t>
                      </m:r>
                      <m:r>
                        <a:rPr lang="en-US" sz="1600" i="1">
                          <a:latin typeface="Cambria Math"/>
                          <a:ea typeface="Calibri"/>
                          <a:cs typeface="Times New Roman"/>
                        </a:rPr>
                        <m:t>&lt;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lang="cs-CZ" sz="1600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plošší rozdělení</a:t>
                </a:r>
                <a:endParaRPr lang="cs-CZ" sz="16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74" name="Textové pole 30">
                <a:extLst>
                  <a:ext uri="{FF2B5EF4-FFF2-40B4-BE49-F238E27FC236}">
                    <a16:creationId xmlns:a16="http://schemas.microsoft.com/office/drawing/2014/main" id="{9C3DE0E3-E269-41B3-8EF2-4504FDF4B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758" y="4509261"/>
                <a:ext cx="2304392" cy="13557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ové pole 30">
                <a:extLst>
                  <a:ext uri="{FF2B5EF4-FFF2-40B4-BE49-F238E27FC236}">
                    <a16:creationId xmlns:a16="http://schemas.microsoft.com/office/drawing/2014/main" id="{CCA2B64C-89C6-4629-AC48-AFFE60CF737B}"/>
                  </a:ext>
                </a:extLst>
              </p:cNvPr>
              <p:cNvSpPr txBox="1"/>
              <p:nvPr/>
            </p:nvSpPr>
            <p:spPr>
              <a:xfrm>
                <a:off x="7723854" y="4561105"/>
                <a:ext cx="2304392" cy="13557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𝑏</m:t>
                      </m:r>
                      <m:r>
                        <a:rPr lang="en-US" sz="1600" i="1">
                          <a:latin typeface="Cambria Math"/>
                          <a:ea typeface="Calibri"/>
                          <a:cs typeface="Times New Roman"/>
                        </a:rPr>
                        <m:t>&gt;</m:t>
                      </m:r>
                      <m:r>
                        <a:rPr lang="cs-CZ" sz="1600" b="0" i="1" smtClean="0">
                          <a:latin typeface="Cambria Math" panose="02040503050406030204" pitchFamily="18" charset="0"/>
                          <a:ea typeface="Calibri"/>
                          <a:cs typeface="Times New Roman"/>
                        </a:rPr>
                        <m:t>5</m:t>
                      </m:r>
                    </m:oMath>
                  </m:oMathPara>
                </a14:m>
                <a:endParaRPr lang="cs-CZ" sz="1600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</a:pPr>
                <a:r>
                  <a:rPr lang="cs-CZ" sz="1600" dirty="0">
                    <a:ea typeface="Times New Roman"/>
                    <a:cs typeface="Times New Roman"/>
                  </a:rPr>
                  <a:t>špičatější rozdělení</a:t>
                </a:r>
                <a:endParaRPr lang="cs-CZ" sz="1600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75" name="Textové pole 30">
                <a:extLst>
                  <a:ext uri="{FF2B5EF4-FFF2-40B4-BE49-F238E27FC236}">
                    <a16:creationId xmlns:a16="http://schemas.microsoft.com/office/drawing/2014/main" id="{CCA2B64C-89C6-4629-AC48-AFFE60CF7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854" y="4561105"/>
                <a:ext cx="2304392" cy="13557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350">
                <a:noFill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163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74" grpId="0" animBg="1"/>
      <p:bldP spid="7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ty hodnoty proměnné, které se mimořádně liší od ostatních hodnot a tím ovlivňují např. vypovídací hodnotu průměru.</a:t>
            </a:r>
          </a:p>
          <a:p>
            <a:pPr marL="0" indent="0">
              <a:spcAft>
                <a:spcPts val="600"/>
              </a:spcAft>
              <a:buClr>
                <a:srgbClr val="00A499"/>
              </a:buClr>
              <a:buNone/>
            </a:pPr>
            <a:r>
              <a:rPr lang="cs-CZ" b="1" dirty="0">
                <a:solidFill>
                  <a:srgbClr val="00A499"/>
                </a:solidFill>
              </a:rPr>
              <a:t>Jak postupovat v případě, že v datech identifikujeme odlehlá pozorování?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V případě, že odlehlost pozorování je způsobena:</a:t>
            </a:r>
          </a:p>
          <a:p>
            <a:pPr marL="571500" lvl="2" indent="-342900">
              <a:buClr>
                <a:srgbClr val="00A499"/>
              </a:buClr>
              <a:buFont typeface="Wingdings" panose="05000000000000000000" pitchFamily="2" charset="2"/>
              <a:buChar char="ü"/>
            </a:pPr>
            <a:r>
              <a:rPr lang="cs-CZ" dirty="0"/>
              <a:t>hrubými chybami, překlepy, prokazatelným selháním lidí či techniky ...</a:t>
            </a:r>
          </a:p>
          <a:p>
            <a:pPr marL="571500" lvl="2" indent="-342900">
              <a:buClr>
                <a:srgbClr val="00A499"/>
              </a:buClr>
              <a:buFont typeface="Wingdings" panose="05000000000000000000" pitchFamily="2" charset="2"/>
              <a:buChar char="ü"/>
            </a:pPr>
            <a:r>
              <a:rPr lang="cs-CZ" dirty="0"/>
              <a:t>důsledky poruch, chybného měření, technologických chyb ... </a:t>
            </a:r>
          </a:p>
          <a:p>
            <a:pPr marL="226800" indent="0">
              <a:buClr>
                <a:srgbClr val="00A499"/>
              </a:buClr>
              <a:buNone/>
            </a:pPr>
            <a:r>
              <a:rPr lang="cs-CZ" dirty="0"/>
              <a:t>tzn., známe-li příčinu odlehlosti a předpokládáme-li, že již nenastane, jsme oprávněni tato pozorování vyloučit z dalšího zpracování. 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V ostatních případech je nutno zvážit, zda se vyloučením odlehlých pozorování nepřipravíme o důležité informace o jevech vyskytujících se s nízkou četností.</a:t>
            </a:r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Odlehlá pozorování</a:t>
            </a:r>
          </a:p>
        </p:txBody>
      </p:sp>
    </p:spTree>
    <p:extLst>
      <p:ext uri="{BB962C8B-B14F-4D97-AF65-F5344CB8AC3E}">
        <p14:creationId xmlns:p14="http://schemas.microsoft.com/office/powerpoint/2010/main" val="15934743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lvl="2" indent="0">
                  <a:buClr>
                    <a:srgbClr val="00A499"/>
                  </a:buClr>
                  <a:buNone/>
                </a:pPr>
                <a:r>
                  <a:rPr lang="cs-CZ" b="1" dirty="0">
                    <a:solidFill>
                      <a:srgbClr val="00A499"/>
                    </a:solidFill>
                  </a:rPr>
                  <a:t>Metoda vnitřních hradeb</a:t>
                </a:r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0,25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−1,5</m:t>
                              </m:r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𝐼𝑄𝑅</m:t>
                              </m:r>
                            </m:e>
                          </m:d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∨</m:t>
                          </m:r>
                          <m:d>
                            <m:dPr>
                              <m:ctrlP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0,75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+1,5</m:t>
                              </m:r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𝐼𝑄𝑅</m:t>
                              </m:r>
                            </m:e>
                          </m:d>
                        </m:e>
                      </m:d>
                      <m:r>
                        <a:rPr lang="cs-CZ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 ⇒ </m:t>
                      </m:r>
                      <m:sSub>
                        <m:sSubPr>
                          <m:ctrlP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cs-CZ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je</m:t>
                      </m:r>
                      <m:r>
                        <m:rPr>
                          <m:nor/>
                        </m:rPr>
                        <a:rPr lang="cs-CZ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odlehl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ý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pozorov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cs-CZ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cs-CZ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pPr marL="0" lvl="2" indent="0">
                  <a:buClr>
                    <a:srgbClr val="00A499"/>
                  </a:buClr>
                  <a:buNone/>
                </a:pPr>
                <a:r>
                  <a:rPr lang="cs-CZ" b="1" dirty="0">
                    <a:solidFill>
                      <a:srgbClr val="00A499"/>
                    </a:solidFill>
                  </a:rPr>
                  <a:t>Metoda vnějších hradeb</a:t>
                </a:r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0,25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s-CZ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𝐼𝑄𝑅</m:t>
                              </m:r>
                            </m:e>
                          </m:d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∨</m:t>
                          </m:r>
                          <m:r>
                            <a:rPr lang="cs-CZ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0,75</m:t>
                                  </m:r>
                                </m:sub>
                              </m:sSub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s-CZ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cs-CZ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𝐼𝑄𝑅</m:t>
                              </m:r>
                            </m:e>
                          </m:d>
                        </m:e>
                      </m:d>
                      <m:r>
                        <a:rPr lang="cs-CZ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 ⇒ </m:t>
                      </m:r>
                      <m:sSub>
                        <m:sSubPr>
                          <m:ctrlP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cs-CZ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je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cs-CZ" b="0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extr</m:t>
                      </m:r>
                      <m:r>
                        <m:rPr>
                          <m:nor/>
                        </m:rPr>
                        <a:rPr lang="cs-CZ" b="0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nor/>
                        </m:rPr>
                        <a:rPr lang="cs-CZ" b="0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mn</m:t>
                      </m:r>
                      <m:r>
                        <m:rPr>
                          <m:nor/>
                        </m:rPr>
                        <a:rPr lang="cs-CZ" b="0" i="0" smtClean="0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pozorov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cs-CZ">
                          <a:solidFill>
                            <a:srgbClr val="00A49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cs-CZ" dirty="0"/>
              </a:p>
              <a:p>
                <a:pPr marL="0" lvl="2" indent="0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540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Identifikace odlehlých pozorování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4214F37-6564-47BE-BFA6-B0B1E446FEAC}"/>
              </a:ext>
            </a:extLst>
          </p:cNvPr>
          <p:cNvSpPr txBox="1"/>
          <p:nvPr/>
        </p:nvSpPr>
        <p:spPr>
          <a:xfrm>
            <a:off x="2310589" y="293511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2"/>
                </a:solidFill>
              </a:rPr>
              <a:t>Dolní mez vnitřních hradeb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9A83E75-7738-46C1-A1B6-A59D3F3AF9B4}"/>
              </a:ext>
            </a:extLst>
          </p:cNvPr>
          <p:cNvSpPr txBox="1"/>
          <p:nvPr/>
        </p:nvSpPr>
        <p:spPr>
          <a:xfrm>
            <a:off x="4931301" y="293511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5"/>
                </a:solidFill>
              </a:rPr>
              <a:t>Horní mez vnitřních hradeb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70DD099-82E0-4352-A76E-DE4B7F42AF04}"/>
              </a:ext>
            </a:extLst>
          </p:cNvPr>
          <p:cNvSpPr/>
          <p:nvPr/>
        </p:nvSpPr>
        <p:spPr>
          <a:xfrm>
            <a:off x="2526030" y="2263140"/>
            <a:ext cx="1657350" cy="4629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CDDB039-31B4-438F-9496-8C9A784DDEC4}"/>
              </a:ext>
            </a:extLst>
          </p:cNvPr>
          <p:cNvSpPr/>
          <p:nvPr/>
        </p:nvSpPr>
        <p:spPr>
          <a:xfrm>
            <a:off x="5146742" y="2263140"/>
            <a:ext cx="1657350" cy="46291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B7FC277-9806-4665-A2D5-235C4E539025}"/>
              </a:ext>
            </a:extLst>
          </p:cNvPr>
          <p:cNvSpPr txBox="1"/>
          <p:nvPr/>
        </p:nvSpPr>
        <p:spPr>
          <a:xfrm>
            <a:off x="2234389" y="565926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2"/>
                </a:solidFill>
              </a:rPr>
              <a:t>Dolní mez vnějších hradeb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102E54-E927-4A93-9CCA-9371F2ABC947}"/>
              </a:ext>
            </a:extLst>
          </p:cNvPr>
          <p:cNvSpPr txBox="1"/>
          <p:nvPr/>
        </p:nvSpPr>
        <p:spPr>
          <a:xfrm>
            <a:off x="4815482" y="565926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5"/>
                </a:solidFill>
              </a:rPr>
              <a:t>Horní mez vnějších hradeb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F0D518F-8BBF-4E0D-BC91-B0B45873F1B0}"/>
              </a:ext>
            </a:extLst>
          </p:cNvPr>
          <p:cNvSpPr/>
          <p:nvPr/>
        </p:nvSpPr>
        <p:spPr>
          <a:xfrm>
            <a:off x="2623185" y="4987290"/>
            <a:ext cx="1425712" cy="4629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8673501-5B70-444B-B878-6EDEC86DD244}"/>
              </a:ext>
            </a:extLst>
          </p:cNvPr>
          <p:cNvSpPr/>
          <p:nvPr/>
        </p:nvSpPr>
        <p:spPr>
          <a:xfrm>
            <a:off x="5146742" y="4987290"/>
            <a:ext cx="1425712" cy="46291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41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r>
                  <a:rPr lang="cs-CZ" dirty="0"/>
                  <a:t>V předložených datech identifikujte odlehlá pozorování:</a:t>
                </a:r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buNone/>
                </a:pPr>
                <a:r>
                  <a:rPr lang="cs-CZ" u="sng" dirty="0"/>
                  <a:t>Vnitřní hradby:</a:t>
                </a:r>
              </a:p>
              <a:p>
                <a:pPr marL="0" indent="0">
                  <a:buNone/>
                </a:pPr>
                <a:r>
                  <a:rPr lang="cs-CZ" dirty="0"/>
                  <a:t>Dolní mez: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6,8</m:t>
                    </m:r>
                    <m:r>
                      <a:rPr lang="cs-CZ" i="1" dirty="0">
                        <a:latin typeface="Cambria Math" panose="02040503050406030204" pitchFamily="18" charset="0"/>
                      </a:rPr>
                      <m:t>−2,85=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𝟗𝟓</m:t>
                    </m:r>
                  </m:oMath>
                </a14:m>
                <a:r>
                  <a:rPr lang="cs-CZ" dirty="0"/>
                  <a:t>            Horní mez: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8,7</m:t>
                    </m:r>
                    <m:r>
                      <a:rPr lang="cs-CZ" i="1" dirty="0">
                        <a:latin typeface="Cambria Math" panose="02040503050406030204" pitchFamily="18" charset="0"/>
                      </a:rPr>
                      <m:t>+2,85=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𝟓𝟓</m:t>
                    </m:r>
                  </m:oMath>
                </a14:m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540" t="-1316" b="-15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Příklad 1</a:t>
            </a:r>
          </a:p>
        </p:txBody>
      </p:sp>
      <p:pic>
        <p:nvPicPr>
          <p:cNvPr id="7" name="Picture 2" descr="http://files.ccdr4.webnode.cz/200000032-b5c58b7b8e/FotkyFoto_fb%20pan%C3%A1%C4%8Dek%20otazn%C3%ADk.jpg">
            <a:extLst>
              <a:ext uri="{FF2B5EF4-FFF2-40B4-BE49-F238E27FC236}">
                <a16:creationId xmlns:a16="http://schemas.microsoft.com/office/drawing/2014/main" id="{DE9183AD-E53C-44E7-B67F-02E33394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460" y="5471204"/>
            <a:ext cx="765747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FFAC21E-89C9-4D0F-BCB5-9B1D5BD1A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277628"/>
              </p:ext>
            </p:extLst>
          </p:nvPr>
        </p:nvGraphicFramePr>
        <p:xfrm>
          <a:off x="4627833" y="2085241"/>
          <a:ext cx="2304256" cy="3457575"/>
        </p:xfrm>
        <a:graphic>
          <a:graphicData uri="http://schemas.openxmlformats.org/drawingml/2006/table">
            <a:tbl>
              <a:tblPr/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MN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15,7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9" name="Přímá spojovací šipka 10">
            <a:extLst>
              <a:ext uri="{FF2B5EF4-FFF2-40B4-BE49-F238E27FC236}">
                <a16:creationId xmlns:a16="http://schemas.microsoft.com/office/drawing/2014/main" id="{B97935BA-56FB-421E-95E6-200C817E4D30}"/>
              </a:ext>
            </a:extLst>
          </p:cNvPr>
          <p:cNvCxnSpPr/>
          <p:nvPr/>
        </p:nvCxnSpPr>
        <p:spPr>
          <a:xfrm>
            <a:off x="3439701" y="3968792"/>
            <a:ext cx="936104" cy="0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6C22D7F8-06A6-4023-A388-A836576A5EA4}"/>
                  </a:ext>
                </a:extLst>
              </p:cNvPr>
              <p:cNvSpPr txBox="1"/>
              <p:nvPr/>
            </p:nvSpPr>
            <p:spPr>
              <a:xfrm>
                <a:off x="1729511" y="3814028"/>
                <a:ext cx="1368152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𝑀𝑁</m:t>
                        </m:r>
                      </m:e>
                      <m:sub>
                        <m:r>
                          <a:rPr lang="cs-CZ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0,5</m:t>
                        </m:r>
                      </m:sub>
                    </m:sSub>
                  </m:oMath>
                </a14:m>
                <a:r>
                  <a:rPr lang="cs-CZ" b="1" dirty="0">
                    <a:solidFill>
                      <a:srgbClr val="92D050"/>
                    </a:solidFill>
                  </a:rPr>
                  <a:t>=7,3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6C22D7F8-06A6-4023-A388-A836576A5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511" y="3814028"/>
                <a:ext cx="1368152" cy="381515"/>
              </a:xfrm>
              <a:prstGeom prst="rect">
                <a:avLst/>
              </a:prstGeom>
              <a:blipFill>
                <a:blip r:embed="rId4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Přímá spojovací šipka 14">
            <a:extLst>
              <a:ext uri="{FF2B5EF4-FFF2-40B4-BE49-F238E27FC236}">
                <a16:creationId xmlns:a16="http://schemas.microsoft.com/office/drawing/2014/main" id="{7F6A0A5C-5477-43BC-A269-D15C5EC24340}"/>
              </a:ext>
            </a:extLst>
          </p:cNvPr>
          <p:cNvCxnSpPr/>
          <p:nvPr/>
        </p:nvCxnSpPr>
        <p:spPr>
          <a:xfrm>
            <a:off x="3439701" y="3167412"/>
            <a:ext cx="936104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A34B06A-2FA3-4CE0-A9A1-5F4123C86E41}"/>
                  </a:ext>
                </a:extLst>
              </p:cNvPr>
              <p:cNvSpPr txBox="1"/>
              <p:nvPr/>
            </p:nvSpPr>
            <p:spPr>
              <a:xfrm>
                <a:off x="1643656" y="2988024"/>
                <a:ext cx="1652029" cy="38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0,25</m:t>
                          </m:r>
                        </m:sub>
                      </m:sSub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cs-CZ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A34B06A-2FA3-4CE0-A9A1-5F4123C8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656" y="2988024"/>
                <a:ext cx="1652029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ovací šipka 18">
            <a:extLst>
              <a:ext uri="{FF2B5EF4-FFF2-40B4-BE49-F238E27FC236}">
                <a16:creationId xmlns:a16="http://schemas.microsoft.com/office/drawing/2014/main" id="{6B358C4F-8FCE-4837-88D0-60C3A16D1034}"/>
              </a:ext>
            </a:extLst>
          </p:cNvPr>
          <p:cNvCxnSpPr/>
          <p:nvPr/>
        </p:nvCxnSpPr>
        <p:spPr>
          <a:xfrm>
            <a:off x="3439701" y="4751588"/>
            <a:ext cx="936104" cy="0"/>
          </a:xfrm>
          <a:prstGeom prst="straightConnector1">
            <a:avLst/>
          </a:prstGeom>
          <a:ln w="254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8F16A535-F77F-4D1E-87BD-83E0D9EB1374}"/>
                  </a:ext>
                </a:extLst>
              </p:cNvPr>
              <p:cNvSpPr txBox="1"/>
              <p:nvPr/>
            </p:nvSpPr>
            <p:spPr>
              <a:xfrm>
                <a:off x="1721293" y="4570759"/>
                <a:ext cx="1496754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cs-CZ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cs-CZ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cs-CZ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=8,7</m:t>
                      </m:r>
                    </m:oMath>
                  </m:oMathPara>
                </a14:m>
                <a:endParaRPr lang="cs-CZ" b="1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8F16A535-F77F-4D1E-87BD-83E0D9EB1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293" y="4570759"/>
                <a:ext cx="1496754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ravá složená závorka 14">
            <a:extLst>
              <a:ext uri="{FF2B5EF4-FFF2-40B4-BE49-F238E27FC236}">
                <a16:creationId xmlns:a16="http://schemas.microsoft.com/office/drawing/2014/main" id="{49237718-118B-4C47-B225-E66666499363}"/>
              </a:ext>
            </a:extLst>
          </p:cNvPr>
          <p:cNvSpPr/>
          <p:nvPr/>
        </p:nvSpPr>
        <p:spPr>
          <a:xfrm>
            <a:off x="7112109" y="3167412"/>
            <a:ext cx="360040" cy="1584176"/>
          </a:xfrm>
          <a:prstGeom prst="rightBrace">
            <a:avLst>
              <a:gd name="adj1" fmla="val 1602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3484F13-533B-43E3-B3CB-CE5A28BAD3BD}"/>
                  </a:ext>
                </a:extLst>
              </p:cNvPr>
              <p:cNvSpPr txBox="1"/>
              <p:nvPr/>
            </p:nvSpPr>
            <p:spPr>
              <a:xfrm>
                <a:off x="7616165" y="3784126"/>
                <a:ext cx="3262580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𝐼𝑄𝑅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0,75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=1,9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3484F13-533B-43E3-B3CB-CE5A28BAD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165" y="3784126"/>
                <a:ext cx="3262580" cy="381515"/>
              </a:xfrm>
              <a:prstGeom prst="rect">
                <a:avLst/>
              </a:prstGeom>
              <a:blipFill>
                <a:blip r:embed="rId7"/>
                <a:stretch>
                  <a:fillRect l="-373" b="-80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6CCE71E5-7D8D-4ABE-B4FC-EE9B1F4A5A04}"/>
                  </a:ext>
                </a:extLst>
              </p:cNvPr>
              <p:cNvSpPr txBox="1"/>
              <p:nvPr/>
            </p:nvSpPr>
            <p:spPr>
              <a:xfrm>
                <a:off x="7616165" y="4175524"/>
                <a:ext cx="2448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1,5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𝐼𝑄𝑅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=2,85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6CCE71E5-7D8D-4ABE-B4FC-EE9B1F4A5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165" y="4175524"/>
                <a:ext cx="2448272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Přímá spojovací čára 16">
            <a:extLst>
              <a:ext uri="{FF2B5EF4-FFF2-40B4-BE49-F238E27FC236}">
                <a16:creationId xmlns:a16="http://schemas.microsoft.com/office/drawing/2014/main" id="{830AC767-7A99-4DD5-BC88-5CBF951A8BB1}"/>
              </a:ext>
            </a:extLst>
          </p:cNvPr>
          <p:cNvCxnSpPr/>
          <p:nvPr/>
        </p:nvCxnSpPr>
        <p:spPr>
          <a:xfrm>
            <a:off x="4447813" y="3980623"/>
            <a:ext cx="2664296" cy="0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1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r>
                  <a:rPr lang="cs-CZ" dirty="0"/>
                  <a:t>V předložených datech identifikujte odlehlá pozorování:</a:t>
                </a:r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>
                  <a:buNone/>
                </a:pPr>
                <a:r>
                  <a:rPr lang="cs-CZ" u="sng" dirty="0"/>
                  <a:t>Vnitřní hradby:</a:t>
                </a:r>
              </a:p>
              <a:p>
                <a:pPr marL="0" indent="0">
                  <a:buNone/>
                </a:pPr>
                <a:r>
                  <a:rPr lang="cs-CZ" dirty="0"/>
                  <a:t>Dolní mez: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6,8</m:t>
                    </m:r>
                    <m:r>
                      <a:rPr lang="cs-CZ" i="1" dirty="0">
                        <a:latin typeface="Cambria Math" panose="02040503050406030204" pitchFamily="18" charset="0"/>
                      </a:rPr>
                      <m:t>−2,85=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𝟗𝟓</m:t>
                    </m:r>
                  </m:oMath>
                </a14:m>
                <a:r>
                  <a:rPr lang="cs-CZ" dirty="0"/>
                  <a:t>            Horní mez: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8,7</m:t>
                    </m:r>
                    <m:r>
                      <a:rPr lang="cs-CZ" i="1" dirty="0">
                        <a:latin typeface="Cambria Math" panose="02040503050406030204" pitchFamily="18" charset="0"/>
                      </a:rPr>
                      <m:t>+2,85=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𝟓𝟓</m:t>
                    </m:r>
                  </m:oMath>
                </a14:m>
                <a:endParaRPr lang="cs-CZ" b="1" dirty="0"/>
              </a:p>
              <a:p>
                <a:pPr marL="0" indent="0">
                  <a:spcAft>
                    <a:spcPts val="600"/>
                  </a:spcAft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540" t="-1316" b="-15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Příklad 1</a:t>
            </a:r>
          </a:p>
        </p:txBody>
      </p:sp>
      <p:pic>
        <p:nvPicPr>
          <p:cNvPr id="7" name="Picture 2" descr="http://files.ccdr4.webnode.cz/200000032-b5c58b7b8e/FotkyFoto_fb%20pan%C3%A1%C4%8Dek%20otazn%C3%ADk.jpg">
            <a:extLst>
              <a:ext uri="{FF2B5EF4-FFF2-40B4-BE49-F238E27FC236}">
                <a16:creationId xmlns:a16="http://schemas.microsoft.com/office/drawing/2014/main" id="{DE9183AD-E53C-44E7-B67F-02E33394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460" y="5471204"/>
            <a:ext cx="765747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FFAC21E-89C9-4D0F-BCB5-9B1D5BD1A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320309"/>
              </p:ext>
            </p:extLst>
          </p:nvPr>
        </p:nvGraphicFramePr>
        <p:xfrm>
          <a:off x="4627833" y="2085241"/>
          <a:ext cx="2304256" cy="3457575"/>
        </p:xfrm>
        <a:graphic>
          <a:graphicData uri="http://schemas.openxmlformats.org/drawingml/2006/table">
            <a:tbl>
              <a:tblPr/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MN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EC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4,9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6,8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8,7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9,7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48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latin typeface="Arial CE"/>
                        </a:rPr>
                        <a:t>15,7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9" name="Přímá spojovací šipka 10">
            <a:extLst>
              <a:ext uri="{FF2B5EF4-FFF2-40B4-BE49-F238E27FC236}">
                <a16:creationId xmlns:a16="http://schemas.microsoft.com/office/drawing/2014/main" id="{B97935BA-56FB-421E-95E6-200C817E4D30}"/>
              </a:ext>
            </a:extLst>
          </p:cNvPr>
          <p:cNvCxnSpPr/>
          <p:nvPr/>
        </p:nvCxnSpPr>
        <p:spPr>
          <a:xfrm>
            <a:off x="3439701" y="3968792"/>
            <a:ext cx="936104" cy="0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6C22D7F8-06A6-4023-A388-A836576A5EA4}"/>
                  </a:ext>
                </a:extLst>
              </p:cNvPr>
              <p:cNvSpPr txBox="1"/>
              <p:nvPr/>
            </p:nvSpPr>
            <p:spPr>
              <a:xfrm>
                <a:off x="1729511" y="3814028"/>
                <a:ext cx="1368152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𝑀𝑁</m:t>
                        </m:r>
                      </m:e>
                      <m:sub>
                        <m:r>
                          <a:rPr lang="cs-CZ" i="1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0,5</m:t>
                        </m:r>
                      </m:sub>
                    </m:sSub>
                  </m:oMath>
                </a14:m>
                <a:r>
                  <a:rPr lang="cs-CZ" b="1" dirty="0">
                    <a:solidFill>
                      <a:srgbClr val="92D050"/>
                    </a:solidFill>
                  </a:rPr>
                  <a:t>=7,3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6C22D7F8-06A6-4023-A388-A836576A5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511" y="3814028"/>
                <a:ext cx="1368152" cy="381515"/>
              </a:xfrm>
              <a:prstGeom prst="rect">
                <a:avLst/>
              </a:prstGeom>
              <a:blipFill>
                <a:blip r:embed="rId4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Přímá spojovací šipka 14">
            <a:extLst>
              <a:ext uri="{FF2B5EF4-FFF2-40B4-BE49-F238E27FC236}">
                <a16:creationId xmlns:a16="http://schemas.microsoft.com/office/drawing/2014/main" id="{7F6A0A5C-5477-43BC-A269-D15C5EC24340}"/>
              </a:ext>
            </a:extLst>
          </p:cNvPr>
          <p:cNvCxnSpPr/>
          <p:nvPr/>
        </p:nvCxnSpPr>
        <p:spPr>
          <a:xfrm>
            <a:off x="3439701" y="3167412"/>
            <a:ext cx="936104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A34B06A-2FA3-4CE0-A9A1-5F4123C86E41}"/>
                  </a:ext>
                </a:extLst>
              </p:cNvPr>
              <p:cNvSpPr txBox="1"/>
              <p:nvPr/>
            </p:nvSpPr>
            <p:spPr>
              <a:xfrm>
                <a:off x="1643656" y="2988024"/>
                <a:ext cx="1652029" cy="3815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0,25</m:t>
                          </m:r>
                        </m:sub>
                      </m:sSub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b="1" i="1" dirty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cs-CZ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A34B06A-2FA3-4CE0-A9A1-5F4123C86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656" y="2988024"/>
                <a:ext cx="1652029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Přímá spojovací šipka 18">
            <a:extLst>
              <a:ext uri="{FF2B5EF4-FFF2-40B4-BE49-F238E27FC236}">
                <a16:creationId xmlns:a16="http://schemas.microsoft.com/office/drawing/2014/main" id="{6B358C4F-8FCE-4837-88D0-60C3A16D1034}"/>
              </a:ext>
            </a:extLst>
          </p:cNvPr>
          <p:cNvCxnSpPr/>
          <p:nvPr/>
        </p:nvCxnSpPr>
        <p:spPr>
          <a:xfrm>
            <a:off x="3439701" y="4751588"/>
            <a:ext cx="936104" cy="0"/>
          </a:xfrm>
          <a:prstGeom prst="straightConnector1">
            <a:avLst/>
          </a:prstGeom>
          <a:ln w="254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8F16A535-F77F-4D1E-87BD-83E0D9EB1374}"/>
                  </a:ext>
                </a:extLst>
              </p:cNvPr>
              <p:cNvSpPr txBox="1"/>
              <p:nvPr/>
            </p:nvSpPr>
            <p:spPr>
              <a:xfrm>
                <a:off x="1721293" y="4570759"/>
                <a:ext cx="1496754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cs-CZ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cs-CZ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cs-CZ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=8,7</m:t>
                      </m:r>
                    </m:oMath>
                  </m:oMathPara>
                </a14:m>
                <a:endParaRPr lang="cs-CZ" b="1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8F16A535-F77F-4D1E-87BD-83E0D9EB1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293" y="4570759"/>
                <a:ext cx="1496754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ravá složená závorka 14">
            <a:extLst>
              <a:ext uri="{FF2B5EF4-FFF2-40B4-BE49-F238E27FC236}">
                <a16:creationId xmlns:a16="http://schemas.microsoft.com/office/drawing/2014/main" id="{49237718-118B-4C47-B225-E66666499363}"/>
              </a:ext>
            </a:extLst>
          </p:cNvPr>
          <p:cNvSpPr/>
          <p:nvPr/>
        </p:nvSpPr>
        <p:spPr>
          <a:xfrm>
            <a:off x="7112109" y="3167412"/>
            <a:ext cx="360040" cy="1584176"/>
          </a:xfrm>
          <a:prstGeom prst="rightBrace">
            <a:avLst>
              <a:gd name="adj1" fmla="val 16029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3484F13-533B-43E3-B3CB-CE5A28BAD3BD}"/>
                  </a:ext>
                </a:extLst>
              </p:cNvPr>
              <p:cNvSpPr txBox="1"/>
              <p:nvPr/>
            </p:nvSpPr>
            <p:spPr>
              <a:xfrm>
                <a:off x="7616165" y="3784126"/>
                <a:ext cx="3262580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𝐼𝑄𝑅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0,75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𝑀𝑁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0,25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=1,9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3484F13-533B-43E3-B3CB-CE5A28BAD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165" y="3784126"/>
                <a:ext cx="3262580" cy="381515"/>
              </a:xfrm>
              <a:prstGeom prst="rect">
                <a:avLst/>
              </a:prstGeom>
              <a:blipFill>
                <a:blip r:embed="rId7"/>
                <a:stretch>
                  <a:fillRect l="-373" b="-80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6CCE71E5-7D8D-4ABE-B4FC-EE9B1F4A5A04}"/>
                  </a:ext>
                </a:extLst>
              </p:cNvPr>
              <p:cNvSpPr txBox="1"/>
              <p:nvPr/>
            </p:nvSpPr>
            <p:spPr>
              <a:xfrm>
                <a:off x="7616165" y="4175524"/>
                <a:ext cx="2448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1,5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𝐼𝑄𝑅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=2,85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6CCE71E5-7D8D-4ABE-B4FC-EE9B1F4A5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165" y="4175524"/>
                <a:ext cx="2448272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Přímá spojovací čára 16">
            <a:extLst>
              <a:ext uri="{FF2B5EF4-FFF2-40B4-BE49-F238E27FC236}">
                <a16:creationId xmlns:a16="http://schemas.microsoft.com/office/drawing/2014/main" id="{830AC767-7A99-4DD5-BC88-5CBF951A8BB1}"/>
              </a:ext>
            </a:extLst>
          </p:cNvPr>
          <p:cNvCxnSpPr/>
          <p:nvPr/>
        </p:nvCxnSpPr>
        <p:spPr>
          <a:xfrm>
            <a:off x="4447813" y="3980623"/>
            <a:ext cx="2664296" cy="0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0916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cs-CZ" sz="23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23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23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23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23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2300" dirty="0"/>
              </a:p>
              <a:p>
                <a:pPr marL="0" indent="0">
                  <a:buNone/>
                </a:pPr>
                <a:endParaRPr lang="cs-CZ" sz="2300" dirty="0"/>
              </a:p>
              <a:p>
                <a:pPr marL="0" indent="0">
                  <a:buNone/>
                </a:pPr>
                <a:endParaRPr lang="cs-CZ" sz="2300" dirty="0"/>
              </a:p>
              <a:p>
                <a:pPr marL="0" indent="0">
                  <a:buNone/>
                </a:pPr>
                <a:r>
                  <a:rPr lang="cs-CZ" sz="23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r>
                  <a:rPr lang="cs-CZ" sz="2300" b="1" dirty="0">
                    <a:solidFill>
                      <a:srgbClr val="00A499"/>
                    </a:solidFill>
                  </a:rPr>
                  <a:t>Co to jsou platné cifry?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cs-CZ" dirty="0"/>
                  <a:t>Platnými ciframi (číslicemi) daného čísla jsou všechny číslice od první zleva, která není nulová, do poslední zapsané číslice vpravo. Přitom se nepočítají nuly plynoucí z činitelů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cs-CZ" dirty="0"/>
                  <a:t> (číslo 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 panose="02040503050406030204" pitchFamily="18" charset="0"/>
                      </a:rPr>
                      <m:t>1 400 =</m:t>
                    </m:r>
                    <m:r>
                      <a:rPr lang="cs-CZ" b="0" i="0" dirty="0" smtClean="0">
                        <a:latin typeface="Cambria Math" panose="02040503050406030204" pitchFamily="18" charset="0"/>
                      </a:rPr>
                      <m:t>14</m:t>
                    </m:r>
                    <m:r>
                      <a:rPr lang="cs-CZ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dirty="0"/>
                  <a:t>, proto má 2 platné cifry ). </a:t>
                </a:r>
              </a:p>
              <a:p>
                <a:pPr>
                  <a:lnSpc>
                    <a:spcPct val="120000"/>
                  </a:lnSpc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dirty="0"/>
                  <a:t>Nuly mezi číslicemi jsou platnými ciframi (1 201 má 4 platné cifry).</a:t>
                </a:r>
              </a:p>
              <a:p>
                <a:pPr>
                  <a:lnSpc>
                    <a:spcPct val="120000"/>
                  </a:lnSpc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dirty="0"/>
                  <a:t>Nuly následující za první platnou cifrou a jsou zapsány za desetinnou čárkou jsou platnými ciframi (číslo 12,0 má 3 platné cifry). </a:t>
                </a:r>
              </a:p>
              <a:p>
                <a:pPr>
                  <a:lnSpc>
                    <a:spcPct val="120000"/>
                  </a:lnSpc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dirty="0"/>
                  <a:t>Nuly za zapsané za desetinnou čárkou před první platnou cifrou nejsou (číslo 0,005 má 1 platné místo).</a:t>
                </a:r>
                <a:endParaRPr lang="cs-CZ" b="1" dirty="0">
                  <a:solidFill>
                    <a:srgbClr val="00A499"/>
                  </a:solidFill>
                </a:endParaRPr>
              </a:p>
              <a:p>
                <a:pPr marL="0" indent="0" algn="r">
                  <a:lnSpc>
                    <a:spcPct val="120000"/>
                  </a:lnSpc>
                  <a:buNone/>
                </a:pPr>
                <a:r>
                  <a:rPr lang="cs-CZ" b="1" dirty="0">
                    <a:solidFill>
                      <a:srgbClr val="00A499"/>
                    </a:solidFill>
                  </a:rPr>
                  <a:t>Nezaměňujme počet platných cifer s počtem desetinných míst!</a:t>
                </a: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2033" r="-3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8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845365"/>
              </p:ext>
            </p:extLst>
          </p:nvPr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/>
              <p:nvPr/>
            </p:nvSpPr>
            <p:spPr>
              <a:xfrm>
                <a:off x="8401050" y="3320142"/>
                <a:ext cx="328308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Rozsah výběru</a:t>
                </a:r>
                <a:r>
                  <a:rPr lang="cs-CZ" dirty="0"/>
                  <a:t>: 29 (respondentů)</a:t>
                </a:r>
              </a:p>
              <a:p>
                <a:endParaRPr lang="cs-C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Směr. odchylku zaokrouhlíme nahoru na 2 platné cifry.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050" y="3320142"/>
                <a:ext cx="3283086" cy="1754326"/>
              </a:xfrm>
              <a:prstGeom prst="rect">
                <a:avLst/>
              </a:prstGeom>
              <a:blipFill>
                <a:blip r:embed="rId4"/>
                <a:stretch>
                  <a:fillRect l="-1484" t="-2091" r="-1484" b="-48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65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907654"/>
              </p:ext>
            </p:extLst>
          </p:nvPr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/>
              <p:nvPr/>
            </p:nvSpPr>
            <p:spPr>
              <a:xfrm>
                <a:off x="8401050" y="3320142"/>
                <a:ext cx="328308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Rozsah výběru</a:t>
                </a:r>
                <a:r>
                  <a:rPr lang="cs-CZ" dirty="0"/>
                  <a:t>: 29 (respondentů)</a:t>
                </a:r>
              </a:p>
              <a:p>
                <a:endParaRPr lang="cs-C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Směr. odchylku zaokrouhlíme nahoru na 2 platné cifry.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050" y="3320142"/>
                <a:ext cx="3283086" cy="1754326"/>
              </a:xfrm>
              <a:prstGeom prst="rect">
                <a:avLst/>
              </a:prstGeom>
              <a:blipFill>
                <a:blip r:embed="rId4"/>
                <a:stretch>
                  <a:fillRect l="-1484" t="-2091" r="-1484" b="-48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327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/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/>
              <p:nvPr/>
            </p:nvSpPr>
            <p:spPr>
              <a:xfrm>
                <a:off x="8401050" y="3320142"/>
                <a:ext cx="328308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Směr. odchylku jsme zaokrouhlili na celá čísla.</a:t>
                </a:r>
              </a:p>
              <a:p>
                <a:endParaRPr lang="cs-C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Míry polohy zaokrouhlíme na celá čísla.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050" y="3320142"/>
                <a:ext cx="3283086" cy="2031325"/>
              </a:xfrm>
              <a:prstGeom prst="rect">
                <a:avLst/>
              </a:prstGeom>
              <a:blipFill>
                <a:blip r:embed="rId4"/>
                <a:stretch>
                  <a:fillRect l="-1484" t="-1802" r="-2783" b="-39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2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129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44936"/>
              </p:ext>
            </p:extLst>
          </p:nvPr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/>
              <p:nvPr/>
            </p:nvSpPr>
            <p:spPr>
              <a:xfrm>
                <a:off x="8401050" y="3320142"/>
                <a:ext cx="328308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Směr. odchylku jsme zaokrouhlili na celá čísla.</a:t>
                </a:r>
              </a:p>
              <a:p>
                <a:endParaRPr lang="cs-CZ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Míry polohy zaokrouhlíme na celá čísla.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050" y="3320142"/>
                <a:ext cx="3283086" cy="2031325"/>
              </a:xfrm>
              <a:prstGeom prst="rect">
                <a:avLst/>
              </a:prstGeom>
              <a:blipFill>
                <a:blip r:embed="rId4"/>
                <a:stretch>
                  <a:fillRect l="-1484" t="-1802" r="-2783" b="-39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1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</a:t>
            </a:fld>
            <a:r>
              <a:rPr lang="cs-CZ" dirty="0"/>
              <a:t> / 152</a:t>
            </a:r>
          </a:p>
        </p:txBody>
      </p:sp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Část 2</a:t>
            </a:r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Popisná statistika </a:t>
            </a:r>
          </a:p>
          <a:p>
            <a:pPr marL="0" indent="0" algn="ctr">
              <a:buNone/>
            </a:pPr>
            <a:r>
              <a:rPr lang="cs-CZ" sz="2800" b="1" dirty="0"/>
              <a:t>aneb</a:t>
            </a:r>
          </a:p>
          <a:p>
            <a:pPr marL="0" indent="0" algn="ctr">
              <a:buNone/>
            </a:pPr>
            <a:r>
              <a:rPr lang="cs-CZ" sz="2800" b="1" dirty="0"/>
              <a:t>Jak jednoduše a přehledně prezentovat výsledky šetření?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ctr">
              <a:buClr>
                <a:srgbClr val="00A499"/>
              </a:buClr>
              <a:buSzPct val="130000"/>
              <a:buFont typeface="Wingdings" panose="05000000000000000000" pitchFamily="2" charset="2"/>
              <a:buChar char="§"/>
            </a:pPr>
            <a:r>
              <a:rPr lang="cs-CZ" sz="2800" b="1" dirty="0"/>
              <a:t> </a:t>
            </a:r>
            <a:r>
              <a:rPr lang="cs-CZ" sz="2800" dirty="0"/>
              <a:t>Kvalitativní znak</a:t>
            </a:r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endParaRPr lang="cs-CZ" sz="2800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417507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/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/>
              <p:nvPr/>
            </p:nvSpPr>
            <p:spPr>
              <a:xfrm>
                <a:off x="8401050" y="3320142"/>
                <a:ext cx="32830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Minimum a maximum jsou vybrané hodnoty analyzovaného znaku.</a:t>
                </a:r>
              </a:p>
              <a:p>
                <a:endParaRPr lang="cs-CZ" b="1" dirty="0">
                  <a:solidFill>
                    <a:srgbClr val="00A4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cs-CZ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cs-CZ" dirty="0">
                  <a:solidFill>
                    <a:srgbClr val="00A499"/>
                  </a:solidFill>
                </a:endParaRPr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Minimum a maximum nezaokrouhlujeme.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050" y="3320142"/>
                <a:ext cx="3283086" cy="2308324"/>
              </a:xfrm>
              <a:prstGeom prst="rect">
                <a:avLst/>
              </a:prstGeom>
              <a:blipFill>
                <a:blip r:embed="rId4"/>
                <a:stretch>
                  <a:fillRect l="-1484" t="-1587" r="-2783" b="-34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760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47974"/>
              </p:ext>
            </p:extLst>
          </p:nvPr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/>
              <p:nvPr/>
            </p:nvSpPr>
            <p:spPr>
              <a:xfrm>
                <a:off x="8401050" y="3320142"/>
                <a:ext cx="32830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Minimum a maximum jsou vybrané hodnoty analyzovaného znaku.</a:t>
                </a:r>
              </a:p>
              <a:p>
                <a:endParaRPr lang="cs-CZ" b="1" dirty="0">
                  <a:solidFill>
                    <a:srgbClr val="00A4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cs-CZ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cs-CZ" dirty="0">
                  <a:solidFill>
                    <a:srgbClr val="00A499"/>
                  </a:solidFill>
                </a:endParaRPr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Minimum a maximum nezaokrouhlujeme.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050" y="3320142"/>
                <a:ext cx="3283086" cy="2308324"/>
              </a:xfrm>
              <a:prstGeom prst="rect">
                <a:avLst/>
              </a:prstGeom>
              <a:blipFill>
                <a:blip r:embed="rId4"/>
                <a:stretch>
                  <a:fillRect l="-1484" t="-1587" r="-2783" b="-34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62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/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/>
              <p:nvPr/>
            </p:nvSpPr>
            <p:spPr>
              <a:xfrm>
                <a:off x="8401050" y="3320142"/>
                <a:ext cx="328308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Variační koeficient </a:t>
                </a:r>
                <a:r>
                  <a:rPr lang="cs-CZ" dirty="0"/>
                  <a:t>používáme k empirickému posouzení míry variability analyzovaného znaku. </a:t>
                </a:r>
                <a:r>
                  <a:rPr lang="cs-CZ" b="1" dirty="0"/>
                  <a:t>Je-li větší než 50 %, mluvíme o silné heterogenitě / variabilitě.</a:t>
                </a:r>
              </a:p>
              <a:p>
                <a:endParaRPr lang="cs-CZ" b="1" dirty="0">
                  <a:solidFill>
                    <a:srgbClr val="00A4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cs-CZ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cs-CZ" dirty="0">
                  <a:solidFill>
                    <a:srgbClr val="00A499"/>
                  </a:solidFill>
                </a:endParaRPr>
              </a:p>
              <a:p>
                <a:r>
                  <a:rPr lang="cs-CZ" dirty="0">
                    <a:solidFill>
                      <a:srgbClr val="00A499"/>
                    </a:solidFill>
                  </a:rPr>
                  <a:t>Var. koeficient (%) zaokrouhlujeme na desetiny.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E3B10F2-CD6D-43E9-A1A6-B9172D08A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050" y="3320142"/>
                <a:ext cx="3283086" cy="2862322"/>
              </a:xfrm>
              <a:prstGeom prst="rect">
                <a:avLst/>
              </a:prstGeom>
              <a:blipFill>
                <a:blip r:embed="rId4"/>
                <a:stretch>
                  <a:fillRect l="-1484" t="-1279" b="-25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46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2"/>
                <a:stretch>
                  <a:fillRect l="-432" t="-11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1960639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5F61876-0939-4376-A100-D8A966892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334568"/>
              </p:ext>
            </p:extLst>
          </p:nvPr>
        </p:nvGraphicFramePr>
        <p:xfrm>
          <a:off x="592666" y="3320142"/>
          <a:ext cx="736854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1640">
                  <a:extLst>
                    <a:ext uri="{9D8B030D-6E8A-4147-A177-3AD203B41FA5}">
                      <a16:colId xmlns:a16="http://schemas.microsoft.com/office/drawing/2014/main" val="344171711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2391884642"/>
                    </a:ext>
                  </a:extLst>
                </a:gridCol>
                <a:gridCol w="1768450">
                  <a:extLst>
                    <a:ext uri="{9D8B030D-6E8A-4147-A177-3AD203B41FA5}">
                      <a16:colId xmlns:a16="http://schemas.microsoft.com/office/drawing/2014/main" val="141298414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Míry polohy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Váha (kg) 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zaokrouhleno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42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minimum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952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dolní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022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průměr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77,62791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931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medián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48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horní kvartil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8412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maximum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517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n-lt"/>
                        </a:rPr>
                        <a:t>Míry variability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783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směrodatná odchylka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14,67615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815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variační koeficient (%)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18,90576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985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6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800" b="1" dirty="0">
                    <a:solidFill>
                      <a:srgbClr val="00A499"/>
                    </a:solidFill>
                  </a:rPr>
                  <a:t>Jak zaokrouhlovat výběrové charakteristiky?</a:t>
                </a:r>
              </a:p>
              <a:p>
                <a:pPr marL="0" indent="0">
                  <a:buNone/>
                </a:pPr>
                <a:r>
                  <a:rPr lang="cs-CZ" sz="1800" dirty="0"/>
                  <a:t>Směrodatnou odchylku zaokrouhlujeme nahoru na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platných cifer, kde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cs-CZ" sz="1800" dirty="0"/>
                  <a:t> závisí na rozsahu výběru.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endParaRPr lang="cs-CZ" sz="1800" dirty="0"/>
              </a:p>
              <a:p>
                <a:pPr marL="0" indent="0">
                  <a:buNone/>
                </a:pPr>
                <a:r>
                  <a:rPr lang="cs-CZ" sz="1800" dirty="0"/>
                  <a:t>Míry polohy zaokrouhlujeme následně na stejný řád.</a:t>
                </a:r>
              </a:p>
              <a:p>
                <a:pPr marL="0" indent="0">
                  <a:buNone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sz="1800" dirty="0"/>
                  <a:t>Minimum a maximum nezaokrouhlujeme.</a:t>
                </a:r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sz="1800" dirty="0"/>
                  <a:t>Variační koeficient (%) zaokrouhlujeme na desetiny.</a:t>
                </a:r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sz="1800" dirty="0"/>
                  <a:t>Šikmost a špičatost zaokrouhlujeme na desetiny.</a:t>
                </a:r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sz="1800" dirty="0"/>
                  <a:t>Meze vnitřních hradeb zaokrouhlujeme na o jednu cifru vyšší přesnost, než data v datovém souboru.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900" b="1" dirty="0">
                  <a:solidFill>
                    <a:srgbClr val="00A499"/>
                  </a:solidFill>
                </a:endParaRPr>
              </a:p>
              <a:p>
                <a:pPr marL="0" indent="0" algn="r">
                  <a:buNone/>
                </a:pPr>
                <a:r>
                  <a:rPr lang="cs-CZ" dirty="0"/>
                  <a:t>Podrobněji viz </a:t>
                </a:r>
                <a:r>
                  <a:rPr lang="cs-CZ" dirty="0">
                    <a:hlinkClick r:id="rId2"/>
                  </a:rPr>
                  <a:t>Manuál pro zaokrouhlování</a:t>
                </a:r>
                <a:r>
                  <a:rPr lang="cs-CZ" dirty="0"/>
                  <a:t>.</a:t>
                </a: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6" y="1346199"/>
                <a:ext cx="11283103" cy="5098143"/>
              </a:xfrm>
              <a:blipFill>
                <a:blip r:embed="rId3"/>
                <a:stretch>
                  <a:fillRect l="-432" t="-1196" r="-5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Jak zaokrouhlovat výběrové charakteristiky?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E0501-94B9-47D4-8706-48E895D9B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596" y="1966655"/>
            <a:ext cx="7391400" cy="82867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A04C26D-F742-45A0-8BD9-970DCCF2AF0A}"/>
              </a:ext>
            </a:extLst>
          </p:cNvPr>
          <p:cNvSpPr/>
          <p:nvPr/>
        </p:nvSpPr>
        <p:spPr>
          <a:xfrm>
            <a:off x="528456" y="1268336"/>
            <a:ext cx="11155680" cy="3978115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4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Histogram</a:t>
            </a:r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A499"/>
                </a:solidFill>
              </a:rPr>
              <a:t>Tvar histogramů závisí na počtu tříd (sloupečků)!</a:t>
            </a: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Vizualizace kvantitativního znaku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6B2DB65-B522-4ADB-8490-F0409A082594}"/>
              </a:ext>
            </a:extLst>
          </p:cNvPr>
          <p:cNvGraphicFramePr>
            <a:graphicFrameLocks/>
          </p:cNvGraphicFramePr>
          <p:nvPr/>
        </p:nvGraphicFramePr>
        <p:xfrm>
          <a:off x="1037638" y="2235149"/>
          <a:ext cx="4973224" cy="259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6F03B200-57D9-4DD4-B543-8D59EC479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446531"/>
              </p:ext>
            </p:extLst>
          </p:nvPr>
        </p:nvGraphicFramePr>
        <p:xfrm>
          <a:off x="6234217" y="2235148"/>
          <a:ext cx="5011228" cy="259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FBCC294E-165D-4D88-8B37-B32B27976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80" y="5430026"/>
            <a:ext cx="921589" cy="9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886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Histogram</a:t>
            </a:r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A499"/>
                </a:solidFill>
              </a:rPr>
              <a:t>Tvar histogramů závisí na počtu tříd (sloupečků)!</a:t>
            </a: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Vizualizace kvantitativního znaku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BCC294E-165D-4D88-8B37-B32B27976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80" y="5430026"/>
            <a:ext cx="921589" cy="9215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F399044-A12F-45CD-B73A-29D742204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415" y="1589326"/>
            <a:ext cx="7088592" cy="41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8903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Krabicový graf (angl. </a:t>
            </a:r>
            <a:r>
              <a:rPr lang="cs-CZ" dirty="0" err="1"/>
              <a:t>boxplot</a:t>
            </a:r>
            <a:r>
              <a:rPr lang="cs-CZ" dirty="0"/>
              <a:t>)</a:t>
            </a:r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16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16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</a:rPr>
              <a:t>boxplot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(data)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#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nebo</a:t>
            </a:r>
            <a:endParaRPr lang="cs-CZ" sz="16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</a:rPr>
              <a:t>boxplot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</a:rPr>
              <a:t>data,range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 = 1.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5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       #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parametrem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range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lze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modifikovat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velikost hradeb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Vizualizace kvantitativního znaku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55CB36-2676-4DDF-A348-E8B6C9DF5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51" y="1827253"/>
            <a:ext cx="3947650" cy="350383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0DC71AD-7272-44B9-8AC1-301A8FAF8824}"/>
              </a:ext>
            </a:extLst>
          </p:cNvPr>
          <p:cNvSpPr txBox="1"/>
          <p:nvPr/>
        </p:nvSpPr>
        <p:spPr>
          <a:xfrm>
            <a:off x="5538482" y="4178959"/>
            <a:ext cx="182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</a:t>
            </a:r>
            <a:r>
              <a:rPr lang="en-US" dirty="0" err="1"/>
              <a:t>oln</a:t>
            </a:r>
            <a:r>
              <a:rPr lang="cs-CZ" dirty="0"/>
              <a:t>í </a:t>
            </a:r>
            <a:r>
              <a:rPr lang="cs-CZ" dirty="0" err="1"/>
              <a:t>kvartil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4E8518-363B-466B-B1D7-16DB62C45FFF}"/>
              </a:ext>
            </a:extLst>
          </p:cNvPr>
          <p:cNvSpPr txBox="1"/>
          <p:nvPr/>
        </p:nvSpPr>
        <p:spPr>
          <a:xfrm>
            <a:off x="5538482" y="3745095"/>
            <a:ext cx="182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horní </a:t>
            </a:r>
            <a:r>
              <a:rPr lang="cs-CZ" dirty="0" err="1"/>
              <a:t>kvartil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1EFE63E-FCEE-46DB-A386-B3C50A6B2152}"/>
              </a:ext>
            </a:extLst>
          </p:cNvPr>
          <p:cNvSpPr txBox="1"/>
          <p:nvPr/>
        </p:nvSpPr>
        <p:spPr>
          <a:xfrm>
            <a:off x="5538482" y="3962027"/>
            <a:ext cx="182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medián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15A632-A288-4294-BAB8-08C58606ADBD}"/>
              </a:ext>
            </a:extLst>
          </p:cNvPr>
          <p:cNvSpPr txBox="1"/>
          <p:nvPr/>
        </p:nvSpPr>
        <p:spPr>
          <a:xfrm>
            <a:off x="5538482" y="2798473"/>
            <a:ext cx="616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není definováno jednoznačně, v R je to defaultně nastaveno jako </a:t>
            </a:r>
            <a:r>
              <a:rPr lang="cs-CZ" dirty="0" err="1"/>
              <a:t>max</a:t>
            </a:r>
            <a:r>
              <a:rPr lang="cs-CZ" dirty="0"/>
              <a:t>(data)</a:t>
            </a:r>
            <a:r>
              <a:rPr lang="en-US" dirty="0"/>
              <a:t>[data&lt;horn</a:t>
            </a:r>
            <a:r>
              <a:rPr lang="cs-CZ" dirty="0"/>
              <a:t>í</a:t>
            </a:r>
            <a:r>
              <a:rPr lang="en-US" dirty="0"/>
              <a:t> </a:t>
            </a:r>
            <a:r>
              <a:rPr lang="en-US" dirty="0" err="1"/>
              <a:t>mez</a:t>
            </a:r>
            <a:r>
              <a:rPr lang="cs-CZ" dirty="0"/>
              <a:t> </a:t>
            </a:r>
            <a:r>
              <a:rPr lang="cs-CZ" u="sng" dirty="0"/>
              <a:t>vnitřních</a:t>
            </a:r>
            <a:r>
              <a:rPr lang="cs-CZ" dirty="0"/>
              <a:t> hradeb</a:t>
            </a:r>
            <a:r>
              <a:rPr lang="en-US" dirty="0"/>
              <a:t>]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C9C4A43-35B5-46D7-AEC0-88205DE0BD8C}"/>
              </a:ext>
            </a:extLst>
          </p:cNvPr>
          <p:cNvSpPr txBox="1"/>
          <p:nvPr/>
        </p:nvSpPr>
        <p:spPr>
          <a:xfrm>
            <a:off x="5538482" y="4684753"/>
            <a:ext cx="616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není definováno jednoznačně, v R je to defaultně nastaveno jako min(data)</a:t>
            </a:r>
            <a:r>
              <a:rPr lang="en-US" dirty="0"/>
              <a:t>[data&gt;</a:t>
            </a:r>
            <a:r>
              <a:rPr lang="en-US" dirty="0" err="1"/>
              <a:t>doln</a:t>
            </a:r>
            <a:r>
              <a:rPr lang="cs-CZ" dirty="0"/>
              <a:t>í</a:t>
            </a:r>
            <a:r>
              <a:rPr lang="en-US" dirty="0"/>
              <a:t> </a:t>
            </a:r>
            <a:r>
              <a:rPr lang="en-US" dirty="0" err="1"/>
              <a:t>mez</a:t>
            </a:r>
            <a:r>
              <a:rPr lang="cs-CZ" dirty="0"/>
              <a:t> </a:t>
            </a:r>
            <a:r>
              <a:rPr lang="cs-CZ" u="sng" dirty="0"/>
              <a:t>vnitřních</a:t>
            </a:r>
            <a:r>
              <a:rPr lang="cs-CZ" dirty="0"/>
              <a:t> hradeb</a:t>
            </a:r>
            <a:r>
              <a:rPr lang="en-US" dirty="0"/>
              <a:t>]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522D68D-BAEE-438A-AA29-88436D948EE7}"/>
              </a:ext>
            </a:extLst>
          </p:cNvPr>
          <p:cNvSpPr txBox="1"/>
          <p:nvPr/>
        </p:nvSpPr>
        <p:spPr>
          <a:xfrm>
            <a:off x="5538482" y="2374001"/>
            <a:ext cx="627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</a:t>
            </a:r>
            <a:r>
              <a:rPr lang="en-US" dirty="0" err="1"/>
              <a:t>dlehl</a:t>
            </a:r>
            <a:r>
              <a:rPr lang="cs-CZ" dirty="0"/>
              <a:t>á pozorování, tj. defaultně: data ležící vně </a:t>
            </a:r>
            <a:r>
              <a:rPr lang="cs-CZ" u="sng" dirty="0"/>
              <a:t>vnitřních</a:t>
            </a:r>
            <a:r>
              <a:rPr lang="cs-CZ" dirty="0"/>
              <a:t> hradeb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EDC23C48-05D4-4DD4-B616-BCF65384AE3E}"/>
              </a:ext>
            </a:extLst>
          </p:cNvPr>
          <p:cNvCxnSpPr/>
          <p:nvPr/>
        </p:nvCxnSpPr>
        <p:spPr>
          <a:xfrm>
            <a:off x="4158256" y="2572568"/>
            <a:ext cx="1268083" cy="0"/>
          </a:xfrm>
          <a:prstGeom prst="line">
            <a:avLst/>
          </a:prstGeom>
          <a:ln w="28575">
            <a:solidFill>
              <a:srgbClr val="00A49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5A626A72-EE34-4908-B1F6-86E4E16DB7A5}"/>
              </a:ext>
            </a:extLst>
          </p:cNvPr>
          <p:cNvCxnSpPr/>
          <p:nvPr/>
        </p:nvCxnSpPr>
        <p:spPr>
          <a:xfrm flipV="1">
            <a:off x="3606163" y="3107568"/>
            <a:ext cx="1820176" cy="2723"/>
          </a:xfrm>
          <a:prstGeom prst="line">
            <a:avLst/>
          </a:prstGeom>
          <a:ln w="28575">
            <a:solidFill>
              <a:srgbClr val="00A49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644BE90A-9156-44F2-87C9-E1BED8290008}"/>
              </a:ext>
            </a:extLst>
          </p:cNvPr>
          <p:cNvCxnSpPr/>
          <p:nvPr/>
        </p:nvCxnSpPr>
        <p:spPr>
          <a:xfrm flipV="1">
            <a:off x="3882209" y="3916262"/>
            <a:ext cx="1544130" cy="6349"/>
          </a:xfrm>
          <a:prstGeom prst="line">
            <a:avLst/>
          </a:prstGeom>
          <a:ln w="28575">
            <a:solidFill>
              <a:srgbClr val="00A49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623C0621-C0D7-4BA6-97CA-B8F316B8E155}"/>
              </a:ext>
            </a:extLst>
          </p:cNvPr>
          <p:cNvCxnSpPr/>
          <p:nvPr/>
        </p:nvCxnSpPr>
        <p:spPr>
          <a:xfrm flipV="1">
            <a:off x="3882209" y="4184827"/>
            <a:ext cx="1544130" cy="6349"/>
          </a:xfrm>
          <a:prstGeom prst="line">
            <a:avLst/>
          </a:prstGeom>
          <a:ln w="28575">
            <a:solidFill>
              <a:srgbClr val="00A49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5EB049E2-3844-4F11-935F-01327C29D8D3}"/>
              </a:ext>
            </a:extLst>
          </p:cNvPr>
          <p:cNvCxnSpPr/>
          <p:nvPr/>
        </p:nvCxnSpPr>
        <p:spPr>
          <a:xfrm flipV="1">
            <a:off x="3882209" y="4447043"/>
            <a:ext cx="1544130" cy="6349"/>
          </a:xfrm>
          <a:prstGeom prst="line">
            <a:avLst/>
          </a:prstGeom>
          <a:ln w="28575">
            <a:solidFill>
              <a:srgbClr val="00A49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C38D9E55-A6B5-419A-BAF3-50C37DBE6F2D}"/>
              </a:ext>
            </a:extLst>
          </p:cNvPr>
          <p:cNvCxnSpPr/>
          <p:nvPr/>
        </p:nvCxnSpPr>
        <p:spPr>
          <a:xfrm flipV="1">
            <a:off x="3882209" y="5037335"/>
            <a:ext cx="1544130" cy="6349"/>
          </a:xfrm>
          <a:prstGeom prst="line">
            <a:avLst/>
          </a:prstGeom>
          <a:ln w="28575">
            <a:solidFill>
              <a:srgbClr val="00A49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avá složená závorka 22">
            <a:extLst>
              <a:ext uri="{FF2B5EF4-FFF2-40B4-BE49-F238E27FC236}">
                <a16:creationId xmlns:a16="http://schemas.microsoft.com/office/drawing/2014/main" id="{D071F0FA-51D3-49B8-95FB-D7EFE6E6C323}"/>
              </a:ext>
            </a:extLst>
          </p:cNvPr>
          <p:cNvSpPr/>
          <p:nvPr/>
        </p:nvSpPr>
        <p:spPr>
          <a:xfrm>
            <a:off x="3410318" y="2178602"/>
            <a:ext cx="224287" cy="845388"/>
          </a:xfrm>
          <a:prstGeom prst="rightBrace">
            <a:avLst/>
          </a:prstGeom>
          <a:ln w="28575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49792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138</a:t>
            </a:fld>
            <a:r>
              <a:rPr lang="cs-CZ" dirty="0"/>
              <a:t> / 152</a:t>
            </a:r>
          </a:p>
        </p:txBody>
      </p:sp>
      <p:sp>
        <p:nvSpPr>
          <p:cNvPr id="7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Popisná statistika</a:t>
            </a:r>
          </a:p>
          <a:p>
            <a:pPr marL="0" indent="0" algn="ctr">
              <a:buNone/>
            </a:pPr>
            <a:r>
              <a:rPr lang="cs-CZ" sz="2800" b="1" dirty="0"/>
              <a:t>aneb</a:t>
            </a:r>
          </a:p>
          <a:p>
            <a:pPr marL="0" indent="0" algn="ctr">
              <a:buNone/>
            </a:pPr>
            <a:r>
              <a:rPr lang="cs-CZ" sz="2800" b="1" dirty="0"/>
              <a:t>Jak efektivně popsat a vizualizovat data</a:t>
            </a:r>
            <a:endParaRPr lang="cs-CZ" sz="2800" dirty="0"/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400" dirty="0"/>
              <a:t>Část 3</a:t>
            </a:r>
          </a:p>
          <a:p>
            <a:pPr marL="0" indent="0" algn="ctr">
              <a:buNone/>
            </a:pPr>
            <a:r>
              <a:rPr lang="cs-CZ" sz="2400" dirty="0"/>
              <a:t>Posuzování normality </a:t>
            </a:r>
          </a:p>
          <a:p>
            <a:pPr marL="0" indent="0" algn="ctr">
              <a:buNone/>
            </a:pPr>
            <a:r>
              <a:rPr lang="cs-CZ" sz="2400" dirty="0"/>
              <a:t>na základě explorační analýzy</a:t>
            </a: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2899870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139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Odhad hustoty pravděpodobnosti (empirická hustota p-</a:t>
            </a:r>
            <a:r>
              <a:rPr lang="cs-CZ" dirty="0" err="1"/>
              <a:t>sti</a:t>
            </a:r>
            <a:r>
              <a:rPr lang="cs-CZ" dirty="0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FA2370B-81AE-4C68-B05C-7390BE1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95" y="1903562"/>
            <a:ext cx="108489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7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b="1" dirty="0"/>
              <a:t>Respondent (proband)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– označení statistické jednotky v dotazníkovém šetření</a:t>
            </a:r>
          </a:p>
          <a:p>
            <a:pPr marL="0" indent="0" algn="ctr">
              <a:buNone/>
            </a:pPr>
            <a:r>
              <a:rPr lang="cs-CZ" dirty="0">
                <a:solidFill>
                  <a:srgbClr val="00A499"/>
                </a:solidFill>
              </a:rPr>
              <a:t>Popište strukturu datového souboru v závislosti na pohlaví respondentů</a:t>
            </a:r>
            <a:r>
              <a:rPr lang="en-US" dirty="0">
                <a:solidFill>
                  <a:srgbClr val="00A499"/>
                </a:solidFill>
              </a:rPr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8" name="Zástupný symbol pro obsah 3"/>
          <p:cNvGraphicFramePr>
            <a:graphicFrameLocks/>
          </p:cNvGraphicFramePr>
          <p:nvPr/>
        </p:nvGraphicFramePr>
        <p:xfrm>
          <a:off x="1122113" y="1346200"/>
          <a:ext cx="10066307" cy="344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pohlaví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výška (cm)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(kg)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brigáda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frekvence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charakteristika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brigádě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studiu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73323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60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Odhad distribuční funkce (empirická distribuční funkce)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4A25E44-673A-4815-B8A6-191C5DFEA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8" y="1947862"/>
            <a:ext cx="109061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387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 fontScale="92500" lnSpcReduction="10000"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Pokud jsou data výběrem z daného rozdělení, výběrové a teoretické kvantily by měly být shodné.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Q-Q graf: Jak to funguje?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C3DD1F6-A08E-4548-B853-BDC13DE7C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07" y="1346199"/>
            <a:ext cx="9020175" cy="3810000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064F83A-F784-4102-93CB-BBE23AD33CD8}"/>
              </a:ext>
            </a:extLst>
          </p:cNvPr>
          <p:cNvCxnSpPr>
            <a:cxnSpLocks/>
          </p:cNvCxnSpPr>
          <p:nvPr/>
        </p:nvCxnSpPr>
        <p:spPr>
          <a:xfrm flipV="1">
            <a:off x="4097655" y="4342442"/>
            <a:ext cx="1124453" cy="566743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490D01B-8566-4A4F-8E20-543600FADE11}"/>
              </a:ext>
            </a:extLst>
          </p:cNvPr>
          <p:cNvSpPr txBox="1"/>
          <p:nvPr/>
        </p:nvSpPr>
        <p:spPr>
          <a:xfrm>
            <a:off x="2347400" y="5021939"/>
            <a:ext cx="260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</a:rPr>
              <a:t>výběrový 30% kvantil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17DC6358-37BF-4A56-8DD6-6A1BE0D7C5BC}"/>
              </a:ext>
            </a:extLst>
          </p:cNvPr>
          <p:cNvSpPr/>
          <p:nvPr/>
        </p:nvSpPr>
        <p:spPr>
          <a:xfrm>
            <a:off x="5222108" y="4155534"/>
            <a:ext cx="138023" cy="92016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FED2E42-D085-4DB5-B09E-D4556490CCE8}"/>
              </a:ext>
            </a:extLst>
          </p:cNvPr>
          <p:cNvSpPr/>
          <p:nvPr/>
        </p:nvSpPr>
        <p:spPr>
          <a:xfrm>
            <a:off x="5685060" y="4169912"/>
            <a:ext cx="99656" cy="5605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30FAD4A-02F5-46DF-B6E2-A022F1F6A2D6}"/>
              </a:ext>
            </a:extLst>
          </p:cNvPr>
          <p:cNvCxnSpPr>
            <a:cxnSpLocks/>
          </p:cNvCxnSpPr>
          <p:nvPr/>
        </p:nvCxnSpPr>
        <p:spPr>
          <a:xfrm flipH="1" flipV="1">
            <a:off x="5754070" y="4342442"/>
            <a:ext cx="258110" cy="6794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CA35A84-7D19-483C-BC57-5D58187B8498}"/>
              </a:ext>
            </a:extLst>
          </p:cNvPr>
          <p:cNvSpPr txBox="1"/>
          <p:nvPr/>
        </p:nvSpPr>
        <p:spPr>
          <a:xfrm>
            <a:off x="5558519" y="5202094"/>
            <a:ext cx="260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7030A0"/>
                </a:solidFill>
              </a:rPr>
              <a:t>teoretický 30% kvantil</a:t>
            </a:r>
          </a:p>
        </p:txBody>
      </p:sp>
    </p:spTree>
    <p:extLst>
      <p:ext uri="{BB962C8B-B14F-4D97-AF65-F5344CB8AC3E}">
        <p14:creationId xmlns:p14="http://schemas.microsoft.com/office/powerpoint/2010/main" val="1173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Q-Q graf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5B12B45-7693-4425-8842-7EE4CA7C0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70" y="1208035"/>
            <a:ext cx="6873076" cy="528642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4ABC20-2704-45E7-BDD1-20BAEAD84D11}"/>
              </a:ext>
            </a:extLst>
          </p:cNvPr>
          <p:cNvSpPr/>
          <p:nvPr/>
        </p:nvSpPr>
        <p:spPr>
          <a:xfrm>
            <a:off x="1983105" y="3937635"/>
            <a:ext cx="7858125" cy="255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9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143</a:t>
            </a:fld>
            <a:r>
              <a:rPr lang="cs-CZ" dirty="0"/>
              <a:t> / 152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2968A0B-B149-4A34-A984-55AE9DF1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37" y="1291590"/>
            <a:ext cx="8087711" cy="51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144</a:t>
            </a:fld>
            <a:r>
              <a:rPr lang="cs-CZ" dirty="0"/>
              <a:t> / 152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69B15BF-BDB4-44CE-AA2E-5D703676B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113141"/>
            <a:ext cx="8498205" cy="53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6036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145</a:t>
            </a:fld>
            <a:r>
              <a:rPr lang="cs-CZ" dirty="0"/>
              <a:t> / 152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0F63A8B-62F7-4263-B665-0561EFA6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32" y="1147371"/>
            <a:ext cx="8379535" cy="53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3403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146</a:t>
            </a:fld>
            <a:r>
              <a:rPr lang="cs-CZ" dirty="0"/>
              <a:t> / 152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55EDC2-972A-4699-926B-421573542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265" y="1211950"/>
            <a:ext cx="8227614" cy="52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713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Jak empiricky na základě metod explorační analýzy</a:t>
            </a:r>
          </a:p>
          <a:p>
            <a:r>
              <a:rPr lang="cs-CZ" dirty="0"/>
              <a:t>ověřit možnou shodu rozptylů dvou populací?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CE033B4-F67C-4D37-BC3A-CAFC6E5FA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" t="15382" r="7179" b="6809"/>
          <a:stretch/>
        </p:blipFill>
        <p:spPr>
          <a:xfrm>
            <a:off x="958503" y="1968441"/>
            <a:ext cx="6009735" cy="3605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4968D5F7-48E9-4E5E-867D-3B1CBF9E57C3}"/>
                  </a:ext>
                </a:extLst>
              </p:cNvPr>
              <p:cNvSpPr txBox="1"/>
              <p:nvPr/>
            </p:nvSpPr>
            <p:spPr>
              <a:xfrm>
                <a:off x="7334807" y="2110445"/>
                <a:ext cx="3855158" cy="2794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=36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𝑚𝐴h</m:t>
                    </m:r>
                  </m:oMath>
                </a14:m>
                <a:r>
                  <a:rPr lang="cs-CZ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=3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𝑚𝐴h</m:t>
                    </m:r>
                  </m:oMath>
                </a14:m>
                <a:r>
                  <a:rPr lang="cs-CZ" dirty="0"/>
                  <a:t> </a:t>
                </a:r>
              </a:p>
              <a:p>
                <a:endParaRPr lang="cs-CZ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38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36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1,12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 </m:t>
                    </m:r>
                  </m:oMath>
                </a14:m>
                <a:r>
                  <a:rPr lang="cs-CZ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cs-CZ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cs-CZ" b="0" dirty="0">
                    <a:ea typeface="Cambria Math" panose="02040503050406030204" pitchFamily="18" charset="0"/>
                  </a:rPr>
                  <a:t> </a:t>
                </a:r>
              </a:p>
              <a:p>
                <a:endParaRPr lang="cs-CZ" dirty="0">
                  <a:ea typeface="Cambria Math" panose="02040503050406030204" pitchFamily="18" charset="0"/>
                </a:endParaRPr>
              </a:p>
              <a:p>
                <a:r>
                  <a:rPr lang="cs-CZ" dirty="0"/>
                  <a:t>N</a:t>
                </a:r>
                <a:r>
                  <a:rPr lang="en-US" dirty="0"/>
                  <a:t>ep</a:t>
                </a:r>
                <a:r>
                  <a:rPr lang="cs-CZ" dirty="0" err="1"/>
                  <a:t>ředpokládáme</a:t>
                </a:r>
                <a:r>
                  <a:rPr lang="cs-CZ" dirty="0"/>
                  <a:t>, že výběry </a:t>
                </a:r>
              </a:p>
              <a:p>
                <a:r>
                  <a:rPr lang="cs-CZ" dirty="0"/>
                  <a:t>pocházejí z populací s různými rozptyly.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4968D5F7-48E9-4E5E-867D-3B1CBF9E5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807" y="2110445"/>
                <a:ext cx="3855158" cy="2794676"/>
              </a:xfrm>
              <a:prstGeom prst="rect">
                <a:avLst/>
              </a:prstGeom>
              <a:blipFill>
                <a:blip r:embed="rId3"/>
                <a:stretch>
                  <a:fillRect l="-1264" r="-790" b="-239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145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Jak empiricky na základě metod explorační analýzy</a:t>
            </a:r>
          </a:p>
          <a:p>
            <a:r>
              <a:rPr lang="cs-CZ" dirty="0"/>
              <a:t>ověřit možnou shodu rozptylů dvou populací?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4968D5F7-48E9-4E5E-867D-3B1CBF9E57C3}"/>
                  </a:ext>
                </a:extLst>
              </p:cNvPr>
              <p:cNvSpPr txBox="1"/>
              <p:nvPr/>
            </p:nvSpPr>
            <p:spPr>
              <a:xfrm>
                <a:off x="7334807" y="2110445"/>
                <a:ext cx="3855158" cy="2794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=36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𝑚𝐴h</m:t>
                    </m:r>
                  </m:oMath>
                </a14:m>
                <a:r>
                  <a:rPr lang="cs-CZ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=15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𝑚𝐴h</m:t>
                    </m:r>
                  </m:oMath>
                </a14:m>
                <a:r>
                  <a:rPr lang="cs-CZ" dirty="0"/>
                  <a:t> </a:t>
                </a:r>
              </a:p>
              <a:p>
                <a:endParaRPr lang="cs-CZ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38</m:t>
                            </m:r>
                          </m:e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≅5,76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&gt;2 </m:t>
                    </m:r>
                  </m:oMath>
                </a14:m>
                <a:r>
                  <a:rPr lang="cs-CZ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cs-CZ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cs-CZ" b="0" dirty="0">
                    <a:ea typeface="Cambria Math" panose="02040503050406030204" pitchFamily="18" charset="0"/>
                  </a:rPr>
                  <a:t> </a:t>
                </a:r>
              </a:p>
              <a:p>
                <a:endParaRPr lang="cs-CZ" dirty="0">
                  <a:ea typeface="Cambria Math" panose="02040503050406030204" pitchFamily="18" charset="0"/>
                </a:endParaRPr>
              </a:p>
              <a:p>
                <a:r>
                  <a:rPr lang="cs-CZ" dirty="0"/>
                  <a:t>Předpokládáme, že výběry </a:t>
                </a:r>
              </a:p>
              <a:p>
                <a:r>
                  <a:rPr lang="cs-CZ" dirty="0"/>
                  <a:t>pocházejí z populací s různými rozptyly.</a:t>
                </a:r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4968D5F7-48E9-4E5E-867D-3B1CBF9E5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807" y="2110445"/>
                <a:ext cx="3855158" cy="2794676"/>
              </a:xfrm>
              <a:prstGeom prst="rect">
                <a:avLst/>
              </a:prstGeom>
              <a:blipFill>
                <a:blip r:embed="rId2"/>
                <a:stretch>
                  <a:fillRect l="-1264" r="-790" b="-239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Obrázek 10">
            <a:extLst>
              <a:ext uri="{FF2B5EF4-FFF2-40B4-BE49-F238E27FC236}">
                <a16:creationId xmlns:a16="http://schemas.microsoft.com/office/drawing/2014/main" id="{63359308-6316-45C0-B9EB-1916A55A2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2" t="16620" r="7845" b="5867"/>
          <a:stretch/>
        </p:blipFill>
        <p:spPr>
          <a:xfrm>
            <a:off x="895350" y="1998417"/>
            <a:ext cx="5961082" cy="363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149</a:t>
            </a:fld>
            <a:r>
              <a:rPr lang="cs-CZ" dirty="0"/>
              <a:t> / 152</a:t>
            </a:r>
          </a:p>
        </p:txBody>
      </p:sp>
      <p:sp>
        <p:nvSpPr>
          <p:cNvPr id="7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Pár tipů pro zpracování domácích úkolů</a:t>
            </a:r>
            <a:endParaRPr lang="cs-CZ" sz="2400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8148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b="1" dirty="0"/>
              <a:t>Modus </a:t>
            </a:r>
            <a:r>
              <a:rPr lang="cs-CZ" dirty="0"/>
              <a:t>(varianta, které znak nabývá s nejvyšší četností)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9" name="Tabulka 9"/>
          <p:cNvGraphicFramePr>
            <a:graphicFrameLocks noGrp="1"/>
          </p:cNvGraphicFramePr>
          <p:nvPr/>
        </p:nvGraphicFramePr>
        <p:xfrm>
          <a:off x="1004787" y="2244864"/>
          <a:ext cx="6378501" cy="2660142"/>
        </p:xfrm>
        <a:graphic>
          <a:graphicData uri="http://schemas.openxmlformats.org/drawingml/2006/table">
            <a:tbl>
              <a:tblPr/>
              <a:tblGrid>
                <a:gridCol w="194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Varianta znaku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i="1" dirty="0" err="1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cs-CZ" sz="2000" i="1" baseline="-25000" dirty="0" err="1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i="1" dirty="0" err="1"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2000" i="1" baseline="-25000" dirty="0" err="1"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cs-CZ" sz="2000" i="1" baseline="-250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2000" i="1" baseline="-25000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=n</a:t>
                      </a:r>
                      <a:r>
                        <a:rPr lang="cs-CZ" sz="2000" i="1" baseline="-25000" dirty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/n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cs-CZ" sz="2000" i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dirty="0">
                          <a:latin typeface="+mn-lt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2000" i="1" baseline="-250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cs-CZ" sz="2000" i="1" dirty="0">
                          <a:latin typeface="+mn-lt"/>
                          <a:ea typeface="Calibri"/>
                          <a:cs typeface="Times New Roman"/>
                        </a:rPr>
                        <a:t>=n</a:t>
                      </a:r>
                      <a:r>
                        <a:rPr lang="cs-CZ" sz="2000" i="1" baseline="-25000" dirty="0">
                          <a:latin typeface="+mn-lt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cs-CZ" sz="2000" i="1" dirty="0">
                          <a:latin typeface="+mn-lt"/>
                          <a:ea typeface="Calibri"/>
                          <a:cs typeface="Times New Roman"/>
                        </a:rPr>
                        <a:t>/n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1" dirty="0" err="1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cs-CZ" sz="2000" i="1" baseline="-25000" dirty="0" err="1"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1" dirty="0" err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 err="1"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dirty="0" err="1">
                          <a:latin typeface="+mn-lt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2000" i="1" baseline="-25000" dirty="0" err="1">
                          <a:latin typeface="+mn-lt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cs-CZ" sz="2000" i="1" dirty="0">
                          <a:latin typeface="+mn-lt"/>
                          <a:ea typeface="Calibri"/>
                          <a:cs typeface="Times New Roman"/>
                        </a:rPr>
                        <a:t>=</a:t>
                      </a:r>
                      <a:r>
                        <a:rPr lang="cs-CZ" sz="2000" i="1" dirty="0" err="1"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 err="1">
                          <a:latin typeface="+mn-lt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cs-CZ" sz="2000" i="1" baseline="-250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2000" i="1" dirty="0">
                          <a:latin typeface="+mn-lt"/>
                          <a:ea typeface="Calibri"/>
                          <a:cs typeface="Times New Roman"/>
                        </a:rPr>
                        <a:t>/n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dirty="0"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cs-CZ" sz="2000" i="1" baseline="0" dirty="0"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cs-CZ" sz="2000" i="1" dirty="0"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cs-CZ" sz="2000" i="1" baseline="0" dirty="0">
                          <a:latin typeface="+mn-lt"/>
                          <a:ea typeface="Calibri"/>
                          <a:cs typeface="Times New Roman"/>
                        </a:rPr>
                        <a:t>+…+</a:t>
                      </a:r>
                      <a:r>
                        <a:rPr lang="cs-CZ" sz="2000" i="1" baseline="0" dirty="0" err="1">
                          <a:latin typeface="+mn-lt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cs-CZ" sz="2000" i="1" baseline="-25000" dirty="0" err="1">
                          <a:latin typeface="+mn-lt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cs-CZ" sz="2000" i="1" baseline="0" dirty="0">
                          <a:latin typeface="+mn-lt"/>
                          <a:ea typeface="Calibri"/>
                          <a:cs typeface="Times New Roman"/>
                        </a:rPr>
                        <a:t>=n</a:t>
                      </a:r>
                      <a:endParaRPr lang="cs-CZ" sz="20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i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21028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 lnSpcReduction="10000"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„Příliš barviček škodí dobrému dojmu…“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Každá tabulka a každý obrázek musí mít </a:t>
            </a:r>
            <a:r>
              <a:rPr lang="cs-CZ" b="1" dirty="0"/>
              <a:t>výstižný</a:t>
            </a:r>
            <a:r>
              <a:rPr lang="cs-CZ" dirty="0"/>
              <a:t> titulek!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Nezařazujte tabulky a obrázky, na něž se v dalším textu neodkazujete.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Tabulky a grafy by měly být v „myšlenkovém“ souladu.</a:t>
            </a: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150</a:t>
            </a:fld>
            <a:r>
              <a:rPr lang="cs-CZ" dirty="0"/>
              <a:t> / 152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373F881-D728-46C5-8B51-191CD22B1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720308"/>
              </p:ext>
            </p:extLst>
          </p:nvPr>
        </p:nvGraphicFramePr>
        <p:xfrm>
          <a:off x="316231" y="1463040"/>
          <a:ext cx="6657975" cy="169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5025">
                  <a:extLst>
                    <a:ext uri="{9D8B030D-6E8A-4147-A177-3AD203B41FA5}">
                      <a16:colId xmlns:a16="http://schemas.microsoft.com/office/drawing/2014/main" val="2422586035"/>
                    </a:ext>
                  </a:extLst>
                </a:gridCol>
                <a:gridCol w="1602871">
                  <a:extLst>
                    <a:ext uri="{9D8B030D-6E8A-4147-A177-3AD203B41FA5}">
                      <a16:colId xmlns:a16="http://schemas.microsoft.com/office/drawing/2014/main" val="1631471504"/>
                    </a:ext>
                  </a:extLst>
                </a:gridCol>
                <a:gridCol w="1650962">
                  <a:extLst>
                    <a:ext uri="{9D8B030D-6E8A-4147-A177-3AD203B41FA5}">
                      <a16:colId xmlns:a16="http://schemas.microsoft.com/office/drawing/2014/main" val="2574168231"/>
                    </a:ext>
                  </a:extLst>
                </a:gridCol>
                <a:gridCol w="1299117">
                  <a:extLst>
                    <a:ext uri="{9D8B030D-6E8A-4147-A177-3AD203B41FA5}">
                      <a16:colId xmlns:a16="http://schemas.microsoft.com/office/drawing/2014/main" val="162612172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Výrobce \ Kvalita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Vyhovující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Nevyhovující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Celkem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739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A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45 (62,5%)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27 (37,5%)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72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3836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B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32 (49,2%)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33 (50,8%)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65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461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C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28 (46,7%)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32 (53,3%)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60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952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D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52 (71,2%)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21 (28,8%)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73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2928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Celkem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157 (58,1%)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113 (41,9%)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270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66180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22891FB6-2F8B-4D16-8B28-ABA9A403B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673" y="1463040"/>
            <a:ext cx="4976359" cy="29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151</a:t>
            </a:fld>
            <a:r>
              <a:rPr lang="cs-CZ" dirty="0"/>
              <a:t> / 152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ED78E4F-5706-4F60-AD99-FCA10829F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50540"/>
              </p:ext>
            </p:extLst>
          </p:nvPr>
        </p:nvGraphicFramePr>
        <p:xfrm>
          <a:off x="2949775" y="1262621"/>
          <a:ext cx="6657975" cy="169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5025">
                  <a:extLst>
                    <a:ext uri="{9D8B030D-6E8A-4147-A177-3AD203B41FA5}">
                      <a16:colId xmlns:a16="http://schemas.microsoft.com/office/drawing/2014/main" val="2422586035"/>
                    </a:ext>
                  </a:extLst>
                </a:gridCol>
                <a:gridCol w="1602871">
                  <a:extLst>
                    <a:ext uri="{9D8B030D-6E8A-4147-A177-3AD203B41FA5}">
                      <a16:colId xmlns:a16="http://schemas.microsoft.com/office/drawing/2014/main" val="1631471504"/>
                    </a:ext>
                  </a:extLst>
                </a:gridCol>
                <a:gridCol w="1650962">
                  <a:extLst>
                    <a:ext uri="{9D8B030D-6E8A-4147-A177-3AD203B41FA5}">
                      <a16:colId xmlns:a16="http://schemas.microsoft.com/office/drawing/2014/main" val="2574168231"/>
                    </a:ext>
                  </a:extLst>
                </a:gridCol>
                <a:gridCol w="1299117">
                  <a:extLst>
                    <a:ext uri="{9D8B030D-6E8A-4147-A177-3AD203B41FA5}">
                      <a16:colId xmlns:a16="http://schemas.microsoft.com/office/drawing/2014/main" val="162612172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Výrobce \ Kvalita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Vyhovující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Nevyhovující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Celkem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739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A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45 (62,5%)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27 (37,5%)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72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3836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B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32 (49,2%)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33 (50,8%)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65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4614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C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28 (46,7%)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32 (53,3%)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60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952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D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52 (71,2%)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>
                          <a:effectLst/>
                        </a:rPr>
                        <a:t>21 (28,8%)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73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2928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Celkem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157 (58,1%)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113 (41,9%)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270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66180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D61ADB8D-0FAF-42BA-B15F-FEBA5E63D3C5}"/>
              </a:ext>
            </a:extLst>
          </p:cNvPr>
          <p:cNvSpPr txBox="1"/>
          <p:nvPr/>
        </p:nvSpPr>
        <p:spPr>
          <a:xfrm>
            <a:off x="1510665" y="3051931"/>
            <a:ext cx="873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Tab. 1: Zastoupení různých typů akumulátorů (dle kvality) pro jednotlivé výrobce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CC99A22-AC99-4E7B-8AD8-F7F9DD474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106" y="3642604"/>
            <a:ext cx="4562603" cy="22662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02E6AB9-B636-4C1E-BC1B-14294DDEB005}"/>
              </a:ext>
            </a:extLst>
          </p:cNvPr>
          <p:cNvSpPr txBox="1"/>
          <p:nvPr/>
        </p:nvSpPr>
        <p:spPr>
          <a:xfrm>
            <a:off x="1813196" y="6002786"/>
            <a:ext cx="873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Obr. 1: Zastoupení různých typů akumulátorů (dle kvality) pro jednotlivé výrobce</a:t>
            </a:r>
          </a:p>
        </p:txBody>
      </p:sp>
    </p:spTree>
    <p:extLst>
      <p:ext uri="{BB962C8B-B14F-4D97-AF65-F5344CB8AC3E}">
        <p14:creationId xmlns:p14="http://schemas.microsoft.com/office/powerpoint/2010/main" val="72172480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Každá tabulka a každý obrázek musí mít </a:t>
            </a:r>
            <a:r>
              <a:rPr lang="cs-CZ" b="1" dirty="0"/>
              <a:t>výstižný</a:t>
            </a:r>
            <a:r>
              <a:rPr lang="cs-CZ" dirty="0"/>
              <a:t> titulek!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Standardní součástí grafů je popis os.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Chceme-li grafy používat k vzájemnému porovnávání výsledků, snažíme se používat stejné rozsahy os.</a:t>
            </a:r>
          </a:p>
          <a:p>
            <a:pPr algn="ctr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152</a:t>
            </a:fld>
            <a:r>
              <a:rPr lang="cs-CZ" dirty="0"/>
              <a:t> / 152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ED95E10-3CDD-4148-8502-7A897C659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80" y="1262621"/>
            <a:ext cx="6896100" cy="28479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64A1749-807F-4EDF-9086-C24B3E2634BE}"/>
              </a:ext>
            </a:extLst>
          </p:cNvPr>
          <p:cNvSpPr txBox="1"/>
          <p:nvPr/>
        </p:nvSpPr>
        <p:spPr>
          <a:xfrm>
            <a:off x="1852930" y="4239184"/>
            <a:ext cx="873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Obr. 2 : Krabicové grafy výrobců</a:t>
            </a:r>
          </a:p>
        </p:txBody>
      </p:sp>
    </p:spTree>
    <p:extLst>
      <p:ext uri="{BB962C8B-B14F-4D97-AF65-F5344CB8AC3E}">
        <p14:creationId xmlns:p14="http://schemas.microsoft.com/office/powerpoint/2010/main" val="37610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algn="ctr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153</a:t>
            </a:fld>
            <a:r>
              <a:rPr lang="cs-CZ" dirty="0"/>
              <a:t> / 152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B66A055-98B8-4DAD-AFE3-659889BFFAD1}"/>
              </a:ext>
            </a:extLst>
          </p:cNvPr>
          <p:cNvSpPr txBox="1"/>
          <p:nvPr/>
        </p:nvSpPr>
        <p:spPr>
          <a:xfrm>
            <a:off x="979169" y="5539513"/>
            <a:ext cx="1089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Obr. 2 : Srovnání kapacit akumulátorů po 5 nabíjecích cyklech (</a:t>
            </a:r>
            <a:r>
              <a:rPr lang="cs-CZ" i="1" dirty="0" err="1"/>
              <a:t>mAh</a:t>
            </a:r>
            <a:r>
              <a:rPr lang="cs-CZ" i="1" dirty="0"/>
              <a:t>) dle výrobců (krabicový graf)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2DF9154-FFBE-41D4-843F-5445EE7B6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1346199"/>
            <a:ext cx="6753225" cy="39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793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6" y="1346199"/>
            <a:ext cx="11283103" cy="5098143"/>
          </a:xfrm>
        </p:spPr>
        <p:txBody>
          <a:bodyPr>
            <a:normAutofit/>
          </a:bodyPr>
          <a:lstStyle/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marL="0" lvl="2" indent="0" algn="ctr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Naučte se grafy efektivně kombinovat!</a:t>
            </a:r>
          </a:p>
          <a:p>
            <a:pPr marL="0" lvl="2" indent="0">
              <a:buClr>
                <a:srgbClr val="00A499"/>
              </a:buClr>
              <a:buNone/>
            </a:pPr>
            <a:endParaRPr lang="cs-CZ" b="1" dirty="0"/>
          </a:p>
          <a:p>
            <a:pPr lvl="1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algn="ctr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>
              <a:solidFill>
                <a:srgbClr val="00A499"/>
              </a:solidFill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154</a:t>
            </a:fld>
            <a:r>
              <a:rPr lang="cs-CZ" dirty="0"/>
              <a:t> / 152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87DE0F-C143-4DAF-B4F6-CF757ABAFDE8}"/>
              </a:ext>
            </a:extLst>
          </p:cNvPr>
          <p:cNvSpPr txBox="1"/>
          <p:nvPr/>
        </p:nvSpPr>
        <p:spPr>
          <a:xfrm>
            <a:off x="647700" y="5219501"/>
            <a:ext cx="1089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Obr. 3 : Srovnání kapacit akumulátorů po 5 nabíjecích cyklech (</a:t>
            </a:r>
            <a:r>
              <a:rPr lang="cs-CZ" i="1" dirty="0" err="1"/>
              <a:t>mAh</a:t>
            </a:r>
            <a:r>
              <a:rPr lang="cs-CZ" i="1" dirty="0"/>
              <a:t>) výrobců A </a:t>
            </a:r>
            <a:r>
              <a:rPr lang="cs-CZ" i="1" dirty="0" err="1"/>
              <a:t>a</a:t>
            </a:r>
            <a:r>
              <a:rPr lang="cs-CZ" i="1" dirty="0"/>
              <a:t> B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76451D-4B7D-429D-82EF-6F0024333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173" y="1170396"/>
            <a:ext cx="9289585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109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84039" y="2103354"/>
            <a:ext cx="4890786" cy="148245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Děkuji za pozornost!</a:t>
            </a:r>
            <a:br>
              <a:rPr lang="cs-CZ" dirty="0"/>
            </a:br>
            <a:r>
              <a:rPr lang="cs-CZ" sz="2000" dirty="0" err="1">
                <a:hlinkClick r:id="rId2"/>
              </a:rPr>
              <a:t>martina.litschmannova</a:t>
            </a:r>
            <a:r>
              <a:rPr lang="en-US" sz="2000" dirty="0">
                <a:hlinkClick r:id="rId2"/>
              </a:rPr>
              <a:t>@</a:t>
            </a:r>
            <a:r>
              <a:rPr lang="cs-CZ" sz="2000" dirty="0">
                <a:hlinkClick r:id="rId2"/>
              </a:rPr>
              <a:t>vsb.cz</a:t>
            </a:r>
            <a:endParaRPr lang="cs-CZ" sz="2000" dirty="0"/>
          </a:p>
        </p:txBody>
      </p:sp>
      <p:pic>
        <p:nvPicPr>
          <p:cNvPr id="3" name="Picture 2" descr="http://www.ush.sd/ar/_imgs/go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7930"/>
          <a:stretch>
            <a:fillRect/>
          </a:stretch>
        </p:blipFill>
        <p:spPr bwMode="auto">
          <a:xfrm>
            <a:off x="7883889" y="2103354"/>
            <a:ext cx="3494026" cy="28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3" y="5403512"/>
            <a:ext cx="5768098" cy="72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53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zaokrouhlovat relativní četnosti?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8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0,776470588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0,223529412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1,000000000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7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zaokrouhlovat relativní četnosti?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8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0,776470588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0,223529412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1,000000000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153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zaokrouhlovat relativní četnosti?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9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6470588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3529412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Oval 10"/>
          <p:cNvSpPr/>
          <p:nvPr/>
        </p:nvSpPr>
        <p:spPr>
          <a:xfrm>
            <a:off x="7028850" y="2571078"/>
            <a:ext cx="422695" cy="439187"/>
          </a:xfrm>
          <a:prstGeom prst="ellipse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8"/>
          <p:cNvSpPr txBox="1"/>
          <p:nvPr/>
        </p:nvSpPr>
        <p:spPr>
          <a:xfrm>
            <a:off x="8727515" y="5724233"/>
            <a:ext cx="2217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1,0 % … 0,85 osob</a:t>
            </a:r>
          </a:p>
          <a:p>
            <a:r>
              <a:rPr lang="cs-CZ" sz="2000" dirty="0"/>
              <a:t>0,1 % … 0,085 osob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62" y="5501436"/>
            <a:ext cx="889388" cy="921589"/>
          </a:xfrm>
          <a:prstGeom prst="rect">
            <a:avLst/>
          </a:prstGeom>
        </p:spPr>
      </p:pic>
      <p:sp>
        <p:nvSpPr>
          <p:cNvPr id="13" name="Pravá složená závorka 10"/>
          <p:cNvSpPr/>
          <p:nvPr/>
        </p:nvSpPr>
        <p:spPr>
          <a:xfrm>
            <a:off x="7808821" y="3010267"/>
            <a:ext cx="213746" cy="459602"/>
          </a:xfrm>
          <a:prstGeom prst="rightBrace">
            <a:avLst/>
          </a:prstGeom>
          <a:ln w="3175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499"/>
              </a:solidFill>
            </a:endParaRPr>
          </a:p>
        </p:txBody>
      </p:sp>
      <p:sp>
        <p:nvSpPr>
          <p:cNvPr id="14" name="TextovéPole 11"/>
          <p:cNvSpPr txBox="1"/>
          <p:nvPr/>
        </p:nvSpPr>
        <p:spPr>
          <a:xfrm>
            <a:off x="8153878" y="3036662"/>
            <a:ext cx="35439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A499"/>
                </a:solidFill>
              </a:rPr>
              <a:t>Pozor na zaokrouhlovací chybu!</a:t>
            </a:r>
            <a:endParaRPr lang="en-US" sz="2000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četnosti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zaokrouhlovat relativní četnosti?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19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0" name="Oval 10"/>
          <p:cNvSpPr/>
          <p:nvPr/>
        </p:nvSpPr>
        <p:spPr>
          <a:xfrm>
            <a:off x="7028850" y="2571078"/>
            <a:ext cx="422695" cy="439187"/>
          </a:xfrm>
          <a:prstGeom prst="ellipse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8"/>
          <p:cNvSpPr txBox="1"/>
          <p:nvPr/>
        </p:nvSpPr>
        <p:spPr>
          <a:xfrm>
            <a:off x="8727515" y="5724233"/>
            <a:ext cx="2217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1,0 % … 0,85 osob</a:t>
            </a:r>
          </a:p>
          <a:p>
            <a:r>
              <a:rPr lang="cs-CZ" sz="2000" dirty="0"/>
              <a:t>0,1 % … 0,085 osob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62" y="5501436"/>
            <a:ext cx="889388" cy="921589"/>
          </a:xfrm>
          <a:prstGeom prst="rect">
            <a:avLst/>
          </a:prstGeom>
        </p:spPr>
      </p:pic>
      <p:sp>
        <p:nvSpPr>
          <p:cNvPr id="13" name="Pravá složená závorka 10"/>
          <p:cNvSpPr/>
          <p:nvPr/>
        </p:nvSpPr>
        <p:spPr>
          <a:xfrm>
            <a:off x="7808821" y="3010267"/>
            <a:ext cx="213746" cy="459602"/>
          </a:xfrm>
          <a:prstGeom prst="rightBrace">
            <a:avLst/>
          </a:prstGeom>
          <a:ln w="3175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499"/>
              </a:solidFill>
            </a:endParaRPr>
          </a:p>
        </p:txBody>
      </p:sp>
      <p:sp>
        <p:nvSpPr>
          <p:cNvPr id="14" name="TextovéPole 11"/>
          <p:cNvSpPr txBox="1"/>
          <p:nvPr/>
        </p:nvSpPr>
        <p:spPr>
          <a:xfrm>
            <a:off x="8153878" y="3036662"/>
            <a:ext cx="35439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A499"/>
                </a:solidFill>
              </a:rPr>
              <a:t>Pozor na zaokrouhlovací chybu!</a:t>
            </a:r>
            <a:endParaRPr lang="en-US" sz="2000" dirty="0">
              <a:solidFill>
                <a:srgbClr val="00A499"/>
              </a:solidFill>
            </a:endParaRPr>
          </a:p>
        </p:txBody>
      </p:sp>
      <p:cxnSp>
        <p:nvCxnSpPr>
          <p:cNvPr id="16" name="Přímá spojnice se šipkou 12"/>
          <p:cNvCxnSpPr/>
          <p:nvPr/>
        </p:nvCxnSpPr>
        <p:spPr>
          <a:xfrm flipH="1" flipV="1">
            <a:off x="6919625" y="3837172"/>
            <a:ext cx="1102942" cy="336307"/>
          </a:xfrm>
          <a:prstGeom prst="straightConnector1">
            <a:avLst/>
          </a:prstGeom>
          <a:ln w="31750">
            <a:solidFill>
              <a:srgbClr val="00A4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3"/>
          <p:cNvSpPr txBox="1"/>
          <p:nvPr/>
        </p:nvSpPr>
        <p:spPr>
          <a:xfrm>
            <a:off x="8022567" y="4038596"/>
            <a:ext cx="277669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A499"/>
                </a:solidFill>
              </a:rPr>
              <a:t>Součet musí být 100 %!</a:t>
            </a:r>
            <a:endParaRPr lang="en-US" sz="2000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Clr>
                <a:srgbClr val="00A499"/>
              </a:buClr>
              <a:buNone/>
            </a:pPr>
            <a:r>
              <a:rPr lang="cs-CZ" sz="2400" b="1" dirty="0">
                <a:solidFill>
                  <a:srgbClr val="00A499"/>
                </a:solidFill>
              </a:rPr>
              <a:t>Obsah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Část</a:t>
            </a:r>
            <a:r>
              <a:rPr lang="en-US" b="1" dirty="0"/>
              <a:t> 1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Analýza dat </a:t>
            </a:r>
            <a:r>
              <a:rPr lang="en-US" dirty="0"/>
              <a:t>– </a:t>
            </a:r>
            <a:r>
              <a:rPr lang="cs-CZ" dirty="0"/>
              <a:t>Základní pojmy</a:t>
            </a:r>
            <a:endParaRPr lang="en-US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Popisná statistika kvalitativního znaku</a:t>
            </a:r>
            <a:r>
              <a:rPr lang="en-US" dirty="0"/>
              <a:t> – </a:t>
            </a:r>
            <a:r>
              <a:rPr lang="cs-CZ" dirty="0"/>
              <a:t>Tabulky četnosti, vizualizace</a:t>
            </a:r>
            <a:endParaRPr lang="en-US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Jak to vypadá v praxi</a:t>
            </a:r>
          </a:p>
          <a:p>
            <a:endParaRPr lang="en-US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b="1" dirty="0">
                <a:sym typeface="Wingdings" panose="05000000000000000000" pitchFamily="2" charset="2"/>
              </a:rPr>
              <a:t>Část</a:t>
            </a:r>
            <a:r>
              <a:rPr lang="en-US" b="1" dirty="0">
                <a:sym typeface="Wingdings" panose="05000000000000000000" pitchFamily="2" charset="2"/>
              </a:rPr>
              <a:t> 2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Popisná statistika kvantitativního znaku </a:t>
            </a:r>
            <a:r>
              <a:rPr lang="en-US" dirty="0"/>
              <a:t>– </a:t>
            </a:r>
            <a:r>
              <a:rPr lang="cs-CZ" dirty="0"/>
              <a:t>Míry polohy, míry variability, vizualizace, zaokrouhlování</a:t>
            </a:r>
          </a:p>
          <a:p>
            <a:pPr marL="0" indent="0">
              <a:buClr>
                <a:srgbClr val="00A499"/>
              </a:buClr>
              <a:buNone/>
            </a:pPr>
            <a:endParaRPr lang="cs-CZ" dirty="0"/>
          </a:p>
          <a:p>
            <a:pPr marL="0" indent="0">
              <a:buClr>
                <a:srgbClr val="00A499"/>
              </a:buClr>
              <a:buNone/>
            </a:pPr>
            <a:r>
              <a:rPr lang="cs-CZ" b="1" dirty="0">
                <a:sym typeface="Wingdings" panose="05000000000000000000" pitchFamily="2" charset="2"/>
              </a:rPr>
              <a:t>Část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cs-CZ" b="1" dirty="0">
                <a:sym typeface="Wingdings" panose="05000000000000000000" pitchFamily="2" charset="2"/>
              </a:rPr>
              <a:t>3</a:t>
            </a:r>
            <a:endParaRPr lang="en-US" b="1" dirty="0">
              <a:sym typeface="Wingdings" panose="05000000000000000000" pitchFamily="2" charset="2"/>
            </a:endParaRP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Jak posoudit normalitu dat na základě explorační analýzy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Několik tipů pro zpracování domácích úkolů</a:t>
            </a: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Máme data – a co dál?</a:t>
            </a:r>
          </a:p>
        </p:txBody>
      </p:sp>
    </p:spTree>
    <p:extLst>
      <p:ext uri="{BB962C8B-B14F-4D97-AF65-F5344CB8AC3E}">
        <p14:creationId xmlns:p14="http://schemas.microsoft.com/office/powerpoint/2010/main" val="1145900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zaokrouhlovat relativní četnosti?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Příklad demonstrující problém zaokrouhlovací chyby</a:t>
            </a:r>
          </a:p>
        </p:txBody>
      </p:sp>
      <p:sp>
        <p:nvSpPr>
          <p:cNvPr id="11" name="TextovéPole 8"/>
          <p:cNvSpPr txBox="1"/>
          <p:nvPr/>
        </p:nvSpPr>
        <p:spPr>
          <a:xfrm>
            <a:off x="8696131" y="5724233"/>
            <a:ext cx="2248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1,0 % … 2,06 osob</a:t>
            </a:r>
          </a:p>
          <a:p>
            <a:r>
              <a:rPr lang="cs-CZ" sz="2000" dirty="0"/>
              <a:t>0,1 % … 0,206 osob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62" y="5501436"/>
            <a:ext cx="889388" cy="921589"/>
          </a:xfrm>
          <a:prstGeom prst="rect">
            <a:avLst/>
          </a:prstGeom>
        </p:spPr>
      </p:pic>
      <p:graphicFrame>
        <p:nvGraphicFramePr>
          <p:cNvPr id="18" name="Tabulka 17"/>
          <p:cNvGraphicFramePr>
            <a:graphicFrameLocks noGrp="1"/>
          </p:cNvGraphicFramePr>
          <p:nvPr/>
        </p:nvGraphicFramePr>
        <p:xfrm>
          <a:off x="2563472" y="1772817"/>
          <a:ext cx="6052809" cy="3097891"/>
        </p:xfrm>
        <a:graphic>
          <a:graphicData uri="http://schemas.openxmlformats.org/drawingml/2006/table">
            <a:tbl>
              <a:tblPr/>
              <a:tblGrid>
                <a:gridCol w="1948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2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TABULKA ROZDĚLENÍ ČETNOSTI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Typ pasažéra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Absolutní četnosti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Relativní četnosti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Mu</a:t>
                      </a: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37,37864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41,26214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Dítě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21,35922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100,00000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0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zaokrouhlovat relativní četnosti?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Příklad demonstrující problém zaokrouhlovací chyby</a:t>
            </a:r>
          </a:p>
        </p:txBody>
      </p:sp>
      <p:sp>
        <p:nvSpPr>
          <p:cNvPr id="11" name="TextovéPole 8"/>
          <p:cNvSpPr txBox="1"/>
          <p:nvPr/>
        </p:nvSpPr>
        <p:spPr>
          <a:xfrm>
            <a:off x="8696131" y="5724233"/>
            <a:ext cx="2248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1,0 % … 2,06 osob</a:t>
            </a:r>
          </a:p>
          <a:p>
            <a:r>
              <a:rPr lang="cs-CZ" sz="2000" dirty="0"/>
              <a:t>0,1 % … 0,206 osob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62" y="5501436"/>
            <a:ext cx="889388" cy="921589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2563472" y="1772817"/>
          <a:ext cx="6052809" cy="3097891"/>
        </p:xfrm>
        <a:graphic>
          <a:graphicData uri="http://schemas.openxmlformats.org/drawingml/2006/table">
            <a:tbl>
              <a:tblPr/>
              <a:tblGrid>
                <a:gridCol w="1948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2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TABULKA ROZDĚLENÍ ČETNOSTI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+mn-lt"/>
                          <a:ea typeface="Calibri"/>
                          <a:cs typeface="Times New Roman"/>
                        </a:rPr>
                        <a:t>Typ pasažéra</a:t>
                      </a:r>
                      <a:endParaRPr lang="cs-CZ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Absolutní četnosti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Relativní četnosti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Mu</a:t>
                      </a: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37,</a:t>
                      </a:r>
                      <a:r>
                        <a:rPr lang="cs-CZ" sz="1800" b="0" i="0" u="none" strike="noStrike" dirty="0">
                          <a:effectLst/>
                          <a:latin typeface="Arial"/>
                        </a:rPr>
                        <a:t>4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41,</a:t>
                      </a:r>
                      <a:r>
                        <a:rPr lang="cs-CZ" sz="1800" b="0" i="0" u="none" strike="noStrike" dirty="0">
                          <a:effectLst/>
                          <a:latin typeface="Arial"/>
                        </a:rPr>
                        <a:t>3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Dítě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21,</a:t>
                      </a:r>
                      <a:r>
                        <a:rPr lang="cs-CZ" sz="1800" b="0" i="0" u="none" strike="noStrike" dirty="0">
                          <a:effectLst/>
                          <a:latin typeface="Arial"/>
                        </a:rPr>
                        <a:t>4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100,</a:t>
                      </a:r>
                      <a:r>
                        <a:rPr lang="cs-CZ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Pravá složená závorka 12"/>
          <p:cNvSpPr/>
          <p:nvPr/>
        </p:nvSpPr>
        <p:spPr>
          <a:xfrm>
            <a:off x="8689188" y="3101771"/>
            <a:ext cx="288032" cy="1034536"/>
          </a:xfrm>
          <a:prstGeom prst="rightBrace">
            <a:avLst/>
          </a:prstGeom>
          <a:ln w="3175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499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982679" y="3212976"/>
            <a:ext cx="1777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POZOR na zaokrouhlovací chybu!</a:t>
            </a:r>
            <a:endParaRPr lang="en-US" dirty="0">
              <a:solidFill>
                <a:srgbClr val="00A499"/>
              </a:solidFill>
            </a:endParaRPr>
          </a:p>
        </p:txBody>
      </p:sp>
      <p:cxnSp>
        <p:nvCxnSpPr>
          <p:cNvPr id="15" name="Přímá spojnice se šipkou 12"/>
          <p:cNvCxnSpPr/>
          <p:nvPr/>
        </p:nvCxnSpPr>
        <p:spPr>
          <a:xfrm flipH="1" flipV="1">
            <a:off x="7983315" y="4515236"/>
            <a:ext cx="1102942" cy="336307"/>
          </a:xfrm>
          <a:prstGeom prst="straightConnector1">
            <a:avLst/>
          </a:prstGeom>
          <a:ln w="31750">
            <a:solidFill>
              <a:srgbClr val="00A4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3"/>
          <p:cNvSpPr txBox="1"/>
          <p:nvPr/>
        </p:nvSpPr>
        <p:spPr>
          <a:xfrm>
            <a:off x="9086257" y="4716660"/>
            <a:ext cx="277669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A499"/>
                </a:solidFill>
              </a:rPr>
              <a:t>Součet musí být 100 %!</a:t>
            </a:r>
            <a:endParaRPr lang="en-US" sz="2000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07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zaokrouhlovat relativní četnosti?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Příklad demonstrující problém zaokrouhlovací chyby</a:t>
            </a:r>
          </a:p>
        </p:txBody>
      </p:sp>
      <p:sp>
        <p:nvSpPr>
          <p:cNvPr id="11" name="TextovéPole 8"/>
          <p:cNvSpPr txBox="1"/>
          <p:nvPr/>
        </p:nvSpPr>
        <p:spPr>
          <a:xfrm>
            <a:off x="8696131" y="5724233"/>
            <a:ext cx="2248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1,0 % … 2,06 osob</a:t>
            </a:r>
          </a:p>
          <a:p>
            <a:r>
              <a:rPr lang="cs-CZ" sz="2000" dirty="0"/>
              <a:t>0,1 % … 0,206 osob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62" y="5501436"/>
            <a:ext cx="889388" cy="921589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2563472" y="1772817"/>
          <a:ext cx="6052809" cy="3097891"/>
        </p:xfrm>
        <a:graphic>
          <a:graphicData uri="http://schemas.openxmlformats.org/drawingml/2006/table">
            <a:tbl>
              <a:tblPr/>
              <a:tblGrid>
                <a:gridCol w="1948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2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TABULKA ROZDĚLENÍ ČETNOSTI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+mn-lt"/>
                          <a:ea typeface="Calibri"/>
                          <a:cs typeface="Times New Roman"/>
                        </a:rPr>
                        <a:t>Typ pasažéra</a:t>
                      </a:r>
                      <a:endParaRPr lang="cs-CZ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Absolutní četnosti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Relativní četnosti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Mu</a:t>
                      </a: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37,</a:t>
                      </a:r>
                      <a:r>
                        <a:rPr lang="cs-CZ" sz="1800" b="0" i="0" u="none" strike="noStrike" dirty="0">
                          <a:effectLst/>
                          <a:latin typeface="Arial"/>
                        </a:rPr>
                        <a:t>4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41,</a:t>
                      </a:r>
                      <a:r>
                        <a:rPr lang="cs-CZ" sz="1800" b="0" i="0" u="none" strike="noStrike" dirty="0">
                          <a:effectLst/>
                          <a:latin typeface="Arial"/>
                        </a:rPr>
                        <a:t>3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Calibri"/>
                          <a:cs typeface="Times New Roman"/>
                        </a:rPr>
                        <a:t>Dítě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21,</a:t>
                      </a:r>
                      <a:r>
                        <a:rPr lang="cs-CZ" sz="1800" b="0" i="0" u="none" strike="noStrike" dirty="0">
                          <a:effectLst/>
                          <a:latin typeface="Arial"/>
                        </a:rPr>
                        <a:t>3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100,</a:t>
                      </a:r>
                      <a:r>
                        <a:rPr lang="cs-CZ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Pravá složená závorka 12"/>
          <p:cNvSpPr/>
          <p:nvPr/>
        </p:nvSpPr>
        <p:spPr>
          <a:xfrm>
            <a:off x="8689188" y="3101771"/>
            <a:ext cx="288032" cy="1034536"/>
          </a:xfrm>
          <a:prstGeom prst="rightBrace">
            <a:avLst/>
          </a:prstGeom>
          <a:ln w="3175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499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982679" y="3212976"/>
            <a:ext cx="1777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POZOR na zaokrouhlovací chybu!</a:t>
            </a:r>
            <a:endParaRPr lang="en-US" dirty="0">
              <a:solidFill>
                <a:srgbClr val="00A499"/>
              </a:solidFill>
            </a:endParaRPr>
          </a:p>
        </p:txBody>
      </p:sp>
      <p:cxnSp>
        <p:nvCxnSpPr>
          <p:cNvPr id="15" name="Přímá spojnice se šipkou 12"/>
          <p:cNvCxnSpPr/>
          <p:nvPr/>
        </p:nvCxnSpPr>
        <p:spPr>
          <a:xfrm flipH="1" flipV="1">
            <a:off x="8005665" y="4040155"/>
            <a:ext cx="1080592" cy="811389"/>
          </a:xfrm>
          <a:prstGeom prst="straightConnector1">
            <a:avLst/>
          </a:prstGeom>
          <a:ln w="31750">
            <a:solidFill>
              <a:srgbClr val="00A4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3"/>
          <p:cNvSpPr txBox="1"/>
          <p:nvPr/>
        </p:nvSpPr>
        <p:spPr>
          <a:xfrm>
            <a:off x="9086257" y="4716660"/>
            <a:ext cx="277669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A499"/>
                </a:solidFill>
              </a:rPr>
              <a:t>Dopočet do 100 %!</a:t>
            </a:r>
            <a:endParaRPr lang="en-US" sz="2000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Relativní četnosti používejte vždy pouze jako doplněk absolutních četností!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graphicFrame>
        <p:nvGraphicFramePr>
          <p:cNvPr id="15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62" y="5501436"/>
            <a:ext cx="889388" cy="9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Určete modus pohlaví.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graphicFrame>
        <p:nvGraphicFramePr>
          <p:cNvPr id="15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</p:spTree>
    <p:extLst>
      <p:ext uri="{BB962C8B-B14F-4D97-AF65-F5344CB8AC3E}">
        <p14:creationId xmlns:p14="http://schemas.microsoft.com/office/powerpoint/2010/main" val="120123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Určete modus pohlaví.</a:t>
            </a:r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/>
              <a:t>modus = muž </a:t>
            </a:r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/>
              <a:t>Mezi respondenty převažovali muži.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graphicFrame>
        <p:nvGraphicFramePr>
          <p:cNvPr id="15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</p:spTree>
    <p:extLst>
      <p:ext uri="{BB962C8B-B14F-4D97-AF65-F5344CB8AC3E}">
        <p14:creationId xmlns:p14="http://schemas.microsoft.com/office/powerpoint/2010/main" val="758305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just">
              <a:buClr>
                <a:srgbClr val="00A499"/>
              </a:buClr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graphicFrame>
        <p:nvGraphicFramePr>
          <p:cNvPr id="15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 (nominální)</a:t>
            </a:r>
          </a:p>
        </p:txBody>
      </p:sp>
    </p:spTree>
    <p:extLst>
      <p:ext uri="{BB962C8B-B14F-4D97-AF65-F5344CB8AC3E}">
        <p14:creationId xmlns:p14="http://schemas.microsoft.com/office/powerpoint/2010/main" val="698632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Tabulku četností rozšiřujeme o </a:t>
            </a:r>
            <a:r>
              <a:rPr lang="cs-CZ" dirty="0" err="1"/>
              <a:t>kum</a:t>
            </a:r>
            <a:r>
              <a:rPr lang="cs-CZ" dirty="0"/>
              <a:t>. četnosti a </a:t>
            </a:r>
            <a:r>
              <a:rPr lang="cs-CZ" dirty="0" err="1"/>
              <a:t>kum</a:t>
            </a:r>
            <a:r>
              <a:rPr lang="cs-CZ" dirty="0"/>
              <a:t>. relativní četnosti.</a:t>
            </a:r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Kumulativní četnost (</a:t>
            </a:r>
            <a:r>
              <a:rPr lang="cs-CZ" dirty="0" err="1">
                <a:solidFill>
                  <a:srgbClr val="00A499"/>
                </a:solidFill>
              </a:rPr>
              <a:t>kum</a:t>
            </a:r>
            <a:r>
              <a:rPr lang="cs-CZ" dirty="0">
                <a:solidFill>
                  <a:srgbClr val="00A499"/>
                </a:solidFill>
              </a:rPr>
              <a:t>. </a:t>
            </a:r>
            <a:r>
              <a:rPr lang="cs-CZ" dirty="0" err="1">
                <a:solidFill>
                  <a:srgbClr val="00A499"/>
                </a:solidFill>
              </a:rPr>
              <a:t>rel</a:t>
            </a:r>
            <a:r>
              <a:rPr lang="cs-CZ" dirty="0">
                <a:solidFill>
                  <a:srgbClr val="00A499"/>
                </a:solidFill>
              </a:rPr>
              <a:t>. četnost) </a:t>
            </a:r>
            <a:r>
              <a:rPr lang="cs-CZ" dirty="0"/>
              <a:t>je postupně načítaná četnost (</a:t>
            </a:r>
            <a:r>
              <a:rPr lang="cs-CZ" dirty="0" err="1"/>
              <a:t>rel</a:t>
            </a:r>
            <a:r>
              <a:rPr lang="cs-CZ" dirty="0"/>
              <a:t>. četnost) jednotlivých vzestupně uspořádaných variant ordinálního znaku. </a:t>
            </a: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graphicFrame>
        <p:nvGraphicFramePr>
          <p:cNvPr id="15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30025"/>
              </p:ext>
            </p:extLst>
          </p:nvPr>
        </p:nvGraphicFramePr>
        <p:xfrm>
          <a:off x="684746" y="1941969"/>
          <a:ext cx="9647974" cy="2660142"/>
        </p:xfrm>
        <a:graphic>
          <a:graphicData uri="http://schemas.openxmlformats.org/drawingml/2006/table">
            <a:tbl>
              <a:tblPr/>
              <a:tblGrid>
                <a:gridCol w="127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268">
                  <a:extLst>
                    <a:ext uri="{9D8B030D-6E8A-4147-A177-3AD203B41FA5}">
                      <a16:colId xmlns:a16="http://schemas.microsoft.com/office/drawing/2014/main" val="3024897980"/>
                    </a:ext>
                  </a:extLst>
                </a:gridCol>
                <a:gridCol w="2146268">
                  <a:extLst>
                    <a:ext uri="{9D8B030D-6E8A-4147-A177-3AD203B41FA5}">
                      <a16:colId xmlns:a16="http://schemas.microsoft.com/office/drawing/2014/main" val="4217520089"/>
                    </a:ext>
                  </a:extLst>
                </a:gridCol>
                <a:gridCol w="2146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Velikost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Kumulativní četnost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Kumulativní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err="1">
                          <a:latin typeface="Calibri"/>
                          <a:ea typeface="Calibri"/>
                          <a:cs typeface="Times New Roman"/>
                        </a:rPr>
                        <a:t>rel</a:t>
                      </a: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.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296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XL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955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 (ordinální)</a:t>
            </a:r>
          </a:p>
        </p:txBody>
      </p:sp>
    </p:spTree>
    <p:extLst>
      <p:ext uri="{BB962C8B-B14F-4D97-AF65-F5344CB8AC3E}">
        <p14:creationId xmlns:p14="http://schemas.microsoft.com/office/powerpoint/2010/main" val="2543052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A499"/>
                </a:solidFill>
              </a:rPr>
              <a:t>Zamyslete se nad interpretaci kumulativních četností (kumulativních relativních četností)!</a:t>
            </a:r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graphicFrame>
        <p:nvGraphicFramePr>
          <p:cNvPr id="15" name="Tabulka 9"/>
          <p:cNvGraphicFramePr>
            <a:graphicFrameLocks noGrp="1"/>
          </p:cNvGraphicFramePr>
          <p:nvPr/>
        </p:nvGraphicFramePr>
        <p:xfrm>
          <a:off x="684746" y="1941969"/>
          <a:ext cx="9647974" cy="2660142"/>
        </p:xfrm>
        <a:graphic>
          <a:graphicData uri="http://schemas.openxmlformats.org/drawingml/2006/table">
            <a:tbl>
              <a:tblPr/>
              <a:tblGrid>
                <a:gridCol w="127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6268">
                  <a:extLst>
                    <a:ext uri="{9D8B030D-6E8A-4147-A177-3AD203B41FA5}">
                      <a16:colId xmlns:a16="http://schemas.microsoft.com/office/drawing/2014/main" val="3024897980"/>
                    </a:ext>
                  </a:extLst>
                </a:gridCol>
                <a:gridCol w="2146268">
                  <a:extLst>
                    <a:ext uri="{9D8B030D-6E8A-4147-A177-3AD203B41FA5}">
                      <a16:colId xmlns:a16="http://schemas.microsoft.com/office/drawing/2014/main" val="4217520089"/>
                    </a:ext>
                  </a:extLst>
                </a:gridCol>
                <a:gridCol w="2146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Velikost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Kumulativní četnost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Kumulativní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err="1">
                          <a:latin typeface="Calibri"/>
                          <a:ea typeface="Calibri"/>
                          <a:cs typeface="Times New Roman"/>
                        </a:rPr>
                        <a:t>rel</a:t>
                      </a: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.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90,9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296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XL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955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 (ordinální)</a:t>
            </a:r>
          </a:p>
        </p:txBody>
      </p:sp>
    </p:spTree>
    <p:extLst>
      <p:ext uri="{BB962C8B-B14F-4D97-AF65-F5344CB8AC3E}">
        <p14:creationId xmlns:p14="http://schemas.microsoft.com/office/powerpoint/2010/main" val="3341379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Tabulka četností</a:t>
            </a:r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algn="just"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b="1" dirty="0"/>
          </a:p>
          <a:p>
            <a:pPr marL="0" indent="0" algn="just">
              <a:buClr>
                <a:srgbClr val="00A499"/>
              </a:buClr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just">
              <a:buClr>
                <a:srgbClr val="00A499"/>
              </a:buClr>
              <a:buNone/>
            </a:pPr>
            <a:endParaRPr lang="cs-CZ" dirty="0">
              <a:solidFill>
                <a:srgbClr val="00A499"/>
              </a:solidFill>
            </a:endParaRPr>
          </a:p>
          <a:p>
            <a:pPr marL="0" indent="0" algn="just">
              <a:buClr>
                <a:srgbClr val="00A499"/>
              </a:buClr>
              <a:buNone/>
            </a:pPr>
            <a:r>
              <a:rPr lang="cs-CZ" dirty="0">
                <a:solidFill>
                  <a:srgbClr val="00A499"/>
                </a:solidFill>
              </a:rPr>
              <a:t>Jak data vizualizovat?</a:t>
            </a:r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graphicFrame>
        <p:nvGraphicFramePr>
          <p:cNvPr id="15" name="Tabulka 9"/>
          <p:cNvGraphicFramePr>
            <a:graphicFrameLocks noGrp="1"/>
          </p:cNvGraphicFramePr>
          <p:nvPr/>
        </p:nvGraphicFramePr>
        <p:xfrm>
          <a:off x="1004786" y="2244864"/>
          <a:ext cx="6672724" cy="1649730"/>
        </p:xfrm>
        <a:graphic>
          <a:graphicData uri="http://schemas.openxmlformats.org/drawingml/2006/table">
            <a:tbl>
              <a:tblPr/>
              <a:tblGrid>
                <a:gridCol w="15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Tabulka četností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Pohlaví</a:t>
                      </a:r>
                      <a:endParaRPr lang="cs-CZ" sz="2000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Absolutní četnost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Relativní četnost (%)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muž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2000" i="0" dirty="0">
                          <a:latin typeface="Calibri"/>
                          <a:ea typeface="Calibri"/>
                          <a:cs typeface="Times New Roman"/>
                        </a:rPr>
                        <a:t>žena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latin typeface="Calibri"/>
                          <a:ea typeface="Calibri"/>
                          <a:cs typeface="Times New Roman"/>
                        </a:rPr>
                        <a:t>Celkem: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29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</p:spTree>
    <p:extLst>
      <p:ext uri="{BB962C8B-B14F-4D97-AF65-F5344CB8AC3E}">
        <p14:creationId xmlns:p14="http://schemas.microsoft.com/office/powerpoint/2010/main" val="422535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sz="2000" dirty="0">
                <a:cs typeface="Arial" pitchFamily="34" charset="0"/>
              </a:rPr>
              <a:t>Google – 8</a:t>
            </a:r>
            <a:r>
              <a:rPr lang="en-US" sz="2000" dirty="0">
                <a:cs typeface="Arial" pitchFamily="34" charset="0"/>
              </a:rPr>
              <a:t>3</a:t>
            </a:r>
            <a:r>
              <a:rPr lang="cs-CZ" sz="2000" dirty="0">
                <a:cs typeface="Arial" pitchFamily="34" charset="0"/>
              </a:rPr>
              <a:t>.10</a:t>
            </a:r>
            <a:r>
              <a:rPr lang="cs-CZ" sz="2000" baseline="30000" dirty="0">
                <a:cs typeface="Arial" pitchFamily="34" charset="0"/>
              </a:rPr>
              <a:t>6</a:t>
            </a:r>
            <a:r>
              <a:rPr lang="cs-CZ" sz="2000" dirty="0">
                <a:cs typeface="Arial" pitchFamily="34" charset="0"/>
              </a:rPr>
              <a:t> odkazů (čeština), 1</a:t>
            </a:r>
            <a:r>
              <a:rPr lang="en-US" sz="2000" dirty="0">
                <a:cs typeface="Arial" pitchFamily="34" charset="0"/>
              </a:rPr>
              <a:t>,3</a:t>
            </a:r>
            <a:r>
              <a:rPr lang="cs-CZ" sz="2000" dirty="0">
                <a:cs typeface="Arial" pitchFamily="34" charset="0"/>
              </a:rPr>
              <a:t>.10</a:t>
            </a:r>
            <a:r>
              <a:rPr lang="en-US" sz="2000" baseline="30000" dirty="0">
                <a:cs typeface="Arial" pitchFamily="34" charset="0"/>
              </a:rPr>
              <a:t>9</a:t>
            </a:r>
            <a:r>
              <a:rPr lang="cs-CZ" sz="2000" dirty="0">
                <a:cs typeface="Arial" pitchFamily="34" charset="0"/>
              </a:rPr>
              <a:t> odkazů (angličtina)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sz="2000" dirty="0">
                <a:cs typeface="Arial" pitchFamily="34" charset="0"/>
              </a:rPr>
              <a:t>  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None/>
            </a:pPr>
            <a:r>
              <a:rPr lang="cs-CZ" sz="2000" dirty="0"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cs typeface="Arial" pitchFamily="34" charset="0"/>
              </a:rPr>
              <a:t>Teoretická disciplína</a:t>
            </a:r>
            <a:r>
              <a:rPr lang="cs-CZ" sz="2000" dirty="0">
                <a:cs typeface="Arial" pitchFamily="34" charset="0"/>
              </a:rPr>
              <a:t>, která se zabývá metodami sběru a analýzy dat</a:t>
            </a:r>
          </a:p>
          <a:p>
            <a:pPr marL="0" indent="0" algn="just" fontAlgn="base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None/>
            </a:pPr>
            <a:r>
              <a:rPr lang="cs-CZ" sz="2000" dirty="0">
                <a:cs typeface="Arial" pitchFamily="34" charset="0"/>
              </a:rPr>
              <a:t>    (matematická statistika vs. aplikovaná statistika)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cs typeface="Arial" pitchFamily="34" charset="0"/>
              </a:rPr>
              <a:t> </a:t>
            </a:r>
            <a:r>
              <a:rPr lang="cs-CZ" sz="2000" b="1" dirty="0">
                <a:cs typeface="Arial" pitchFamily="34" charset="0"/>
              </a:rPr>
              <a:t>Číselný údaj </a:t>
            </a:r>
            <a:r>
              <a:rPr lang="cs-CZ" sz="2000" dirty="0">
                <a:cs typeface="Arial" pitchFamily="34" charset="0"/>
              </a:rPr>
              <a:t>„syntetizující“ vlastnosti datových souborů (četnost, průměr, rozptyl, …)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b="1" dirty="0">
                <a:cs typeface="Arial" pitchFamily="34" charset="0"/>
              </a:rPr>
              <a:t>Uspořádaný datový soubor </a:t>
            </a:r>
            <a:r>
              <a:rPr lang="cs-CZ" sz="2000" dirty="0">
                <a:cs typeface="Arial" pitchFamily="34" charset="0"/>
              </a:rPr>
              <a:t>(statistika přístupů na web. stránky, statistika střel na branku,  </a:t>
            </a:r>
          </a:p>
          <a:p>
            <a:pPr mar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A499"/>
              </a:buClr>
              <a:buNone/>
            </a:pPr>
            <a:r>
              <a:rPr lang="cs-CZ" sz="2000" dirty="0">
                <a:cs typeface="Arial" pitchFamily="34" charset="0"/>
              </a:rPr>
              <a:t>    statistika nehodovosti, ekonomické statistiky, …)</a:t>
            </a:r>
          </a:p>
          <a:p>
            <a:pPr mar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sz="2000" dirty="0">
              <a:cs typeface="Arial" pitchFamily="34" charset="0"/>
            </a:endParaRPr>
          </a:p>
          <a:p>
            <a:pPr mar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sz="2000" dirty="0">
              <a:cs typeface="Arial" pitchFamily="34" charset="0"/>
            </a:endParaRPr>
          </a:p>
          <a:p>
            <a:pPr marL="226800" lvl="1" indent="0" algn="just" fontAlgn="base">
              <a:spcBef>
                <a:spcPts val="600"/>
              </a:spcBef>
              <a:spcAft>
                <a:spcPct val="0"/>
              </a:spcAft>
              <a:buNone/>
            </a:pPr>
            <a:endParaRPr lang="cs-CZ" dirty="0">
              <a:cs typeface="Arial" pitchFamily="34" charset="0"/>
              <a:hlinkClick r:id="rId2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Co je to statistika?</a:t>
            </a:r>
          </a:p>
        </p:txBody>
      </p:sp>
      <p:sp>
        <p:nvSpPr>
          <p:cNvPr id="7" name="Obdélník 6"/>
          <p:cNvSpPr/>
          <p:nvPr/>
        </p:nvSpPr>
        <p:spPr>
          <a:xfrm>
            <a:off x="824877" y="2129315"/>
            <a:ext cx="10267666" cy="707367"/>
          </a:xfrm>
          <a:prstGeom prst="rect">
            <a:avLst/>
          </a:prstGeom>
          <a:noFill/>
          <a:ln w="28575"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2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Nejsou-li v grafu uvedeny absolutní (relativní) četnosti, obvykle je nedokážeme „od oka“ přesně odečíst.</a:t>
            </a:r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8" name="Graf 7"/>
          <p:cNvGraphicFramePr>
            <a:graphicFrameLocks/>
          </p:cNvGraphicFramePr>
          <p:nvPr/>
        </p:nvGraphicFramePr>
        <p:xfrm>
          <a:off x="1116474" y="2081733"/>
          <a:ext cx="4586377" cy="276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6510779" y="2081733"/>
          <a:ext cx="4586377" cy="276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9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Nejsou-li v grafu uvedeny absolutní (relativní) četnosti, obvykle je nedokážeme „od oka“ přesně odečíst.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Pozor na uvádění popisu os!</a:t>
            </a: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1203256" y="2095938"/>
          <a:ext cx="4586377" cy="276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/>
          <p:cNvGraphicFramePr>
            <a:graphicFrameLocks/>
          </p:cNvGraphicFramePr>
          <p:nvPr/>
        </p:nvGraphicFramePr>
        <p:xfrm>
          <a:off x="6609249" y="2095938"/>
          <a:ext cx="4574689" cy="276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370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Nejsou-li v grafu uvedeny absolutní (relativní) četnosti, obvykle je nedokážeme „od oka“ přesně odečíst.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Pozor na uvádění popisu os!</a:t>
            </a: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039134" y="2095938"/>
          <a:ext cx="4750500" cy="276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 11"/>
          <p:cNvGraphicFramePr>
            <a:graphicFrameLocks/>
          </p:cNvGraphicFramePr>
          <p:nvPr/>
        </p:nvGraphicFramePr>
        <p:xfrm>
          <a:off x="6288141" y="2095938"/>
          <a:ext cx="4895797" cy="276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857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Zdroj: Srovnávací testy pro žáky 9. tříd</a:t>
            </a:r>
          </a:p>
          <a:p>
            <a:pPr marL="0" indent="0">
              <a:buNone/>
            </a:pPr>
            <a:endParaRPr lang="cs-CZ" sz="8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Určete pravdivost tvrzení: </a:t>
            </a:r>
          </a:p>
          <a:p>
            <a:pPr marL="0" indent="0">
              <a:buNone/>
            </a:pPr>
            <a:r>
              <a:rPr lang="cs-CZ" dirty="0"/>
              <a:t>V žádných dvou letech nebyl počet studentů stejný.</a:t>
            </a:r>
            <a:endParaRPr lang="en-US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pic>
        <p:nvPicPr>
          <p:cNvPr id="9" name="Obrázek 8"/>
          <p:cNvPicPr/>
          <p:nvPr/>
        </p:nvPicPr>
        <p:blipFill rotWithShape="1">
          <a:blip r:embed="rId2"/>
          <a:srcRect l="14833" t="29060" r="53579" b="45406"/>
          <a:stretch/>
        </p:blipFill>
        <p:spPr bwMode="auto">
          <a:xfrm>
            <a:off x="206575" y="3147541"/>
            <a:ext cx="6342433" cy="30294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647662" y="3650018"/>
            <a:ext cx="53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241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638859" y="3650018"/>
            <a:ext cx="54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240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19" y="5472170"/>
            <a:ext cx="921589" cy="92158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782225" y="5747428"/>
            <a:ext cx="2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rgbClr val="00A499"/>
                </a:solidFill>
              </a:rPr>
              <a:t>Pozor na omezenou vypovídací schopnost grafů!</a:t>
            </a:r>
          </a:p>
        </p:txBody>
      </p:sp>
    </p:spTree>
    <p:extLst>
      <p:ext uri="{BB962C8B-B14F-4D97-AF65-F5344CB8AC3E}">
        <p14:creationId xmlns:p14="http://schemas.microsoft.com/office/powerpoint/2010/main" val="16268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989670" y="5690034"/>
            <a:ext cx="75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Nezapomínejte, že méně mnohdy znamená více …</a:t>
            </a:r>
            <a:endParaRPr lang="en-US" dirty="0">
              <a:solidFill>
                <a:srgbClr val="00A499"/>
              </a:solidFill>
            </a:endParaRPr>
          </a:p>
        </p:txBody>
      </p:sp>
      <p:graphicFrame>
        <p:nvGraphicFramePr>
          <p:cNvPr id="13" name="Graf 12"/>
          <p:cNvGraphicFramePr>
            <a:graphicFrameLocks/>
          </p:cNvGraphicFramePr>
          <p:nvPr/>
        </p:nvGraphicFramePr>
        <p:xfrm>
          <a:off x="3232030" y="2082783"/>
          <a:ext cx="540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1" y="5413905"/>
            <a:ext cx="921589" cy="9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10" name="Graf 9"/>
          <p:cNvGraphicFramePr/>
          <p:nvPr/>
        </p:nvGraphicFramePr>
        <p:xfrm>
          <a:off x="1796695" y="1523827"/>
          <a:ext cx="7632848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2062407" y="5977921"/>
            <a:ext cx="75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I takto může vypadat sloupcový graf …</a:t>
            </a:r>
            <a:endParaRPr lang="en-US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22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62407" y="5977921"/>
            <a:ext cx="75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I takto může vypadat sloupcový graf …</a:t>
            </a:r>
            <a:endParaRPr lang="en-US" dirty="0">
              <a:solidFill>
                <a:srgbClr val="00A499"/>
              </a:solidFill>
            </a:endParaRPr>
          </a:p>
        </p:txBody>
      </p:sp>
      <p:graphicFrame>
        <p:nvGraphicFramePr>
          <p:cNvPr id="9" name="Graf 8"/>
          <p:cNvGraphicFramePr/>
          <p:nvPr/>
        </p:nvGraphicFramePr>
        <p:xfrm>
          <a:off x="1806743" y="1608972"/>
          <a:ext cx="7632848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9296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62407" y="5977921"/>
            <a:ext cx="75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Kolik bylo mezi respondenty mužů, resp. žen?</a:t>
            </a:r>
            <a:endParaRPr lang="en-US" dirty="0">
              <a:solidFill>
                <a:srgbClr val="00A499"/>
              </a:solidFill>
            </a:endParaRPr>
          </a:p>
        </p:txBody>
      </p:sp>
      <p:graphicFrame>
        <p:nvGraphicFramePr>
          <p:cNvPr id="12" name="Graf 11"/>
          <p:cNvGraphicFramePr>
            <a:graphicFrameLocks/>
          </p:cNvGraphicFramePr>
          <p:nvPr/>
        </p:nvGraphicFramePr>
        <p:xfrm>
          <a:off x="2924355" y="2057400"/>
          <a:ext cx="5457645" cy="349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6786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Sloupcový graf (Bar Chart)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62407" y="5977921"/>
            <a:ext cx="75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Kolik bylo mezi respondenty mužů, resp. žen?</a:t>
            </a:r>
            <a:endParaRPr lang="en-US" dirty="0">
              <a:solidFill>
                <a:srgbClr val="00A499"/>
              </a:solidFill>
            </a:endParaRP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2924355" y="2057400"/>
          <a:ext cx="5457645" cy="349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1" y="5501436"/>
            <a:ext cx="921589" cy="9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1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3D sloupcový graf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39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62407" y="5977921"/>
            <a:ext cx="75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Opravdu musí být v každé efektní / efektivní prezentaci?</a:t>
            </a:r>
            <a:endParaRPr lang="en-US" dirty="0">
              <a:solidFill>
                <a:srgbClr val="00A499"/>
              </a:solidFill>
            </a:endParaRP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2"/>
          <a:srcRect t="11698" r="10710"/>
          <a:stretch/>
        </p:blipFill>
        <p:spPr>
          <a:xfrm>
            <a:off x="1277857" y="2606761"/>
            <a:ext cx="8950485" cy="3248129"/>
          </a:xfrm>
          <a:prstGeom prst="rect">
            <a:avLst/>
          </a:prstGeom>
        </p:spPr>
      </p:pic>
      <p:sp>
        <p:nvSpPr>
          <p:cNvPr id="12" name="Rectangle 8"/>
          <p:cNvSpPr/>
          <p:nvPr/>
        </p:nvSpPr>
        <p:spPr>
          <a:xfrm>
            <a:off x="749948" y="2130799"/>
            <a:ext cx="10006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i="1" dirty="0"/>
              <a:t>Zdroj: </a:t>
            </a:r>
            <a:r>
              <a:rPr lang="en-US" sz="1400" i="1" dirty="0"/>
              <a:t>Whitbread, David (2001). The design manual (2nd ed.). Sydney: University of New South Wales Press.</a:t>
            </a:r>
            <a:r>
              <a:rPr lang="cs-CZ" sz="1400" i="1" dirty="0"/>
              <a:t> </a:t>
            </a:r>
            <a:r>
              <a:rPr lang="en-US" sz="1400" i="1" dirty="0"/>
              <a:t>ISBN 0868406589.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338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Co vypovídá statistika o jednotlivci?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8450770" y="1839534"/>
            <a:ext cx="1990564" cy="2859999"/>
            <a:chOff x="6976633" y="2035444"/>
            <a:chExt cx="1990564" cy="2859999"/>
          </a:xfrm>
        </p:grpSpPr>
        <p:pic>
          <p:nvPicPr>
            <p:cNvPr id="8" name="Picture 14" descr="http://publicdomainvectors.org/photos/rejon_Person_Outlin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8761" y="2035444"/>
              <a:ext cx="857655" cy="2422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6976633" y="4526111"/>
              <a:ext cx="1990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a</a:t>
              </a:r>
              <a:r>
                <a:rPr lang="en-US" dirty="0" err="1"/>
                <a:t>meri</a:t>
              </a:r>
              <a:r>
                <a:rPr lang="cs-CZ" dirty="0"/>
                <a:t>č</a:t>
              </a:r>
              <a:r>
                <a:rPr lang="en-US" dirty="0"/>
                <a:t>an</a:t>
              </a:r>
              <a:endParaRPr lang="cs-CZ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438539" y="5240031"/>
            <a:ext cx="11439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dirty="0"/>
              <a:t>Statistika nezkoumá jednotlivce jako individualitu, ale jako anonymního nositele některého znaku (činnosti, vlastnosti).</a:t>
            </a:r>
          </a:p>
          <a:p>
            <a:endParaRPr lang="cs-CZ" sz="2000" dirty="0"/>
          </a:p>
        </p:txBody>
      </p:sp>
      <p:grpSp>
        <p:nvGrpSpPr>
          <p:cNvPr id="11" name="Group 3"/>
          <p:cNvGrpSpPr/>
          <p:nvPr/>
        </p:nvGrpSpPr>
        <p:grpSpPr>
          <a:xfrm>
            <a:off x="5301837" y="1910843"/>
            <a:ext cx="1336085" cy="2829095"/>
            <a:chOff x="5301837" y="1910843"/>
            <a:chExt cx="1336085" cy="2829095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8"/>
            <a:stretch/>
          </p:blipFill>
          <p:spPr>
            <a:xfrm>
              <a:off x="5301837" y="1910843"/>
              <a:ext cx="1336085" cy="2415562"/>
            </a:xfrm>
            <a:prstGeom prst="rect">
              <a:avLst/>
            </a:prstGeom>
          </p:spPr>
        </p:pic>
        <p:sp>
          <p:nvSpPr>
            <p:cNvPr id="13" name="TextBox 16"/>
            <p:cNvSpPr txBox="1"/>
            <p:nvPr/>
          </p:nvSpPr>
          <p:spPr>
            <a:xfrm>
              <a:off x="5381705" y="4370606"/>
              <a:ext cx="1176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podnikatel</a:t>
              </a:r>
              <a:endParaRPr lang="en-US" dirty="0"/>
            </a:p>
          </p:txBody>
        </p:sp>
      </p:grpSp>
      <p:grpSp>
        <p:nvGrpSpPr>
          <p:cNvPr id="14" name="Group 5"/>
          <p:cNvGrpSpPr/>
          <p:nvPr/>
        </p:nvGrpSpPr>
        <p:grpSpPr>
          <a:xfrm>
            <a:off x="1709582" y="1989158"/>
            <a:ext cx="2143125" cy="2628129"/>
            <a:chOff x="1709582" y="1989158"/>
            <a:chExt cx="2143125" cy="2628129"/>
          </a:xfrm>
        </p:grpSpPr>
        <p:pic>
          <p:nvPicPr>
            <p:cNvPr id="15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582" y="1989158"/>
              <a:ext cx="2143125" cy="2143125"/>
            </a:xfrm>
            <a:prstGeom prst="rect">
              <a:avLst/>
            </a:prstGeom>
          </p:spPr>
        </p:pic>
        <p:sp>
          <p:nvSpPr>
            <p:cNvPr id="16" name="TextBox 18"/>
            <p:cNvSpPr txBox="1"/>
            <p:nvPr/>
          </p:nvSpPr>
          <p:spPr>
            <a:xfrm>
              <a:off x="2072826" y="4247955"/>
              <a:ext cx="1515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Donald Trump</a:t>
              </a:r>
            </a:p>
          </p:txBody>
        </p:sp>
      </p:grpSp>
      <p:grpSp>
        <p:nvGrpSpPr>
          <p:cNvPr id="17" name="Group 4"/>
          <p:cNvGrpSpPr/>
          <p:nvPr/>
        </p:nvGrpSpPr>
        <p:grpSpPr>
          <a:xfrm>
            <a:off x="6801802" y="1760454"/>
            <a:ext cx="1844608" cy="2957033"/>
            <a:chOff x="6801802" y="1760454"/>
            <a:chExt cx="1844608" cy="2957033"/>
          </a:xfrm>
        </p:grpSpPr>
        <p:pic>
          <p:nvPicPr>
            <p:cNvPr id="18" name="Picture 20"/>
            <p:cNvPicPr>
              <a:picLocks noChangeAspect="1"/>
            </p:cNvPicPr>
            <p:nvPr/>
          </p:nvPicPr>
          <p:blipFill rotWithShape="1">
            <a:blip r:embed="rId5"/>
            <a:srcRect l="5197" t="4780" r="3151" b="622"/>
            <a:stretch/>
          </p:blipFill>
          <p:spPr>
            <a:xfrm>
              <a:off x="6875253" y="1760454"/>
              <a:ext cx="1697706" cy="2537005"/>
            </a:xfrm>
            <a:prstGeom prst="rect">
              <a:avLst/>
            </a:prstGeom>
          </p:spPr>
        </p:pic>
        <p:sp>
          <p:nvSpPr>
            <p:cNvPr id="19" name="TextBox 21"/>
            <p:cNvSpPr txBox="1"/>
            <p:nvPr/>
          </p:nvSpPr>
          <p:spPr>
            <a:xfrm>
              <a:off x="6801802" y="4348155"/>
              <a:ext cx="184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</a:t>
              </a:r>
              <a:r>
                <a:rPr lang="en-US" dirty="0" err="1"/>
                <a:t>oliti</a:t>
              </a:r>
              <a:r>
                <a:rPr lang="cs-CZ" dirty="0"/>
                <a:t>k (prezident)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151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062407" y="5977921"/>
            <a:ext cx="75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Nepoužívejte barevné pozadí grafů!</a:t>
            </a:r>
            <a:endParaRPr lang="en-US" dirty="0">
              <a:solidFill>
                <a:srgbClr val="00A499"/>
              </a:solidFill>
            </a:endParaRPr>
          </a:p>
        </p:txBody>
      </p:sp>
      <p:graphicFrame>
        <p:nvGraphicFramePr>
          <p:cNvPr id="13" name="Graf 12"/>
          <p:cNvGraphicFramePr>
            <a:graphicFrameLocks/>
          </p:cNvGraphicFramePr>
          <p:nvPr/>
        </p:nvGraphicFramePr>
        <p:xfrm>
          <a:off x="2062407" y="1895552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32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2062407" y="1895552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Obdélník 11"/>
          <p:cNvSpPr/>
          <p:nvPr/>
        </p:nvSpPr>
        <p:spPr>
          <a:xfrm>
            <a:off x="2343039" y="3277116"/>
            <a:ext cx="194553" cy="110895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4402060" y="1993065"/>
            <a:ext cx="1725039" cy="36965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8612110" y="3958052"/>
            <a:ext cx="1172589" cy="28407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095281" y="5801369"/>
            <a:ext cx="9315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Neopakujte informace!</a:t>
            </a:r>
          </a:p>
          <a:p>
            <a:pPr algn="ctr"/>
            <a:r>
              <a:rPr lang="cs-CZ" dirty="0">
                <a:solidFill>
                  <a:srgbClr val="00A499"/>
                </a:solidFill>
              </a:rPr>
              <a:t>V tomto případě je legenda zcela nadbytečná. V případě, že ji potřebujete, zvažte její umístění!</a:t>
            </a:r>
          </a:p>
          <a:p>
            <a:pPr algn="ctr"/>
            <a:endParaRPr lang="en-US" dirty="0">
              <a:solidFill>
                <a:srgbClr val="00A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Zvažte úpravu popisku horizontální osy!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1941009" y="1857989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Obdélník 11"/>
          <p:cNvSpPr/>
          <p:nvPr/>
        </p:nvSpPr>
        <p:spPr>
          <a:xfrm>
            <a:off x="2949775" y="4927606"/>
            <a:ext cx="6452681" cy="4620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0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Zvažte úpravu popisku horizontální osy!</a:t>
            </a:r>
          </a:p>
        </p:txBody>
      </p:sp>
      <p:graphicFrame>
        <p:nvGraphicFramePr>
          <p:cNvPr id="13" name="Graf 12"/>
          <p:cNvGraphicFramePr>
            <a:graphicFrameLocks/>
          </p:cNvGraphicFramePr>
          <p:nvPr/>
        </p:nvGraphicFramePr>
        <p:xfrm>
          <a:off x="1978651" y="1907976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9386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Vždy uvádějte jednotky!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853960" y="1907976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Obdélník 9"/>
          <p:cNvSpPr/>
          <p:nvPr/>
        </p:nvSpPr>
        <p:spPr>
          <a:xfrm>
            <a:off x="2209727" y="3259552"/>
            <a:ext cx="194553" cy="110895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37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Nepoužívejte neefektivní nuly! (Nebo alespoň použijte oddělovače tisíců!)</a:t>
            </a:r>
          </a:p>
        </p:txBody>
      </p:sp>
      <p:graphicFrame>
        <p:nvGraphicFramePr>
          <p:cNvPr id="12" name="Graf 11"/>
          <p:cNvGraphicFramePr>
            <a:graphicFrameLocks/>
          </p:cNvGraphicFramePr>
          <p:nvPr/>
        </p:nvGraphicFramePr>
        <p:xfrm>
          <a:off x="1853960" y="1907976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Obdélník 12"/>
          <p:cNvSpPr/>
          <p:nvPr/>
        </p:nvSpPr>
        <p:spPr>
          <a:xfrm>
            <a:off x="2343924" y="2513269"/>
            <a:ext cx="496111" cy="270149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94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Nepoužívejte neefektivní nuly! (Nebo alespoň použijte oddělovače tisíců!)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1853960" y="1901249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5539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Používejte strukturované nadpisy!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750051" y="1907976"/>
          <a:ext cx="7798279" cy="3912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Obdélník 11"/>
          <p:cNvSpPr/>
          <p:nvPr/>
        </p:nvSpPr>
        <p:spPr>
          <a:xfrm>
            <a:off x="4048896" y="1981790"/>
            <a:ext cx="3164733" cy="4620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2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Zvažte zvýraznění mřížky!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2030606" y="1747821"/>
          <a:ext cx="7798279" cy="41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89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49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Nepoužívejte 3D grafy!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957869" y="1747821"/>
          <a:ext cx="7798279" cy="41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25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P</a:t>
            </a:r>
            <a:r>
              <a:rPr lang="en-US" b="1" dirty="0" err="1"/>
              <a:t>opula</a:t>
            </a:r>
            <a:r>
              <a:rPr lang="cs-CZ" b="1" dirty="0" err="1"/>
              <a:t>ce</a:t>
            </a:r>
            <a:r>
              <a:rPr lang="en-US" b="1" dirty="0"/>
              <a:t> </a:t>
            </a:r>
            <a:r>
              <a:rPr lang="cs-CZ" dirty="0"/>
              <a:t>(základní soubor) je soubor nějakých prvků, o kterém chceme statistickými metodami něco vypovídat. Definuje se výčtem nebo pomocí zvolené vlastnosti. O každém prvku umíme rozhodnout, zda do populace patří či nikoliv. 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Výběr</a:t>
            </a:r>
            <a:r>
              <a:rPr lang="cs-CZ" dirty="0"/>
              <a:t> je část dané populace, která má sloužit k odvození závěrů platných pro celou populaci. (Pozor na reprezentativnost výběru!)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Statistická jednotka </a:t>
            </a:r>
            <a:r>
              <a:rPr lang="cs-CZ" dirty="0"/>
              <a:t>je prvek populace.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b="1" dirty="0"/>
              <a:t>Statistický znak (proměnná) </a:t>
            </a:r>
            <a:r>
              <a:rPr lang="cs-CZ" dirty="0"/>
              <a:t>je nějaká měřitelná (zjistitelná) charakteristika statistické jednotky (hmotnost, pohlaví, …).</a:t>
            </a: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4720743" y="3750946"/>
            <a:ext cx="6885905" cy="2672079"/>
            <a:chOff x="2156603" y="4123606"/>
            <a:chExt cx="6885905" cy="2672079"/>
          </a:xfrm>
        </p:grpSpPr>
        <p:pic>
          <p:nvPicPr>
            <p:cNvPr id="8" name="Picture 13"/>
            <p:cNvPicPr>
              <a:picLocks noChangeAspect="1"/>
            </p:cNvPicPr>
            <p:nvPr/>
          </p:nvPicPr>
          <p:blipFill rotWithShape="1">
            <a:blip r:embed="rId2"/>
            <a:srcRect t="7817"/>
            <a:stretch/>
          </p:blipFill>
          <p:spPr>
            <a:xfrm>
              <a:off x="3304768" y="4123606"/>
              <a:ext cx="5737740" cy="2672079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2156603" y="4624487"/>
              <a:ext cx="163487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/>
                <a:t>statistická jednotka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096000" y="6332435"/>
              <a:ext cx="867545" cy="307777"/>
            </a:xfrm>
            <a:prstGeom prst="rect">
              <a:avLst/>
            </a:prstGeom>
            <a:solidFill>
              <a:srgbClr val="5982CB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populace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466935" y="5225461"/>
              <a:ext cx="606000" cy="307777"/>
            </a:xfrm>
            <a:prstGeom prst="rect">
              <a:avLst/>
            </a:prstGeom>
            <a:solidFill>
              <a:srgbClr val="D65858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výběr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325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Vždy přemýšlejte nad tím, co chcete na grafu ukázat!!!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1957869" y="1747821"/>
          <a:ext cx="7798279" cy="41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79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38181" y="5829460"/>
            <a:ext cx="931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Varianty nominálního znaku je vhodné řadit dle četností, </a:t>
            </a:r>
          </a:p>
          <a:p>
            <a:pPr algn="ctr"/>
            <a:r>
              <a:rPr lang="cs-CZ" dirty="0">
                <a:solidFill>
                  <a:srgbClr val="00A499"/>
                </a:solidFill>
              </a:rPr>
              <a:t>varianty ordinálního znaku dle přirozeného uspořádání!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942394" y="1747821"/>
          <a:ext cx="7798279" cy="41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24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5281" y="5936359"/>
            <a:ext cx="93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A499"/>
                </a:solidFill>
              </a:rPr>
              <a:t>Nejsou-li v grafu uvedeny absolutní četnosti, obvykle je nedokážeme „od oka“ přesně odečíst!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942394" y="1747821"/>
          <a:ext cx="7798279" cy="41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64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1853960" y="1719760"/>
          <a:ext cx="7798279" cy="41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9280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Tipy nejen pro sloupcové grafy…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8" name="Graf 7"/>
          <p:cNvGraphicFramePr>
            <a:graphicFrameLocks noChangeAspect="1"/>
          </p:cNvGraphicFramePr>
          <p:nvPr/>
        </p:nvGraphicFramePr>
        <p:xfrm>
          <a:off x="1578175" y="1890031"/>
          <a:ext cx="4655346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 8"/>
          <p:cNvGraphicFramePr>
            <a:graphicFrameLocks noChangeAspect="1"/>
          </p:cNvGraphicFramePr>
          <p:nvPr/>
        </p:nvGraphicFramePr>
        <p:xfrm>
          <a:off x="1314451" y="4016963"/>
          <a:ext cx="4697366" cy="240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/>
          <p:cNvGraphicFramePr>
            <a:graphicFrameLocks noChangeAspect="1"/>
          </p:cNvGraphicFramePr>
          <p:nvPr/>
        </p:nvGraphicFramePr>
        <p:xfrm>
          <a:off x="5753100" y="1890031"/>
          <a:ext cx="5419489" cy="2283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 11"/>
          <p:cNvGraphicFramePr>
            <a:graphicFrameLocks noChangeAspect="1"/>
          </p:cNvGraphicFramePr>
          <p:nvPr/>
        </p:nvGraphicFramePr>
        <p:xfrm>
          <a:off x="5843588" y="4016963"/>
          <a:ext cx="5443537" cy="240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3424556" y="3765194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</a:rPr>
              <a:t>Který z grafů je „správný“?</a:t>
            </a:r>
          </a:p>
        </p:txBody>
      </p:sp>
    </p:spTree>
    <p:extLst>
      <p:ext uri="{BB962C8B-B14F-4D97-AF65-F5344CB8AC3E}">
        <p14:creationId xmlns:p14="http://schemas.microsoft.com/office/powerpoint/2010/main" val="36795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1" grpId="0">
        <p:bldAsOne/>
      </p:bldGraphic>
      <p:bldGraphic spid="12" grpId="0">
        <p:bldAsOne/>
      </p:bldGraphic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Výsečový graf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8" name="Graf 7"/>
          <p:cNvGraphicFramePr>
            <a:graphicFrameLocks/>
          </p:cNvGraphicFramePr>
          <p:nvPr/>
        </p:nvGraphicFramePr>
        <p:xfrm>
          <a:off x="3256222" y="2100504"/>
          <a:ext cx="5700148" cy="303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830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Prstencový graf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3256222" y="2092595"/>
          <a:ext cx="5700148" cy="303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4525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3D výsečový graf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8" name="Graf 7"/>
          <p:cNvGraphicFramePr>
            <a:graphicFrameLocks/>
          </p:cNvGraphicFramePr>
          <p:nvPr/>
        </p:nvGraphicFramePr>
        <p:xfrm>
          <a:off x="3305193" y="2118290"/>
          <a:ext cx="5700148" cy="303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1091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3D výsečový graf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3256222" y="2122085"/>
          <a:ext cx="5700148" cy="303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70" y="5430852"/>
            <a:ext cx="921589" cy="92158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1023" y="5957521"/>
            <a:ext cx="4575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A499"/>
                </a:solidFill>
              </a:rPr>
              <a:t>Pozor na vypovídací schopnost 3D grafů!</a:t>
            </a:r>
          </a:p>
        </p:txBody>
      </p:sp>
    </p:spTree>
    <p:extLst>
      <p:ext uri="{BB962C8B-B14F-4D97-AF65-F5344CB8AC3E}">
        <p14:creationId xmlns:p14="http://schemas.microsoft.com/office/powerpoint/2010/main" val="2634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A499"/>
                </a:solidFill>
              </a:rPr>
              <a:t>3D vs. 2D výsečový graf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59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482484" y="1924295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Jaký je poměr velikosti výsečí A </a:t>
            </a:r>
            <a:r>
              <a:rPr lang="cs-CZ" sz="2000" dirty="0" err="1"/>
              <a:t>a</a:t>
            </a:r>
            <a:r>
              <a:rPr lang="cs-CZ" sz="2000" dirty="0"/>
              <a:t> C?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cs-CZ" sz="2000" dirty="0"/>
          </a:p>
          <a:p>
            <a:pPr algn="ctr"/>
            <a:r>
              <a:rPr lang="cs-CZ" sz="2000" dirty="0"/>
              <a:t>Jaký je poměr velikosti výsečí B a D?</a:t>
            </a:r>
          </a:p>
        </p:txBody>
      </p:sp>
      <p:pic>
        <p:nvPicPr>
          <p:cNvPr id="13" name="Obrázek 5"/>
          <p:cNvPicPr>
            <a:picLocks noChangeAspect="1"/>
          </p:cNvPicPr>
          <p:nvPr/>
        </p:nvPicPr>
        <p:blipFill rotWithShape="1">
          <a:blip r:embed="rId2"/>
          <a:srcRect l="28098" t="13658" r="24969" b="26637"/>
          <a:stretch/>
        </p:blipFill>
        <p:spPr>
          <a:xfrm>
            <a:off x="1218236" y="3054808"/>
            <a:ext cx="3756523" cy="2880000"/>
          </a:xfrm>
          <a:prstGeom prst="rect">
            <a:avLst/>
          </a:prstGeom>
        </p:spPr>
      </p:pic>
      <p:pic>
        <p:nvPicPr>
          <p:cNvPr id="14" name="Obrázek 7"/>
          <p:cNvPicPr>
            <a:picLocks noChangeAspect="1"/>
          </p:cNvPicPr>
          <p:nvPr/>
        </p:nvPicPr>
        <p:blipFill rotWithShape="1">
          <a:blip r:embed="rId3"/>
          <a:srcRect l="26534" t="5870" r="23404" b="5870"/>
          <a:stretch/>
        </p:blipFill>
        <p:spPr>
          <a:xfrm>
            <a:off x="7795703" y="2626086"/>
            <a:ext cx="338823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Typy statistických znaků (proměnných)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D0C119C-1716-4429-96C8-6046A2E2837B}"/>
              </a:ext>
            </a:extLst>
          </p:cNvPr>
          <p:cNvSpPr txBox="1"/>
          <p:nvPr/>
        </p:nvSpPr>
        <p:spPr>
          <a:xfrm>
            <a:off x="592668" y="1317246"/>
            <a:ext cx="6795967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Nominální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varianty jsou ve formátu text nebo číselný kód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 každých dvou variantách lze říci, zda jsou různé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např. škola, fakulta, obor, výrobce,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Další dělení: dichotomické (alternativní),  </a:t>
            </a:r>
            <a:r>
              <a:rPr lang="cs-CZ" sz="1600" dirty="0" err="1"/>
              <a:t>vícekategoriální</a:t>
            </a:r>
            <a:r>
              <a:rPr lang="cs-CZ" sz="1600" dirty="0"/>
              <a:t> (množné)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645D42C-6222-42E3-A80A-22D557FA55EC}"/>
              </a:ext>
            </a:extLst>
          </p:cNvPr>
          <p:cNvSpPr txBox="1"/>
          <p:nvPr/>
        </p:nvSpPr>
        <p:spPr>
          <a:xfrm>
            <a:off x="592667" y="2716074"/>
            <a:ext cx="6795967" cy="1077218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Ordinální (pořadová)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varianty jsou ve </a:t>
            </a:r>
            <a:r>
              <a:rPr lang="cs-CZ" sz="1600" dirty="0" err="1"/>
              <a:t>fomátu</a:t>
            </a:r>
            <a:r>
              <a:rPr lang="cs-CZ" sz="1600" dirty="0"/>
              <a:t> text, datum nebo číslo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u každých dvou variant lze stanovit jejich pořadí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např. úroveň vzdělání, známka (A, B, …, E), úroveň spokojenosti, …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2C713EB-7DD1-4D66-8253-966B05C3E98D}"/>
              </a:ext>
            </a:extLst>
          </p:cNvPr>
          <p:cNvSpPr txBox="1"/>
          <p:nvPr/>
        </p:nvSpPr>
        <p:spPr>
          <a:xfrm>
            <a:off x="592667" y="3999810"/>
            <a:ext cx="6795966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Intervalové (rozdílové)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varianty jsou v číselném formátu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u každých dvou variant lze určit jejich pořadí a rozdíl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např. teplota ve °C, chyba měření, …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B481B8-AB97-457E-8FD3-CD5E4BB1DB42}"/>
              </a:ext>
            </a:extLst>
          </p:cNvPr>
          <p:cNvSpPr txBox="1"/>
          <p:nvPr/>
        </p:nvSpPr>
        <p:spPr>
          <a:xfrm>
            <a:off x="592667" y="5233594"/>
            <a:ext cx="6795965" cy="1077218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Poměrové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varianty jsou v číselném formátu (pouze kladná čísla + nulový bod)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u každých dvou variant lze určit jejich pořadí, rozdíl a podíl (poměr)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např. teplota v K, velikost chyby měření, …</a:t>
            </a:r>
          </a:p>
        </p:txBody>
      </p:sp>
      <p:sp>
        <p:nvSpPr>
          <p:cNvPr id="16" name="Pravá složená závorka 15">
            <a:extLst>
              <a:ext uri="{FF2B5EF4-FFF2-40B4-BE49-F238E27FC236}">
                <a16:creationId xmlns:a16="http://schemas.microsoft.com/office/drawing/2014/main" id="{05188312-F3A6-4B67-A1FA-6663015F61F6}"/>
              </a:ext>
            </a:extLst>
          </p:cNvPr>
          <p:cNvSpPr/>
          <p:nvPr/>
        </p:nvSpPr>
        <p:spPr>
          <a:xfrm>
            <a:off x="7483527" y="1716587"/>
            <a:ext cx="422694" cy="1863306"/>
          </a:xfrm>
          <a:prstGeom prst="rightBrac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Pravá složená závorka 16">
            <a:extLst>
              <a:ext uri="{FF2B5EF4-FFF2-40B4-BE49-F238E27FC236}">
                <a16:creationId xmlns:a16="http://schemas.microsoft.com/office/drawing/2014/main" id="{D9EE901A-1C4D-48E4-B8E0-A3AF727DC6A1}"/>
              </a:ext>
            </a:extLst>
          </p:cNvPr>
          <p:cNvSpPr/>
          <p:nvPr/>
        </p:nvSpPr>
        <p:spPr>
          <a:xfrm>
            <a:off x="7469429" y="4229838"/>
            <a:ext cx="422694" cy="1863306"/>
          </a:xfrm>
          <a:prstGeom prst="rightBrac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27B8F3F-9E59-44C6-8317-8D5BF8803F88}"/>
              </a:ext>
            </a:extLst>
          </p:cNvPr>
          <p:cNvSpPr txBox="1"/>
          <p:nvPr/>
        </p:nvSpPr>
        <p:spPr>
          <a:xfrm>
            <a:off x="8221474" y="2386630"/>
            <a:ext cx="205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Kvalitativní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761925A-3C27-41CA-B9E2-52A2EEABEA75}"/>
              </a:ext>
            </a:extLst>
          </p:cNvPr>
          <p:cNvSpPr txBox="1"/>
          <p:nvPr/>
        </p:nvSpPr>
        <p:spPr>
          <a:xfrm>
            <a:off x="8119761" y="4723581"/>
            <a:ext cx="3039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Kvantitativní</a:t>
            </a:r>
          </a:p>
          <a:p>
            <a:r>
              <a:rPr lang="cs-CZ" sz="2000" b="1" dirty="0"/>
              <a:t>(numerické, kardinální)</a:t>
            </a:r>
          </a:p>
          <a:p>
            <a:r>
              <a:rPr lang="cs-CZ" sz="1600" dirty="0"/>
              <a:t>Další dělení: diskrétní, spojité</a:t>
            </a:r>
          </a:p>
        </p:txBody>
      </p:sp>
    </p:spTree>
    <p:extLst>
      <p:ext uri="{BB962C8B-B14F-4D97-AF65-F5344CB8AC3E}">
        <p14:creationId xmlns:p14="http://schemas.microsoft.com/office/powerpoint/2010/main" val="116446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cs typeface="Times New Roman" pitchFamily="18" charset="0"/>
              </a:rPr>
              <a:t>Jste pro navýšení hodinové dotace matematiky?</a:t>
            </a:r>
            <a:endParaRPr lang="cs-CZ" b="1" dirty="0"/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Kvalitativní znak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1" t="9545" r="24841" b="8481"/>
          <a:stretch/>
        </p:blipFill>
        <p:spPr bwMode="auto">
          <a:xfrm>
            <a:off x="4206208" y="2130542"/>
            <a:ext cx="3672407" cy="337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126087" y="4074759"/>
            <a:ext cx="58326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rgbClr val="FF0000"/>
                </a:solidFill>
              </a:rPr>
              <a:t>TAKHLE NE!!!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671365" y="5807631"/>
            <a:ext cx="932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A499"/>
                </a:solidFill>
              </a:rPr>
              <a:t>Nezapomínejte, že relativní četnosti byste měli uvádět pouze jako doplněk četností absolutních!</a:t>
            </a:r>
          </a:p>
        </p:txBody>
      </p:sp>
    </p:spTree>
    <p:extLst>
      <p:ext uri="{BB962C8B-B14F-4D97-AF65-F5344CB8AC3E}">
        <p14:creationId xmlns:p14="http://schemas.microsoft.com/office/powerpoint/2010/main" val="27798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2200" dirty="0"/>
              <a:t>Jsou tygři populárnější než lvi?</a:t>
            </a:r>
          </a:p>
          <a:p>
            <a:pPr marL="0" indent="0" algn="ctr">
              <a:buNone/>
            </a:pPr>
            <a:r>
              <a:rPr lang="cs-CZ" sz="2200" dirty="0"/>
              <a:t>Kolikrát jsou zebry populárnější než žirafy?</a:t>
            </a:r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Je výsečový graf tou správnou volbou?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/>
          <a:srcRect l="26163" r="22830" b="15713"/>
          <a:stretch/>
        </p:blipFill>
        <p:spPr>
          <a:xfrm>
            <a:off x="925787" y="1346200"/>
            <a:ext cx="4347713" cy="368635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l="10649" b="13627"/>
          <a:stretch/>
        </p:blipFill>
        <p:spPr>
          <a:xfrm>
            <a:off x="5444590" y="1388613"/>
            <a:ext cx="6502160" cy="372683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925787" y="6115248"/>
            <a:ext cx="1028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/>
              <a:t>zdroj: </a:t>
            </a:r>
            <a:r>
              <a:rPr lang="cs-CZ" sz="1400" i="1" dirty="0">
                <a:hlinkClick r:id="rId4"/>
              </a:rPr>
              <a:t>https://blog.funnel.io/why-we-dont-use-pie-charts-and-some-tips-on-better-data-visualizations</a:t>
            </a:r>
            <a:r>
              <a:rPr lang="cs-CZ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02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cs-CZ" i="1" dirty="0">
                <a:ea typeface="Calibri"/>
                <a:cs typeface="Times New Roman"/>
              </a:rPr>
              <a:t>Srovnání průměrných ročních nástupních platů učitelů středních škol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cs-CZ" i="1" dirty="0">
                <a:ea typeface="Calibri"/>
                <a:cs typeface="Times New Roman"/>
              </a:rPr>
              <a:t>v ČR (17 244 </a:t>
            </a:r>
            <a:r>
              <a:rPr lang="en-US" i="1" dirty="0">
                <a:ea typeface="Calibri"/>
                <a:cs typeface="Times New Roman"/>
              </a:rPr>
              <a:t>$</a:t>
            </a:r>
            <a:r>
              <a:rPr lang="cs-CZ" i="1" dirty="0">
                <a:ea typeface="Calibri"/>
                <a:cs typeface="Times New Roman"/>
              </a:rPr>
              <a:t>) a Irsku (34 604 </a:t>
            </a:r>
            <a:r>
              <a:rPr lang="en-US" i="1" dirty="0">
                <a:ea typeface="Calibri"/>
                <a:cs typeface="Times New Roman"/>
              </a:rPr>
              <a:t>$</a:t>
            </a:r>
            <a:r>
              <a:rPr lang="cs-CZ" i="1" dirty="0">
                <a:ea typeface="Calibri"/>
                <a:cs typeface="Times New Roman"/>
              </a:rPr>
              <a:t>)</a:t>
            </a:r>
            <a:endParaRPr lang="en-US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Obrazkové</a:t>
            </a:r>
            <a:r>
              <a:rPr lang="cs-CZ" dirty="0"/>
              <a:t> grafy – užiteční pomocníci?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2567608" y="1969117"/>
            <a:ext cx="7056783" cy="3096344"/>
            <a:chOff x="0" y="0"/>
            <a:chExt cx="6657975" cy="2752725"/>
          </a:xfrm>
        </p:grpSpPr>
        <p:grpSp>
          <p:nvGrpSpPr>
            <p:cNvPr id="10" name="Skupina 9"/>
            <p:cNvGrpSpPr/>
            <p:nvPr/>
          </p:nvGrpSpPr>
          <p:grpSpPr>
            <a:xfrm>
              <a:off x="0" y="0"/>
              <a:ext cx="6657975" cy="2752725"/>
              <a:chOff x="0" y="0"/>
              <a:chExt cx="6657975" cy="2752725"/>
            </a:xfrm>
          </p:grpSpPr>
          <p:pic>
            <p:nvPicPr>
              <p:cNvPr id="17" name="Obrázek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657975" cy="2752725"/>
              </a:xfrm>
              <a:prstGeom prst="rect">
                <a:avLst/>
              </a:prstGeom>
              <a:noFill/>
            </p:spPr>
          </p:pic>
          <p:sp>
            <p:nvSpPr>
              <p:cNvPr id="18" name="Obdélník 17"/>
              <p:cNvSpPr/>
              <p:nvPr/>
            </p:nvSpPr>
            <p:spPr>
              <a:xfrm>
                <a:off x="1476375" y="1447800"/>
                <a:ext cx="1190625" cy="981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pic>
            <p:nvPicPr>
              <p:cNvPr id="19" name="Obrázek 18" descr="http://www.ataxtech-eshop.cz/deploy/img/fck/Image/pomocne%20obrazky/pytel%20penez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6250" y="438150"/>
                <a:ext cx="1657350" cy="1990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Skupina 10"/>
            <p:cNvGrpSpPr/>
            <p:nvPr/>
          </p:nvGrpSpPr>
          <p:grpSpPr>
            <a:xfrm>
              <a:off x="790575" y="914400"/>
              <a:ext cx="1552575" cy="1504950"/>
              <a:chOff x="0" y="0"/>
              <a:chExt cx="1552575" cy="1504950"/>
            </a:xfrm>
          </p:grpSpPr>
          <p:pic>
            <p:nvPicPr>
              <p:cNvPr id="14" name="Obrázek 13" descr="http://divideetimpera.wikispaces.com/file/view/5782-Stressed-Business-Woman-Carrying-And-Dropping-Documents-Clipart-Illustration.jpg/121219085/5782-Stressed-Business-Woman-Carrying-And-Dropping-Documents-Clipart-Illustration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52575" cy="15049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Obrázek 14" descr="http://www.ataxtech-eshop.cz/deploy/img/fck/Image/pomocne%20obrazky/pytel%20penez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325" y="933450"/>
                <a:ext cx="476250" cy="571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1181100" y="685800"/>
                <a:ext cx="3714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2" name="Obrázek 11" descr="http://matem2f.fai.utb.cz/images/vcard/ucitel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225" y="914400"/>
              <a:ext cx="1162050" cy="149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Obrázek 12" descr="http://www.ataxtech-eshop.cz/deploy/img/fck/Image/pomocne%20obrazky/pytel%20penez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950" y="1438275"/>
              <a:ext cx="809625" cy="9715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72589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cs-CZ" i="1" dirty="0">
                <a:ea typeface="Calibri"/>
                <a:cs typeface="Times New Roman"/>
              </a:rPr>
              <a:t>Srovnání průměrných ročních nástupních platů učitelů středních škol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cs-CZ" i="1" dirty="0">
                <a:ea typeface="Calibri"/>
                <a:cs typeface="Times New Roman"/>
              </a:rPr>
              <a:t>v ČR (17 244 </a:t>
            </a:r>
            <a:r>
              <a:rPr lang="en-US" i="1" dirty="0">
                <a:ea typeface="Calibri"/>
                <a:cs typeface="Times New Roman"/>
              </a:rPr>
              <a:t>$</a:t>
            </a:r>
            <a:r>
              <a:rPr lang="cs-CZ" i="1" dirty="0">
                <a:ea typeface="Calibri"/>
                <a:cs typeface="Times New Roman"/>
              </a:rPr>
              <a:t>) a Irsku (34 604 </a:t>
            </a:r>
            <a:r>
              <a:rPr lang="en-US" i="1" dirty="0">
                <a:ea typeface="Calibri"/>
                <a:cs typeface="Times New Roman"/>
              </a:rPr>
              <a:t>$</a:t>
            </a:r>
            <a:r>
              <a:rPr lang="cs-CZ" i="1" dirty="0">
                <a:ea typeface="Calibri"/>
                <a:cs typeface="Times New Roman"/>
              </a:rPr>
              <a:t>)</a:t>
            </a:r>
            <a:endParaRPr lang="en-US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Obrazkové</a:t>
            </a:r>
            <a:r>
              <a:rPr lang="cs-CZ" dirty="0"/>
              <a:t> grafy – užiteční pomocníci?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6625651" y="2450386"/>
            <a:ext cx="2520000" cy="2160000"/>
            <a:chOff x="0" y="0"/>
            <a:chExt cx="1581150" cy="1495425"/>
          </a:xfrm>
        </p:grpSpPr>
        <p:pic>
          <p:nvPicPr>
            <p:cNvPr id="21" name="Obrázek 20" descr="http://matem2f.fai.utb.cz/images/vcard/ucite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" y="0"/>
              <a:ext cx="1162050" cy="1495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Obrázek 21" descr="http://www.ataxtech-eshop.cz/deploy/img/fck/Image/pomocne%20obrazky/pytel%20penez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23925"/>
              <a:ext cx="476250" cy="57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Obrázek 22" descr="http://www.ataxtech-eshop.cz/deploy/img/fck/Image/pomocne%20obrazky/pytel%20penez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900" y="914400"/>
              <a:ext cx="476250" cy="571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Skupina 23"/>
          <p:cNvGrpSpPr/>
          <p:nvPr/>
        </p:nvGrpSpPr>
        <p:grpSpPr>
          <a:xfrm>
            <a:off x="2927648" y="2450386"/>
            <a:ext cx="2520000" cy="2160000"/>
            <a:chOff x="0" y="0"/>
            <a:chExt cx="1552575" cy="1504950"/>
          </a:xfrm>
        </p:grpSpPr>
        <p:pic>
          <p:nvPicPr>
            <p:cNvPr id="25" name="Obrázek 24" descr="http://divideetimpera.wikispaces.com/file/view/5782-Stressed-Business-Woman-Carrying-And-Dropping-Documents-Clipart-Illustration.jpg/121219085/5782-Stressed-Business-Woman-Carrying-And-Dropping-Documents-Clipart-Illustratio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52575" cy="150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Obrázek 25" descr="http://www.ataxtech-eshop.cz/deploy/img/fck/Image/pomocne%20obrazky/pytel%20penez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325" y="933450"/>
              <a:ext cx="47625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Obdélník 26"/>
            <p:cNvSpPr/>
            <p:nvPr/>
          </p:nvSpPr>
          <p:spPr>
            <a:xfrm>
              <a:off x="1181100" y="685800"/>
              <a:ext cx="371475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865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i="1" dirty="0">
                <a:ea typeface="Calibri"/>
                <a:cs typeface="Times New Roman"/>
              </a:rPr>
              <a:t>Zdroj: </a:t>
            </a:r>
            <a:r>
              <a:rPr lang="en-US" i="1" dirty="0"/>
              <a:t>UTTS, Jessica M. Seeing through statistics. 3rd ed. Belmont, CA: Thomson, Brooks/Cole, c2005. ISBN 0-534-39402-7</a:t>
            </a:r>
            <a:r>
              <a:rPr lang="cs-CZ" i="1" dirty="0"/>
              <a:t> </a:t>
            </a:r>
            <a:endParaRPr lang="en-US" i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Obrazkové</a:t>
            </a:r>
            <a:r>
              <a:rPr lang="cs-CZ" dirty="0"/>
              <a:t> grafy – užiteční pomocníci?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36" y="1690688"/>
            <a:ext cx="7719234" cy="346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66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i="1" dirty="0">
                <a:ea typeface="Calibri"/>
                <a:cs typeface="Times New Roman"/>
              </a:rPr>
              <a:t>Zdroj: </a:t>
            </a:r>
            <a:r>
              <a:rPr lang="en-US" i="1" dirty="0"/>
              <a:t>UTTS, Jessica M. Seeing through statistics. 3rd ed. Belmont, CA: Thomson, Brooks/Cole, c2005. ISBN 0-534-39402-7</a:t>
            </a:r>
            <a:r>
              <a:rPr lang="cs-CZ" i="1" dirty="0"/>
              <a:t> </a:t>
            </a:r>
            <a:endParaRPr lang="en-US" i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Obrazkové</a:t>
            </a:r>
            <a:r>
              <a:rPr lang="cs-CZ" dirty="0"/>
              <a:t> grafy – užiteční pomocníci?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95" y="1808403"/>
            <a:ext cx="7750100" cy="33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3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Pár příkladů z praxe</a:t>
            </a:r>
            <a:endParaRPr lang="cs-CZ" sz="2400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66</a:t>
            </a:fld>
            <a:r>
              <a:rPr lang="cs-CZ" dirty="0"/>
              <a:t> / 152</a:t>
            </a:r>
          </a:p>
        </p:txBody>
      </p:sp>
    </p:spTree>
    <p:extLst>
      <p:ext uri="{BB962C8B-B14F-4D97-AF65-F5344CB8AC3E}">
        <p14:creationId xmlns:p14="http://schemas.microsoft.com/office/powerpoint/2010/main" val="31941482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4984262"/>
          </a:xfrm>
        </p:spPr>
        <p:txBody>
          <a:bodyPr>
            <a:normAutofit fontScale="850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cs-CZ" i="1" dirty="0">
                <a:ea typeface="Calibri"/>
                <a:cs typeface="Times New Roman"/>
              </a:rPr>
              <a:t>Zdroj: </a:t>
            </a:r>
            <a:r>
              <a:rPr lang="cs-CZ" i="1" dirty="0" err="1">
                <a:ea typeface="Calibri"/>
                <a:cs typeface="Times New Roman"/>
              </a:rPr>
              <a:t>Mf</a:t>
            </a:r>
            <a:r>
              <a:rPr lang="cs-CZ" i="1" dirty="0">
                <a:ea typeface="Calibri"/>
                <a:cs typeface="Times New Roman"/>
              </a:rPr>
              <a:t> Dnes, 10. 7. 2014: Zemědělci si rozdělí miliardy. Krávy a vepři se budou mít lépe. </a:t>
            </a:r>
            <a:endParaRPr lang="en-US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Obrazkové</a:t>
            </a:r>
            <a:r>
              <a:rPr lang="cs-CZ" dirty="0"/>
              <a:t> grafy – užiteční pomocníci?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2" t="49367" r="17612" b="13193"/>
          <a:stretch/>
        </p:blipFill>
        <p:spPr>
          <a:xfrm rot="16200000">
            <a:off x="4230549" y="1212961"/>
            <a:ext cx="4035553" cy="430093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 rot="1404617">
            <a:off x="3596841" y="4386995"/>
            <a:ext cx="320067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/>
              <a:t>infografika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828143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 fontScale="850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cs-CZ" dirty="0"/>
              <a:t>„</a:t>
            </a:r>
            <a:r>
              <a:rPr lang="en-US" dirty="0" err="1"/>
              <a:t>Úžasná</a:t>
            </a:r>
            <a:r>
              <a:rPr lang="en-US" dirty="0"/>
              <a:t> </a:t>
            </a:r>
            <a:r>
              <a:rPr lang="en-US" dirty="0" err="1"/>
              <a:t>infografika</a:t>
            </a:r>
            <a:r>
              <a:rPr lang="en-US" dirty="0"/>
              <a:t> o </a:t>
            </a:r>
            <a:r>
              <a:rPr lang="en-US" dirty="0" err="1"/>
              <a:t>výdajích</a:t>
            </a:r>
            <a:r>
              <a:rPr lang="en-US" dirty="0"/>
              <a:t> </a:t>
            </a:r>
            <a:r>
              <a:rPr lang="en-US" dirty="0" err="1"/>
              <a:t>státního</a:t>
            </a:r>
            <a:r>
              <a:rPr lang="en-US" dirty="0"/>
              <a:t> </a:t>
            </a:r>
            <a:r>
              <a:rPr lang="en-US" dirty="0" err="1"/>
              <a:t>rozpočtu</a:t>
            </a:r>
            <a:r>
              <a:rPr lang="en-US" dirty="0"/>
              <a:t> </a:t>
            </a:r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republiky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 2013</a:t>
            </a:r>
            <a:r>
              <a:rPr lang="cs-CZ" dirty="0"/>
              <a:t>“</a:t>
            </a:r>
          </a:p>
          <a:p>
            <a:pPr marL="0" indent="0" algn="ctr">
              <a:buNone/>
            </a:pPr>
            <a:r>
              <a:rPr lang="cs-CZ" i="1" dirty="0"/>
              <a:t>Zdroj: http://www.estat.cz/zpravy/informace-k-projektum/kde-konci-vase-dane/</a:t>
            </a:r>
            <a:endParaRPr lang="en-US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Obrazkové</a:t>
            </a:r>
            <a:r>
              <a:rPr lang="cs-CZ" dirty="0"/>
              <a:t> grafy – užiteční pomocníci?</a:t>
            </a:r>
          </a:p>
        </p:txBody>
      </p:sp>
      <p:pic>
        <p:nvPicPr>
          <p:cNvPr id="11" name="Picture 2" descr="http://www.uctovani.net/images/vydaje-statniho-rozpoctu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56" y="1218467"/>
            <a:ext cx="6567422" cy="46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608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 fontScale="850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 algn="ctr">
              <a:buNone/>
            </a:pPr>
            <a:r>
              <a:rPr lang="cs-CZ" i="1" dirty="0"/>
              <a:t>Zdroj: http://www.estat.cz/zpravy/informace-k-projektum/kde-konci-vase-dane/</a:t>
            </a:r>
            <a:endParaRPr lang="en-US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69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Obrazkové</a:t>
            </a:r>
            <a:r>
              <a:rPr lang="cs-CZ" dirty="0"/>
              <a:t> grafy – užiteční pomocníci?</a:t>
            </a:r>
          </a:p>
        </p:txBody>
      </p:sp>
      <p:pic>
        <p:nvPicPr>
          <p:cNvPr id="8" name="Picture 2" descr="http://www.uctovani.net/images/vydaje-statniho-rozpoctu-za-rok-2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75" y="1213557"/>
            <a:ext cx="6566400" cy="46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Dotazník pro studenty (např. pomocí Google </a:t>
            </a:r>
            <a:r>
              <a:rPr lang="cs-CZ" dirty="0" err="1"/>
              <a:t>Apps</a:t>
            </a:r>
            <a:r>
              <a:rPr lang="cs-CZ" dirty="0"/>
              <a:t>) - </a:t>
            </a:r>
            <a:r>
              <a:rPr lang="cs-CZ" u="sng" dirty="0">
                <a:hlinkClick r:id="rId2"/>
              </a:rPr>
              <a:t>http://goo.gl/forms/Z289s0ALPY</a:t>
            </a:r>
            <a:endParaRPr lang="cs-CZ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Vlastní pokus o dotazníkové šetření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45" y="1935415"/>
            <a:ext cx="4406301" cy="4411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224" y="1935415"/>
            <a:ext cx="3699381" cy="43606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639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Příklad s klobásou</a:t>
            </a:r>
          </a:p>
        </p:txBody>
      </p:sp>
      <p:pic>
        <p:nvPicPr>
          <p:cNvPr id="9" name="Picture 2" descr="https://email.seznam.cz/imageshow/9sNpgTZKlTg_fv-KkDX2Jyn5i6PxyiQn-ozPsDWFn_8c2hfhpxuUAQLxRPsOfVCHKwlcEx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83" y="1335822"/>
            <a:ext cx="7353226" cy="48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706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Příklad s klobásou</a:t>
            </a:r>
          </a:p>
        </p:txBody>
      </p:sp>
      <p:pic>
        <p:nvPicPr>
          <p:cNvPr id="8" name="Picture 4" descr="https://fbcdn-sphotos-g-a.akamaihd.net/hphotos-ak-prn1/35025_3981710201557_1307705559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3" b="28460"/>
          <a:stretch/>
        </p:blipFill>
        <p:spPr bwMode="auto">
          <a:xfrm>
            <a:off x="2949775" y="1648852"/>
            <a:ext cx="6096000" cy="43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30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Český export do Číny aneb Porovnávejte!!!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24" y="1291174"/>
            <a:ext cx="3637085" cy="504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04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Český export do Číny aneb Porovnávejte!!!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t="28783"/>
          <a:stretch/>
        </p:blipFill>
        <p:spPr>
          <a:xfrm>
            <a:off x="1738681" y="1511854"/>
            <a:ext cx="4648200" cy="45923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26" y="1723716"/>
            <a:ext cx="388348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71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 lnSpcReduction="1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cs-CZ" sz="1600" i="1" dirty="0"/>
              <a:t>Zdroj: </a:t>
            </a:r>
            <a:r>
              <a:rPr lang="cs-CZ" sz="1600" i="1" dirty="0">
                <a:hlinkClick r:id="rId2"/>
              </a:rPr>
              <a:t>https://www.souki.cz/kouzelne-grafy</a:t>
            </a:r>
            <a:r>
              <a:rPr lang="cs-CZ" sz="1600" i="1" dirty="0"/>
              <a:t> </a:t>
            </a: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Český export do Číny aneb Porovnávejte!!!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21" y="1346200"/>
            <a:ext cx="5131149" cy="44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863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 lnSpcReduction="1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cs-CZ" sz="1600" b="1" i="1" dirty="0"/>
              <a:t>Zdroj</a:t>
            </a:r>
            <a:r>
              <a:rPr lang="cs-CZ" sz="1600" i="1" dirty="0"/>
              <a:t>: Mimořádná příloha </a:t>
            </a:r>
            <a:r>
              <a:rPr lang="cs-CZ" sz="1600" i="1" dirty="0" err="1"/>
              <a:t>Mf</a:t>
            </a:r>
            <a:r>
              <a:rPr lang="cs-CZ" sz="1600" i="1" dirty="0"/>
              <a:t> Dnes, 27. 3. 2014 – výsledky šetření spol. Studenta Media (typ šetření: online dotazování, specifikace výběru: „přes tisíc vysokoškoláků ze všech ročníků po celé republice“)</a:t>
            </a: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Průzkum o představách studentů o budoucím zaměstnání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6" t="8784" r="29719" b="28345"/>
          <a:stretch/>
        </p:blipFill>
        <p:spPr bwMode="auto">
          <a:xfrm>
            <a:off x="4048896" y="1304039"/>
            <a:ext cx="4308026" cy="437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422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 lnSpcReduction="1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cs-CZ" sz="1600" b="1" i="1" dirty="0"/>
              <a:t>Zdroj</a:t>
            </a:r>
            <a:r>
              <a:rPr lang="cs-CZ" sz="1600" i="1" dirty="0"/>
              <a:t>: Mimořádná příloha </a:t>
            </a:r>
            <a:r>
              <a:rPr lang="cs-CZ" sz="1600" i="1" dirty="0" err="1"/>
              <a:t>Mf</a:t>
            </a:r>
            <a:r>
              <a:rPr lang="cs-CZ" sz="1600" i="1" dirty="0"/>
              <a:t> Dnes, 27. 3. 2014 – výsledky šetření spol. Studenta Media (typ šetření: online dotazování, specifikace výběru: „přes tisíc vysokoškoláků ze všech ročníků po celé republice“)</a:t>
            </a: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Průzkum o představách studentů o budoucím zaměstnání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t="11181" r="46534" b="13412"/>
          <a:stretch/>
        </p:blipFill>
        <p:spPr bwMode="auto">
          <a:xfrm>
            <a:off x="4551695" y="1618944"/>
            <a:ext cx="3280605" cy="382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ál 9"/>
          <p:cNvSpPr/>
          <p:nvPr/>
        </p:nvSpPr>
        <p:spPr>
          <a:xfrm>
            <a:off x="4367808" y="1618944"/>
            <a:ext cx="1152128" cy="7299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949125" y="1618945"/>
            <a:ext cx="320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 přesností na setinu procenta…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265129" y="2348880"/>
            <a:ext cx="2958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1 000 studentů … 100 </a:t>
            </a:r>
            <a:r>
              <a:rPr lang="en-US" dirty="0"/>
              <a:t>%</a:t>
            </a:r>
          </a:p>
          <a:p>
            <a:r>
              <a:rPr lang="en-US" dirty="0"/>
              <a:t>10 student</a:t>
            </a:r>
            <a:r>
              <a:rPr lang="cs-CZ" dirty="0"/>
              <a:t>ů      … 1 %</a:t>
            </a:r>
          </a:p>
          <a:p>
            <a:r>
              <a:rPr lang="cs-CZ" dirty="0"/>
              <a:t>0,1 studentů     … 0,01 %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832436" y="30875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Proč není součet 100 %?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389560" y="3789040"/>
            <a:ext cx="34327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Čemu odpovídá velikost jednotlivých částí prstence?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Jak výsledky šetření zobrazit správně?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104899" y="1916832"/>
          <a:ext cx="9980683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8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7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52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Co je pro </a:t>
                      </a:r>
                      <a:r>
                        <a:rPr lang="en-US" sz="2000" b="1" u="none" strike="noStrike" dirty="0" err="1">
                          <a:effectLst/>
                        </a:rPr>
                        <a:t>Vás</a:t>
                      </a:r>
                      <a:r>
                        <a:rPr lang="en-US" sz="2000" b="1" u="none" strike="noStrike" dirty="0">
                          <a:effectLst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</a:rPr>
                        <a:t>důležité</a:t>
                      </a:r>
                      <a:r>
                        <a:rPr lang="en-US" sz="2000" b="1" u="none" strike="noStrike" dirty="0">
                          <a:effectLst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</a:rPr>
                        <a:t>při</a:t>
                      </a:r>
                      <a:r>
                        <a:rPr lang="en-US" sz="2000" b="1" u="none" strike="noStrike" dirty="0">
                          <a:effectLst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</a:rPr>
                        <a:t>výběru</a:t>
                      </a:r>
                      <a:r>
                        <a:rPr lang="en-US" sz="2000" b="1" u="none" strike="noStrike" dirty="0">
                          <a:effectLst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</a:rPr>
                        <a:t>zaměstnání</a:t>
                      </a:r>
                      <a:r>
                        <a:rPr lang="en-US" sz="2000" b="1" u="none" strike="noStrike" dirty="0">
                          <a:effectLst/>
                        </a:rPr>
                        <a:t>?</a:t>
                      </a:r>
                      <a:r>
                        <a:rPr lang="cs-CZ" sz="2000" b="1" u="none" strike="noStrike" dirty="0"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cs-CZ" sz="2000" b="0" u="none" strike="noStrike" dirty="0">
                          <a:effectLst/>
                        </a:rPr>
                        <a:t>(vyberte 3 pro</a:t>
                      </a:r>
                      <a:r>
                        <a:rPr lang="cs-CZ" sz="2000" b="0" u="none" strike="noStrike" baseline="0" dirty="0">
                          <a:effectLst/>
                        </a:rPr>
                        <a:t> Vás nejdůležitější faktory)</a:t>
                      </a:r>
                      <a:endParaRPr 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err="1">
                          <a:effectLst/>
                        </a:rPr>
                        <a:t>četnost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>
                          <a:effectLst/>
                        </a:rPr>
                        <a:t>rel. </a:t>
                      </a:r>
                      <a:r>
                        <a:rPr lang="cs-CZ" sz="1800" b="0" u="none" strike="noStrike" dirty="0">
                          <a:effectLst/>
                        </a:rPr>
                        <a:t>č</a:t>
                      </a:r>
                      <a:r>
                        <a:rPr lang="en-US" sz="1800" b="0" u="none" strike="noStrike" dirty="0" err="1">
                          <a:effectLst/>
                        </a:rPr>
                        <a:t>etnost</a:t>
                      </a:r>
                      <a:r>
                        <a:rPr lang="cs-CZ" sz="1800" b="0" u="none" strike="noStrike" dirty="0">
                          <a:effectLst/>
                        </a:rPr>
                        <a:t> (%)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rel. </a:t>
                      </a:r>
                      <a:r>
                        <a:rPr lang="en-US" sz="1800" b="0" u="none" strike="noStrike" dirty="0" err="1">
                          <a:effectLst/>
                        </a:rPr>
                        <a:t>četnost</a:t>
                      </a:r>
                      <a:r>
                        <a:rPr lang="en-US" sz="1800" b="0" u="none" strike="noStrike" dirty="0">
                          <a:effectLst/>
                        </a:rPr>
                        <a:t> </a:t>
                      </a:r>
                      <a:r>
                        <a:rPr lang="cs-CZ" sz="1800" b="0" u="none" strike="noStrike" dirty="0">
                          <a:effectLst/>
                        </a:rPr>
                        <a:t>(%) </a:t>
                      </a:r>
                      <a:r>
                        <a:rPr lang="en-US" sz="1800" b="0" u="none" strike="noStrike" dirty="0" err="1">
                          <a:effectLst/>
                        </a:rPr>
                        <a:t>vzhledem</a:t>
                      </a:r>
                      <a:r>
                        <a:rPr lang="en-US" sz="1800" b="0" u="none" strike="noStrike" dirty="0">
                          <a:effectLst/>
                        </a:rPr>
                        <a:t> </a:t>
                      </a:r>
                      <a:endParaRPr lang="cs-CZ" sz="1800" b="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k </a:t>
                      </a:r>
                      <a:r>
                        <a:rPr lang="en-US" sz="1800" b="0" u="none" strike="noStrike" dirty="0" err="1">
                          <a:effectLst/>
                        </a:rPr>
                        <a:t>počtu</a:t>
                      </a:r>
                      <a:r>
                        <a:rPr lang="en-US" sz="1800" b="0" u="none" strike="noStrike" dirty="0">
                          <a:effectLst/>
                        </a:rPr>
                        <a:t> </a:t>
                      </a:r>
                      <a:r>
                        <a:rPr lang="en-US" sz="1800" b="0" u="none" strike="noStrike" dirty="0" err="1">
                          <a:effectLst/>
                        </a:rPr>
                        <a:t>respondentů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plat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profesní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růst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atraktivita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pracovní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pozice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493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pracovní prostředí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479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work-life balance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443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benefity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reputace společnosti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</a:rPr>
                        <a:t>celkem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3</a:t>
                      </a:r>
                      <a:r>
                        <a:rPr lang="cs-CZ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>
                          <a:effectLst/>
                        </a:rPr>
                        <a:t>090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---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498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78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Jak výsledky šetření zobrazit správně?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1919536" y="1556792"/>
          <a:ext cx="842493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2612225" y="5801906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A499"/>
                </a:solidFill>
              </a:rPr>
              <a:t>Barevné odlišení výplní sloupců není nutné (odborná publikace vs. marketing)!</a:t>
            </a:r>
          </a:p>
        </p:txBody>
      </p:sp>
    </p:spTree>
    <p:extLst>
      <p:ext uri="{BB962C8B-B14F-4D97-AF65-F5344CB8AC3E}">
        <p14:creationId xmlns:p14="http://schemas.microsoft.com/office/powerpoint/2010/main" val="31627296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326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60173" y="4136967"/>
            <a:ext cx="66563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A499"/>
                </a:solidFill>
              </a:rPr>
              <a:t>Pokuste se o interpretaci!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V prezentaci se můžete dozvědět, že průzkumu se zúčastnilo      219 (11,20 %) z 1 955 oslovených občanů. 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/>
              <a:t>Žádné další informace k dané otázce uvedeny nejsou.</a:t>
            </a:r>
          </a:p>
          <a:p>
            <a:pPr>
              <a:spcBef>
                <a:spcPts val="600"/>
              </a:spcBef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/>
              <a:t>Zdroj: </a:t>
            </a:r>
            <a:r>
              <a:rPr lang="cs-CZ" sz="1200" i="1" dirty="0">
                <a:hlinkClick r:id="rId3"/>
              </a:rPr>
              <a:t>https://www.krmelin.cz/evt_file.php?file=1673&amp;original=Dotaznikove_setreni_obce_Krmelin_vysledky_10_18.pdf</a:t>
            </a:r>
            <a:r>
              <a:rPr lang="cs-CZ" sz="1200" i="1" dirty="0"/>
              <a:t>  (18. 11. 2018) </a:t>
            </a:r>
          </a:p>
        </p:txBody>
      </p:sp>
    </p:spTree>
    <p:extLst>
      <p:ext uri="{BB962C8B-B14F-4D97-AF65-F5344CB8AC3E}">
        <p14:creationId xmlns:p14="http://schemas.microsoft.com/office/powerpoint/2010/main" val="36597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b="1" dirty="0"/>
              <a:t>P</a:t>
            </a:r>
            <a:r>
              <a:rPr lang="en-US" sz="2000" b="1" dirty="0" err="1"/>
              <a:t>opula</a:t>
            </a:r>
            <a:r>
              <a:rPr lang="cs-CZ" sz="2000" b="1" dirty="0" err="1"/>
              <a:t>ce</a:t>
            </a:r>
            <a:r>
              <a:rPr lang="en-US" sz="2000" b="1" dirty="0"/>
              <a:t> </a:t>
            </a:r>
            <a:r>
              <a:rPr lang="cs-CZ" sz="2000" dirty="0"/>
              <a:t>(základní soubor) je soubor nějakých prvků, o kterém chceme statistickými metodami něco vypovídat. 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b="1" dirty="0"/>
              <a:t>Výběr</a:t>
            </a:r>
            <a:r>
              <a:rPr lang="cs-CZ" sz="2000" dirty="0"/>
              <a:t> je část dané populace, která má sloužit k odvození závěrů platných pro celou populaci. 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b="1" dirty="0"/>
              <a:t>Statistická jednotka </a:t>
            </a:r>
            <a:r>
              <a:rPr lang="cs-CZ" sz="2000" dirty="0"/>
              <a:t>je prvek populace.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2000" b="1" dirty="0"/>
              <a:t>Statistický znak (proměnná) </a:t>
            </a:r>
            <a:r>
              <a:rPr lang="cs-CZ" sz="2000" dirty="0"/>
              <a:t>je nějaká měřitelná (zjistitelná) charakteristika statistické jednotky.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graphicFrame>
        <p:nvGraphicFramePr>
          <p:cNvPr id="12" name="Zástupný symbol pro obsah 3"/>
          <p:cNvGraphicFramePr>
            <a:graphicFrameLocks/>
          </p:cNvGraphicFramePr>
          <p:nvPr/>
        </p:nvGraphicFramePr>
        <p:xfrm>
          <a:off x="1073142" y="3547909"/>
          <a:ext cx="10066307" cy="2714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2354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Informace z vyžádané podrobnější zprávy (na webu není zveřejněna)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72" y="1456820"/>
            <a:ext cx="11020425" cy="2838450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>
          <a:xfrm flipV="1">
            <a:off x="492972" y="2476983"/>
            <a:ext cx="9264486" cy="23149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9896354" y="2143916"/>
            <a:ext cx="1506638" cy="2987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0794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326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22066" y="2829465"/>
            <a:ext cx="6065134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A499"/>
                </a:solidFill>
              </a:rPr>
              <a:t>Pokuste se o interpretaci!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 prezentaci se můžete dozvědět, že průzkumu se zúčastnilo 219 (11,20 %) z 1 955 oslovených občanů. 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Žádné další informace k dané otázce uvedeny nejsou.</a:t>
            </a:r>
          </a:p>
          <a:p>
            <a:pPr>
              <a:spcBef>
                <a:spcPts val="600"/>
              </a:spcBef>
              <a:buClr>
                <a:srgbClr val="00A499"/>
              </a:buClr>
            </a:pPr>
            <a:r>
              <a:rPr lang="cs-CZ" sz="1600" b="1" dirty="0"/>
              <a:t>Informace z vyžádané zprávy: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„Celkový počet odpovědí na tuto otázku byl 686. Celkem 120 občanů (18 % z celkového počtu odpovědí) je nespokojeno s chodníky…“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Titulek k grafu: „Graf 10 Podíl výskytu odpovědi na vyjádření občanů, které prvky infrastruktury v obci nejvíce chybí nebo jsou v nevyhovujícím stavu dle podílu z celkového počtu odpovědí“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625970" y="6504317"/>
            <a:ext cx="8566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Zdroj: </a:t>
            </a:r>
            <a:r>
              <a:rPr lang="cs-CZ" sz="1200" i="1" dirty="0">
                <a:hlinkClick r:id="rId3"/>
              </a:rPr>
              <a:t>https://www.krmelin.cz/evt_file.php?file=1673&amp;original=Dotaznikove_setreni_obce_Krmelin_vysledky_10_18.pdf</a:t>
            </a:r>
            <a:r>
              <a:rPr lang="cs-CZ" sz="1200" i="1" dirty="0"/>
              <a:t>  (18. 11. 2018)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/>
              <a:t>Zdroj: </a:t>
            </a:r>
            <a:r>
              <a:rPr lang="cs-CZ" sz="1200" i="1" dirty="0">
                <a:hlinkClick r:id="rId3"/>
              </a:rPr>
              <a:t>https://www.krmelin.cz/evt_file.php?file=1673&amp;original=Dotaznikove_setreni_obce_Krmelin_vysledky_10_18.pdf</a:t>
            </a:r>
            <a:r>
              <a:rPr lang="cs-CZ" sz="1200" i="1" dirty="0"/>
              <a:t>  (18. 11. 2018) </a:t>
            </a:r>
          </a:p>
        </p:txBody>
      </p:sp>
    </p:spTree>
    <p:extLst>
      <p:ext uri="{BB962C8B-B14F-4D97-AF65-F5344CB8AC3E}">
        <p14:creationId xmlns:p14="http://schemas.microsoft.com/office/powerpoint/2010/main" val="108399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6658914"/>
            <a:ext cx="12191999" cy="199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5891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3687881"/>
            <a:ext cx="615773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A499"/>
                </a:solidFill>
              </a:rPr>
              <a:t>Co je pro respondent</a:t>
            </a:r>
            <a:r>
              <a:rPr lang="cs-CZ" sz="1600" b="1" dirty="0">
                <a:solidFill>
                  <a:srgbClr val="00A499"/>
                </a:solidFill>
              </a:rPr>
              <a:t>y</a:t>
            </a:r>
            <a:r>
              <a:rPr lang="en-US" sz="1600" b="1" dirty="0">
                <a:solidFill>
                  <a:srgbClr val="00A499"/>
                </a:solidFill>
              </a:rPr>
              <a:t> </a:t>
            </a:r>
            <a:r>
              <a:rPr lang="cs-CZ" sz="1600" b="1" dirty="0">
                <a:solidFill>
                  <a:srgbClr val="00A499"/>
                </a:solidFill>
              </a:rPr>
              <a:t>„palčivějším“ problémem – stav chodníků nebo chybějící bankomat?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 prezentaci se můžete dozvědět, že průzkumu se zúčastnilo 219 (11,20 %) z 1 955 oslovených občanů. 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Žádné další informace k dané otázce uvedeny nejsou.</a:t>
            </a:r>
          </a:p>
          <a:p>
            <a:pPr>
              <a:spcBef>
                <a:spcPts val="600"/>
              </a:spcBef>
              <a:buClr>
                <a:srgbClr val="00A499"/>
              </a:buClr>
            </a:pPr>
            <a:r>
              <a:rPr lang="cs-CZ" sz="1600" b="1" dirty="0"/>
              <a:t>Informace z vyžádané zprávy: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„Občané uvedli celkem 160 námětů na chybějící služby v obci. Občanům nejčastěji chybí v obci bankomat (20 % z celkového počtu odpovědí, 32 odpovědí) …“</a:t>
            </a:r>
          </a:p>
          <a:p>
            <a:pPr marL="285750" indent="-285750">
              <a:spcBef>
                <a:spcPts val="6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Titulek k grafu: „Graf 6 Vyjádření občanů k otázce, jaké služby jim v obci chybí dle podílů z celkového počtu odpovědí “</a:t>
            </a:r>
          </a:p>
        </p:txBody>
      </p:sp>
    </p:spTree>
    <p:extLst>
      <p:ext uri="{BB962C8B-B14F-4D97-AF65-F5344CB8AC3E}">
        <p14:creationId xmlns:p14="http://schemas.microsoft.com/office/powerpoint/2010/main" val="30117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32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/>
              <a:t>Zdroj: </a:t>
            </a:r>
            <a:r>
              <a:rPr lang="cs-CZ" sz="1200" i="1" dirty="0">
                <a:hlinkClick r:id="rId3"/>
              </a:rPr>
              <a:t>https://www.krmelin.cz/evt_file.php?file=1673&amp;original=Dotaznikove_setreni_obce_Krmelin_vysledky_10_18.pdf</a:t>
            </a:r>
            <a:r>
              <a:rPr lang="cs-CZ" sz="1200" i="1" dirty="0"/>
              <a:t>  (18. 11. 2018) </a:t>
            </a:r>
          </a:p>
        </p:txBody>
      </p:sp>
    </p:spTree>
    <p:extLst>
      <p:ext uri="{BB962C8B-B14F-4D97-AF65-F5344CB8AC3E}">
        <p14:creationId xmlns:p14="http://schemas.microsoft.com/office/powerpoint/2010/main" val="2199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181720"/>
          </a:xfrm>
        </p:spPr>
        <p:txBody>
          <a:bodyPr>
            <a:normAutofit fontScale="850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endParaRPr lang="cs-CZ" b="1" i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endParaRPr lang="cs-CZ" b="1" i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cs-CZ" b="1" dirty="0">
                <a:ea typeface="Calibri"/>
                <a:cs typeface="Times New Roman"/>
              </a:rPr>
              <a:t>Prvky infrastruktury, které označilo méně než 5 respondentů</a:t>
            </a:r>
            <a:r>
              <a:rPr lang="cs-CZ" dirty="0">
                <a:ea typeface="Calibri"/>
                <a:cs typeface="Times New Roman"/>
              </a:rPr>
              <a:t>: dešťová a splašková kanalizace, vodovody, místní rozhlas, rozvody elektřiny,  špatná dostupnost Ostravy a Frýdku-Místku, obřadní síň, hřiště, náves, přechody pro chodce, autobusový záliv </a:t>
            </a: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A co takto?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405114" y="1539433"/>
          <a:ext cx="11541635" cy="3877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8864821" y="2221484"/>
            <a:ext cx="2967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A499"/>
                </a:solidFill>
              </a:rPr>
              <a:t>Analýza je jedním z podkladů pro tvorbu </a:t>
            </a:r>
          </a:p>
          <a:p>
            <a:pPr algn="ctr"/>
            <a:r>
              <a:rPr lang="cs-CZ" b="1" dirty="0">
                <a:solidFill>
                  <a:srgbClr val="00A499"/>
                </a:solidFill>
              </a:rPr>
              <a:t>Strategického plánu obce!</a:t>
            </a:r>
          </a:p>
        </p:txBody>
      </p:sp>
    </p:spTree>
    <p:extLst>
      <p:ext uri="{BB962C8B-B14F-4D97-AF65-F5344CB8AC3E}">
        <p14:creationId xmlns:p14="http://schemas.microsoft.com/office/powerpoint/2010/main" val="331656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85</a:t>
            </a:fld>
            <a:r>
              <a:rPr lang="cs-CZ" dirty="0"/>
              <a:t> / 152</a:t>
            </a:r>
          </a:p>
        </p:txBody>
      </p:sp>
      <p:sp>
        <p:nvSpPr>
          <p:cNvPr id="7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4830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r>
              <a:rPr lang="cs-CZ" sz="2800" b="1" dirty="0"/>
              <a:t>Popisná statistika</a:t>
            </a:r>
          </a:p>
          <a:p>
            <a:pPr marL="0" indent="0" algn="ctr">
              <a:buNone/>
            </a:pPr>
            <a:r>
              <a:rPr lang="cs-CZ" sz="2800" b="1" dirty="0"/>
              <a:t>aneb</a:t>
            </a:r>
          </a:p>
          <a:p>
            <a:pPr marL="0" indent="0" algn="ctr">
              <a:buNone/>
            </a:pPr>
            <a:r>
              <a:rPr lang="cs-CZ" sz="2800" b="1" dirty="0"/>
              <a:t>Jak efektivně popsat a vizualizovat data</a:t>
            </a:r>
            <a:endParaRPr lang="cs-CZ" sz="2800" dirty="0"/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400" dirty="0"/>
              <a:t>Část 2</a:t>
            </a:r>
          </a:p>
          <a:p>
            <a:pPr marL="0" indent="0" algn="ctr">
              <a:buNone/>
            </a:pPr>
            <a:r>
              <a:rPr lang="cs-CZ" sz="2400" dirty="0"/>
              <a:t>Kvantitativní znak</a:t>
            </a: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625302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4843585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A499"/>
                </a:solidFill>
              </a:rPr>
              <a:t>Popište a vizualizujte hmotnost respondentů</a:t>
            </a:r>
            <a:r>
              <a:rPr lang="en-US" dirty="0">
                <a:solidFill>
                  <a:srgbClr val="00A499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graphicFrame>
        <p:nvGraphicFramePr>
          <p:cNvPr id="9" name="Zástupný symbol pro obsah 3"/>
          <p:cNvGraphicFramePr>
            <a:graphicFrameLocks/>
          </p:cNvGraphicFramePr>
          <p:nvPr/>
        </p:nvGraphicFramePr>
        <p:xfrm>
          <a:off x="1122113" y="1346200"/>
          <a:ext cx="10066307" cy="344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pohlaví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výška (cm)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(kg)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brigáda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frekvence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charakteristika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brigádě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studiu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73323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3959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4949092"/>
          </a:xfrm>
        </p:spPr>
        <p:txBody>
          <a:bodyPr>
            <a:normAutofit fontScale="92500" lnSpcReduction="20000"/>
          </a:bodyPr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A499"/>
                </a:solidFill>
              </a:rPr>
              <a:t>Míry polohy</a:t>
            </a:r>
            <a:r>
              <a:rPr lang="cs-CZ" dirty="0"/>
              <a:t>: průměr, kvantily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A499"/>
                </a:solidFill>
              </a:rPr>
              <a:t>Míry variability</a:t>
            </a:r>
            <a:r>
              <a:rPr lang="cs-CZ" dirty="0"/>
              <a:t>: variační rozpětí, </a:t>
            </a:r>
            <a:r>
              <a:rPr lang="cs-CZ" dirty="0" err="1"/>
              <a:t>interkvartilové</a:t>
            </a:r>
            <a:r>
              <a:rPr lang="cs-CZ" dirty="0"/>
              <a:t> rozpětí, rozptyl, směrodatná odchylka, variační koeficient</a:t>
            </a:r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00A499"/>
                </a:solidFill>
              </a:rPr>
              <a:t>Míry šikmosti a špičatosti</a:t>
            </a:r>
            <a:r>
              <a:rPr lang="cs-CZ" dirty="0"/>
              <a:t>: standardizovaná šikmost, standardizovaná špičatost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graphicFrame>
        <p:nvGraphicFramePr>
          <p:cNvPr id="9" name="Zástupný symbol pro obsah 3"/>
          <p:cNvGraphicFramePr>
            <a:graphicFrameLocks/>
          </p:cNvGraphicFramePr>
          <p:nvPr/>
        </p:nvGraphicFramePr>
        <p:xfrm>
          <a:off x="1122113" y="1346200"/>
          <a:ext cx="10066307" cy="344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pohlaví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výška (cm)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(kg)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brigáda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frekvence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charakteristika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brigádě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none" strike="noStrike" dirty="0">
                          <a:solidFill>
                            <a:schemeClr val="accent4"/>
                          </a:solidFill>
                          <a:effectLst/>
                          <a:latin typeface="Arial" panose="020B0604020202020204" pitchFamily="34" charset="0"/>
                        </a:rPr>
                        <a:t>čas věnovaný studiu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73323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8502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  <a:blipFill>
                <a:blip r:embed="rId2"/>
                <a:stretch>
                  <a:fillRect l="-493" t="-13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855" y="2756116"/>
            <a:ext cx="5200166" cy="281766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163163" y="5697387"/>
            <a:ext cx="4251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600" i="1" dirty="0"/>
              <a:t>Zdroj: </a:t>
            </a:r>
            <a:r>
              <a:rPr lang="cs-CZ" sz="1600" i="1" dirty="0" err="1"/>
              <a:t>Swoboda</a:t>
            </a:r>
            <a:r>
              <a:rPr lang="cs-CZ" sz="1600" i="1" dirty="0"/>
              <a:t> Helmut, Moderní statistika, 1977</a:t>
            </a:r>
          </a:p>
        </p:txBody>
      </p:sp>
    </p:spTree>
    <p:extLst>
      <p:ext uri="{BB962C8B-B14F-4D97-AF65-F5344CB8AC3E}">
        <p14:creationId xmlns:p14="http://schemas.microsoft.com/office/powerpoint/2010/main" val="42531204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  <a:blipFill>
                <a:blip r:embed="rId2"/>
                <a:stretch>
                  <a:fillRect l="-493" t="-13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89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9" name="Picture 2" descr="http://img.blesk.cz/img/1/gallery/236893_kure-grilovane-k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01" y="2324234"/>
            <a:ext cx="2440785" cy="17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olný tvar 10"/>
          <p:cNvSpPr/>
          <p:nvPr/>
        </p:nvSpPr>
        <p:spPr>
          <a:xfrm>
            <a:off x="4157027" y="2324235"/>
            <a:ext cx="2981982" cy="3895159"/>
          </a:xfrm>
          <a:custGeom>
            <a:avLst/>
            <a:gdLst>
              <a:gd name="connsiteX0" fmla="*/ 947854 w 3245005"/>
              <a:gd name="connsiteY0" fmla="*/ 323386 h 4302426"/>
              <a:gd name="connsiteX1" fmla="*/ 747132 w 3245005"/>
              <a:gd name="connsiteY1" fmla="*/ 959005 h 4302426"/>
              <a:gd name="connsiteX2" fmla="*/ 635620 w 3245005"/>
              <a:gd name="connsiteY2" fmla="*/ 1170879 h 4302426"/>
              <a:gd name="connsiteX3" fmla="*/ 579864 w 3245005"/>
              <a:gd name="connsiteY3" fmla="*/ 1248937 h 4302426"/>
              <a:gd name="connsiteX4" fmla="*/ 479503 w 3245005"/>
              <a:gd name="connsiteY4" fmla="*/ 1382752 h 4302426"/>
              <a:gd name="connsiteX5" fmla="*/ 390293 w 3245005"/>
              <a:gd name="connsiteY5" fmla="*/ 1416205 h 4302426"/>
              <a:gd name="connsiteX6" fmla="*/ 301083 w 3245005"/>
              <a:gd name="connsiteY6" fmla="*/ 1438508 h 4302426"/>
              <a:gd name="connsiteX7" fmla="*/ 133815 w 3245005"/>
              <a:gd name="connsiteY7" fmla="*/ 1471961 h 4302426"/>
              <a:gd name="connsiteX8" fmla="*/ 100361 w 3245005"/>
              <a:gd name="connsiteY8" fmla="*/ 1483113 h 4302426"/>
              <a:gd name="connsiteX9" fmla="*/ 22303 w 3245005"/>
              <a:gd name="connsiteY9" fmla="*/ 1550020 h 4302426"/>
              <a:gd name="connsiteX10" fmla="*/ 0 w 3245005"/>
              <a:gd name="connsiteY10" fmla="*/ 1639230 h 4302426"/>
              <a:gd name="connsiteX11" fmla="*/ 22303 w 3245005"/>
              <a:gd name="connsiteY11" fmla="*/ 1895708 h 4302426"/>
              <a:gd name="connsiteX12" fmla="*/ 55756 w 3245005"/>
              <a:gd name="connsiteY12" fmla="*/ 1996069 h 4302426"/>
              <a:gd name="connsiteX13" fmla="*/ 78059 w 3245005"/>
              <a:gd name="connsiteY13" fmla="*/ 2018371 h 4302426"/>
              <a:gd name="connsiteX14" fmla="*/ 100361 w 3245005"/>
              <a:gd name="connsiteY14" fmla="*/ 2062976 h 4302426"/>
              <a:gd name="connsiteX15" fmla="*/ 133815 w 3245005"/>
              <a:gd name="connsiteY15" fmla="*/ 2096430 h 4302426"/>
              <a:gd name="connsiteX16" fmla="*/ 245327 w 3245005"/>
              <a:gd name="connsiteY16" fmla="*/ 2185639 h 4302426"/>
              <a:gd name="connsiteX17" fmla="*/ 356839 w 3245005"/>
              <a:gd name="connsiteY17" fmla="*/ 2274849 h 4302426"/>
              <a:gd name="connsiteX18" fmla="*/ 412595 w 3245005"/>
              <a:gd name="connsiteY18" fmla="*/ 2319454 h 4302426"/>
              <a:gd name="connsiteX19" fmla="*/ 490654 w 3245005"/>
              <a:gd name="connsiteY19" fmla="*/ 2375210 h 4302426"/>
              <a:gd name="connsiteX20" fmla="*/ 512956 w 3245005"/>
              <a:gd name="connsiteY20" fmla="*/ 2408664 h 4302426"/>
              <a:gd name="connsiteX21" fmla="*/ 602166 w 3245005"/>
              <a:gd name="connsiteY21" fmla="*/ 2486722 h 4302426"/>
              <a:gd name="connsiteX22" fmla="*/ 680225 w 3245005"/>
              <a:gd name="connsiteY22" fmla="*/ 2575932 h 4302426"/>
              <a:gd name="connsiteX23" fmla="*/ 758283 w 3245005"/>
              <a:gd name="connsiteY23" fmla="*/ 2620537 h 4302426"/>
              <a:gd name="connsiteX24" fmla="*/ 825191 w 3245005"/>
              <a:gd name="connsiteY24" fmla="*/ 2665142 h 4302426"/>
              <a:gd name="connsiteX25" fmla="*/ 880947 w 3245005"/>
              <a:gd name="connsiteY25" fmla="*/ 2765503 h 4302426"/>
              <a:gd name="connsiteX26" fmla="*/ 970156 w 3245005"/>
              <a:gd name="connsiteY26" fmla="*/ 2854713 h 4302426"/>
              <a:gd name="connsiteX27" fmla="*/ 1014761 w 3245005"/>
              <a:gd name="connsiteY27" fmla="*/ 2910469 h 4302426"/>
              <a:gd name="connsiteX28" fmla="*/ 1081669 w 3245005"/>
              <a:gd name="connsiteY28" fmla="*/ 2955074 h 4302426"/>
              <a:gd name="connsiteX29" fmla="*/ 1137425 w 3245005"/>
              <a:gd name="connsiteY29" fmla="*/ 3021981 h 4302426"/>
              <a:gd name="connsiteX30" fmla="*/ 1260088 w 3245005"/>
              <a:gd name="connsiteY30" fmla="*/ 3166947 h 4302426"/>
              <a:gd name="connsiteX31" fmla="*/ 1382752 w 3245005"/>
              <a:gd name="connsiteY31" fmla="*/ 3401122 h 4302426"/>
              <a:gd name="connsiteX32" fmla="*/ 1416205 w 3245005"/>
              <a:gd name="connsiteY32" fmla="*/ 3468030 h 4302426"/>
              <a:gd name="connsiteX33" fmla="*/ 1449659 w 3245005"/>
              <a:gd name="connsiteY33" fmla="*/ 3534937 h 4302426"/>
              <a:gd name="connsiteX34" fmla="*/ 1471961 w 3245005"/>
              <a:gd name="connsiteY34" fmla="*/ 3590693 h 4302426"/>
              <a:gd name="connsiteX35" fmla="*/ 1494264 w 3245005"/>
              <a:gd name="connsiteY35" fmla="*/ 3635298 h 4302426"/>
              <a:gd name="connsiteX36" fmla="*/ 1516566 w 3245005"/>
              <a:gd name="connsiteY36" fmla="*/ 3702205 h 4302426"/>
              <a:gd name="connsiteX37" fmla="*/ 1527717 w 3245005"/>
              <a:gd name="connsiteY37" fmla="*/ 3757961 h 4302426"/>
              <a:gd name="connsiteX38" fmla="*/ 1550020 w 3245005"/>
              <a:gd name="connsiteY38" fmla="*/ 3791415 h 4302426"/>
              <a:gd name="connsiteX39" fmla="*/ 1561171 w 3245005"/>
              <a:gd name="connsiteY39" fmla="*/ 3824869 h 4302426"/>
              <a:gd name="connsiteX40" fmla="*/ 1561171 w 3245005"/>
              <a:gd name="connsiteY40" fmla="*/ 4114800 h 4302426"/>
              <a:gd name="connsiteX41" fmla="*/ 1572322 w 3245005"/>
              <a:gd name="connsiteY41" fmla="*/ 4293220 h 4302426"/>
              <a:gd name="connsiteX42" fmla="*/ 1728439 w 3245005"/>
              <a:gd name="connsiteY42" fmla="*/ 4259766 h 4302426"/>
              <a:gd name="connsiteX43" fmla="*/ 1817649 w 3245005"/>
              <a:gd name="connsiteY43" fmla="*/ 4237464 h 4302426"/>
              <a:gd name="connsiteX44" fmla="*/ 1873405 w 3245005"/>
              <a:gd name="connsiteY44" fmla="*/ 4204010 h 4302426"/>
              <a:gd name="connsiteX45" fmla="*/ 1918010 w 3245005"/>
              <a:gd name="connsiteY45" fmla="*/ 4170557 h 4302426"/>
              <a:gd name="connsiteX46" fmla="*/ 1996069 w 3245005"/>
              <a:gd name="connsiteY46" fmla="*/ 4125952 h 4302426"/>
              <a:gd name="connsiteX47" fmla="*/ 2040674 w 3245005"/>
              <a:gd name="connsiteY47" fmla="*/ 4092498 h 4302426"/>
              <a:gd name="connsiteX48" fmla="*/ 2185639 w 3245005"/>
              <a:gd name="connsiteY48" fmla="*/ 4003288 h 4302426"/>
              <a:gd name="connsiteX49" fmla="*/ 2230244 w 3245005"/>
              <a:gd name="connsiteY49" fmla="*/ 3969835 h 4302426"/>
              <a:gd name="connsiteX50" fmla="*/ 2252547 w 3245005"/>
              <a:gd name="connsiteY50" fmla="*/ 3947532 h 4302426"/>
              <a:gd name="connsiteX51" fmla="*/ 2297152 w 3245005"/>
              <a:gd name="connsiteY51" fmla="*/ 3925230 h 4302426"/>
              <a:gd name="connsiteX52" fmla="*/ 2330605 w 3245005"/>
              <a:gd name="connsiteY52" fmla="*/ 3902927 h 4302426"/>
              <a:gd name="connsiteX53" fmla="*/ 2375210 w 3245005"/>
              <a:gd name="connsiteY53" fmla="*/ 3880625 h 4302426"/>
              <a:gd name="connsiteX54" fmla="*/ 2408664 w 3245005"/>
              <a:gd name="connsiteY54" fmla="*/ 3858322 h 4302426"/>
              <a:gd name="connsiteX55" fmla="*/ 2464420 w 3245005"/>
              <a:gd name="connsiteY55" fmla="*/ 3836020 h 4302426"/>
              <a:gd name="connsiteX56" fmla="*/ 2497874 w 3245005"/>
              <a:gd name="connsiteY56" fmla="*/ 3791415 h 4302426"/>
              <a:gd name="connsiteX57" fmla="*/ 2553630 w 3245005"/>
              <a:gd name="connsiteY57" fmla="*/ 3769113 h 4302426"/>
              <a:gd name="connsiteX58" fmla="*/ 2598235 w 3245005"/>
              <a:gd name="connsiteY58" fmla="*/ 3746810 h 4302426"/>
              <a:gd name="connsiteX59" fmla="*/ 2631688 w 3245005"/>
              <a:gd name="connsiteY59" fmla="*/ 3713357 h 4302426"/>
              <a:gd name="connsiteX60" fmla="*/ 2676293 w 3245005"/>
              <a:gd name="connsiteY60" fmla="*/ 3679903 h 4302426"/>
              <a:gd name="connsiteX61" fmla="*/ 2698595 w 3245005"/>
              <a:gd name="connsiteY61" fmla="*/ 3657600 h 4302426"/>
              <a:gd name="connsiteX62" fmla="*/ 2743200 w 3245005"/>
              <a:gd name="connsiteY62" fmla="*/ 3624147 h 4302426"/>
              <a:gd name="connsiteX63" fmla="*/ 2798956 w 3245005"/>
              <a:gd name="connsiteY63" fmla="*/ 3546088 h 4302426"/>
              <a:gd name="connsiteX64" fmla="*/ 2877015 w 3245005"/>
              <a:gd name="connsiteY64" fmla="*/ 3468030 h 4302426"/>
              <a:gd name="connsiteX65" fmla="*/ 2910469 w 3245005"/>
              <a:gd name="connsiteY65" fmla="*/ 3412274 h 4302426"/>
              <a:gd name="connsiteX66" fmla="*/ 2932771 w 3245005"/>
              <a:gd name="connsiteY66" fmla="*/ 3356518 h 4302426"/>
              <a:gd name="connsiteX67" fmla="*/ 2966225 w 3245005"/>
              <a:gd name="connsiteY67" fmla="*/ 3323064 h 4302426"/>
              <a:gd name="connsiteX68" fmla="*/ 3033132 w 3245005"/>
              <a:gd name="connsiteY68" fmla="*/ 3211552 h 4302426"/>
              <a:gd name="connsiteX69" fmla="*/ 3066586 w 3245005"/>
              <a:gd name="connsiteY69" fmla="*/ 3178098 h 4302426"/>
              <a:gd name="connsiteX70" fmla="*/ 3077737 w 3245005"/>
              <a:gd name="connsiteY70" fmla="*/ 3122342 h 4302426"/>
              <a:gd name="connsiteX71" fmla="*/ 3111191 w 3245005"/>
              <a:gd name="connsiteY71" fmla="*/ 3077737 h 4302426"/>
              <a:gd name="connsiteX72" fmla="*/ 3166947 w 3245005"/>
              <a:gd name="connsiteY72" fmla="*/ 2966225 h 4302426"/>
              <a:gd name="connsiteX73" fmla="*/ 3189249 w 3245005"/>
              <a:gd name="connsiteY73" fmla="*/ 2921620 h 4302426"/>
              <a:gd name="connsiteX74" fmla="*/ 3200400 w 3245005"/>
              <a:gd name="connsiteY74" fmla="*/ 2865864 h 4302426"/>
              <a:gd name="connsiteX75" fmla="*/ 3222703 w 3245005"/>
              <a:gd name="connsiteY75" fmla="*/ 2810108 h 4302426"/>
              <a:gd name="connsiteX76" fmla="*/ 3245005 w 3245005"/>
              <a:gd name="connsiteY76" fmla="*/ 2653991 h 4302426"/>
              <a:gd name="connsiteX77" fmla="*/ 3233854 w 3245005"/>
              <a:gd name="connsiteY77" fmla="*/ 2219093 h 4302426"/>
              <a:gd name="connsiteX78" fmla="*/ 3222703 w 3245005"/>
              <a:gd name="connsiteY78" fmla="*/ 2163337 h 4302426"/>
              <a:gd name="connsiteX79" fmla="*/ 3200400 w 3245005"/>
              <a:gd name="connsiteY79" fmla="*/ 2107581 h 4302426"/>
              <a:gd name="connsiteX80" fmla="*/ 3178098 w 3245005"/>
              <a:gd name="connsiteY80" fmla="*/ 2007220 h 4302426"/>
              <a:gd name="connsiteX81" fmla="*/ 3155795 w 3245005"/>
              <a:gd name="connsiteY81" fmla="*/ 1940313 h 4302426"/>
              <a:gd name="connsiteX82" fmla="*/ 3111191 w 3245005"/>
              <a:gd name="connsiteY82" fmla="*/ 1817649 h 4302426"/>
              <a:gd name="connsiteX83" fmla="*/ 2977376 w 3245005"/>
              <a:gd name="connsiteY83" fmla="*/ 1706137 h 4302426"/>
              <a:gd name="connsiteX84" fmla="*/ 2877015 w 3245005"/>
              <a:gd name="connsiteY84" fmla="*/ 1661532 h 4302426"/>
              <a:gd name="connsiteX85" fmla="*/ 2776654 w 3245005"/>
              <a:gd name="connsiteY85" fmla="*/ 1616927 h 4302426"/>
              <a:gd name="connsiteX86" fmla="*/ 2698595 w 3245005"/>
              <a:gd name="connsiteY86" fmla="*/ 1561171 h 4302426"/>
              <a:gd name="connsiteX87" fmla="*/ 2665142 w 3245005"/>
              <a:gd name="connsiteY87" fmla="*/ 1550020 h 4302426"/>
              <a:gd name="connsiteX88" fmla="*/ 2642839 w 3245005"/>
              <a:gd name="connsiteY88" fmla="*/ 1527718 h 4302426"/>
              <a:gd name="connsiteX89" fmla="*/ 2553630 w 3245005"/>
              <a:gd name="connsiteY89" fmla="*/ 1494264 h 4302426"/>
              <a:gd name="connsiteX90" fmla="*/ 2520176 w 3245005"/>
              <a:gd name="connsiteY90" fmla="*/ 1483113 h 4302426"/>
              <a:gd name="connsiteX91" fmla="*/ 2430966 w 3245005"/>
              <a:gd name="connsiteY91" fmla="*/ 1460810 h 4302426"/>
              <a:gd name="connsiteX92" fmla="*/ 2386361 w 3245005"/>
              <a:gd name="connsiteY92" fmla="*/ 1449659 h 4302426"/>
              <a:gd name="connsiteX93" fmla="*/ 2263698 w 3245005"/>
              <a:gd name="connsiteY93" fmla="*/ 1427357 h 4302426"/>
              <a:gd name="connsiteX94" fmla="*/ 2230244 w 3245005"/>
              <a:gd name="connsiteY94" fmla="*/ 1405054 h 4302426"/>
              <a:gd name="connsiteX95" fmla="*/ 2141035 w 3245005"/>
              <a:gd name="connsiteY95" fmla="*/ 1371600 h 4302426"/>
              <a:gd name="connsiteX96" fmla="*/ 2096430 w 3245005"/>
              <a:gd name="connsiteY96" fmla="*/ 1338147 h 4302426"/>
              <a:gd name="connsiteX97" fmla="*/ 2074127 w 3245005"/>
              <a:gd name="connsiteY97" fmla="*/ 1315844 h 4302426"/>
              <a:gd name="connsiteX98" fmla="*/ 2018371 w 3245005"/>
              <a:gd name="connsiteY98" fmla="*/ 1271239 h 4302426"/>
              <a:gd name="connsiteX99" fmla="*/ 2029522 w 3245005"/>
              <a:gd name="connsiteY99" fmla="*/ 1204332 h 4302426"/>
              <a:gd name="connsiteX100" fmla="*/ 2051825 w 3245005"/>
              <a:gd name="connsiteY100" fmla="*/ 1170879 h 4302426"/>
              <a:gd name="connsiteX101" fmla="*/ 2096430 w 3245005"/>
              <a:gd name="connsiteY101" fmla="*/ 1126274 h 4302426"/>
              <a:gd name="connsiteX102" fmla="*/ 2118732 w 3245005"/>
              <a:gd name="connsiteY102" fmla="*/ 1103971 h 4302426"/>
              <a:gd name="connsiteX103" fmla="*/ 2152186 w 3245005"/>
              <a:gd name="connsiteY103" fmla="*/ 1092820 h 4302426"/>
              <a:gd name="connsiteX104" fmla="*/ 2141035 w 3245005"/>
              <a:gd name="connsiteY104" fmla="*/ 1037064 h 4302426"/>
              <a:gd name="connsiteX105" fmla="*/ 2129883 w 3245005"/>
              <a:gd name="connsiteY105" fmla="*/ 1003610 h 4302426"/>
              <a:gd name="connsiteX106" fmla="*/ 2118732 w 3245005"/>
              <a:gd name="connsiteY106" fmla="*/ 903249 h 4302426"/>
              <a:gd name="connsiteX107" fmla="*/ 2096430 w 3245005"/>
              <a:gd name="connsiteY107" fmla="*/ 836342 h 4302426"/>
              <a:gd name="connsiteX108" fmla="*/ 2085278 w 3245005"/>
              <a:gd name="connsiteY108" fmla="*/ 780586 h 4302426"/>
              <a:gd name="connsiteX109" fmla="*/ 2074127 w 3245005"/>
              <a:gd name="connsiteY109" fmla="*/ 367991 h 4302426"/>
              <a:gd name="connsiteX110" fmla="*/ 2062976 w 3245005"/>
              <a:gd name="connsiteY110" fmla="*/ 334537 h 4302426"/>
              <a:gd name="connsiteX111" fmla="*/ 2029522 w 3245005"/>
              <a:gd name="connsiteY111" fmla="*/ 234176 h 4302426"/>
              <a:gd name="connsiteX112" fmla="*/ 2007220 w 3245005"/>
              <a:gd name="connsiteY112" fmla="*/ 200722 h 4302426"/>
              <a:gd name="connsiteX113" fmla="*/ 1973766 w 3245005"/>
              <a:gd name="connsiteY113" fmla="*/ 122664 h 4302426"/>
              <a:gd name="connsiteX114" fmla="*/ 1962615 w 3245005"/>
              <a:gd name="connsiteY114" fmla="*/ 89210 h 4302426"/>
              <a:gd name="connsiteX115" fmla="*/ 1895708 w 3245005"/>
              <a:gd name="connsiteY115" fmla="*/ 0 h 4302426"/>
              <a:gd name="connsiteX116" fmla="*/ 1761893 w 3245005"/>
              <a:gd name="connsiteY116" fmla="*/ 11152 h 4302426"/>
              <a:gd name="connsiteX117" fmla="*/ 1694986 w 3245005"/>
              <a:gd name="connsiteY117" fmla="*/ 33454 h 4302426"/>
              <a:gd name="connsiteX118" fmla="*/ 1628078 w 3245005"/>
              <a:gd name="connsiteY118" fmla="*/ 44605 h 4302426"/>
              <a:gd name="connsiteX119" fmla="*/ 1538869 w 3245005"/>
              <a:gd name="connsiteY119" fmla="*/ 66908 h 4302426"/>
              <a:gd name="connsiteX120" fmla="*/ 1483113 w 3245005"/>
              <a:gd name="connsiteY120" fmla="*/ 100361 h 4302426"/>
              <a:gd name="connsiteX121" fmla="*/ 1449659 w 3245005"/>
              <a:gd name="connsiteY121" fmla="*/ 133815 h 4302426"/>
              <a:gd name="connsiteX122" fmla="*/ 1360449 w 3245005"/>
              <a:gd name="connsiteY122" fmla="*/ 178420 h 4302426"/>
              <a:gd name="connsiteX123" fmla="*/ 1326995 w 3245005"/>
              <a:gd name="connsiteY123" fmla="*/ 234176 h 4302426"/>
              <a:gd name="connsiteX124" fmla="*/ 1304693 w 3245005"/>
              <a:gd name="connsiteY124" fmla="*/ 334537 h 4302426"/>
              <a:gd name="connsiteX125" fmla="*/ 1293542 w 3245005"/>
              <a:gd name="connsiteY125" fmla="*/ 367991 h 4302426"/>
              <a:gd name="connsiteX126" fmla="*/ 1271239 w 3245005"/>
              <a:gd name="connsiteY126" fmla="*/ 457200 h 4302426"/>
              <a:gd name="connsiteX127" fmla="*/ 1260088 w 3245005"/>
              <a:gd name="connsiteY127" fmla="*/ 713679 h 4302426"/>
              <a:gd name="connsiteX128" fmla="*/ 1226635 w 3245005"/>
              <a:gd name="connsiteY128" fmla="*/ 735981 h 4302426"/>
              <a:gd name="connsiteX129" fmla="*/ 1170878 w 3245005"/>
              <a:gd name="connsiteY129" fmla="*/ 724830 h 4302426"/>
              <a:gd name="connsiteX130" fmla="*/ 1137425 w 3245005"/>
              <a:gd name="connsiteY130" fmla="*/ 624469 h 4302426"/>
              <a:gd name="connsiteX131" fmla="*/ 1126274 w 3245005"/>
              <a:gd name="connsiteY131" fmla="*/ 591015 h 4302426"/>
              <a:gd name="connsiteX132" fmla="*/ 1115122 w 3245005"/>
              <a:gd name="connsiteY132" fmla="*/ 546410 h 4302426"/>
              <a:gd name="connsiteX133" fmla="*/ 1081669 w 3245005"/>
              <a:gd name="connsiteY133" fmla="*/ 434898 h 4302426"/>
              <a:gd name="connsiteX134" fmla="*/ 1037064 w 3245005"/>
              <a:gd name="connsiteY134" fmla="*/ 334537 h 4302426"/>
              <a:gd name="connsiteX135" fmla="*/ 981308 w 3245005"/>
              <a:gd name="connsiteY135" fmla="*/ 345688 h 4302426"/>
              <a:gd name="connsiteX136" fmla="*/ 959005 w 3245005"/>
              <a:gd name="connsiteY136" fmla="*/ 367991 h 4302426"/>
              <a:gd name="connsiteX137" fmla="*/ 947854 w 3245005"/>
              <a:gd name="connsiteY137" fmla="*/ 379142 h 430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245005" h="4302426">
                <a:moveTo>
                  <a:pt x="947854" y="323386"/>
                </a:moveTo>
                <a:cubicBezTo>
                  <a:pt x="900121" y="562055"/>
                  <a:pt x="907203" y="538077"/>
                  <a:pt x="747132" y="959005"/>
                </a:cubicBezTo>
                <a:cubicBezTo>
                  <a:pt x="718764" y="1033602"/>
                  <a:pt x="675502" y="1101749"/>
                  <a:pt x="635620" y="1170879"/>
                </a:cubicBezTo>
                <a:cubicBezTo>
                  <a:pt x="619641" y="1198576"/>
                  <a:pt x="597155" y="1222040"/>
                  <a:pt x="579864" y="1248937"/>
                </a:cubicBezTo>
                <a:cubicBezTo>
                  <a:pt x="539881" y="1311133"/>
                  <a:pt x="540959" y="1339733"/>
                  <a:pt x="479503" y="1382752"/>
                </a:cubicBezTo>
                <a:cubicBezTo>
                  <a:pt x="472311" y="1387787"/>
                  <a:pt x="407810" y="1411428"/>
                  <a:pt x="390293" y="1416205"/>
                </a:cubicBezTo>
                <a:cubicBezTo>
                  <a:pt x="360721" y="1424270"/>
                  <a:pt x="331318" y="1433469"/>
                  <a:pt x="301083" y="1438508"/>
                </a:cubicBezTo>
                <a:cubicBezTo>
                  <a:pt x="227303" y="1450805"/>
                  <a:pt x="215430" y="1451557"/>
                  <a:pt x="133815" y="1471961"/>
                </a:cubicBezTo>
                <a:cubicBezTo>
                  <a:pt x="122411" y="1474812"/>
                  <a:pt x="111512" y="1479396"/>
                  <a:pt x="100361" y="1483113"/>
                </a:cubicBezTo>
                <a:cubicBezTo>
                  <a:pt x="88583" y="1491946"/>
                  <a:pt x="30338" y="1532343"/>
                  <a:pt x="22303" y="1550020"/>
                </a:cubicBezTo>
                <a:cubicBezTo>
                  <a:pt x="9619" y="1577924"/>
                  <a:pt x="0" y="1639230"/>
                  <a:pt x="0" y="1639230"/>
                </a:cubicBezTo>
                <a:cubicBezTo>
                  <a:pt x="16462" y="1951980"/>
                  <a:pt x="-6976" y="1763948"/>
                  <a:pt x="22303" y="1895708"/>
                </a:cubicBezTo>
                <a:cubicBezTo>
                  <a:pt x="33267" y="1945045"/>
                  <a:pt x="28002" y="1954438"/>
                  <a:pt x="55756" y="1996069"/>
                </a:cubicBezTo>
                <a:cubicBezTo>
                  <a:pt x="61588" y="2004817"/>
                  <a:pt x="70625" y="2010937"/>
                  <a:pt x="78059" y="2018371"/>
                </a:cubicBezTo>
                <a:cubicBezTo>
                  <a:pt x="85493" y="2033239"/>
                  <a:pt x="90699" y="2049449"/>
                  <a:pt x="100361" y="2062976"/>
                </a:cubicBezTo>
                <a:cubicBezTo>
                  <a:pt x="109527" y="2075809"/>
                  <a:pt x="121776" y="2086243"/>
                  <a:pt x="133815" y="2096430"/>
                </a:cubicBezTo>
                <a:cubicBezTo>
                  <a:pt x="170153" y="2127178"/>
                  <a:pt x="208156" y="2155903"/>
                  <a:pt x="245327" y="2185639"/>
                </a:cubicBezTo>
                <a:lnTo>
                  <a:pt x="356839" y="2274849"/>
                </a:lnTo>
                <a:cubicBezTo>
                  <a:pt x="375424" y="2289717"/>
                  <a:pt x="395765" y="2302624"/>
                  <a:pt x="412595" y="2319454"/>
                </a:cubicBezTo>
                <a:cubicBezTo>
                  <a:pt x="457803" y="2364662"/>
                  <a:pt x="431943" y="2345855"/>
                  <a:pt x="490654" y="2375210"/>
                </a:cubicBezTo>
                <a:cubicBezTo>
                  <a:pt x="498088" y="2386361"/>
                  <a:pt x="503479" y="2399187"/>
                  <a:pt x="512956" y="2408664"/>
                </a:cubicBezTo>
                <a:cubicBezTo>
                  <a:pt x="571903" y="2467611"/>
                  <a:pt x="529826" y="2378214"/>
                  <a:pt x="602166" y="2486722"/>
                </a:cubicBezTo>
                <a:cubicBezTo>
                  <a:pt x="625744" y="2522088"/>
                  <a:pt x="641085" y="2549837"/>
                  <a:pt x="680225" y="2575932"/>
                </a:cubicBezTo>
                <a:cubicBezTo>
                  <a:pt x="795913" y="2653061"/>
                  <a:pt x="616846" y="2535676"/>
                  <a:pt x="758283" y="2620537"/>
                </a:cubicBezTo>
                <a:cubicBezTo>
                  <a:pt x="781268" y="2634328"/>
                  <a:pt x="825191" y="2665142"/>
                  <a:pt x="825191" y="2665142"/>
                </a:cubicBezTo>
                <a:cubicBezTo>
                  <a:pt x="840742" y="2711796"/>
                  <a:pt x="839116" y="2716700"/>
                  <a:pt x="880947" y="2765503"/>
                </a:cubicBezTo>
                <a:cubicBezTo>
                  <a:pt x="908315" y="2797433"/>
                  <a:pt x="943885" y="2821875"/>
                  <a:pt x="970156" y="2854713"/>
                </a:cubicBezTo>
                <a:cubicBezTo>
                  <a:pt x="985024" y="2873298"/>
                  <a:pt x="997070" y="2894547"/>
                  <a:pt x="1014761" y="2910469"/>
                </a:cubicBezTo>
                <a:cubicBezTo>
                  <a:pt x="1034685" y="2928400"/>
                  <a:pt x="1061835" y="2937043"/>
                  <a:pt x="1081669" y="2955074"/>
                </a:cubicBezTo>
                <a:cubicBezTo>
                  <a:pt x="1103150" y="2974602"/>
                  <a:pt x="1117897" y="3000500"/>
                  <a:pt x="1137425" y="3021981"/>
                </a:cubicBezTo>
                <a:cubicBezTo>
                  <a:pt x="1215617" y="3107992"/>
                  <a:pt x="1182853" y="3051094"/>
                  <a:pt x="1260088" y="3166947"/>
                </a:cubicBezTo>
                <a:cubicBezTo>
                  <a:pt x="1296825" y="3222052"/>
                  <a:pt x="1362610" y="3360837"/>
                  <a:pt x="1382752" y="3401122"/>
                </a:cubicBezTo>
                <a:lnTo>
                  <a:pt x="1416205" y="3468030"/>
                </a:lnTo>
                <a:cubicBezTo>
                  <a:pt x="1427356" y="3490332"/>
                  <a:pt x="1440399" y="3511786"/>
                  <a:pt x="1449659" y="3534937"/>
                </a:cubicBezTo>
                <a:cubicBezTo>
                  <a:pt x="1457093" y="3553522"/>
                  <a:pt x="1463831" y="3572401"/>
                  <a:pt x="1471961" y="3590693"/>
                </a:cubicBezTo>
                <a:cubicBezTo>
                  <a:pt x="1478712" y="3605884"/>
                  <a:pt x="1488090" y="3619864"/>
                  <a:pt x="1494264" y="3635298"/>
                </a:cubicBezTo>
                <a:cubicBezTo>
                  <a:pt x="1502995" y="3657125"/>
                  <a:pt x="1510381" y="3679525"/>
                  <a:pt x="1516566" y="3702205"/>
                </a:cubicBezTo>
                <a:cubicBezTo>
                  <a:pt x="1521553" y="3720491"/>
                  <a:pt x="1521062" y="3740214"/>
                  <a:pt x="1527717" y="3757961"/>
                </a:cubicBezTo>
                <a:cubicBezTo>
                  <a:pt x="1532423" y="3770510"/>
                  <a:pt x="1542586" y="3780264"/>
                  <a:pt x="1550020" y="3791415"/>
                </a:cubicBezTo>
                <a:cubicBezTo>
                  <a:pt x="1553737" y="3802566"/>
                  <a:pt x="1558866" y="3813343"/>
                  <a:pt x="1561171" y="3824869"/>
                </a:cubicBezTo>
                <a:cubicBezTo>
                  <a:pt x="1584086" y="3939447"/>
                  <a:pt x="1568961" y="3966797"/>
                  <a:pt x="1561171" y="4114800"/>
                </a:cubicBezTo>
                <a:cubicBezTo>
                  <a:pt x="1564888" y="4174273"/>
                  <a:pt x="1539268" y="4243639"/>
                  <a:pt x="1572322" y="4293220"/>
                </a:cubicBezTo>
                <a:cubicBezTo>
                  <a:pt x="1592871" y="4324044"/>
                  <a:pt x="1700726" y="4268293"/>
                  <a:pt x="1728439" y="4259766"/>
                </a:cubicBezTo>
                <a:cubicBezTo>
                  <a:pt x="1757735" y="4250752"/>
                  <a:pt x="1817649" y="4237464"/>
                  <a:pt x="1817649" y="4237464"/>
                </a:cubicBezTo>
                <a:cubicBezTo>
                  <a:pt x="1836234" y="4226313"/>
                  <a:pt x="1855371" y="4216033"/>
                  <a:pt x="1873405" y="4204010"/>
                </a:cubicBezTo>
                <a:cubicBezTo>
                  <a:pt x="1888869" y="4193701"/>
                  <a:pt x="1902330" y="4180535"/>
                  <a:pt x="1918010" y="4170557"/>
                </a:cubicBezTo>
                <a:cubicBezTo>
                  <a:pt x="1943293" y="4154468"/>
                  <a:pt x="1970786" y="4142041"/>
                  <a:pt x="1996069" y="4125952"/>
                </a:cubicBezTo>
                <a:cubicBezTo>
                  <a:pt x="2011749" y="4115974"/>
                  <a:pt x="2025040" y="4102548"/>
                  <a:pt x="2040674" y="4092498"/>
                </a:cubicBezTo>
                <a:cubicBezTo>
                  <a:pt x="2087664" y="4062290"/>
                  <a:pt x="2139620" y="4036159"/>
                  <a:pt x="2185639" y="4003288"/>
                </a:cubicBezTo>
                <a:cubicBezTo>
                  <a:pt x="2200762" y="3992485"/>
                  <a:pt x="2215966" y="3981733"/>
                  <a:pt x="2230244" y="3969835"/>
                </a:cubicBezTo>
                <a:cubicBezTo>
                  <a:pt x="2238321" y="3963104"/>
                  <a:pt x="2243799" y="3953364"/>
                  <a:pt x="2252547" y="3947532"/>
                </a:cubicBezTo>
                <a:cubicBezTo>
                  <a:pt x="2266378" y="3938311"/>
                  <a:pt x="2282719" y="3933477"/>
                  <a:pt x="2297152" y="3925230"/>
                </a:cubicBezTo>
                <a:cubicBezTo>
                  <a:pt x="2308788" y="3918581"/>
                  <a:pt x="2318969" y="3909576"/>
                  <a:pt x="2330605" y="3902927"/>
                </a:cubicBezTo>
                <a:cubicBezTo>
                  <a:pt x="2345038" y="3894680"/>
                  <a:pt x="2360777" y="3888872"/>
                  <a:pt x="2375210" y="3880625"/>
                </a:cubicBezTo>
                <a:cubicBezTo>
                  <a:pt x="2386846" y="3873976"/>
                  <a:pt x="2396677" y="3864316"/>
                  <a:pt x="2408664" y="3858322"/>
                </a:cubicBezTo>
                <a:cubicBezTo>
                  <a:pt x="2426568" y="3849370"/>
                  <a:pt x="2445835" y="3843454"/>
                  <a:pt x="2464420" y="3836020"/>
                </a:cubicBezTo>
                <a:cubicBezTo>
                  <a:pt x="2475571" y="3821152"/>
                  <a:pt x="2483006" y="3802566"/>
                  <a:pt x="2497874" y="3791415"/>
                </a:cubicBezTo>
                <a:cubicBezTo>
                  <a:pt x="2513888" y="3779405"/>
                  <a:pt x="2535338" y="3777243"/>
                  <a:pt x="2553630" y="3769113"/>
                </a:cubicBezTo>
                <a:cubicBezTo>
                  <a:pt x="2568821" y="3762362"/>
                  <a:pt x="2584708" y="3756472"/>
                  <a:pt x="2598235" y="3746810"/>
                </a:cubicBezTo>
                <a:cubicBezTo>
                  <a:pt x="2611067" y="3737644"/>
                  <a:pt x="2619715" y="3723620"/>
                  <a:pt x="2631688" y="3713357"/>
                </a:cubicBezTo>
                <a:cubicBezTo>
                  <a:pt x="2645799" y="3701262"/>
                  <a:pt x="2662015" y="3691801"/>
                  <a:pt x="2676293" y="3679903"/>
                </a:cubicBezTo>
                <a:cubicBezTo>
                  <a:pt x="2684370" y="3673172"/>
                  <a:pt x="2690518" y="3664331"/>
                  <a:pt x="2698595" y="3657600"/>
                </a:cubicBezTo>
                <a:cubicBezTo>
                  <a:pt x="2712873" y="3645702"/>
                  <a:pt x="2730058" y="3637289"/>
                  <a:pt x="2743200" y="3624147"/>
                </a:cubicBezTo>
                <a:cubicBezTo>
                  <a:pt x="2818507" y="3548841"/>
                  <a:pt x="2741963" y="3609414"/>
                  <a:pt x="2798956" y="3546088"/>
                </a:cubicBezTo>
                <a:cubicBezTo>
                  <a:pt x="2823572" y="3518737"/>
                  <a:pt x="2858083" y="3499583"/>
                  <a:pt x="2877015" y="3468030"/>
                </a:cubicBezTo>
                <a:cubicBezTo>
                  <a:pt x="2888166" y="3449445"/>
                  <a:pt x="2900776" y="3431660"/>
                  <a:pt x="2910469" y="3412274"/>
                </a:cubicBezTo>
                <a:cubicBezTo>
                  <a:pt x="2919421" y="3394370"/>
                  <a:pt x="2922162" y="3373492"/>
                  <a:pt x="2932771" y="3356518"/>
                </a:cubicBezTo>
                <a:cubicBezTo>
                  <a:pt x="2941129" y="3343145"/>
                  <a:pt x="2955074" y="3334215"/>
                  <a:pt x="2966225" y="3323064"/>
                </a:cubicBezTo>
                <a:cubicBezTo>
                  <a:pt x="2983824" y="3287865"/>
                  <a:pt x="3006217" y="3238467"/>
                  <a:pt x="3033132" y="3211552"/>
                </a:cubicBezTo>
                <a:lnTo>
                  <a:pt x="3066586" y="3178098"/>
                </a:lnTo>
                <a:cubicBezTo>
                  <a:pt x="3070303" y="3159513"/>
                  <a:pt x="3070039" y="3139662"/>
                  <a:pt x="3077737" y="3122342"/>
                </a:cubicBezTo>
                <a:cubicBezTo>
                  <a:pt x="3085285" y="3105358"/>
                  <a:pt x="3101970" y="3093874"/>
                  <a:pt x="3111191" y="3077737"/>
                </a:cubicBezTo>
                <a:cubicBezTo>
                  <a:pt x="3131810" y="3041655"/>
                  <a:pt x="3148362" y="3003396"/>
                  <a:pt x="3166947" y="2966225"/>
                </a:cubicBezTo>
                <a:lnTo>
                  <a:pt x="3189249" y="2921620"/>
                </a:lnTo>
                <a:cubicBezTo>
                  <a:pt x="3192966" y="2903035"/>
                  <a:pt x="3194954" y="2884018"/>
                  <a:pt x="3200400" y="2865864"/>
                </a:cubicBezTo>
                <a:cubicBezTo>
                  <a:pt x="3206152" y="2846691"/>
                  <a:pt x="3218579" y="2829696"/>
                  <a:pt x="3222703" y="2810108"/>
                </a:cubicBezTo>
                <a:cubicBezTo>
                  <a:pt x="3233532" y="2758668"/>
                  <a:pt x="3245005" y="2653991"/>
                  <a:pt x="3245005" y="2653991"/>
                </a:cubicBezTo>
                <a:cubicBezTo>
                  <a:pt x="3241288" y="2509025"/>
                  <a:pt x="3240439" y="2363957"/>
                  <a:pt x="3233854" y="2219093"/>
                </a:cubicBezTo>
                <a:cubicBezTo>
                  <a:pt x="3232993" y="2200159"/>
                  <a:pt x="3228149" y="2181491"/>
                  <a:pt x="3222703" y="2163337"/>
                </a:cubicBezTo>
                <a:cubicBezTo>
                  <a:pt x="3216951" y="2144164"/>
                  <a:pt x="3207834" y="2126166"/>
                  <a:pt x="3200400" y="2107581"/>
                </a:cubicBezTo>
                <a:cubicBezTo>
                  <a:pt x="3194034" y="2075752"/>
                  <a:pt x="3187546" y="2038713"/>
                  <a:pt x="3178098" y="2007220"/>
                </a:cubicBezTo>
                <a:cubicBezTo>
                  <a:pt x="3171343" y="1984703"/>
                  <a:pt x="3160405" y="1963365"/>
                  <a:pt x="3155795" y="1940313"/>
                </a:cubicBezTo>
                <a:cubicBezTo>
                  <a:pt x="3145549" y="1889082"/>
                  <a:pt x="3145496" y="1863389"/>
                  <a:pt x="3111191" y="1817649"/>
                </a:cubicBezTo>
                <a:cubicBezTo>
                  <a:pt x="3071162" y="1764276"/>
                  <a:pt x="3031577" y="1740629"/>
                  <a:pt x="2977376" y="1706137"/>
                </a:cubicBezTo>
                <a:cubicBezTo>
                  <a:pt x="2914962" y="1666419"/>
                  <a:pt x="2938062" y="1676793"/>
                  <a:pt x="2877015" y="1661532"/>
                </a:cubicBezTo>
                <a:cubicBezTo>
                  <a:pt x="2783394" y="1591318"/>
                  <a:pt x="2885158" y="1657616"/>
                  <a:pt x="2776654" y="1616927"/>
                </a:cubicBezTo>
                <a:cubicBezTo>
                  <a:pt x="2764096" y="1612218"/>
                  <a:pt x="2703499" y="1563973"/>
                  <a:pt x="2698595" y="1561171"/>
                </a:cubicBezTo>
                <a:cubicBezTo>
                  <a:pt x="2688390" y="1555339"/>
                  <a:pt x="2676293" y="1553737"/>
                  <a:pt x="2665142" y="1550020"/>
                </a:cubicBezTo>
                <a:cubicBezTo>
                  <a:pt x="2657708" y="1542586"/>
                  <a:pt x="2651587" y="1533550"/>
                  <a:pt x="2642839" y="1527718"/>
                </a:cubicBezTo>
                <a:cubicBezTo>
                  <a:pt x="2603860" y="1501732"/>
                  <a:pt x="2596538" y="1506523"/>
                  <a:pt x="2553630" y="1494264"/>
                </a:cubicBezTo>
                <a:cubicBezTo>
                  <a:pt x="2542328" y="1491035"/>
                  <a:pt x="2531516" y="1486206"/>
                  <a:pt x="2520176" y="1483113"/>
                </a:cubicBezTo>
                <a:cubicBezTo>
                  <a:pt x="2490604" y="1475048"/>
                  <a:pt x="2460703" y="1468244"/>
                  <a:pt x="2430966" y="1460810"/>
                </a:cubicBezTo>
                <a:cubicBezTo>
                  <a:pt x="2416098" y="1457093"/>
                  <a:pt x="2401533" y="1451826"/>
                  <a:pt x="2386361" y="1449659"/>
                </a:cubicBezTo>
                <a:cubicBezTo>
                  <a:pt x="2293131" y="1436341"/>
                  <a:pt x="2333802" y="1444883"/>
                  <a:pt x="2263698" y="1427357"/>
                </a:cubicBezTo>
                <a:cubicBezTo>
                  <a:pt x="2252547" y="1419923"/>
                  <a:pt x="2242231" y="1411048"/>
                  <a:pt x="2230244" y="1405054"/>
                </a:cubicBezTo>
                <a:cubicBezTo>
                  <a:pt x="2203586" y="1391725"/>
                  <a:pt x="2169982" y="1381250"/>
                  <a:pt x="2141035" y="1371600"/>
                </a:cubicBezTo>
                <a:cubicBezTo>
                  <a:pt x="2126167" y="1360449"/>
                  <a:pt x="2110708" y="1350045"/>
                  <a:pt x="2096430" y="1338147"/>
                </a:cubicBezTo>
                <a:cubicBezTo>
                  <a:pt x="2088353" y="1331416"/>
                  <a:pt x="2082337" y="1322412"/>
                  <a:pt x="2074127" y="1315844"/>
                </a:cubicBezTo>
                <a:cubicBezTo>
                  <a:pt x="2003791" y="1259575"/>
                  <a:pt x="2072223" y="1325091"/>
                  <a:pt x="2018371" y="1271239"/>
                </a:cubicBezTo>
                <a:cubicBezTo>
                  <a:pt x="2022088" y="1248937"/>
                  <a:pt x="2022372" y="1225782"/>
                  <a:pt x="2029522" y="1204332"/>
                </a:cubicBezTo>
                <a:cubicBezTo>
                  <a:pt x="2033760" y="1191618"/>
                  <a:pt x="2043103" y="1181054"/>
                  <a:pt x="2051825" y="1170879"/>
                </a:cubicBezTo>
                <a:cubicBezTo>
                  <a:pt x="2065509" y="1154914"/>
                  <a:pt x="2081562" y="1141142"/>
                  <a:pt x="2096430" y="1126274"/>
                </a:cubicBezTo>
                <a:cubicBezTo>
                  <a:pt x="2103864" y="1118840"/>
                  <a:pt x="2108758" y="1107296"/>
                  <a:pt x="2118732" y="1103971"/>
                </a:cubicBezTo>
                <a:lnTo>
                  <a:pt x="2152186" y="1092820"/>
                </a:lnTo>
                <a:cubicBezTo>
                  <a:pt x="2148469" y="1074235"/>
                  <a:pt x="2145632" y="1055451"/>
                  <a:pt x="2141035" y="1037064"/>
                </a:cubicBezTo>
                <a:cubicBezTo>
                  <a:pt x="2138184" y="1025660"/>
                  <a:pt x="2131815" y="1015205"/>
                  <a:pt x="2129883" y="1003610"/>
                </a:cubicBezTo>
                <a:cubicBezTo>
                  <a:pt x="2124349" y="970408"/>
                  <a:pt x="2125333" y="936255"/>
                  <a:pt x="2118732" y="903249"/>
                </a:cubicBezTo>
                <a:cubicBezTo>
                  <a:pt x="2114122" y="880197"/>
                  <a:pt x="2101041" y="859394"/>
                  <a:pt x="2096430" y="836342"/>
                </a:cubicBezTo>
                <a:lnTo>
                  <a:pt x="2085278" y="780586"/>
                </a:lnTo>
                <a:cubicBezTo>
                  <a:pt x="2081561" y="643054"/>
                  <a:pt x="2080997" y="505401"/>
                  <a:pt x="2074127" y="367991"/>
                </a:cubicBezTo>
                <a:cubicBezTo>
                  <a:pt x="2073540" y="356251"/>
                  <a:pt x="2066205" y="345839"/>
                  <a:pt x="2062976" y="334537"/>
                </a:cubicBezTo>
                <a:cubicBezTo>
                  <a:pt x="2048779" y="284845"/>
                  <a:pt x="2055155" y="285442"/>
                  <a:pt x="2029522" y="234176"/>
                </a:cubicBezTo>
                <a:cubicBezTo>
                  <a:pt x="2023528" y="222189"/>
                  <a:pt x="2014654" y="211873"/>
                  <a:pt x="2007220" y="200722"/>
                </a:cubicBezTo>
                <a:cubicBezTo>
                  <a:pt x="1984012" y="107890"/>
                  <a:pt x="2012272" y="199675"/>
                  <a:pt x="1973766" y="122664"/>
                </a:cubicBezTo>
                <a:cubicBezTo>
                  <a:pt x="1968509" y="112150"/>
                  <a:pt x="1968323" y="99485"/>
                  <a:pt x="1962615" y="89210"/>
                </a:cubicBezTo>
                <a:cubicBezTo>
                  <a:pt x="1931094" y="32472"/>
                  <a:pt x="1929544" y="33837"/>
                  <a:pt x="1895708" y="0"/>
                </a:cubicBezTo>
                <a:cubicBezTo>
                  <a:pt x="1851103" y="3717"/>
                  <a:pt x="1806044" y="3793"/>
                  <a:pt x="1761893" y="11152"/>
                </a:cubicBezTo>
                <a:cubicBezTo>
                  <a:pt x="1738704" y="15017"/>
                  <a:pt x="1718175" y="29589"/>
                  <a:pt x="1694986" y="33454"/>
                </a:cubicBezTo>
                <a:cubicBezTo>
                  <a:pt x="1672683" y="37171"/>
                  <a:pt x="1650186" y="39867"/>
                  <a:pt x="1628078" y="44605"/>
                </a:cubicBezTo>
                <a:cubicBezTo>
                  <a:pt x="1598107" y="51027"/>
                  <a:pt x="1538869" y="66908"/>
                  <a:pt x="1538869" y="66908"/>
                </a:cubicBezTo>
                <a:cubicBezTo>
                  <a:pt x="1469405" y="136369"/>
                  <a:pt x="1569974" y="42453"/>
                  <a:pt x="1483113" y="100361"/>
                </a:cubicBezTo>
                <a:cubicBezTo>
                  <a:pt x="1469991" y="109109"/>
                  <a:pt x="1462275" y="124353"/>
                  <a:pt x="1449659" y="133815"/>
                </a:cubicBezTo>
                <a:cubicBezTo>
                  <a:pt x="1407523" y="165417"/>
                  <a:pt x="1401612" y="164699"/>
                  <a:pt x="1360449" y="178420"/>
                </a:cubicBezTo>
                <a:cubicBezTo>
                  <a:pt x="1349298" y="197005"/>
                  <a:pt x="1336688" y="214790"/>
                  <a:pt x="1326995" y="234176"/>
                </a:cubicBezTo>
                <a:cubicBezTo>
                  <a:pt x="1311934" y="264298"/>
                  <a:pt x="1311545" y="303704"/>
                  <a:pt x="1304693" y="334537"/>
                </a:cubicBezTo>
                <a:cubicBezTo>
                  <a:pt x="1302143" y="346012"/>
                  <a:pt x="1296393" y="356587"/>
                  <a:pt x="1293542" y="367991"/>
                </a:cubicBezTo>
                <a:lnTo>
                  <a:pt x="1271239" y="457200"/>
                </a:lnTo>
                <a:cubicBezTo>
                  <a:pt x="1267522" y="542693"/>
                  <a:pt x="1273608" y="629180"/>
                  <a:pt x="1260088" y="713679"/>
                </a:cubicBezTo>
                <a:cubicBezTo>
                  <a:pt x="1257971" y="726913"/>
                  <a:pt x="1239933" y="734319"/>
                  <a:pt x="1226635" y="735981"/>
                </a:cubicBezTo>
                <a:cubicBezTo>
                  <a:pt x="1207828" y="738332"/>
                  <a:pt x="1189464" y="728547"/>
                  <a:pt x="1170878" y="724830"/>
                </a:cubicBezTo>
                <a:lnTo>
                  <a:pt x="1137425" y="624469"/>
                </a:lnTo>
                <a:cubicBezTo>
                  <a:pt x="1133708" y="613318"/>
                  <a:pt x="1129125" y="602418"/>
                  <a:pt x="1126274" y="591015"/>
                </a:cubicBezTo>
                <a:cubicBezTo>
                  <a:pt x="1122557" y="576147"/>
                  <a:pt x="1119526" y="561090"/>
                  <a:pt x="1115122" y="546410"/>
                </a:cubicBezTo>
                <a:cubicBezTo>
                  <a:pt x="1101693" y="501646"/>
                  <a:pt x="1089578" y="478396"/>
                  <a:pt x="1081669" y="434898"/>
                </a:cubicBezTo>
                <a:cubicBezTo>
                  <a:pt x="1064573" y="340873"/>
                  <a:pt x="1094451" y="372795"/>
                  <a:pt x="1037064" y="334537"/>
                </a:cubicBezTo>
                <a:cubicBezTo>
                  <a:pt x="1018479" y="338254"/>
                  <a:pt x="998729" y="338222"/>
                  <a:pt x="981308" y="345688"/>
                </a:cubicBezTo>
                <a:cubicBezTo>
                  <a:pt x="971644" y="349830"/>
                  <a:pt x="966439" y="360557"/>
                  <a:pt x="959005" y="367991"/>
                </a:cubicBezTo>
                <a:lnTo>
                  <a:pt x="947854" y="379142"/>
                </a:lnTo>
              </a:path>
            </a:pathLst>
          </a:custGeom>
          <a:solidFill>
            <a:srgbClr val="CEF5F6"/>
          </a:solidFill>
          <a:ln>
            <a:solidFill>
              <a:srgbClr val="00A4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469395" y="488128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Průměrná produkce kuřat (na osobu)</a:t>
            </a:r>
            <a:r>
              <a:rPr lang="cs-CZ" dirty="0"/>
              <a:t>: </a:t>
            </a:r>
          </a:p>
          <a:p>
            <a:pPr algn="r"/>
            <a:r>
              <a:rPr lang="cs-CZ" dirty="0"/>
              <a:t>1,0 (denně)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53631" y="40871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Země K</a:t>
            </a:r>
          </a:p>
        </p:txBody>
      </p:sp>
    </p:spTree>
    <p:extLst>
      <p:ext uri="{BB962C8B-B14F-4D97-AF65-F5344CB8AC3E}">
        <p14:creationId xmlns:p14="http://schemas.microsoft.com/office/powerpoint/2010/main" val="3810326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200"/>
            <a:ext cx="11125200" cy="5054600"/>
          </a:xfrm>
        </p:spPr>
        <p:txBody>
          <a:bodyPr>
            <a:normAutofit/>
          </a:bodyPr>
          <a:lstStyle/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 marL="228600" lvl="1">
              <a:spcBef>
                <a:spcPts val="1000"/>
              </a:spcBef>
              <a:buClr>
                <a:srgbClr val="00A499"/>
              </a:buCl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rgbClr val="00A499"/>
                </a:solidFill>
              </a:rPr>
              <a:t>Statistický znak </a:t>
            </a:r>
            <a:r>
              <a:rPr lang="cs-CZ" sz="1800" dirty="0"/>
              <a:t>je nějaká měřitelná (zjistitelná) charakteristika prvků základního souboru.</a:t>
            </a:r>
            <a:endParaRPr lang="en-US" sz="1800" dirty="0">
              <a:solidFill>
                <a:srgbClr val="008000"/>
              </a:solidFill>
            </a:endParaRPr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graphicFrame>
        <p:nvGraphicFramePr>
          <p:cNvPr id="9" name="Zástupný symbol pro obsah 3"/>
          <p:cNvGraphicFramePr>
            <a:graphicFrameLocks/>
          </p:cNvGraphicFramePr>
          <p:nvPr/>
        </p:nvGraphicFramePr>
        <p:xfrm>
          <a:off x="1122113" y="1346200"/>
          <a:ext cx="10066307" cy="3447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632">
                  <a:extLst>
                    <a:ext uri="{9D8B030D-6E8A-4147-A177-3AD203B41FA5}">
                      <a16:colId xmlns:a16="http://schemas.microsoft.com/office/drawing/2014/main" val="2070270845"/>
                    </a:ext>
                  </a:extLst>
                </a:gridCol>
                <a:gridCol w="704734">
                  <a:extLst>
                    <a:ext uri="{9D8B030D-6E8A-4147-A177-3AD203B41FA5}">
                      <a16:colId xmlns:a16="http://schemas.microsoft.com/office/drawing/2014/main" val="1623094294"/>
                    </a:ext>
                  </a:extLst>
                </a:gridCol>
                <a:gridCol w="565528">
                  <a:extLst>
                    <a:ext uri="{9D8B030D-6E8A-4147-A177-3AD203B41FA5}">
                      <a16:colId xmlns:a16="http://schemas.microsoft.com/office/drawing/2014/main" val="3429160961"/>
                    </a:ext>
                  </a:extLst>
                </a:gridCol>
                <a:gridCol w="443722">
                  <a:extLst>
                    <a:ext uri="{9D8B030D-6E8A-4147-A177-3AD203B41FA5}">
                      <a16:colId xmlns:a16="http://schemas.microsoft.com/office/drawing/2014/main" val="4286713351"/>
                    </a:ext>
                  </a:extLst>
                </a:gridCol>
                <a:gridCol w="897089">
                  <a:extLst>
                    <a:ext uri="{9D8B030D-6E8A-4147-A177-3AD203B41FA5}">
                      <a16:colId xmlns:a16="http://schemas.microsoft.com/office/drawing/2014/main" val="3249353932"/>
                    </a:ext>
                  </a:extLst>
                </a:gridCol>
                <a:gridCol w="1519325">
                  <a:extLst>
                    <a:ext uri="{9D8B030D-6E8A-4147-A177-3AD203B41FA5}">
                      <a16:colId xmlns:a16="http://schemas.microsoft.com/office/drawing/2014/main" val="2334784587"/>
                    </a:ext>
                  </a:extLst>
                </a:gridCol>
                <a:gridCol w="2984740">
                  <a:extLst>
                    <a:ext uri="{9D8B030D-6E8A-4147-A177-3AD203B41FA5}">
                      <a16:colId xmlns:a16="http://schemas.microsoft.com/office/drawing/2014/main" val="3183810433"/>
                    </a:ext>
                  </a:extLst>
                </a:gridCol>
                <a:gridCol w="845388">
                  <a:extLst>
                    <a:ext uri="{9D8B030D-6E8A-4147-A177-3AD203B41FA5}">
                      <a16:colId xmlns:a16="http://schemas.microsoft.com/office/drawing/2014/main" val="3567631024"/>
                    </a:ext>
                  </a:extLst>
                </a:gridCol>
                <a:gridCol w="897149">
                  <a:extLst>
                    <a:ext uri="{9D8B030D-6E8A-4147-A177-3AD203B41FA5}">
                      <a16:colId xmlns:a16="http://schemas.microsoft.com/office/drawing/2014/main" val="4224947512"/>
                    </a:ext>
                  </a:extLst>
                </a:gridCol>
              </a:tblGrid>
              <a:tr h="1423568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Časová značka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Pohlaví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Výška (cm)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Váha (kg)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Přivyděláváte si v rámci prezenčního studia na brigádách?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často brigádu máte?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Jak byste svou brigádu charakterizoval(a)?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brigádě?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u="none" strike="noStrike" dirty="0">
                          <a:solidFill>
                            <a:srgbClr val="00A499"/>
                          </a:solidFill>
                          <a:effectLst/>
                        </a:rPr>
                        <a:t>Kolik času týdně obvykle věnujete studiu?</a:t>
                      </a:r>
                      <a:endParaRPr lang="cs-CZ" sz="1400" b="1" i="0" u="none" strike="noStrike" dirty="0">
                        <a:solidFill>
                          <a:srgbClr val="00A4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vert="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4110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ID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pohlaví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výška (cm)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váha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(kg)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brigáda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frekvence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charakteristika brigády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čas věnovaný brigádě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čas věnovaný studiu (h/týden)</a:t>
                      </a: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173323"/>
                  </a:ext>
                </a:extLst>
              </a:tr>
              <a:tr h="16129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10:38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ano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každý pracovní den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224186"/>
                  </a:ext>
                </a:extLst>
              </a:tr>
              <a:tr h="21365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muž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85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nepravidelně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kancelářská práce a na ní navazující práce manuální při realizaci projektů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2869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10:41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muž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172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nepravidelně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praxe v oboru během studia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410170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1.4.2016 10:45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žena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Různě, 2-3 týdně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Hlídání dětí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484693"/>
                  </a:ext>
                </a:extLst>
              </a:tr>
              <a:tr h="10892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1.4.2016 10:52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žena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188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ano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dny v </a:t>
                      </a:r>
                      <a:r>
                        <a:rPr lang="cs-CZ" sz="1400" u="none" strike="noStrike" dirty="0" err="1">
                          <a:effectLst/>
                        </a:rPr>
                        <a:t>tydnu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praxe v oboru během studia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95" marR="2095" marT="20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35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4854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cs-CZ" sz="1600" i="1" dirty="0"/>
                  <a:t>                                                                                                                                                   Zdroj: Blesk, 9.4.2013</a:t>
                </a: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  <a:blipFill>
                <a:blip r:embed="rId2"/>
                <a:stretch>
                  <a:fillRect l="-493" t="-13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90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18506" r="50000" b="21494"/>
          <a:stretch/>
        </p:blipFill>
        <p:spPr bwMode="auto">
          <a:xfrm>
            <a:off x="6263891" y="1343144"/>
            <a:ext cx="4049485" cy="432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1788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r>
                  <a:rPr lang="cs-CZ" b="1" dirty="0"/>
                  <a:t>POZOR!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lvl="1"/>
                <a:r>
                  <a:rPr lang="cs-CZ" dirty="0"/>
                  <a:t>Pozor na interpretaci průměru! Nepřisuzujme mu vlastnosti, které nemá!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91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</p:spTree>
    <p:extLst>
      <p:ext uri="{BB962C8B-B14F-4D97-AF65-F5344CB8AC3E}">
        <p14:creationId xmlns:p14="http://schemas.microsoft.com/office/powerpoint/2010/main" val="17544487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endParaRPr lang="cs-CZ" sz="1600" i="1" dirty="0"/>
              </a:p>
              <a:p>
                <a:pPr marL="0" indent="0" algn="ctr">
                  <a:buNone/>
                </a:pPr>
                <a:endParaRPr lang="cs-CZ" sz="1600" i="1" dirty="0"/>
              </a:p>
              <a:p>
                <a:pPr marL="0" indent="0" algn="ctr">
                  <a:buNone/>
                </a:pPr>
                <a:endParaRPr lang="cs-CZ" sz="1600" i="1" dirty="0"/>
              </a:p>
              <a:p>
                <a:pPr marL="0" indent="0">
                  <a:buNone/>
                </a:pPr>
                <a:r>
                  <a:rPr lang="cs-CZ" sz="1600" i="1" dirty="0"/>
                  <a:t>Zdroj: </a:t>
                </a:r>
                <a:r>
                  <a:rPr lang="cs-CZ" sz="1600" i="1" dirty="0">
                    <a:hlinkClick r:id="rId2"/>
                  </a:rPr>
                  <a:t>https://www.czso.cz/documents/11350/91605949/gpmz090319.xlsx/5e3fc7c3-effc-4269-935b-a999431a8aab?version=1.0</a:t>
                </a:r>
                <a:r>
                  <a:rPr lang="cs-CZ" sz="1600" i="1" dirty="0"/>
                  <a:t> </a:t>
                </a: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3"/>
                <a:stretch>
                  <a:fillRect l="-493" t="-1794" b="-59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92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graphicFrame>
        <p:nvGraphicFramePr>
          <p:cNvPr id="9" name="Graf 8"/>
          <p:cNvGraphicFramePr>
            <a:graphicFrameLocks noGrp="1" noChangeAspect="1"/>
          </p:cNvGraphicFramePr>
          <p:nvPr/>
        </p:nvGraphicFramePr>
        <p:xfrm>
          <a:off x="838199" y="2280557"/>
          <a:ext cx="10254343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24457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r>
                  <a:rPr lang="cs-CZ" sz="1600" i="1" dirty="0"/>
                  <a:t>                                                                                       „Průměrná rodina má 2,2 dítěte.“</a:t>
                </a:r>
              </a:p>
              <a:p>
                <a:pPr marL="0" indent="0" algn="ctr">
                  <a:buNone/>
                </a:pPr>
                <a:r>
                  <a:rPr lang="cs-CZ" sz="1600" i="1" dirty="0"/>
                  <a:t>                                                                                           Zdroj: </a:t>
                </a:r>
                <a:r>
                  <a:rPr lang="cs-CZ" sz="1600" i="1" dirty="0" err="1"/>
                  <a:t>Swoboda</a:t>
                </a:r>
                <a:r>
                  <a:rPr lang="cs-CZ" sz="1600" i="1" dirty="0"/>
                  <a:t> Helmut, Moderní statistika, 1977</a:t>
                </a: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200"/>
                <a:ext cx="11125200" cy="4949092"/>
              </a:xfrm>
              <a:blipFill>
                <a:blip r:embed="rId2"/>
                <a:stretch>
                  <a:fillRect l="-493" t="-13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93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748" y="1822643"/>
            <a:ext cx="3011896" cy="354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530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r>
                  <a:rPr lang="cs-CZ" b="1" dirty="0"/>
                  <a:t>POZOR!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lvl="1"/>
                <a:r>
                  <a:rPr lang="cs-CZ" dirty="0"/>
                  <a:t>Pozor na interpretaci průměru! Nepřisuzujme mu vlastnosti, které nemá!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lvl="1"/>
                <a:r>
                  <a:rPr lang="cs-CZ" dirty="0"/>
                  <a:t>Průměr je číslo, které nemusí patřit do definičního oboru analyzovaného znaku (např. průměrný počet dětí jedné ženy).</a:t>
                </a: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94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</p:spTree>
    <p:extLst>
      <p:ext uri="{BB962C8B-B14F-4D97-AF65-F5344CB8AC3E}">
        <p14:creationId xmlns:p14="http://schemas.microsoft.com/office/powerpoint/2010/main" val="11607025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>
                  <a:buClr>
                    <a:srgbClr val="FF0000"/>
                  </a:buClr>
                  <a:buNone/>
                </a:pP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V malé vesnici někde v Americe žije 6 lidí, jejichž roční plat je uveden níže.</a:t>
                </a:r>
                <a:endParaRPr lang="en-US" dirty="0">
                  <a:solidFill>
                    <a:schemeClr val="bg2">
                      <a:lumMod val="50000"/>
                    </a:schemeClr>
                  </a:solidFill>
                  <a:ea typeface="ＭＳ Ｐゴシック" pitchFamily="21" charset="-128"/>
                </a:endParaRPr>
              </a:p>
              <a:p>
                <a:pPr marL="914400" lvl="2" indent="0">
                  <a:buClr>
                    <a:srgbClr val="FF0000"/>
                  </a:buClr>
                  <a:buNone/>
                </a:pP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$25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$27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$29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</a:t>
                </a:r>
              </a:p>
              <a:p>
                <a:pPr marL="914400" lvl="2" indent="0">
                  <a:buClr>
                    <a:srgbClr val="FF0000"/>
                  </a:buClr>
                  <a:buNone/>
                </a:pP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$35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$37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$38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</a:t>
                </a:r>
                <a:endParaRPr lang="en-US" dirty="0">
                  <a:solidFill>
                    <a:schemeClr val="bg2">
                      <a:lumMod val="50000"/>
                    </a:schemeClr>
                  </a:solidFill>
                  <a:ea typeface="ＭＳ Ｐゴシック" pitchFamily="21" charset="-128"/>
                </a:endParaRPr>
              </a:p>
              <a:p>
                <a:pPr marL="0" indent="0">
                  <a:buClr>
                    <a:srgbClr val="FF0000"/>
                  </a:buClr>
                  <a:buNone/>
                </a:pP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Určete průměrný plat obyvatel této vesnice.</a:t>
                </a:r>
              </a:p>
              <a:p>
                <a:pPr marL="0" indent="0" algn="r">
                  <a:buClr>
                    <a:srgbClr val="FF0000"/>
                  </a:buClr>
                  <a:buNone/>
                </a:pP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(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$31 830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)</a:t>
                </a:r>
                <a:endParaRPr lang="en-US" dirty="0">
                  <a:solidFill>
                    <a:schemeClr val="bg2">
                      <a:lumMod val="50000"/>
                    </a:schemeClr>
                  </a:solidFill>
                  <a:ea typeface="ＭＳ Ｐゴシック" pitchFamily="21" charset="-128"/>
                </a:endParaRPr>
              </a:p>
              <a:p>
                <a:pPr marL="0" lvl="2" indent="0">
                  <a:buClr>
                    <a:srgbClr val="FF0000"/>
                  </a:buClr>
                  <a:buNone/>
                </a:pPr>
                <a:endParaRPr lang="cs-CZ" dirty="0">
                  <a:solidFill>
                    <a:schemeClr val="bg2">
                      <a:lumMod val="50000"/>
                    </a:schemeClr>
                  </a:solidFill>
                  <a:ea typeface="ＭＳ Ｐゴシック" pitchFamily="21" charset="-128"/>
                </a:endParaRPr>
              </a:p>
              <a:p>
                <a:pPr marL="0" lvl="2" indent="0">
                  <a:buClr>
                    <a:srgbClr val="FF0000"/>
                  </a:buClr>
                  <a:buNone/>
                </a:pP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Do vesnice se přistěhoval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Bill Gates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, jehož roční příjem je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$40 000 000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.</a:t>
                </a:r>
                <a:endParaRPr lang="en-US" dirty="0">
                  <a:solidFill>
                    <a:schemeClr val="bg2">
                      <a:lumMod val="50000"/>
                    </a:schemeClr>
                  </a:solidFill>
                  <a:ea typeface="ＭＳ Ｐゴシック" pitchFamily="21" charset="-128"/>
                </a:endParaRPr>
              </a:p>
              <a:p>
                <a:pPr marL="914400" lvl="2" indent="0">
                  <a:buClr>
                    <a:srgbClr val="FF0000"/>
                  </a:buClr>
                  <a:buNone/>
                </a:pP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$25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$27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$29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</a:t>
                </a:r>
              </a:p>
              <a:p>
                <a:pPr marL="914400" lvl="2" indent="0">
                  <a:buClr>
                    <a:srgbClr val="FF0000"/>
                  </a:buClr>
                  <a:buNone/>
                </a:pP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$35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$37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$38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  $40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GB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000</a:t>
                </a:r>
                <a:endParaRPr lang="en-US" dirty="0">
                  <a:solidFill>
                    <a:schemeClr val="bg2">
                      <a:lumMod val="50000"/>
                    </a:schemeClr>
                  </a:solidFill>
                  <a:ea typeface="ＭＳ Ｐゴシック" pitchFamily="21" charset="-128"/>
                </a:endParaRPr>
              </a:p>
              <a:p>
                <a:pPr marL="0" indent="0">
                  <a:buClr>
                    <a:srgbClr val="FF0000"/>
                  </a:buClr>
                  <a:buNone/>
                </a:pP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Určete průměrný plat obyvatel této vesnice.</a:t>
                </a:r>
              </a:p>
              <a:p>
                <a:pPr marL="0" indent="0" algn="r">
                  <a:buClr>
                    <a:srgbClr val="FF0000"/>
                  </a:buClr>
                  <a:buNone/>
                </a:pP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(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$5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741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571</a:t>
                </a:r>
                <a:r>
                  <a:rPr lang="cs-CZ" dirty="0">
                    <a:solidFill>
                      <a:schemeClr val="bg2">
                        <a:lumMod val="50000"/>
                      </a:schemeClr>
                    </a:solidFill>
                    <a:ea typeface="ＭＳ Ｐゴシック" pitchFamily="21" charset="-128"/>
                  </a:rPr>
                  <a:t>)</a:t>
                </a: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548" t="-1794" r="-60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95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</p:spTree>
    <p:extLst>
      <p:ext uri="{BB962C8B-B14F-4D97-AF65-F5344CB8AC3E}">
        <p14:creationId xmlns:p14="http://schemas.microsoft.com/office/powerpoint/2010/main" val="26439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96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7" name="Picture 4" descr="http://www.images.atlasceska.cz/images/kalendarakci/velka/33158/v89688_2009-06-29_uprav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91" y="1751184"/>
            <a:ext cx="3744416" cy="37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811" y="4202837"/>
            <a:ext cx="2088232" cy="1674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33019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r>
                  <a:rPr lang="cs-CZ" b="1" dirty="0"/>
                  <a:t>POZOR!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lvl="1"/>
                <a:r>
                  <a:rPr lang="cs-CZ" dirty="0"/>
                  <a:t>Pozor na interpretaci průměru! Nepřisuzujme mu vlastnosti, které nemá!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lvl="1"/>
                <a:r>
                  <a:rPr lang="cs-CZ" dirty="0"/>
                  <a:t>Průměr je číslo, které nemusí patřit do definičního oboru analyzovaného znaku (např. průměrný počet dětí jedné ženy).</a:t>
                </a:r>
              </a:p>
              <a:p>
                <a:pPr lvl="1"/>
                <a:endParaRPr lang="cs-CZ" dirty="0"/>
              </a:p>
              <a:p>
                <a:pPr lvl="1"/>
                <a:r>
                  <a:rPr lang="cs-CZ" dirty="0"/>
                  <a:t>Průměr není rezistentní vůči odlehlým pozorováním! 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97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1" y="5417899"/>
            <a:ext cx="921589" cy="9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757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ástupný symbol pro obsah 1"/>
              <p:cNvSpPr>
                <a:spLocks noGrp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Míry polohy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(Aritmetický) průměr: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cs-CZ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cs-CZ" dirty="0"/>
              </a:p>
              <a:p>
                <a:pPr marL="457200" lvl="1" indent="0">
                  <a:buClr>
                    <a:srgbClr val="00A499"/>
                  </a:buClr>
                  <a:buNone/>
                </a:pP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Medián </a:t>
                </a:r>
                <a14:m>
                  <m:oMath xmlns:m="http://schemas.openxmlformats.org/officeDocument/2006/math">
                    <m:r>
                      <a:rPr lang="cs-CZ" b="1" i="1" dirty="0">
                        <a:latin typeface="Cambria Math" panose="02040503050406030204" pitchFamily="18" charset="0"/>
                      </a:rPr>
                      <m:t>𝑴𝒆𝒅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(50% kvantil – 50 % hodnot je menších nebo rovných mediánů)</a:t>
                </a:r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Dolní </a:t>
                </a:r>
                <a:r>
                  <a:rPr lang="cs-CZ" b="1" dirty="0" err="1"/>
                  <a:t>kvartil</a:t>
                </a:r>
                <a:r>
                  <a:rPr lang="cs-CZ" b="1" dirty="0"/>
                  <a:t> </a:t>
                </a:r>
                <a14:m>
                  <m:oMath xmlns:m="http://schemas.openxmlformats.org/officeDocument/2006/math">
                    <m:r>
                      <a:rPr lang="cs-CZ" b="1" i="1" dirty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cs-CZ" b="1" dirty="0"/>
                  <a:t> </a:t>
                </a:r>
                <a:r>
                  <a:rPr lang="cs-CZ" dirty="0"/>
                  <a:t>(25% kvantil – 25 % hodnot je menších nebo rovných dolnímu </a:t>
                </a:r>
                <a:r>
                  <a:rPr lang="cs-CZ" dirty="0" err="1"/>
                  <a:t>kvartilu</a:t>
                </a:r>
                <a:r>
                  <a:rPr lang="cs-CZ" dirty="0"/>
                  <a:t>)</a:t>
                </a:r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Horní </a:t>
                </a:r>
                <a:r>
                  <a:rPr lang="cs-CZ" b="1" dirty="0" err="1"/>
                  <a:t>kvartil</a:t>
                </a:r>
                <a:r>
                  <a:rPr lang="cs-CZ" b="1" dirty="0"/>
                  <a:t> </a:t>
                </a:r>
                <a14:m>
                  <m:oMath xmlns:m="http://schemas.openxmlformats.org/officeDocument/2006/math">
                    <m:r>
                      <a:rPr lang="cs-CZ" b="1" i="1" dirty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cs-CZ" b="1" i="1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cs-CZ" b="1" dirty="0"/>
                  <a:t> </a:t>
                </a:r>
                <a:r>
                  <a:rPr lang="cs-CZ" dirty="0"/>
                  <a:t>(75% kvantil – 75 % hodnot je menších nebo rovných hornímu </a:t>
                </a:r>
                <a:r>
                  <a:rPr lang="cs-CZ" dirty="0" err="1"/>
                  <a:t>kvartilu</a:t>
                </a:r>
                <a:r>
                  <a:rPr lang="cs-CZ" dirty="0"/>
                  <a:t>)</a:t>
                </a:r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b="1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b="1" dirty="0"/>
                  <a:t>100p% kvantil </a:t>
                </a:r>
                <a:r>
                  <a:rPr lang="cs-CZ" dirty="0"/>
                  <a:t>– 100p % hodnot je menších nebo rovných 100p% kvantilu</a:t>
                </a:r>
              </a:p>
              <a:p>
                <a:pPr lvl="1"/>
                <a:endParaRPr lang="cs-CZ" dirty="0"/>
              </a:p>
              <a:p>
                <a:pPr marL="457200" lvl="1" indent="0">
                  <a:buNone/>
                </a:pPr>
                <a:r>
                  <a:rPr lang="cs-CZ" b="1" dirty="0"/>
                  <a:t>Speciální typy kvantilů:</a:t>
                </a:r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dirty="0" err="1"/>
                  <a:t>Kvartily</a:t>
                </a:r>
                <a:endParaRPr lang="cs-CZ" dirty="0"/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dirty="0"/>
                  <a:t>Decily</a:t>
                </a:r>
              </a:p>
              <a:p>
                <a:pPr lvl="1"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r>
                  <a:rPr lang="cs-CZ" dirty="0"/>
                  <a:t>Percentily</a:t>
                </a:r>
              </a:p>
              <a:p>
                <a:pPr marL="457200" lvl="1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lnSpc>
                    <a:spcPct val="115000"/>
                  </a:lnSpc>
                  <a:buNone/>
                </a:pPr>
                <a:endParaRPr lang="cs-CZ" i="1" dirty="0">
                  <a:ea typeface="Calibri"/>
                  <a:cs typeface="Times New Roman"/>
                </a:endParaRPr>
              </a:p>
              <a:p>
                <a:pPr marL="0" indent="0" algn="ctr">
                  <a:buNone/>
                </a:pPr>
                <a:endParaRPr lang="cs-CZ" i="1" dirty="0"/>
              </a:p>
              <a:p>
                <a:pPr marL="0" indent="0">
                  <a:buNone/>
                </a:pP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/>
              </a:p>
              <a:p>
                <a:pPr marL="0" indent="0" algn="just">
                  <a:buClr>
                    <a:srgbClr val="00A499"/>
                  </a:buClr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cs-CZ" sz="2800" b="1" dirty="0"/>
              </a:p>
              <a:p>
                <a:pPr marL="685800" lvl="2">
                  <a:spcBef>
                    <a:spcPts val="1000"/>
                  </a:spcBef>
                  <a:buClr>
                    <a:schemeClr val="accent4"/>
                  </a:buClr>
                  <a:buFont typeface="Wingdings" panose="05000000000000000000" pitchFamily="2" charset="2"/>
                  <a:buChar char="§"/>
                </a:pPr>
                <a:endParaRPr lang="cs-CZ" sz="18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b="1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>
                  <a:buClr>
                    <a:srgbClr val="00A499"/>
                  </a:buClr>
                  <a:buFont typeface="Wingdings" panose="05000000000000000000" pitchFamily="2" charset="2"/>
                  <a:buChar char="§"/>
                </a:pPr>
                <a:endParaRPr lang="cs-CZ" sz="2000" dirty="0"/>
              </a:p>
            </p:txBody>
          </p:sp>
        </mc:Choice>
        <mc:Fallback xmlns="">
          <p:sp>
            <p:nvSpPr>
              <p:cNvPr id="2" name="Zástupný symbol pro obsah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2667" y="1346199"/>
                <a:ext cx="11125200" cy="5098143"/>
              </a:xfrm>
              <a:blipFill>
                <a:blip r:embed="rId2"/>
                <a:stretch>
                  <a:fillRect l="-493" t="-13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98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Popisná statistika – Kvantitativní znak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61" y="5417899"/>
            <a:ext cx="921589" cy="9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92667" y="1346199"/>
            <a:ext cx="11125200" cy="50981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cs-CZ" i="1" dirty="0"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cs-CZ" i="1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pPr marL="0" indent="0" algn="just">
              <a:buClr>
                <a:srgbClr val="00A499"/>
              </a:buClr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cs-CZ" sz="2800" b="1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cs-CZ" sz="2800" b="1" dirty="0"/>
          </a:p>
          <a:p>
            <a:pPr marL="685800" lvl="2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cs-CZ" sz="18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Clr>
                <a:srgbClr val="00A499"/>
              </a:buClr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Litschmannová Martina, 2020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Máme data - a co dál?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8332-A05E-4824-9942-9D2DF7C9C141}" type="slidenum">
              <a:rPr lang="cs-CZ" smtClean="0"/>
              <a:pPr/>
              <a:t>99</a:t>
            </a:fld>
            <a:r>
              <a:rPr lang="cs-CZ" dirty="0"/>
              <a:t> / 152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Kvantily v praxi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65" y="1346199"/>
            <a:ext cx="7885604" cy="50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8188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I Indikátory">
    <a:dk1>
      <a:sysClr val="windowText" lastClr="000000"/>
    </a:dk1>
    <a:lt1>
      <a:sysClr val="window" lastClr="FFFFFF"/>
    </a:lt1>
    <a:dk2>
      <a:srgbClr val="3F3F3F"/>
    </a:dk2>
    <a:lt2>
      <a:srgbClr val="F2F2F2"/>
    </a:lt2>
    <a:accent1>
      <a:srgbClr val="1269B0"/>
    </a:accent1>
    <a:accent2>
      <a:srgbClr val="BC1E1E"/>
    </a:accent2>
    <a:accent3>
      <a:srgbClr val="009AB2"/>
    </a:accent3>
    <a:accent4>
      <a:srgbClr val="8EB73C"/>
    </a:accent4>
    <a:accent5>
      <a:srgbClr val="E39C29"/>
    </a:accent5>
    <a:accent6>
      <a:srgbClr val="8E1C7D"/>
    </a:accent6>
    <a:hlink>
      <a:srgbClr val="1269B0"/>
    </a:hlink>
    <a:folHlink>
      <a:srgbClr val="A11A1A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20621</TotalTime>
  <Words>9963</Words>
  <Application>Microsoft Office PowerPoint</Application>
  <PresentationFormat>Širokoúhlá obrazovka</PresentationFormat>
  <Paragraphs>7515</Paragraphs>
  <Slides>155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155</vt:i4>
      </vt:variant>
    </vt:vector>
  </HeadingPairs>
  <TitlesOfParts>
    <vt:vector size="165" baseType="lpstr">
      <vt:lpstr>Arial</vt:lpstr>
      <vt:lpstr>Arial CE</vt:lpstr>
      <vt:lpstr>Calibri</vt:lpstr>
      <vt:lpstr>Calibri Light</vt:lpstr>
      <vt:lpstr>Cambria Math</vt:lpstr>
      <vt:lpstr>Eras Medium ITC</vt:lpstr>
      <vt:lpstr>Times New Roman</vt:lpstr>
      <vt:lpstr>Wingdings</vt:lpstr>
      <vt:lpstr>Vlastní návrh</vt:lpstr>
      <vt:lpstr>1_Vlastní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 Litschmannová</dc:creator>
  <cp:lastModifiedBy>Martina Litschmannová</cp:lastModifiedBy>
  <cp:revision>279</cp:revision>
  <dcterms:created xsi:type="dcterms:W3CDTF">2019-08-14T09:45:45Z</dcterms:created>
  <dcterms:modified xsi:type="dcterms:W3CDTF">2020-10-14T06:47:46Z</dcterms:modified>
</cp:coreProperties>
</file>