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</p:sldMasterIdLst>
  <p:notesMasterIdLst>
    <p:notesMasterId r:id="rId80"/>
  </p:notesMasterIdLst>
  <p:handoutMasterIdLst>
    <p:handoutMasterId r:id="rId81"/>
  </p:handoutMasterIdLst>
  <p:sldIdLst>
    <p:sldId id="259" r:id="rId3"/>
    <p:sldId id="648" r:id="rId4"/>
    <p:sldId id="684" r:id="rId5"/>
    <p:sldId id="685" r:id="rId6"/>
    <p:sldId id="686" r:id="rId7"/>
    <p:sldId id="687" r:id="rId8"/>
    <p:sldId id="688" r:id="rId9"/>
    <p:sldId id="689" r:id="rId10"/>
    <p:sldId id="690" r:id="rId11"/>
    <p:sldId id="691" r:id="rId12"/>
    <p:sldId id="728" r:id="rId13"/>
    <p:sldId id="693" r:id="rId14"/>
    <p:sldId id="694" r:id="rId15"/>
    <p:sldId id="729" r:id="rId16"/>
    <p:sldId id="697" r:id="rId17"/>
    <p:sldId id="698" r:id="rId18"/>
    <p:sldId id="699" r:id="rId19"/>
    <p:sldId id="700" r:id="rId20"/>
    <p:sldId id="702" r:id="rId21"/>
    <p:sldId id="703" r:id="rId22"/>
    <p:sldId id="704" r:id="rId23"/>
    <p:sldId id="705" r:id="rId24"/>
    <p:sldId id="706" r:id="rId25"/>
    <p:sldId id="707" r:id="rId26"/>
    <p:sldId id="731" r:id="rId27"/>
    <p:sldId id="708" r:id="rId28"/>
    <p:sldId id="709" r:id="rId29"/>
    <p:sldId id="710" r:id="rId30"/>
    <p:sldId id="711" r:id="rId31"/>
    <p:sldId id="712" r:id="rId32"/>
    <p:sldId id="713" r:id="rId33"/>
    <p:sldId id="733" r:id="rId34"/>
    <p:sldId id="732" r:id="rId35"/>
    <p:sldId id="715" r:id="rId36"/>
    <p:sldId id="716" r:id="rId37"/>
    <p:sldId id="717" r:id="rId38"/>
    <p:sldId id="734" r:id="rId39"/>
    <p:sldId id="735" r:id="rId40"/>
    <p:sldId id="736" r:id="rId41"/>
    <p:sldId id="738" r:id="rId42"/>
    <p:sldId id="765" r:id="rId43"/>
    <p:sldId id="740" r:id="rId44"/>
    <p:sldId id="741" r:id="rId45"/>
    <p:sldId id="742" r:id="rId46"/>
    <p:sldId id="743" r:id="rId47"/>
    <p:sldId id="744" r:id="rId48"/>
    <p:sldId id="746" r:id="rId49"/>
    <p:sldId id="766" r:id="rId50"/>
    <p:sldId id="747" r:id="rId51"/>
    <p:sldId id="750" r:id="rId52"/>
    <p:sldId id="749" r:id="rId53"/>
    <p:sldId id="748" r:id="rId54"/>
    <p:sldId id="767" r:id="rId55"/>
    <p:sldId id="751" r:id="rId56"/>
    <p:sldId id="753" r:id="rId57"/>
    <p:sldId id="764" r:id="rId58"/>
    <p:sldId id="754" r:id="rId59"/>
    <p:sldId id="756" r:id="rId60"/>
    <p:sldId id="768" r:id="rId61"/>
    <p:sldId id="757" r:id="rId62"/>
    <p:sldId id="759" r:id="rId63"/>
    <p:sldId id="769" r:id="rId64"/>
    <p:sldId id="718" r:id="rId65"/>
    <p:sldId id="719" r:id="rId66"/>
    <p:sldId id="760" r:id="rId67"/>
    <p:sldId id="761" r:id="rId68"/>
    <p:sldId id="762" r:id="rId69"/>
    <p:sldId id="763" r:id="rId70"/>
    <p:sldId id="720" r:id="rId71"/>
    <p:sldId id="721" r:id="rId72"/>
    <p:sldId id="722" r:id="rId73"/>
    <p:sldId id="723" r:id="rId74"/>
    <p:sldId id="724" r:id="rId75"/>
    <p:sldId id="725" r:id="rId76"/>
    <p:sldId id="726" r:id="rId77"/>
    <p:sldId id="727" r:id="rId78"/>
    <p:sldId id="547" r:id="rId7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D1F3EF"/>
    <a:srgbClr val="B6ECE6"/>
    <a:srgbClr val="CE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08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93D7-CC47-4C97-85AA-DEC62DBCBC42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10F3-9304-47CE-BBAF-C01A528D7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8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CADA-E0D7-462E-B257-F097299824C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A400-FF9F-4372-9083-93153931D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4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89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40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89A0-E3F2-4E50-B219-20B93D75FC5A}" type="datetime1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A01A-5E05-42C2-8465-186D54A8145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2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Náhodný vektor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77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363538"/>
            <a:ext cx="10861675" cy="7366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00A499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0948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0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2547319" y="2290104"/>
            <a:ext cx="730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>
                <a:solidFill>
                  <a:srgbClr val="00A499"/>
                </a:solidFill>
              </a:rPr>
              <a:t>Vybraná rozdělení spojité náhodné veličiny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4580376" y="2875956"/>
            <a:ext cx="3128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Martina </a:t>
            </a:r>
            <a:r>
              <a:rPr lang="cs-CZ" sz="2400" dirty="0" err="1"/>
              <a:t>Litschmannová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2660" y="5201178"/>
            <a:ext cx="5847273" cy="864000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0296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8949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346200"/>
            <a:ext cx="11125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0" y="330081"/>
            <a:ext cx="12192000" cy="787400"/>
          </a:xfrm>
          <a:prstGeom prst="rect">
            <a:avLst/>
          </a:prstGeom>
          <a:solidFill>
            <a:srgbClr val="D0EFF0"/>
          </a:solidFill>
          <a:ln>
            <a:solidFill>
              <a:srgbClr val="D0EFF0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A49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4130" y1="48375" x2="14130" y2="48375"/>
                        <a14:foregroundMark x1="49638" y1="64621" x2="49638" y2="64621"/>
                        <a14:foregroundMark x1="70652" y1="63177" x2="70652" y2="63177"/>
                        <a14:foregroundMark x1="87319" y1="42960" x2="87319" y2="42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533" y="426243"/>
            <a:ext cx="652217" cy="654580"/>
          </a:xfrm>
          <a:prstGeom prst="rect">
            <a:avLst/>
          </a:prstGeom>
        </p:spPr>
      </p:pic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06575" y="6527920"/>
            <a:ext cx="2743200" cy="321493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Test obecných znalostí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03550" y="6538298"/>
            <a:ext cx="2743200" cy="330080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26</a:t>
            </a:r>
          </a:p>
        </p:txBody>
      </p:sp>
    </p:spTree>
    <p:extLst>
      <p:ext uri="{BB962C8B-B14F-4D97-AF65-F5344CB8AC3E}">
        <p14:creationId xmlns:p14="http://schemas.microsoft.com/office/powerpoint/2010/main" val="33787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  <p:sldLayoutId id="214748367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hyperlink" Target="http://mi21.vsb.cz/sites/mi21.vsb.cz/files/unit/vybrane_kapitoly_pravdepodobnost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://homel.vsb.cz/~lit40/PRASTA/Materialy/Vzorce-a-tabulky_new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0.png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png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hyperlink" Target="http://homel.vsb.cz/~lit40/PRASTA/Materialy/Vzorce-a-tabulky_new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1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1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11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8.png"/><Relationship Id="rId4" Type="http://schemas.openxmlformats.org/officeDocument/2006/relationships/image" Target="../media/image1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730.png"/><Relationship Id="rId7" Type="http://schemas.openxmlformats.org/officeDocument/2006/relationships/image" Target="../media/image77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0.png"/><Relationship Id="rId5" Type="http://schemas.openxmlformats.org/officeDocument/2006/relationships/image" Target="../media/image118.png"/><Relationship Id="rId4" Type="http://schemas.openxmlformats.org/officeDocument/2006/relationships/image" Target="../media/image11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m-nas.vsb.cz/lit40/PRASTA/Videa/SNV_norm_roz/index.html" TargetMode="Externa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hyperlink" Target="https://www.barrandov.tv/video/164200-tyden-s-prezidentem-19-9-2019" TargetMode="Externa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hyperlink" Target="mailto:martina.litschmannova@vsb.cz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délka časových intervalů mezi událostmi v </a:t>
                </a:r>
                <a:r>
                  <a:rPr lang="cs-CZ" dirty="0" err="1"/>
                  <a:t>Poissonově</a:t>
                </a:r>
                <a:r>
                  <a:rPr lang="cs-CZ" dirty="0"/>
                  <a:t> procesu </a:t>
                </a:r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𝐸𝑥𝑝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Hustota pravděpodobnosti</a:t>
                </a:r>
                <a:r>
                  <a:rPr lang="cs-CZ" dirty="0"/>
                  <a:t>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/>
                              </a:rPr>
                              <m:t>𝜆</m:t>
                            </m:r>
                            <m:r>
                              <a:rPr lang="cs-CZ" i="1">
                                <a:latin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,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&gt;</m:t>
                            </m:r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cs-CZ" i="1">
                                <a:latin typeface="Cambria Math"/>
                              </a:rPr>
                              <m:t>0,               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cs-CZ" i="1">
                                <a:latin typeface="Cambria Math"/>
                              </a:rPr>
                              <m:t>≤0.</m:t>
                            </m:r>
                          </m:e>
                        </m:eqAr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Distribuční funkce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,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&gt;</m:t>
                            </m:r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cs-CZ" i="1">
                                <a:latin typeface="Cambria Math"/>
                              </a:rPr>
                              <m:t>0,                  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cs-CZ" i="1">
                                <a:latin typeface="Cambria Math"/>
                              </a:rPr>
                              <m:t>≤0.</m:t>
                            </m:r>
                          </m:e>
                        </m:eqAr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Střední hodnota</a:t>
                </a:r>
                <a:r>
                  <a:rPr lang="cs-CZ" dirty="0"/>
                  <a:t>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𝜆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        </m:t>
                    </m:r>
                  </m:oMath>
                </a14:m>
                <a:r>
                  <a:rPr lang="cs-CZ" b="1" dirty="0"/>
                  <a:t>     Rozptyl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Exponenci</a:t>
            </a:r>
            <a:r>
              <a:rPr lang="cs-CZ" dirty="0" err="1"/>
              <a:t>ální</a:t>
            </a:r>
            <a:r>
              <a:rPr lang="cs-CZ" dirty="0"/>
              <a:t> rozdělení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03F0AD3-7CE2-4565-A12C-F219FC144245}"/>
              </a:ext>
            </a:extLst>
          </p:cNvPr>
          <p:cNvSpPr/>
          <p:nvPr/>
        </p:nvSpPr>
        <p:spPr>
          <a:xfrm>
            <a:off x="2141220" y="1630951"/>
            <a:ext cx="7909560" cy="606412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10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2862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délka časových intervalů mezi událostmi v </a:t>
                </a:r>
                <a:r>
                  <a:rPr lang="cs-CZ" dirty="0" err="1"/>
                  <a:t>Poissonově</a:t>
                </a:r>
                <a:r>
                  <a:rPr lang="cs-CZ" dirty="0"/>
                  <a:t> procesu </a:t>
                </a:r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𝐸𝑥𝑝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Předpokládá konstantní intenzitu výskytu události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/>
                  <a:t> - rozdělení „bez paměti“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2862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Exponenci</a:t>
            </a:r>
            <a:r>
              <a:rPr lang="cs-CZ" dirty="0" err="1"/>
              <a:t>ální</a:t>
            </a:r>
            <a:r>
              <a:rPr lang="cs-CZ" dirty="0"/>
              <a:t> rozdělení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03F0AD3-7CE2-4565-A12C-F219FC144245}"/>
              </a:ext>
            </a:extLst>
          </p:cNvPr>
          <p:cNvSpPr/>
          <p:nvPr/>
        </p:nvSpPr>
        <p:spPr>
          <a:xfrm>
            <a:off x="2141220" y="1630951"/>
            <a:ext cx="7909560" cy="606412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5BFE054-83F5-491D-94DD-A845FE41C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98" y="2867434"/>
            <a:ext cx="6477013" cy="2877318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74CBBED-2429-444C-B9AB-B77B73914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74" y="5587276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4ED5BEAD-38EA-41A4-BA55-5A476604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842" y="5587276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8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Pro nezápornou náhodnou veličinu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se spojitým rozdělením popsaným distribuční funkcí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𝐹</m:t>
                    </m:r>
                    <m:r>
                      <a:rPr lang="cs-CZ" i="1" dirty="0">
                        <a:latin typeface="Cambria Math"/>
                      </a:rPr>
                      <m:t>(</m:t>
                    </m:r>
                    <m:r>
                      <a:rPr lang="cs-CZ" i="1" dirty="0">
                        <a:latin typeface="Cambria Math"/>
                      </a:rPr>
                      <m:t>𝑡</m:t>
                    </m:r>
                    <m:r>
                      <a:rPr lang="cs-CZ" i="1" dirty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/>
                  <a:t> definujeme pro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𝐹</m:t>
                    </m:r>
                    <m:r>
                      <a:rPr lang="cs-CZ" i="1" dirty="0">
                        <a:latin typeface="Cambria Math"/>
                      </a:rPr>
                      <m:t>(</m:t>
                    </m:r>
                    <m:r>
                      <a:rPr lang="cs-CZ" i="1" dirty="0">
                        <a:latin typeface="Cambria Math"/>
                      </a:rPr>
                      <m:t>𝑡</m:t>
                    </m:r>
                    <m:r>
                      <a:rPr lang="cs-CZ" i="1" dirty="0">
                        <a:latin typeface="Cambria Math"/>
                      </a:rPr>
                      <m:t>)≠1</m:t>
                    </m:r>
                  </m:oMath>
                </a14:m>
                <a:r>
                  <a:rPr lang="cs-CZ" dirty="0"/>
                  <a:t> rizikovou funkci jako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12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Riziková funkce (intenzita poruch)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A6ECE0B-E840-430F-904B-01FD27950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37" y="3426896"/>
            <a:ext cx="5475684" cy="299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BFDB602-880C-4343-9313-255AC20C8335}"/>
              </a:ext>
            </a:extLst>
          </p:cNvPr>
          <p:cNvSpPr txBox="1"/>
          <p:nvPr/>
        </p:nvSpPr>
        <p:spPr>
          <a:xfrm>
            <a:off x="2070709" y="4953413"/>
            <a:ext cx="2520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Období dětských nemocí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811C11-03A1-4DAB-AB43-9C70C5B4F076}"/>
              </a:ext>
            </a:extLst>
          </p:cNvPr>
          <p:cNvSpPr txBox="1"/>
          <p:nvPr/>
        </p:nvSpPr>
        <p:spPr>
          <a:xfrm>
            <a:off x="5455085" y="463024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Období </a:t>
            </a:r>
          </a:p>
          <a:p>
            <a:pPr algn="ctr"/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stabilního života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67C77F5-EAB2-4727-AC3B-183C3531CA39}"/>
              </a:ext>
            </a:extLst>
          </p:cNvPr>
          <p:cNvSpPr txBox="1"/>
          <p:nvPr/>
        </p:nvSpPr>
        <p:spPr>
          <a:xfrm>
            <a:off x="8191389" y="4957208"/>
            <a:ext cx="175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Období stárnutí</a:t>
            </a:r>
          </a:p>
        </p:txBody>
      </p:sp>
    </p:spTree>
    <p:extLst>
      <p:ext uri="{BB962C8B-B14F-4D97-AF65-F5344CB8AC3E}">
        <p14:creationId xmlns:p14="http://schemas.microsoft.com/office/powerpoint/2010/main" val="42012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Pro nezápornou náhodnou veličinu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se spojitým rozdělením popsaným distribuční funkcí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𝐹</m:t>
                    </m:r>
                    <m:r>
                      <a:rPr lang="cs-CZ" i="1" dirty="0">
                        <a:latin typeface="Cambria Math"/>
                      </a:rPr>
                      <m:t>(</m:t>
                    </m:r>
                    <m:r>
                      <a:rPr lang="cs-CZ" i="1" dirty="0">
                        <a:latin typeface="Cambria Math"/>
                      </a:rPr>
                      <m:t>𝑡</m:t>
                    </m:r>
                    <m:r>
                      <a:rPr lang="cs-CZ" i="1" dirty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/>
                  <a:t> definujeme pro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𝐹</m:t>
                    </m:r>
                    <m:r>
                      <a:rPr lang="cs-CZ" i="1" dirty="0">
                        <a:latin typeface="Cambria Math"/>
                      </a:rPr>
                      <m:t>(</m:t>
                    </m:r>
                    <m:r>
                      <a:rPr lang="cs-CZ" i="1" dirty="0">
                        <a:latin typeface="Cambria Math"/>
                      </a:rPr>
                      <m:t>𝑡</m:t>
                    </m:r>
                    <m:r>
                      <a:rPr lang="cs-CZ" i="1" dirty="0">
                        <a:latin typeface="Cambria Math"/>
                      </a:rPr>
                      <m:t>)≠1</m:t>
                    </m:r>
                  </m:oMath>
                </a14:m>
                <a:r>
                  <a:rPr lang="cs-CZ" dirty="0"/>
                  <a:t> rizikovou funkci jako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>
                  <a:solidFill>
                    <a:srgbClr val="00A499"/>
                  </a:solidFill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Co udává hodnota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cs-CZ" dirty="0"/>
                  <a:t>Představuje-li náhodná veličina </a:t>
                </a:r>
                <a:r>
                  <a:rPr lang="cs-CZ" i="1" dirty="0"/>
                  <a:t>X</a:t>
                </a:r>
                <a:r>
                  <a:rPr lang="cs-CZ" dirty="0"/>
                  <a:t> dobu do poruchy nějakého zařízení, pak pravděpodobnost, že pokud do času </a:t>
                </a:r>
                <a:r>
                  <a:rPr lang="cs-CZ" i="1" dirty="0"/>
                  <a:t>t</a:t>
                </a:r>
                <a:r>
                  <a:rPr lang="cs-CZ" dirty="0"/>
                  <a:t> nedošlo k žádné poruše, tak k ní dojde v následujícím krátkém úseku délky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cs-CZ" dirty="0"/>
                  <a:t>, je přibližně </a:t>
                </a:r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+∆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&lt;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+∆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≅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cs-CZ" i="1">
                            <a:latin typeface="Cambria Math"/>
                            <a:ea typeface="Cambria Math"/>
                          </a:rPr>
                          <m:t>∙∆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𝑡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1−</m:t>
                        </m:r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∙∆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  <a:endParaRPr lang="cs-CZ" dirty="0"/>
              </a:p>
              <a:p>
                <a:pPr marL="0" indent="0"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13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Riziková funkce (intenzita poruch)</a:t>
            </a:r>
          </a:p>
        </p:txBody>
      </p:sp>
    </p:spTree>
    <p:extLst>
      <p:ext uri="{BB962C8B-B14F-4D97-AF65-F5344CB8AC3E}">
        <p14:creationId xmlns:p14="http://schemas.microsoft.com/office/powerpoint/2010/main" val="298875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délka časových intervalů mezi událostmi v </a:t>
                </a:r>
                <a:r>
                  <a:rPr lang="cs-CZ" dirty="0" err="1"/>
                  <a:t>Poissonově</a:t>
                </a:r>
                <a:r>
                  <a:rPr lang="cs-CZ" dirty="0"/>
                  <a:t> procesu </a:t>
                </a:r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𝐸𝑥𝑝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Hustota pravděpodobnosti</a:t>
                </a:r>
                <a:r>
                  <a:rPr lang="cs-CZ" dirty="0"/>
                  <a:t>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/>
                              </a:rPr>
                              <m:t>𝜆</m:t>
                            </m:r>
                            <m:r>
                              <a:rPr lang="cs-CZ" i="1">
                                <a:latin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,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&gt;</m:t>
                            </m:r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cs-CZ" i="1">
                                <a:latin typeface="Cambria Math"/>
                              </a:rPr>
                              <m:t>0,               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cs-CZ" i="1">
                                <a:latin typeface="Cambria Math"/>
                              </a:rPr>
                              <m:t>≤0.</m:t>
                            </m:r>
                          </m:e>
                        </m:eqAr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Distribuční funkce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,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&gt;</m:t>
                            </m:r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cs-CZ" i="1">
                                <a:latin typeface="Cambria Math"/>
                              </a:rPr>
                              <m:t>0,                  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cs-CZ" i="1">
                                <a:latin typeface="Cambria Math"/>
                              </a:rPr>
                              <m:t>≤0.</m:t>
                            </m:r>
                          </m:e>
                        </m:eqAr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Předpokládá konstantní intenzitu výskytu události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/>
                  <a:t> - rozdělení „bez paměti“</a:t>
                </a:r>
              </a:p>
              <a:p>
                <a:pPr marL="0" indent="0" algn="ctr">
                  <a:buNone/>
                </a:pPr>
                <a:endParaRPr lang="cs-CZ" sz="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cs-CZ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𝜆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14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Exponenci</a:t>
            </a:r>
            <a:r>
              <a:rPr lang="cs-CZ" dirty="0" err="1"/>
              <a:t>ální</a:t>
            </a:r>
            <a:r>
              <a:rPr lang="cs-CZ" dirty="0"/>
              <a:t> rozdělení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03F0AD3-7CE2-4565-A12C-F219FC144245}"/>
              </a:ext>
            </a:extLst>
          </p:cNvPr>
          <p:cNvSpPr/>
          <p:nvPr/>
        </p:nvSpPr>
        <p:spPr>
          <a:xfrm>
            <a:off x="2141220" y="1505446"/>
            <a:ext cx="7909560" cy="606412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770177F-A9B9-45F6-BD0C-9DF1EDAC8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27" y="4746143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2969CEE-E9D9-40E1-BDD6-5CEA421B9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691" y="4746143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153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Střední doba čekání zákazníka na obsluhu v prodejně je 50 sekund. Doba čekání se řídí exponenciálním rozdělením (pravděpodobnost, že zákazník nebude obsloužen klesá s rostoucím časem exponenciálně). Jaká je pravděpodobnost, že náhodný zákazník bude obsloužen dříve než za 30 sekund?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b="1" dirty="0"/>
                  <a:t>Řešení: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doba čekání na obsluhu (s)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𝐸𝑥𝑝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cs-CZ" i="1" dirty="0">
                        <a:latin typeface="Cambria Math" panose="02040503050406030204" pitchFamily="18" charset="0"/>
                      </a:rPr>
                      <m:t>=50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cs-CZ" dirty="0"/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15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1030AD4-D9C5-49DF-9147-71BC34F5E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35" y="2850952"/>
            <a:ext cx="3599695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Střední doba čekání zákazníka na obsluhu v prodejně je 50 sekund. Doba čekání se řídí exponenciálním rozdělením (pravděpodobnost, že zákazník nebude obsloužen klesá s rostoucím časem exponenciálně). Jaká je pravděpodobnost, že náhodný zákazník bude obsloužen dříve než za 30 sekund?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b="1" dirty="0"/>
                  <a:t>Řešení: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doba čekání na obsluhu (s)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𝐸𝑥𝑝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cs-CZ" i="1" dirty="0">
                        <a:latin typeface="Cambria Math" panose="02040503050406030204" pitchFamily="18" charset="0"/>
                      </a:rPr>
                      <m:t>=50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cs-CZ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,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&gt;</m:t>
                            </m:r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cs-CZ" i="1">
                                <a:latin typeface="Cambria Math"/>
                              </a:rPr>
                              <m:t>0,                  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cs-CZ" i="1">
                                <a:latin typeface="Cambria Math"/>
                              </a:rPr>
                              <m:t>≤0</m:t>
                            </m:r>
                          </m:e>
                        </m:eqArr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∙30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=0,451 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b="1" dirty="0"/>
                  <a:t>V R</a:t>
                </a:r>
                <a:r>
                  <a:rPr lang="cs-CZ" dirty="0"/>
                  <a:t>:  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pexp</a:t>
                </a:r>
                <a:r>
                  <a:rPr lang="cs-CZ" i="1" dirty="0">
                    <a:solidFill>
                      <a:schemeClr val="accent5"/>
                    </a:solidFill>
                  </a:rPr>
                  <a:t>(30,1/50)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16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48E38C7-68FA-40F6-BF79-2595B5F08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25" y="2850953"/>
            <a:ext cx="3599695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délka časových intervalů mezi událostmi v </a:t>
                </a:r>
                <a:r>
                  <a:rPr lang="cs-CZ" dirty="0" err="1"/>
                  <a:t>Poissonově</a:t>
                </a:r>
                <a:r>
                  <a:rPr lang="cs-CZ" dirty="0"/>
                  <a:t> procesu</a:t>
                </a:r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Zobecnění exponenciálního rozdělení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Tímto rozdělením lze modelovat i dobu do výskytu události u systémů (jedinců), které jsou v období dětských nemocí, resp. v období stárnutí.</a:t>
                </a:r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𝑏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17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Weibullovo</a:t>
            </a:r>
            <a:r>
              <a:rPr lang="cs-CZ" dirty="0"/>
              <a:t> rozdělení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03F0AD3-7CE2-4565-A12C-F219FC144245}"/>
              </a:ext>
            </a:extLst>
          </p:cNvPr>
          <p:cNvSpPr/>
          <p:nvPr/>
        </p:nvSpPr>
        <p:spPr>
          <a:xfrm>
            <a:off x="2141220" y="1630951"/>
            <a:ext cx="7909560" cy="606412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EF5EC0C-8616-4C2F-BF5E-0CD0D48E0252}"/>
              </a:ext>
            </a:extLst>
          </p:cNvPr>
          <p:cNvCxnSpPr/>
          <p:nvPr/>
        </p:nvCxnSpPr>
        <p:spPr>
          <a:xfrm flipV="1">
            <a:off x="6288743" y="4311559"/>
            <a:ext cx="0" cy="322872"/>
          </a:xfrm>
          <a:prstGeom prst="straightConnector1">
            <a:avLst/>
          </a:prstGeom>
          <a:ln w="28575">
            <a:solidFill>
              <a:srgbClr val="00A4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7A079CC9-395C-443D-8651-30DB29FB5CBC}"/>
              </a:ext>
            </a:extLst>
          </p:cNvPr>
          <p:cNvCxnSpPr/>
          <p:nvPr/>
        </p:nvCxnSpPr>
        <p:spPr>
          <a:xfrm flipV="1">
            <a:off x="6576775" y="4327551"/>
            <a:ext cx="0" cy="682912"/>
          </a:xfrm>
          <a:prstGeom prst="straightConnector1">
            <a:avLst/>
          </a:prstGeom>
          <a:ln w="28575">
            <a:solidFill>
              <a:srgbClr val="00A4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75528B0E-3AB4-4FE6-80A3-E39ABBB16538}"/>
                  </a:ext>
                </a:extLst>
              </p:cNvPr>
              <p:cNvSpPr txBox="1"/>
              <p:nvPr/>
            </p:nvSpPr>
            <p:spPr>
              <a:xfrm>
                <a:off x="1562726" y="4526999"/>
                <a:ext cx="4860889" cy="48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dirty="0"/>
                  <a:t>p</a:t>
                </a:r>
                <a:r>
                  <a:rPr lang="en-US" dirty="0" err="1"/>
                  <a:t>arametr</a:t>
                </a:r>
                <a:r>
                  <a:rPr lang="en-US" dirty="0"/>
                  <a:t> m</a:t>
                </a:r>
                <a:r>
                  <a:rPr lang="cs-CZ" dirty="0" err="1"/>
                  <a:t>ěřítka</a:t>
                </a:r>
                <a:r>
                  <a:rPr lang="cs-CZ" dirty="0"/>
                  <a:t> (angl. </a:t>
                </a:r>
                <a:r>
                  <a:rPr lang="cs-CZ" dirty="0" err="1"/>
                  <a:t>scale</a:t>
                </a:r>
                <a:r>
                  <a:rPr lang="cs-CZ" dirty="0"/>
                  <a:t>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;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75528B0E-3AB4-4FE6-80A3-E39ABBB16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726" y="4526999"/>
                <a:ext cx="4860889" cy="484941"/>
              </a:xfrm>
              <a:prstGeom prst="rect">
                <a:avLst/>
              </a:prstGeom>
              <a:blipFill>
                <a:blip r:embed="rId3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744562C0-028A-48CB-9B45-60E852D955E1}"/>
                  </a:ext>
                </a:extLst>
              </p:cNvPr>
              <p:cNvSpPr txBox="1"/>
              <p:nvPr/>
            </p:nvSpPr>
            <p:spPr>
              <a:xfrm>
                <a:off x="2582479" y="5142468"/>
                <a:ext cx="4145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dirty="0"/>
                  <a:t>p</a:t>
                </a:r>
                <a:r>
                  <a:rPr lang="en-US" dirty="0" err="1"/>
                  <a:t>arametr</a:t>
                </a:r>
                <a:r>
                  <a:rPr lang="en-US" dirty="0"/>
                  <a:t> </a:t>
                </a:r>
                <a:r>
                  <a:rPr lang="cs-CZ" dirty="0"/>
                  <a:t>tvaru (angl. </a:t>
                </a:r>
                <a:r>
                  <a:rPr lang="cs-CZ" dirty="0" err="1"/>
                  <a:t>shape</a:t>
                </a:r>
                <a:r>
                  <a:rPr lang="cs-CZ" dirty="0"/>
                  <a:t>)</a:t>
                </a:r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744562C0-028A-48CB-9B45-60E852D95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479" y="5142468"/>
                <a:ext cx="4145841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644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délka časových intervalů mezi událostmi v </a:t>
                </a:r>
                <a:r>
                  <a:rPr lang="cs-CZ" dirty="0" err="1"/>
                  <a:t>Poissonově</a:t>
                </a:r>
                <a:r>
                  <a:rPr lang="cs-CZ" dirty="0"/>
                  <a:t> procesu</a:t>
                </a:r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800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𝑏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Hustota pravděpodobnosti</a:t>
                </a:r>
                <a:r>
                  <a:rPr lang="cs-CZ" dirty="0"/>
                  <a:t>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𝜆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𝛽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, 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r>
                              <a:rPr lang="cs-CZ" i="1">
                                <a:latin typeface="Cambria Math"/>
                              </a:rPr>
                              <m:t>0,                             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cs-CZ" i="1">
                                <a:latin typeface="Cambria Math"/>
                              </a:rPr>
                              <m:t>≤0.</m:t>
                            </m:r>
                          </m:e>
                        </m:eqAr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Distribuční funkce</a:t>
                </a:r>
                <a:r>
                  <a:rPr lang="cs-CZ" dirty="0"/>
                  <a:t>: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𝜆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𝛽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, 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r>
                              <a:rPr lang="cs-CZ" i="1">
                                <a:latin typeface="Cambria Math"/>
                              </a:rPr>
                              <m:t>0,                       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cs-CZ" i="1">
                                <a:latin typeface="Cambria Math"/>
                              </a:rPr>
                              <m:t>≤0.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cs-CZ" b="1" dirty="0"/>
                  <a:t>Riziková funkce</a:t>
                </a:r>
                <a:r>
                  <a:rPr lang="cs-CZ" dirty="0"/>
                  <a:t>: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, 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r>
                              <a:rPr lang="cs-CZ" i="1">
                                <a:latin typeface="Cambria Math"/>
                              </a:rPr>
                              <m:t>0,                  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cs-CZ" i="1">
                                <a:latin typeface="Cambria Math"/>
                              </a:rPr>
                              <m:t>≤0.</m:t>
                            </m:r>
                          </m:e>
                        </m:eqArr>
                      </m:e>
                    </m:d>
                  </m:oMath>
                </a14:m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18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Weibullovo</a:t>
            </a:r>
            <a:r>
              <a:rPr lang="cs-CZ" dirty="0"/>
              <a:t> rozdělení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03F0AD3-7CE2-4565-A12C-F219FC144245}"/>
              </a:ext>
            </a:extLst>
          </p:cNvPr>
          <p:cNvSpPr/>
          <p:nvPr/>
        </p:nvSpPr>
        <p:spPr>
          <a:xfrm>
            <a:off x="2141220" y="1467959"/>
            <a:ext cx="7909560" cy="606412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5C35144-01AC-4491-80F2-FEA84F52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43" y="5322211"/>
            <a:ext cx="976511" cy="97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láček 13">
            <a:extLst>
              <a:ext uri="{FF2B5EF4-FFF2-40B4-BE49-F238E27FC236}">
                <a16:creationId xmlns:a16="http://schemas.microsoft.com/office/drawing/2014/main" id="{1E1B9EE1-141B-4773-B4B6-7B1F8C553600}"/>
              </a:ext>
            </a:extLst>
          </p:cNvPr>
          <p:cNvSpPr/>
          <p:nvPr/>
        </p:nvSpPr>
        <p:spPr>
          <a:xfrm>
            <a:off x="8682628" y="4081618"/>
            <a:ext cx="2736304" cy="1240595"/>
          </a:xfrm>
          <a:prstGeom prst="cloudCallout">
            <a:avLst/>
          </a:prstGeom>
          <a:noFill/>
          <a:ln w="952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3C8E668F-E3B3-490F-BE4D-4D84374FDDA6}"/>
                  </a:ext>
                </a:extLst>
              </p:cNvPr>
              <p:cNvSpPr txBox="1"/>
              <p:nvPr/>
            </p:nvSpPr>
            <p:spPr>
              <a:xfrm>
                <a:off x="8871338" y="4378749"/>
                <a:ext cx="23588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Proč se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cs-CZ" dirty="0"/>
                  <a:t> označuje jako parametr tvaru?</a:t>
                </a: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3C8E668F-E3B3-490F-BE4D-4D84374FD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338" y="4378749"/>
                <a:ext cx="2358883" cy="646331"/>
              </a:xfrm>
              <a:prstGeom prst="rect">
                <a:avLst/>
              </a:prstGeom>
              <a:blipFill>
                <a:blip r:embed="rId4"/>
                <a:stretch>
                  <a:fillRect l="-2067" t="-4717" r="-4393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5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délka časových intervalů mezi událostmi v </a:t>
                </a:r>
                <a:r>
                  <a:rPr lang="cs-CZ" dirty="0" err="1"/>
                  <a:t>Poissonově</a:t>
                </a:r>
                <a:r>
                  <a:rPr lang="cs-CZ" dirty="0"/>
                  <a:t> procesu</a:t>
                </a:r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800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𝑏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Riziková funkce</a:t>
                </a:r>
                <a:r>
                  <a:rPr lang="cs-CZ" dirty="0"/>
                  <a:t>: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, 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r>
                              <a:rPr lang="cs-CZ" i="1">
                                <a:latin typeface="Cambria Math"/>
                              </a:rPr>
                              <m:t>0,                  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cs-CZ" i="1">
                                <a:latin typeface="Cambria Math"/>
                              </a:rPr>
                              <m:t>≤0.</m:t>
                            </m:r>
                          </m:e>
                        </m:eqArr>
                      </m:e>
                    </m:d>
                  </m:oMath>
                </a14:m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19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Weibullovo</a:t>
            </a:r>
            <a:r>
              <a:rPr lang="cs-CZ" dirty="0"/>
              <a:t> rozdělení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03F0AD3-7CE2-4565-A12C-F219FC144245}"/>
              </a:ext>
            </a:extLst>
          </p:cNvPr>
          <p:cNvSpPr/>
          <p:nvPr/>
        </p:nvSpPr>
        <p:spPr>
          <a:xfrm>
            <a:off x="2141220" y="1467959"/>
            <a:ext cx="7909560" cy="606412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785ECCE-AED8-4134-807F-F53ECBBDA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23" y="3821552"/>
            <a:ext cx="5528096" cy="261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5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Hustota pravděpodobnosti </a:t>
                </a:r>
                <a:r>
                  <a:rPr lang="cs-CZ" dirty="0"/>
                  <a:t>je …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funkce popisující rozdělení spojité náhodné veličiny.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Vlastnosti hustoty pravděpodobnosti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/>
                  <a:t> je reálná nezáporná funkce,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cs-CZ" dirty="0"/>
                  <a:t> (plocha pod křivkou hustoty je 1),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cs-CZ" dirty="0"/>
                  <a:t> („začíná v 0“),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cs-CZ" dirty="0"/>
                  <a:t> („končí v 0“)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Hustota pravděpodobnosti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C0117DBB-0969-42DE-ABE2-CD6CC8027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454" y="3562709"/>
            <a:ext cx="6321372" cy="26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délka časových intervalů mezi událostmi v </a:t>
                </a:r>
                <a:r>
                  <a:rPr lang="cs-CZ" dirty="0" err="1"/>
                  <a:t>Poissonově</a:t>
                </a:r>
                <a:r>
                  <a:rPr lang="cs-CZ" dirty="0"/>
                  <a:t> procesu</a:t>
                </a:r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800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𝑏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20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Weibullovo</a:t>
            </a:r>
            <a:r>
              <a:rPr lang="cs-CZ" dirty="0"/>
              <a:t> rozdělení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03F0AD3-7CE2-4565-A12C-F219FC144245}"/>
              </a:ext>
            </a:extLst>
          </p:cNvPr>
          <p:cNvSpPr/>
          <p:nvPr/>
        </p:nvSpPr>
        <p:spPr>
          <a:xfrm>
            <a:off x="2141220" y="1467959"/>
            <a:ext cx="7909560" cy="606412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0BC5EA7A-C62B-45C2-8102-5E5CC3B10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8" y="3545707"/>
            <a:ext cx="6477013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87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dirty="0"/>
              <a:t>Doba přežití (měsíce) pacienta má </a:t>
            </a:r>
            <a:r>
              <a:rPr lang="cs-CZ" dirty="0" err="1"/>
              <a:t>Weibulovo</a:t>
            </a:r>
            <a:r>
              <a:rPr lang="cs-CZ" dirty="0"/>
              <a:t> rozdělení s lineárně rostoucí rizikovou funkcí a parametrem měřítka 50.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cs-CZ" dirty="0"/>
              <a:t>V jakém rozmezí očekáváte dobu přežití pacientů? (Posuďte na základě grafu hustoty pravděpodobnosti.)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cs-CZ" dirty="0"/>
              <a:t>S jakou pravděpodobností bude doba přežití pacienta delší než 1 rok?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cs-CZ" dirty="0"/>
              <a:t>Jakou dobu přežije alespoň polovina pacientů?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cs-CZ" dirty="0"/>
              <a:t>Jaká je hodnota rizikové funkce v 24 měsících? Jaká je pravděpodobnost, že pacient, který přežil 24 měsíců, zemře v následujících 14 dnech?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00A499"/>
              </a:buClr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21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3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3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cs-CZ" dirty="0"/>
                  <a:t>Doba přežití (měsíce) pacienta má </a:t>
                </a:r>
                <a:r>
                  <a:rPr lang="cs-CZ" dirty="0" err="1"/>
                  <a:t>Weibulovo</a:t>
                </a:r>
                <a:r>
                  <a:rPr lang="cs-CZ" dirty="0"/>
                  <a:t> rozdělení s lineárně rostoucí rizikovou funkcí a parametrem měřítka 50. </a:t>
                </a:r>
              </a:p>
              <a:p>
                <a:pPr marL="457200" indent="-457200" algn="just">
                  <a:lnSpc>
                    <a:spcPct val="100000"/>
                  </a:lnSpc>
                  <a:buFont typeface="+mj-lt"/>
                  <a:buAutoNum type="alphaLcParenR"/>
                </a:pPr>
                <a:r>
                  <a:rPr lang="cs-CZ" dirty="0"/>
                  <a:t>V jakém rozmezí očekáváte dobu přežití pacientů? (Posuďte na základě grafu hustoty pravděpodobnosti.)</a:t>
                </a:r>
              </a:p>
              <a:p>
                <a:pPr marL="0" indent="0" algn="just">
                  <a:buNone/>
                </a:pPr>
                <a:endParaRPr lang="cs-CZ" b="1" dirty="0"/>
              </a:p>
              <a:p>
                <a:pPr marL="0" indent="0" algn="just">
                  <a:buNone/>
                </a:pPr>
                <a:r>
                  <a:rPr lang="cs-CZ" b="1" dirty="0"/>
                  <a:t>Řešení: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doba přežití (</a:t>
                </a:r>
                <a:r>
                  <a:rPr lang="cs-CZ" dirty="0" err="1"/>
                  <a:t>měs</a:t>
                </a:r>
                <a:r>
                  <a:rPr lang="cs-CZ" dirty="0"/>
                  <a:t>.)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𝑊𝑏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=50,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=2)</m:t>
                      </m:r>
                    </m:oMath>
                  </m:oMathPara>
                </a14:m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dirty="0"/>
                  <a:t>Dobu přežití očekáváme cca v rozmezí 0 – 125 měsíců.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758" r="-603" b="-42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22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3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DCDD8AF-E33D-4337-8D0F-3D08FA74BE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634" y="3024271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6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cs-CZ" dirty="0"/>
                  <a:t>Doba přežití (měsíce) pacienta má </a:t>
                </a:r>
                <a:r>
                  <a:rPr lang="cs-CZ" dirty="0" err="1"/>
                  <a:t>Weibulovo</a:t>
                </a:r>
                <a:r>
                  <a:rPr lang="cs-CZ" dirty="0"/>
                  <a:t> rozdělení s lineárně rostoucí rizikovou funkcí a parametrem měřítka 50. </a:t>
                </a:r>
              </a:p>
              <a:p>
                <a:pPr marL="457200" indent="-457200" algn="just">
                  <a:buFont typeface="+mj-lt"/>
                  <a:buAutoNum type="alphaLcParenR" startAt="2"/>
                </a:pPr>
                <a:r>
                  <a:rPr lang="cs-CZ" dirty="0"/>
                  <a:t>S jakou pravděpodobností bude doba přežití pacienta delší než 1 rok?</a:t>
                </a:r>
                <a:r>
                  <a:rPr lang="cs-CZ" b="1" dirty="0"/>
                  <a:t> </a:t>
                </a:r>
              </a:p>
              <a:p>
                <a:pPr marL="0" indent="0" algn="just">
                  <a:buNone/>
                </a:pPr>
                <a:endParaRPr lang="cs-CZ" b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cs-CZ" b="1" dirty="0"/>
                  <a:t>Řešení: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doba do poruchy (</a:t>
                </a:r>
                <a:r>
                  <a:rPr lang="cs-CZ" dirty="0" err="1"/>
                  <a:t>měs</a:t>
                </a:r>
                <a:r>
                  <a:rPr lang="cs-CZ" dirty="0"/>
                  <a:t>.)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𝑊𝑏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=50,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=2)</m:t>
                      </m:r>
                    </m:oMath>
                  </m:oMathPara>
                </a14:m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eqArr>
                            <m:eqArr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𝜆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𝛽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cs-CZ" i="1">
                                  <a:latin typeface="Cambria Math"/>
                                </a:rPr>
                                <m:t>,    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0,                       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≤0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&gt;12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=1−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50</m:t>
                                          </m:r>
                                        </m:den>
                                      </m:f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=0,944</m:t>
                      </m:r>
                    </m:oMath>
                  </m:oMathPara>
                </a14:m>
                <a:endParaRPr lang="cs-CZ" dirty="0"/>
              </a:p>
              <a:p>
                <a:pPr marL="0" indent="0" algn="just">
                  <a:buNone/>
                </a:pPr>
                <a:r>
                  <a:rPr lang="cs-CZ" b="1" dirty="0"/>
                  <a:t>V R</a:t>
                </a:r>
                <a:r>
                  <a:rPr lang="cs-CZ" dirty="0"/>
                  <a:t>:   </a:t>
                </a:r>
                <a:r>
                  <a:rPr lang="cs-CZ" i="1" dirty="0">
                    <a:solidFill>
                      <a:schemeClr val="accent5"/>
                    </a:solidFill>
                  </a:rPr>
                  <a:t>1 – 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pweibull</a:t>
                </a:r>
                <a:r>
                  <a:rPr lang="cs-CZ" i="1" dirty="0">
                    <a:solidFill>
                      <a:schemeClr val="accent5"/>
                    </a:solidFill>
                  </a:rPr>
                  <a:t>(12,shape = 2,scale = 50)    </a:t>
                </a:r>
                <a:r>
                  <a:rPr lang="cs-CZ" dirty="0">
                    <a:solidFill>
                      <a:srgbClr val="FF0000"/>
                    </a:solidFill>
                  </a:rPr>
                  <a:t>Pozor! Nejdříve parametr tvaru, poté parametr měřítka.</a:t>
                </a: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758" r="-603" b="-6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23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3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2A4216C-6692-4E4B-ACA2-2EFC3AC34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48" y="2763191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1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06238DA9-4524-44CE-BCFF-F7116EBDD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47" y="2763191"/>
            <a:ext cx="5398019" cy="2877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cs-CZ" dirty="0"/>
                  <a:t>Doba přežití (měsíce) pacienta má </a:t>
                </a:r>
                <a:r>
                  <a:rPr lang="cs-CZ" dirty="0" err="1"/>
                  <a:t>Weibulovo</a:t>
                </a:r>
                <a:r>
                  <a:rPr lang="cs-CZ" dirty="0"/>
                  <a:t> rozdělení s lineárně rostoucí rizikovou funkcí a parametrem měřítka 50. </a:t>
                </a:r>
              </a:p>
              <a:p>
                <a:pPr marL="457200" indent="-457200" algn="just">
                  <a:lnSpc>
                    <a:spcPct val="100000"/>
                  </a:lnSpc>
                  <a:buFont typeface="+mj-lt"/>
                  <a:buAutoNum type="alphaLcParenR" startAt="3"/>
                </a:pPr>
                <a:r>
                  <a:rPr lang="cs-CZ" dirty="0"/>
                  <a:t>Jakou dobu přežije alespoň polovina pacientů?</a:t>
                </a:r>
              </a:p>
              <a:p>
                <a:pPr marL="0" indent="0" algn="just">
                  <a:buNone/>
                </a:pPr>
                <a:endParaRPr lang="cs-CZ" b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cs-CZ" b="1" dirty="0"/>
                  <a:t>Řešení: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doba do poruchy (</a:t>
                </a:r>
                <a:r>
                  <a:rPr lang="cs-CZ" dirty="0" err="1"/>
                  <a:t>měs</a:t>
                </a:r>
                <a:r>
                  <a:rPr lang="cs-CZ" dirty="0"/>
                  <a:t>.)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𝑊𝑏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=50,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=2)</m:t>
                      </m:r>
                    </m:oMath>
                  </m:oMathPara>
                </a14:m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cs-CZ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3" t="-758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24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3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62B7FB4-CF2C-4C04-BE94-EC18854A5917}"/>
              </a:ext>
            </a:extLst>
          </p:cNvPr>
          <p:cNvSpPr txBox="1"/>
          <p:nvPr/>
        </p:nvSpPr>
        <p:spPr>
          <a:xfrm>
            <a:off x="7498411" y="4284713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0,5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7276FA4-190B-4BB2-BF22-C805A10CEFF6}"/>
              </a:ext>
            </a:extLst>
          </p:cNvPr>
          <p:cNvSpPr txBox="1"/>
          <p:nvPr/>
        </p:nvSpPr>
        <p:spPr>
          <a:xfrm>
            <a:off x="7982505" y="5190499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00990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cs-CZ" dirty="0"/>
                  <a:t>Doba přežití (měsíce) pacienta má </a:t>
                </a:r>
                <a:r>
                  <a:rPr lang="cs-CZ" dirty="0" err="1"/>
                  <a:t>Weibulovo</a:t>
                </a:r>
                <a:r>
                  <a:rPr lang="cs-CZ" dirty="0"/>
                  <a:t> rozdělení s lineárně rostoucí rizikovou funkcí a parametrem měřítka 50. </a:t>
                </a:r>
              </a:p>
              <a:p>
                <a:pPr marL="457200" indent="-457200" algn="just">
                  <a:lnSpc>
                    <a:spcPct val="100000"/>
                  </a:lnSpc>
                  <a:buFont typeface="+mj-lt"/>
                  <a:buAutoNum type="alphaLcParenR" startAt="3"/>
                </a:pPr>
                <a:r>
                  <a:rPr lang="cs-CZ" dirty="0"/>
                  <a:t>Jakou dobu přežije alespoň polovina pacientů?</a:t>
                </a:r>
              </a:p>
              <a:p>
                <a:pPr marL="0" indent="0" algn="just">
                  <a:buNone/>
                </a:pPr>
                <a:endParaRPr lang="cs-CZ" b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cs-CZ" b="1" dirty="0"/>
                  <a:t>Řešení: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doba do poruchy (</a:t>
                </a:r>
                <a:r>
                  <a:rPr lang="cs-CZ" dirty="0" err="1"/>
                  <a:t>měs</a:t>
                </a:r>
                <a:r>
                  <a:rPr lang="cs-CZ" dirty="0"/>
                  <a:t>.)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𝑊𝑏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=50,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=2)</m:t>
                      </m:r>
                    </m:oMath>
                  </m:oMathPara>
                </a14:m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)=0,5</m:t>
                      </m:r>
                    </m:oMath>
                  </m:oMathPara>
                </a14:m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758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25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3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7BE58A4-7A25-4006-B1E4-FE65EAA28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634" y="2833962"/>
            <a:ext cx="5398019" cy="287731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87276FA4-190B-4BB2-BF22-C805A10CEFF6}"/>
              </a:ext>
            </a:extLst>
          </p:cNvPr>
          <p:cNvSpPr txBox="1"/>
          <p:nvPr/>
        </p:nvSpPr>
        <p:spPr>
          <a:xfrm>
            <a:off x="7374965" y="5332761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0517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cs-CZ" dirty="0"/>
                  <a:t>Doba přežití (měsíce) pacienta má </a:t>
                </a:r>
                <a:r>
                  <a:rPr lang="cs-CZ" dirty="0" err="1"/>
                  <a:t>Weibulovo</a:t>
                </a:r>
                <a:r>
                  <a:rPr lang="cs-CZ" dirty="0"/>
                  <a:t> rozdělení s lineárně rostoucí rizikovou funkcí a parametrem měřítka 50. </a:t>
                </a:r>
              </a:p>
              <a:p>
                <a:pPr marL="457200" indent="-457200" algn="just">
                  <a:lnSpc>
                    <a:spcPct val="100000"/>
                  </a:lnSpc>
                  <a:buFont typeface="+mj-lt"/>
                  <a:buAutoNum type="alphaLcParenR" startAt="3"/>
                </a:pPr>
                <a:r>
                  <a:rPr lang="cs-CZ" dirty="0"/>
                  <a:t>Jakou dobu přežije alespoň polovina pacientů?</a:t>
                </a:r>
              </a:p>
              <a:p>
                <a:pPr marL="0" indent="0" algn="just">
                  <a:buNone/>
                </a:pPr>
                <a:endParaRPr lang="cs-CZ" b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cs-CZ" b="1" dirty="0"/>
                  <a:t>Řešení: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doba do poruchy (</a:t>
                </a:r>
                <a:r>
                  <a:rPr lang="cs-CZ" dirty="0" err="1"/>
                  <a:t>měs</a:t>
                </a:r>
                <a:r>
                  <a:rPr lang="cs-CZ" dirty="0"/>
                  <a:t>.)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𝑊𝑏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=50,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=2)</m:t>
                      </m:r>
                    </m:oMath>
                  </m:oMathPara>
                </a14:m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sz="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𝜆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𝛽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, 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r>
                              <a:rPr lang="cs-CZ" i="1">
                                <a:latin typeface="Cambria Math"/>
                              </a:rPr>
                              <m:t>0,                       </m:t>
                            </m:r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  <m:r>
                              <a:rPr lang="cs-CZ" i="1">
                                <a:latin typeface="Cambria Math"/>
                              </a:rPr>
                              <m:t>≤0</m:t>
                            </m:r>
                          </m:e>
                        </m:eqArr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0,5 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cs-CZ" dirty="0"/>
                  <a:t> 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50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func>
                      </m:e>
                    </m:rad>
                    <m:r>
                      <a:rPr lang="cs-CZ">
                        <a:latin typeface="Cambria Math" panose="02040503050406030204" pitchFamily="18" charset="0"/>
                      </a:rPr>
                      <m:t>=50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ra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=41,6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ě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 algn="just">
                  <a:buNone/>
                </a:pPr>
                <a:r>
                  <a:rPr lang="cs-CZ" b="1" dirty="0"/>
                  <a:t>V R</a:t>
                </a:r>
                <a:r>
                  <a:rPr lang="cs-CZ" dirty="0"/>
                  <a:t>:     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qweibull</a:t>
                </a:r>
                <a:r>
                  <a:rPr lang="cs-CZ" i="1" dirty="0">
                    <a:solidFill>
                      <a:schemeClr val="accent5"/>
                    </a:solidFill>
                  </a:rPr>
                  <a:t>(0.5,shape = 2,scale = 50)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758" r="-603" b="-89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26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3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D8F440D-D1AA-4AB9-990B-E801FC055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634" y="2833962"/>
            <a:ext cx="5398019" cy="287731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4D8DE89-B512-4B71-8F9F-F4D97526E0BC}"/>
              </a:ext>
            </a:extLst>
          </p:cNvPr>
          <p:cNvSpPr txBox="1"/>
          <p:nvPr/>
        </p:nvSpPr>
        <p:spPr>
          <a:xfrm>
            <a:off x="7374965" y="5332761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A210E05-A4EB-46A3-A800-2F63163075A8}"/>
                  </a:ext>
                </a:extLst>
              </p:cNvPr>
              <p:cNvSpPr txBox="1"/>
              <p:nvPr/>
            </p:nvSpPr>
            <p:spPr>
              <a:xfrm>
                <a:off x="7807233" y="4034882"/>
                <a:ext cx="33767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accent5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cs-CZ" i="1">
                        <a:solidFill>
                          <a:schemeClr val="accent5"/>
                        </a:solidFill>
                        <a:latin typeface="Cambria Math"/>
                      </a:rPr>
                      <m:t>=</m:t>
                    </m:r>
                    <m:r>
                      <a:rPr lang="cs-CZ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0,5 </m:t>
                    </m:r>
                  </m:oMath>
                </a14:m>
                <a:r>
                  <a:rPr lang="cs-CZ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𝑗𝑒</m:t>
                    </m:r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50% </m:t>
                    </m:r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𝑘𝑣𝑎𝑛𝑡𝑖𝑙</m:t>
                    </m:r>
                  </m:oMath>
                </a14:m>
                <a:endParaRPr lang="cs-CZ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A210E05-A4EB-46A3-A800-2F6316307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233" y="4034882"/>
                <a:ext cx="337670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2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cs-CZ" dirty="0"/>
                  <a:t>Doba přežití (měsíce) pacienta má </a:t>
                </a:r>
                <a:r>
                  <a:rPr lang="cs-CZ" dirty="0" err="1"/>
                  <a:t>Weibulovo</a:t>
                </a:r>
                <a:r>
                  <a:rPr lang="cs-CZ" dirty="0"/>
                  <a:t> rozdělení s lineárně rostoucí rizikovou funkcí a parametrem měřítka 50. </a:t>
                </a:r>
              </a:p>
              <a:p>
                <a:pPr marL="457200" indent="-457200" algn="just">
                  <a:buFont typeface="+mj-lt"/>
                  <a:buAutoNum type="alphaLcParenR" startAt="4"/>
                </a:pPr>
                <a:r>
                  <a:rPr lang="cs-CZ" dirty="0"/>
                  <a:t>Jaká je hodnota rizikové funkce v 24 měsících? Jaká je pravděpodobnost, že pacient, který přežil 24 měsíců, zemře v následujících 14 dnech?</a:t>
                </a:r>
              </a:p>
              <a:p>
                <a:pPr marL="0" indent="0" algn="just">
                  <a:buNone/>
                </a:pPr>
                <a:endParaRPr lang="cs-CZ" b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cs-CZ" b="1" dirty="0"/>
                  <a:t>Řešení: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doba do poruchy (</a:t>
                </a:r>
                <a:r>
                  <a:rPr lang="cs-CZ" dirty="0" err="1"/>
                  <a:t>měs</a:t>
                </a:r>
                <a:r>
                  <a:rPr lang="cs-CZ" dirty="0"/>
                  <a:t>.)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𝑊𝑏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=50,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=2)</m:t>
                      </m:r>
                    </m:oMath>
                  </m:oMathPara>
                </a14:m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sz="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cs-CZ" i="1">
                            <a:latin typeface="Cambria Math"/>
                          </a:rPr>
                          <m:t>1−</m:t>
                        </m:r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=0,0152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=0,2058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758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27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3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77F96944-D251-42AD-8448-D3639F6AF918}"/>
                  </a:ext>
                </a:extLst>
              </p:cNvPr>
              <p:cNvSpPr/>
              <p:nvPr/>
            </p:nvSpPr>
            <p:spPr>
              <a:xfrm>
                <a:off x="4411758" y="4276863"/>
                <a:ext cx="6096000" cy="2054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/>
                          <a:ea typeface="Cambria Math"/>
                        </a:rPr>
                        <m:t>𝝀</m:t>
                      </m:r>
                      <m:d>
                        <m:dPr>
                          <m:ctrlPr>
                            <a:rPr lang="cs-CZ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𝟐𝟒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0,0152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0,7942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𝟎𝟏𝟗𝟏</m:t>
                      </m:r>
                    </m:oMath>
                  </m:oMathPara>
                </a14:m>
                <a:endParaRPr lang="cs-CZ" b="1" i="1" dirty="0">
                  <a:latin typeface="Cambria Math" panose="02040503050406030204" pitchFamily="18" charset="0"/>
                </a:endParaRPr>
              </a:p>
              <a:p>
                <a:endParaRPr lang="cs-CZ" b="1" dirty="0">
                  <a:latin typeface="Cambria Math" panose="02040503050406030204" pitchFamily="18" charset="0"/>
                </a:endParaRPr>
              </a:p>
              <a:p>
                <a:r>
                  <a:rPr lang="cs-CZ" b="1" dirty="0">
                    <a:latin typeface="Cambria Math" panose="02040503050406030204" pitchFamily="18" charset="0"/>
                  </a:rPr>
                  <a:t>V R:</a:t>
                </a:r>
                <a:r>
                  <a:rPr lang="cs-CZ" dirty="0">
                    <a:latin typeface="Cambria Math" panose="02040503050406030204" pitchFamily="18" charset="0"/>
                  </a:rPr>
                  <a:t> </a:t>
                </a:r>
                <a:r>
                  <a:rPr lang="cs-CZ" i="1" dirty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   </a:t>
                </a:r>
                <a:r>
                  <a:rPr lang="cs-CZ" i="1" dirty="0" err="1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dweibull</a:t>
                </a:r>
                <a:r>
                  <a:rPr lang="cs-CZ" i="1" dirty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(24,2,50)/(1-pweibull(24,2,50))</a:t>
                </a:r>
                <a:endParaRPr lang="cs-CZ" b="0" i="1" dirty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  <a:p>
                <a:endParaRPr lang="cs-CZ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+∆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∙∆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cs-CZ" b="1" i="1">
                              <a:latin typeface="Cambria Math"/>
                              <a:ea typeface="Cambria Math"/>
                            </a:rPr>
                            <m:t>𝑿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𝟐𝟒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𝟓</m:t>
                          </m:r>
                          <m:r>
                            <a:rPr lang="cs-CZ" b="1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cs-CZ" b="1" i="1">
                              <a:latin typeface="Cambria Math"/>
                              <a:ea typeface="Cambria Math"/>
                            </a:rPr>
                            <m:t>𝑿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𝟐𝟒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0,0191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0,5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𝟎𝟎𝟗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77F96944-D251-42AD-8448-D3639F6AF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758" y="4276863"/>
                <a:ext cx="6096000" cy="2054088"/>
              </a:xfrm>
              <a:prstGeom prst="rect">
                <a:avLst/>
              </a:prstGeom>
              <a:blipFill>
                <a:blip r:embed="rId4"/>
                <a:stretch>
                  <a:fillRect l="-900" b="-2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39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Bývá vhodné k popisu náhodných veličin, které lze interpretovat jako aditivní výsledek mnoha nepatrných a vzájemně nezávislých faktorů (např. </a:t>
                </a:r>
                <a:r>
                  <a:rPr lang="cs-CZ" dirty="0">
                    <a:solidFill>
                      <a:srgbClr val="00A499"/>
                    </a:solidFill>
                  </a:rPr>
                  <a:t>výška člověka, IQ, délky končetin …</a:t>
                </a:r>
                <a:r>
                  <a:rPr lang="cs-CZ" dirty="0"/>
                  <a:t>).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Popisuje náhodné veličiny, jejichž hodnoty se symetricky shlukují kolem střední hodnoty a vytvářejí tak charakteristický tvar hustoty pravděpodobnosti známý pod názvem Gaussova křivka.</a:t>
                </a:r>
              </a:p>
              <a:p>
                <a:pPr marL="0" indent="0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28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C687EF7-64AC-4172-9440-668892520694}"/>
              </a:ext>
            </a:extLst>
          </p:cNvPr>
          <p:cNvCxnSpPr/>
          <p:nvPr/>
        </p:nvCxnSpPr>
        <p:spPr>
          <a:xfrm flipV="1">
            <a:off x="6186562" y="3509301"/>
            <a:ext cx="0" cy="322872"/>
          </a:xfrm>
          <a:prstGeom prst="straightConnector1">
            <a:avLst/>
          </a:prstGeom>
          <a:ln w="28575">
            <a:solidFill>
              <a:srgbClr val="00A4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222BE94-C866-40FB-8C41-0945D483645F}"/>
              </a:ext>
            </a:extLst>
          </p:cNvPr>
          <p:cNvCxnSpPr/>
          <p:nvPr/>
        </p:nvCxnSpPr>
        <p:spPr>
          <a:xfrm flipV="1">
            <a:off x="6526525" y="3509301"/>
            <a:ext cx="0" cy="444782"/>
          </a:xfrm>
          <a:prstGeom prst="straightConnector1">
            <a:avLst/>
          </a:prstGeom>
          <a:ln w="28575">
            <a:solidFill>
              <a:srgbClr val="00A4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A0E6B02-4033-4660-80F6-144E801C5498}"/>
              </a:ext>
            </a:extLst>
          </p:cNvPr>
          <p:cNvSpPr txBox="1"/>
          <p:nvPr/>
        </p:nvSpPr>
        <p:spPr>
          <a:xfrm>
            <a:off x="3849522" y="3768693"/>
            <a:ext cx="240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s</a:t>
            </a:r>
            <a:r>
              <a:rPr lang="en-US" dirty="0"/>
              <a:t>t</a:t>
            </a:r>
            <a:r>
              <a:rPr lang="cs-CZ" dirty="0" err="1"/>
              <a:t>řední</a:t>
            </a:r>
            <a:r>
              <a:rPr lang="cs-CZ" dirty="0"/>
              <a:t> hodnota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82C2570-F904-43F0-B9F4-B02936A4CEE1}"/>
              </a:ext>
            </a:extLst>
          </p:cNvPr>
          <p:cNvSpPr txBox="1"/>
          <p:nvPr/>
        </p:nvSpPr>
        <p:spPr>
          <a:xfrm>
            <a:off x="6081367" y="4074545"/>
            <a:ext cx="89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rozptyl</a:t>
            </a:r>
          </a:p>
        </p:txBody>
      </p:sp>
    </p:spTree>
    <p:extLst>
      <p:ext uri="{BB962C8B-B14F-4D97-AF65-F5344CB8AC3E}">
        <p14:creationId xmlns:p14="http://schemas.microsoft.com/office/powerpoint/2010/main" val="2445239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b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cs-CZ" b="1" dirty="0"/>
                  <a:t>Hustota pravděpodobnosti: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29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3753552-84EB-4CCD-BE07-0DA58A77252A}"/>
              </a:ext>
            </a:extLst>
          </p:cNvPr>
          <p:cNvSpPr/>
          <p:nvPr/>
        </p:nvSpPr>
        <p:spPr>
          <a:xfrm>
            <a:off x="3584607" y="31235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8C75AA5-1416-4CC7-9F06-631CB56E67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43"/>
          <a:stretch/>
        </p:blipFill>
        <p:spPr>
          <a:xfrm>
            <a:off x="3554421" y="3429000"/>
            <a:ext cx="5265943" cy="29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2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E62BB298-E14A-4368-8D2D-AA6ED54ED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61" y="1812655"/>
            <a:ext cx="4133703" cy="3232690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Vztah mezi pravděpodobností, hustotou a </a:t>
            </a:r>
            <a:r>
              <a:rPr lang="cs-CZ" dirty="0" err="1"/>
              <a:t>distr</a:t>
            </a:r>
            <a:r>
              <a:rPr lang="cs-CZ" dirty="0"/>
              <a:t>. funkcí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92D1ADCB-F0D9-443F-9BCB-697429578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3" y="1812655"/>
            <a:ext cx="4133703" cy="32326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73E7FD2-A39D-4FED-AD20-2E6BF8800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298" y="1812655"/>
            <a:ext cx="4133702" cy="3232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22">
                <a:extLst>
                  <a:ext uri="{FF2B5EF4-FFF2-40B4-BE49-F238E27FC236}">
                    <a16:creationId xmlns:a16="http://schemas.microsoft.com/office/drawing/2014/main" id="{70BCD715-827D-4176-96ED-59C06FE402D7}"/>
                  </a:ext>
                </a:extLst>
              </p:cNvPr>
              <p:cNvSpPr/>
              <p:nvPr/>
            </p:nvSpPr>
            <p:spPr>
              <a:xfrm>
                <a:off x="322263" y="4992209"/>
                <a:ext cx="3377463" cy="690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cs-CZ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bdélník 22">
                <a:extLst>
                  <a:ext uri="{FF2B5EF4-FFF2-40B4-BE49-F238E27FC236}">
                    <a16:creationId xmlns:a16="http://schemas.microsoft.com/office/drawing/2014/main" id="{70BCD715-827D-4176-96ED-59C06FE40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63" y="4992209"/>
                <a:ext cx="3377463" cy="690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B1B50837-91FE-48FE-937E-99231F7EB9AB}"/>
                  </a:ext>
                </a:extLst>
              </p:cNvPr>
              <p:cNvSpPr/>
              <p:nvPr/>
            </p:nvSpPr>
            <p:spPr>
              <a:xfrm>
                <a:off x="4133703" y="5002924"/>
                <a:ext cx="3761543" cy="6914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cs-CZ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B1B50837-91FE-48FE-937E-99231F7EB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703" y="5002924"/>
                <a:ext cx="3761543" cy="6914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F92CFF15-8352-4B12-97D6-77D74D189418}"/>
                  </a:ext>
                </a:extLst>
              </p:cNvPr>
              <p:cNvSpPr/>
              <p:nvPr/>
            </p:nvSpPr>
            <p:spPr>
              <a:xfrm>
                <a:off x="8151756" y="5002924"/>
                <a:ext cx="4049185" cy="6508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cs-CZ" sz="16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cs-CZ" sz="1600" i="1">
                              <a:latin typeface="Cambria Math"/>
                            </a:rPr>
                            <m:t> </m:t>
                          </m:r>
                          <m:r>
                            <a:rPr lang="cs-CZ" sz="16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F92CFF15-8352-4B12-97D6-77D74D189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56" y="5002924"/>
                <a:ext cx="4049185" cy="6508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3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b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cs-CZ" b="1" dirty="0"/>
                  <a:t>Hustota pravděpodobnosti: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30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3753552-84EB-4CCD-BE07-0DA58A77252A}"/>
              </a:ext>
            </a:extLst>
          </p:cNvPr>
          <p:cNvSpPr/>
          <p:nvPr/>
        </p:nvSpPr>
        <p:spPr>
          <a:xfrm>
            <a:off x="3584607" y="31235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C9912D2-4CE7-4E6F-B47F-219711A9FE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8" y="3475124"/>
            <a:ext cx="4678690" cy="287731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E04D494-E6D5-4EA1-A6E5-4B9AD8448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14" y="3466202"/>
            <a:ext cx="4678690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6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b="1" dirty="0"/>
                  <a:t>Hustota pravděpodobnosti: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Distribuční funkce: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cs-CZ" i="1">
                        <a:latin typeface="Cambria Math"/>
                      </a:rPr>
                      <m:t>𝑑𝑡</m:t>
                    </m:r>
                  </m:oMath>
                </a14:m>
                <a:r>
                  <a:rPr lang="cs-CZ" dirty="0"/>
                  <a:t>    </a:t>
                </a:r>
              </a:p>
              <a:p>
                <a:pPr marL="0" indent="0" algn="r">
                  <a:buNone/>
                </a:pPr>
                <a:r>
                  <a:rPr lang="cs-CZ" dirty="0"/>
                  <a:t> (integrál nelze řešit analyticky)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31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3753552-84EB-4CCD-BE07-0DA58A77252A}"/>
              </a:ext>
            </a:extLst>
          </p:cNvPr>
          <p:cNvSpPr/>
          <p:nvPr/>
        </p:nvSpPr>
        <p:spPr>
          <a:xfrm>
            <a:off x="3584607" y="31235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9451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=0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b="1" dirty="0"/>
                  <a:t>Hustota pravděpodobnosti: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Distribuční funkce: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cs-CZ" i="1">
                        <a:latin typeface="Cambria Math"/>
                      </a:rPr>
                      <m:t>𝑑𝑡</m:t>
                    </m:r>
                  </m:oMath>
                </a14:m>
                <a:r>
                  <a:rPr lang="cs-CZ" dirty="0"/>
                  <a:t>     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 algn="jus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32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No</a:t>
            </a:r>
            <a:r>
              <a:rPr lang="en-US" dirty="0" err="1"/>
              <a:t>rmovan</a:t>
            </a:r>
            <a:r>
              <a:rPr lang="cs-CZ" dirty="0"/>
              <a:t>é (standardizované) normální rozdělení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3753552-84EB-4CCD-BE07-0DA58A77252A}"/>
              </a:ext>
            </a:extLst>
          </p:cNvPr>
          <p:cNvSpPr/>
          <p:nvPr/>
        </p:nvSpPr>
        <p:spPr>
          <a:xfrm>
            <a:off x="3584607" y="31235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pic>
        <p:nvPicPr>
          <p:cNvPr id="17" name="Obrázek 16" descr="Obsah obrázku text, obloha&#10;&#10;Popis byl vytvořen automaticky">
            <a:extLst>
              <a:ext uri="{FF2B5EF4-FFF2-40B4-BE49-F238E27FC236}">
                <a16:creationId xmlns:a16="http://schemas.microsoft.com/office/drawing/2014/main" id="{3CC21AE1-1752-4CC8-BE52-B53D3855E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43" y="3545707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85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=0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b="1" dirty="0"/>
                  <a:t>Hustota pravděpodobnosti: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Distribuční funkce: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cs-CZ" i="1">
                        <a:latin typeface="Cambria Math"/>
                      </a:rPr>
                      <m:t>𝑑𝑡</m:t>
                    </m:r>
                  </m:oMath>
                </a14:m>
                <a:r>
                  <a:rPr lang="cs-CZ" dirty="0"/>
                  <a:t>     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b="1" dirty="0"/>
                  <a:t>Vlastnosti normovaného normálního rozdělení: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cs-CZ">
                        <a:latin typeface="Cambria Math"/>
                        <a:ea typeface="Cambria Math"/>
                      </a:rPr>
                      <m:t>=1−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1−</m:t>
                        </m:r>
                        <m:r>
                          <a:rPr lang="cs-CZ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    </m:t>
                    </m:r>
                  </m:oMath>
                </a14:m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dirty="0"/>
                  <a:t> je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dirty="0"/>
                  <a:t>-kvantil normovaného </a:t>
                </a:r>
                <a:r>
                  <a:rPr lang="cs-CZ" dirty="0" err="1"/>
                  <a:t>norm</a:t>
                </a:r>
                <a:r>
                  <a:rPr lang="cs-CZ" dirty="0"/>
                  <a:t>. rozdělení</a:t>
                </a:r>
              </a:p>
              <a:p>
                <a:pPr marL="0" indent="0" algn="jus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33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No</a:t>
            </a:r>
            <a:r>
              <a:rPr lang="en-US" dirty="0" err="1"/>
              <a:t>rmovan</a:t>
            </a:r>
            <a:r>
              <a:rPr lang="cs-CZ" dirty="0"/>
              <a:t>é (standardizované) normální rozdělení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3753552-84EB-4CCD-BE07-0DA58A77252A}"/>
              </a:ext>
            </a:extLst>
          </p:cNvPr>
          <p:cNvSpPr/>
          <p:nvPr/>
        </p:nvSpPr>
        <p:spPr>
          <a:xfrm>
            <a:off x="3584607" y="31235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6F95CC41-A179-4BD2-AD71-E6E140AA8579}"/>
              </a:ext>
            </a:extLst>
          </p:cNvPr>
          <p:cNvGrpSpPr/>
          <p:nvPr/>
        </p:nvGrpSpPr>
        <p:grpSpPr>
          <a:xfrm>
            <a:off x="6622480" y="3557845"/>
            <a:ext cx="5398019" cy="2904032"/>
            <a:chOff x="6592598" y="3368454"/>
            <a:chExt cx="5398019" cy="2904032"/>
          </a:xfrm>
        </p:grpSpPr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A3A882E9-FC28-4B9A-BA40-A7C6E32C7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598" y="3368454"/>
              <a:ext cx="5398019" cy="287731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ovéPole 15">
                  <a:extLst>
                    <a:ext uri="{FF2B5EF4-FFF2-40B4-BE49-F238E27FC236}">
                      <a16:creationId xmlns:a16="http://schemas.microsoft.com/office/drawing/2014/main" id="{6AFB4A9F-3169-4677-8D1E-70D06F45CD1B}"/>
                    </a:ext>
                  </a:extLst>
                </p:cNvPr>
                <p:cNvSpPr txBox="1"/>
                <p:nvPr/>
              </p:nvSpPr>
              <p:spPr>
                <a:xfrm>
                  <a:off x="7811247" y="5454200"/>
                  <a:ext cx="950096" cy="304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l-G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cs-CZ" sz="1200" dirty="0"/>
                </a:p>
              </p:txBody>
            </p:sp>
          </mc:Choice>
          <mc:Fallback xmlns="">
            <p:sp>
              <p:nvSpPr>
                <p:cNvPr id="16" name="TextovéPole 15">
                  <a:extLst>
                    <a:ext uri="{FF2B5EF4-FFF2-40B4-BE49-F238E27FC236}">
                      <a16:creationId xmlns:a16="http://schemas.microsoft.com/office/drawing/2014/main" id="{6AFB4A9F-3169-4677-8D1E-70D06F45CD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1247" y="5454200"/>
                  <a:ext cx="950096" cy="3045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ovéPole 19">
                  <a:extLst>
                    <a:ext uri="{FF2B5EF4-FFF2-40B4-BE49-F238E27FC236}">
                      <a16:creationId xmlns:a16="http://schemas.microsoft.com/office/drawing/2014/main" id="{A3B4B6BB-32DB-4BF8-8F77-BB303D85AD64}"/>
                    </a:ext>
                  </a:extLst>
                </p:cNvPr>
                <p:cNvSpPr txBox="1"/>
                <p:nvPr/>
              </p:nvSpPr>
              <p:spPr>
                <a:xfrm>
                  <a:off x="8334025" y="5881738"/>
                  <a:ext cx="687294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0" name="TextovéPole 19">
                  <a:extLst>
                    <a:ext uri="{FF2B5EF4-FFF2-40B4-BE49-F238E27FC236}">
                      <a16:creationId xmlns:a16="http://schemas.microsoft.com/office/drawing/2014/main" id="{A3B4B6BB-32DB-4BF8-8F77-BB303D85AD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4025" y="5881738"/>
                  <a:ext cx="687294" cy="390748"/>
                </a:xfrm>
                <a:prstGeom prst="rect">
                  <a:avLst/>
                </a:prstGeom>
                <a:blipFill>
                  <a:blip r:embed="rId5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ovéPole 20">
                  <a:extLst>
                    <a:ext uri="{FF2B5EF4-FFF2-40B4-BE49-F238E27FC236}">
                      <a16:creationId xmlns:a16="http://schemas.microsoft.com/office/drawing/2014/main" id="{2C71D893-A9C1-4041-BEFD-CEC641935351}"/>
                    </a:ext>
                  </a:extLst>
                </p:cNvPr>
                <p:cNvSpPr txBox="1"/>
                <p:nvPr/>
              </p:nvSpPr>
              <p:spPr>
                <a:xfrm>
                  <a:off x="9865826" y="5868381"/>
                  <a:ext cx="1449672" cy="3907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1" name="TextovéPole 20">
                  <a:extLst>
                    <a:ext uri="{FF2B5EF4-FFF2-40B4-BE49-F238E27FC236}">
                      <a16:creationId xmlns:a16="http://schemas.microsoft.com/office/drawing/2014/main" id="{2C71D893-A9C1-4041-BEFD-CEC6419353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5826" y="5868381"/>
                  <a:ext cx="1449672" cy="390748"/>
                </a:xfrm>
                <a:prstGeom prst="rect">
                  <a:avLst/>
                </a:prstGeom>
                <a:blipFill>
                  <a:blip r:embed="rId6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22777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=0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b="1" dirty="0"/>
                  <a:t>Hustota pravděpodobnosti: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Distribuční funkce: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cs-CZ" i="1">
                        <a:latin typeface="Cambria Math"/>
                      </a:rPr>
                      <m:t>𝑑𝑡</m:t>
                    </m:r>
                  </m:oMath>
                </a14:m>
                <a:r>
                  <a:rPr lang="cs-CZ" dirty="0"/>
                  <a:t>    </a:t>
                </a:r>
              </a:p>
              <a:p>
                <a:pPr marL="0" indent="0" algn="r">
                  <a:buNone/>
                </a:pPr>
                <a:r>
                  <a:rPr lang="cs-CZ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cs-CZ" dirty="0"/>
                  <a:t> je </a:t>
                </a:r>
                <a:r>
                  <a:rPr lang="cs-CZ" dirty="0">
                    <a:hlinkClick r:id="rId2"/>
                  </a:rPr>
                  <a:t>tabelována</a:t>
                </a:r>
                <a:r>
                  <a:rPr lang="cs-CZ" dirty="0"/>
                  <a:t>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r>
                  <a:rPr lang="cs-CZ" dirty="0"/>
                  <a:t>)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8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34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No</a:t>
            </a:r>
            <a:r>
              <a:rPr lang="en-US" dirty="0" err="1"/>
              <a:t>rmovan</a:t>
            </a:r>
            <a:r>
              <a:rPr lang="cs-CZ" dirty="0"/>
              <a:t>é (standardizované) normální rozdělení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3753552-84EB-4CCD-BE07-0DA58A77252A}"/>
              </a:ext>
            </a:extLst>
          </p:cNvPr>
          <p:cNvSpPr/>
          <p:nvPr/>
        </p:nvSpPr>
        <p:spPr>
          <a:xfrm>
            <a:off x="3584607" y="31235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6D490D6-EF40-40E1-B1BD-CB976532ED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956"/>
          <a:stretch/>
        </p:blipFill>
        <p:spPr>
          <a:xfrm>
            <a:off x="650725" y="3995551"/>
            <a:ext cx="5400000" cy="218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2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Nechť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cs-CZ" b="1" i="1">
                        <a:latin typeface="Cambria Math"/>
                        <a:ea typeface="Cambria Math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; 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 </a:t>
                </a:r>
                <a:r>
                  <a:rPr lang="cs-CZ" dirty="0"/>
                  <a:t>Definujme náhodnou veličinu </a:t>
                </a:r>
                <a:r>
                  <a:rPr lang="cs-CZ" i="1" dirty="0"/>
                  <a:t>Z</a:t>
                </a:r>
                <a:r>
                  <a:rPr lang="cs-CZ" dirty="0"/>
                  <a:t>, mnohdy nazývanou </a:t>
                </a:r>
                <a:r>
                  <a:rPr lang="cs-CZ" b="1" dirty="0"/>
                  <a:t>z-skóre</a:t>
                </a:r>
                <a:r>
                  <a:rPr lang="cs-CZ" dirty="0"/>
                  <a:t>, jako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 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𝑍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𝜇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.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Náhodná veličina </a:t>
                </a:r>
                <a:r>
                  <a:rPr lang="cs-CZ" i="1" dirty="0"/>
                  <a:t>Z</a:t>
                </a:r>
                <a:r>
                  <a:rPr lang="cs-CZ" dirty="0"/>
                  <a:t> má normované normální rozdělení,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𝒁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cs-CZ" b="1" i="1">
                        <a:latin typeface="Cambria Math"/>
                        <a:ea typeface="Cambria Math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Mezi distribuční funkci normální náhodné veličiny </a:t>
                </a:r>
                <a:r>
                  <a:rPr lang="cs-CZ" i="1" dirty="0"/>
                  <a:t>X</a:t>
                </a:r>
                <a:r>
                  <a:rPr lang="cs-CZ" dirty="0"/>
                  <a:t> a normované normální náhodné veličiny </a:t>
                </a:r>
                <a:r>
                  <a:rPr lang="cs-CZ" i="1" dirty="0"/>
                  <a:t>Z</a:t>
                </a:r>
                <a:r>
                  <a:rPr lang="cs-CZ" dirty="0"/>
                  <a:t> platí převodní vztah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b="1" dirty="0"/>
                  <a:t>Důkaz:</a:t>
                </a: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𝑍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𝑍</m:t>
                          </m:r>
                          <m:r>
                            <a:rPr lang="en-US" i="1"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548" t="-8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35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normálního rozdělení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3753552-84EB-4CCD-BE07-0DA58A77252A}"/>
              </a:ext>
            </a:extLst>
          </p:cNvPr>
          <p:cNvSpPr/>
          <p:nvPr/>
        </p:nvSpPr>
        <p:spPr>
          <a:xfrm>
            <a:off x="3584607" y="31235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213A4B0-34BD-4B7F-A594-089064CC0414}"/>
              </a:ext>
            </a:extLst>
          </p:cNvPr>
          <p:cNvSpPr/>
          <p:nvPr/>
        </p:nvSpPr>
        <p:spPr>
          <a:xfrm>
            <a:off x="5030101" y="4389274"/>
            <a:ext cx="2250332" cy="687421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38973A4-7EEE-4216-BA0C-504B10906C6C}"/>
              </a:ext>
            </a:extLst>
          </p:cNvPr>
          <p:cNvSpPr/>
          <p:nvPr/>
        </p:nvSpPr>
        <p:spPr>
          <a:xfrm>
            <a:off x="513976" y="1346200"/>
            <a:ext cx="11085357" cy="2146728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3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  <a:endParaRPr lang="en-US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en-US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b="1" dirty="0"/>
                  <a:t>Tabulky:</a:t>
                </a:r>
              </a:p>
              <a:p>
                <a:pPr marL="0" indent="0" algn="ctr">
                  <a:buNone/>
                </a:pPr>
                <a:r>
                  <a:rPr lang="cs-CZ" dirty="0">
                    <a:hlinkClick r:id="rId2"/>
                  </a:rPr>
                  <a:t>http://homel.vsb.cz/~lit40/PRASTA/Materialy/Vzorce-a-tabulky_new.pdf</a:t>
                </a: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36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5E54B010-1930-4B39-8C42-A775B2BEDA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6836774"/>
                  </p:ext>
                </p:extLst>
              </p:nvPr>
            </p:nvGraphicFramePr>
            <p:xfrm>
              <a:off x="2855440" y="3155156"/>
              <a:ext cx="8128000" cy="12128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807709675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515732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457200" indent="-457200" algn="just"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r>
                                <a:rPr lang="cs-CZ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&lt;1,23</m:t>
                                  </m:r>
                                </m:e>
                              </m:d>
                            </m:oMath>
                          </a14:m>
                          <a:endParaRPr lang="cs-CZ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57200" indent="-457200" algn="just"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r>
                                <a:rPr lang="cs-CZ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−1,23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cs-CZ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&lt;1,23</m:t>
                                  </m:r>
                                </m:e>
                              </m:d>
                            </m:oMath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57200" indent="-457200" algn="just"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0,75</m:t>
                                  </m:r>
                                </m:sub>
                              </m:sSub>
                            </m:oMath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57200" indent="-457200" algn="just"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indent="-457200" algn="just">
                            <a:buFont typeface="+mj-lt"/>
                            <a:buAutoNum type="alphaLcParenR" startAt="5"/>
                          </a:pPr>
                          <a14:m>
                            <m:oMath xmlns:m="http://schemas.openxmlformats.org/officeDocument/2006/math">
                              <m:r>
                                <a:rPr lang="cs-CZ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&lt;1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lang="cs-CZ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57200" indent="-457200" algn="just">
                            <a:buFont typeface="+mj-lt"/>
                            <a:buAutoNum type="alphaLcParenR" startAt="5"/>
                          </a:pPr>
                          <a14:m>
                            <m:oMath xmlns:m="http://schemas.openxmlformats.org/officeDocument/2006/math">
                              <m:r>
                                <a:rPr lang="cs-CZ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d>
                            </m:oMath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57200" indent="-457200" algn="just">
                            <a:buFont typeface="+mj-lt"/>
                            <a:buAutoNum type="alphaLcParenR" startAt="5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0,75</m:t>
                                  </m:r>
                                </m:sub>
                              </m:sSub>
                            </m:oMath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57200" indent="-457200" algn="just">
                            <a:buFont typeface="+mj-lt"/>
                            <a:buAutoNum type="alphaLcParenR" startAt="5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0,25</m:t>
                                  </m:r>
                                </m:sub>
                              </m:sSub>
                            </m:oMath>
                          </a14:m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1068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5E54B010-1930-4B39-8C42-A775B2BEDA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6836774"/>
                  </p:ext>
                </p:extLst>
              </p:nvPr>
            </p:nvGraphicFramePr>
            <p:xfrm>
              <a:off x="2855440" y="3155156"/>
              <a:ext cx="8128000" cy="12128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807709675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51573232"/>
                        </a:ext>
                      </a:extLst>
                    </a:gridCol>
                  </a:tblGrid>
                  <a:tr h="121285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5"/>
                          <a:stretch>
                            <a:fillRect l="-150" t="-2000" r="-100600" b="-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5"/>
                          <a:stretch>
                            <a:fillRect l="-100150" t="-2000" r="-600" b="-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10683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4036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&lt;1,23</m:t>
                        </m:r>
                      </m:e>
                    </m:d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37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5E54B010-1930-4B39-8C42-A775B2BED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774806"/>
              </p:ext>
            </p:extLst>
          </p:nvPr>
        </p:nvGraphicFramePr>
        <p:xfrm>
          <a:off x="2855439" y="3155156"/>
          <a:ext cx="54936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845">
                  <a:extLst>
                    <a:ext uri="{9D8B030D-6E8A-4147-A177-3AD203B41FA5}">
                      <a16:colId xmlns:a16="http://schemas.microsoft.com/office/drawing/2014/main" val="3807709675"/>
                    </a:ext>
                  </a:extLst>
                </a:gridCol>
                <a:gridCol w="2746845">
                  <a:extLst>
                    <a:ext uri="{9D8B030D-6E8A-4147-A177-3AD203B41FA5}">
                      <a16:colId xmlns:a16="http://schemas.microsoft.com/office/drawing/2014/main" val="251573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indent="-457200" algn="just">
                        <a:buFont typeface="+mj-lt"/>
                        <a:buAutoNum type="alphaLcParenR"/>
                      </a:pP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068318"/>
                  </a:ext>
                </a:extLst>
              </a:tr>
            </a:tbl>
          </a:graphicData>
        </a:graphic>
      </p:graphicFrame>
      <p:pic>
        <p:nvPicPr>
          <p:cNvPr id="10" name="Obrázek 9" descr="Obsah obrázku text, obloha&#10;&#10;Popis byl vytvořen automaticky">
            <a:extLst>
              <a:ext uri="{FF2B5EF4-FFF2-40B4-BE49-F238E27FC236}">
                <a16:creationId xmlns:a16="http://schemas.microsoft.com/office/drawing/2014/main" id="{A9478036-D427-4E43-ACD3-3736C14BDB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19" y="2679118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79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&lt;1,23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(1,23)</m:t>
                    </m:r>
                  </m:oMath>
                </a14:m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38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5E54B010-1930-4B39-8C42-A775B2BEDA48}"/>
              </a:ext>
            </a:extLst>
          </p:cNvPr>
          <p:cNvGraphicFramePr>
            <a:graphicFrameLocks noGrp="1"/>
          </p:cNvGraphicFramePr>
          <p:nvPr/>
        </p:nvGraphicFramePr>
        <p:xfrm>
          <a:off x="2855439" y="3155156"/>
          <a:ext cx="54936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845">
                  <a:extLst>
                    <a:ext uri="{9D8B030D-6E8A-4147-A177-3AD203B41FA5}">
                      <a16:colId xmlns:a16="http://schemas.microsoft.com/office/drawing/2014/main" val="3807709675"/>
                    </a:ext>
                  </a:extLst>
                </a:gridCol>
                <a:gridCol w="2746845">
                  <a:extLst>
                    <a:ext uri="{9D8B030D-6E8A-4147-A177-3AD203B41FA5}">
                      <a16:colId xmlns:a16="http://schemas.microsoft.com/office/drawing/2014/main" val="251573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indent="-457200" algn="just">
                        <a:buFont typeface="+mj-lt"/>
                        <a:buAutoNum type="alphaLcParenR"/>
                      </a:pP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068318"/>
                  </a:ext>
                </a:extLst>
              </a:tr>
            </a:tbl>
          </a:graphicData>
        </a:graphic>
      </p:graphicFrame>
      <p:pic>
        <p:nvPicPr>
          <p:cNvPr id="14" name="Obrázek 13">
            <a:extLst>
              <a:ext uri="{FF2B5EF4-FFF2-40B4-BE49-F238E27FC236}">
                <a16:creationId xmlns:a16="http://schemas.microsoft.com/office/drawing/2014/main" id="{48726AA5-8815-4219-8793-32031FD27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19" y="2679118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83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&lt;1,23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(1,23)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dirty="0"/>
                  <a:t>                              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𝟖𝟗𝟏</m:t>
                    </m:r>
                  </m:oMath>
                </a14:m>
                <a:r>
                  <a:rPr lang="cs-CZ" sz="20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cs-CZ" b="1" i="1" dirty="0"/>
                  <a:t>                                 </a:t>
                </a:r>
                <a:r>
                  <a:rPr lang="cs-CZ" sz="2000" i="1" dirty="0">
                    <a:solidFill>
                      <a:schemeClr val="tx1"/>
                    </a:solidFill>
                  </a:rPr>
                  <a:t>(</a:t>
                </a:r>
                <a:r>
                  <a:rPr lang="cs-CZ" sz="2000" i="1" dirty="0">
                    <a:solidFill>
                      <a:schemeClr val="accent5"/>
                    </a:solidFill>
                  </a:rPr>
                  <a:t>pnorm(1.23,0,1)</a:t>
                </a:r>
                <a:r>
                  <a:rPr lang="cs-CZ" sz="2000" i="1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 algn="just">
                  <a:buNone/>
                </a:pPr>
                <a:r>
                  <a:rPr lang="cs-CZ" i="1" dirty="0"/>
                  <a:t>                                 (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pnorm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(1.23)</a:t>
                </a:r>
                <a:r>
                  <a:rPr lang="cs-CZ" i="1" dirty="0"/>
                  <a:t>)</a:t>
                </a:r>
                <a:endParaRPr lang="cs-CZ" sz="2000" i="1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39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F0709C7-9219-4553-9755-DAF57FC78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396" y="2874682"/>
            <a:ext cx="5400000" cy="3406106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3FDD5FB4-CC60-47F3-8A18-4E0A85AE5076}"/>
              </a:ext>
            </a:extLst>
          </p:cNvPr>
          <p:cNvSpPr/>
          <p:nvPr/>
        </p:nvSpPr>
        <p:spPr>
          <a:xfrm>
            <a:off x="6251388" y="5916706"/>
            <a:ext cx="4560047" cy="155388"/>
          </a:xfrm>
          <a:prstGeom prst="rect">
            <a:avLst/>
          </a:prstGeom>
          <a:solidFill>
            <a:srgbClr val="D1F3E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42DE509-9A51-432C-82D6-EF12DD17D0E4}"/>
              </a:ext>
            </a:extLst>
          </p:cNvPr>
          <p:cNvSpPr/>
          <p:nvPr/>
        </p:nvSpPr>
        <p:spPr>
          <a:xfrm>
            <a:off x="7856543" y="3627718"/>
            <a:ext cx="355128" cy="2599764"/>
          </a:xfrm>
          <a:prstGeom prst="rect">
            <a:avLst/>
          </a:prstGeom>
          <a:solidFill>
            <a:srgbClr val="D1F3E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46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Rovnoměrné rozdělení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Exponenciální rozdělení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Weibullovo</a:t>
            </a:r>
            <a:r>
              <a:rPr lang="cs-CZ" dirty="0"/>
              <a:t> rozdělení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Normální rozdělení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Normované normální rozdělení</a:t>
            </a:r>
          </a:p>
          <a:p>
            <a:pPr>
              <a:spcAft>
                <a:spcPts val="12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</p:spTree>
    <p:extLst>
      <p:ext uri="{BB962C8B-B14F-4D97-AF65-F5344CB8AC3E}">
        <p14:creationId xmlns:p14="http://schemas.microsoft.com/office/powerpoint/2010/main" val="1554625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2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−1,23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&lt;1,23</m:t>
                        </m:r>
                      </m:e>
                    </m:d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40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5E54B010-1930-4B39-8C42-A775B2BEDA48}"/>
              </a:ext>
            </a:extLst>
          </p:cNvPr>
          <p:cNvGraphicFramePr>
            <a:graphicFrameLocks noGrp="1"/>
          </p:cNvGraphicFramePr>
          <p:nvPr/>
        </p:nvGraphicFramePr>
        <p:xfrm>
          <a:off x="2855439" y="3155156"/>
          <a:ext cx="54936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845">
                  <a:extLst>
                    <a:ext uri="{9D8B030D-6E8A-4147-A177-3AD203B41FA5}">
                      <a16:colId xmlns:a16="http://schemas.microsoft.com/office/drawing/2014/main" val="3807709675"/>
                    </a:ext>
                  </a:extLst>
                </a:gridCol>
                <a:gridCol w="2746845">
                  <a:extLst>
                    <a:ext uri="{9D8B030D-6E8A-4147-A177-3AD203B41FA5}">
                      <a16:colId xmlns:a16="http://schemas.microsoft.com/office/drawing/2014/main" val="251573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indent="-457200" algn="just">
                        <a:buFont typeface="+mj-lt"/>
                        <a:buAutoNum type="alphaLcParenR"/>
                      </a:pP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068318"/>
                  </a:ext>
                </a:extLst>
              </a:tr>
            </a:tbl>
          </a:graphicData>
        </a:graphic>
      </p:graphicFrame>
      <p:pic>
        <p:nvPicPr>
          <p:cNvPr id="10" name="Obrázek 9" descr="Obsah obrázku text, obloha&#10;&#10;Popis byl vytvořen automaticky">
            <a:extLst>
              <a:ext uri="{FF2B5EF4-FFF2-40B4-BE49-F238E27FC236}">
                <a16:creationId xmlns:a16="http://schemas.microsoft.com/office/drawing/2014/main" id="{A9478036-D427-4E43-ACD3-3736C14BDB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19" y="2679118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2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−1,23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&lt;1,23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1,23</m:t>
                        </m:r>
                      </m:e>
                    </m:d>
                    <m: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1,23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cs-CZ" dirty="0"/>
              </a:p>
              <a:p>
                <a:pPr marL="457200" indent="-457200" algn="just">
                  <a:buFont typeface="+mj-lt"/>
                  <a:buAutoNum type="alphaLcParenR" startAt="2"/>
                </a:pPr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41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23706DB-2C6B-4040-A3B1-540F8F2E7A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19" y="2679118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65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2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−1,23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&lt;1,23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1,23</m:t>
                        </m:r>
                      </m:e>
                    </m:d>
                    <m: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1,23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cs-CZ" dirty="0"/>
              </a:p>
              <a:p>
                <a:pPr marL="0" indent="0" algn="just">
                  <a:buNone/>
                </a:pPr>
                <a:r>
                  <a:rPr lang="cs-CZ" b="0" dirty="0"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1,23</m:t>
                        </m:r>
                      </m:e>
                    </m:d>
                    <m: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1,23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cs-CZ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1,23</m:t>
                        </m:r>
                      </m:e>
                    </m:d>
                    <m: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</m:t>
                    </m:r>
                  </m:oMath>
                </a14:m>
                <a:endParaRPr lang="cs-CZ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cs-CZ" b="0" dirty="0"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=2∙0,891−1=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𝟔𝟖𝟐</m:t>
                    </m:r>
                  </m:oMath>
                </a14:m>
                <a:endParaRPr lang="cs-CZ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cs-CZ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cs-CZ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(</a:t>
                </a:r>
                <a:r>
                  <a:rPr lang="cs-CZ" b="1" i="1" dirty="0" err="1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pnorm</a:t>
                </a:r>
                <a:r>
                  <a:rPr lang="cs-CZ" b="1" i="1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(1.23)-</a:t>
                </a:r>
                <a:r>
                  <a:rPr lang="cs-CZ" b="1" i="1" dirty="0" err="1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pnorm</a:t>
                </a:r>
                <a:r>
                  <a:rPr lang="cs-CZ" b="1" i="1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(-1.23)</a:t>
                </a:r>
                <a:r>
                  <a:rPr lang="cs-CZ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2"/>
                </a:pPr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42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7B9FCED-AA4A-4838-AC7C-82D5D8CAB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396" y="2874682"/>
            <a:ext cx="5400000" cy="3406106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27010AE6-04E6-4A52-ADF1-0278CAF25AAF}"/>
              </a:ext>
            </a:extLst>
          </p:cNvPr>
          <p:cNvSpPr/>
          <p:nvPr/>
        </p:nvSpPr>
        <p:spPr>
          <a:xfrm>
            <a:off x="6251388" y="5916706"/>
            <a:ext cx="4560047" cy="155388"/>
          </a:xfrm>
          <a:prstGeom prst="rect">
            <a:avLst/>
          </a:prstGeom>
          <a:solidFill>
            <a:srgbClr val="D1F3E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D9AE286-1129-4834-82A6-6D912EE07DF1}"/>
              </a:ext>
            </a:extLst>
          </p:cNvPr>
          <p:cNvSpPr/>
          <p:nvPr/>
        </p:nvSpPr>
        <p:spPr>
          <a:xfrm>
            <a:off x="7856543" y="3627718"/>
            <a:ext cx="355128" cy="2599764"/>
          </a:xfrm>
          <a:prstGeom prst="rect">
            <a:avLst/>
          </a:prstGeom>
          <a:solidFill>
            <a:srgbClr val="D1F3E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17279BB-E23B-4EDB-9F10-142AFF73BD9E}"/>
              </a:ext>
            </a:extLst>
          </p:cNvPr>
          <p:cNvSpPr/>
          <p:nvPr/>
        </p:nvSpPr>
        <p:spPr>
          <a:xfrm>
            <a:off x="7781365" y="3185459"/>
            <a:ext cx="1368611" cy="334682"/>
          </a:xfrm>
          <a:prstGeom prst="rect">
            <a:avLst/>
          </a:prstGeom>
          <a:noFill/>
          <a:ln w="38100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3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0,75</m:t>
                        </m:r>
                      </m:sub>
                    </m:sSub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0,75</m:t>
                            </m:r>
                          </m:sub>
                        </m:sSub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43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Obsah obrázku text, obloha&#10;&#10;Popis byl vytvořen automaticky">
            <a:extLst>
              <a:ext uri="{FF2B5EF4-FFF2-40B4-BE49-F238E27FC236}">
                <a16:creationId xmlns:a16="http://schemas.microsoft.com/office/drawing/2014/main" id="{A9478036-D427-4E43-ACD3-3736C14BDB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19" y="2679118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2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3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0,75</m:t>
                        </m:r>
                      </m:sub>
                    </m:sSub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0,75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endParaRPr lang="cs-CZ" dirty="0"/>
              </a:p>
              <a:p>
                <a:pPr marL="0" indent="0" algn="just">
                  <a:buNone/>
                </a:pPr>
                <a:r>
                  <a:rPr lang="cs-CZ" dirty="0"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0,75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44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6A3BC9D-93D4-4596-8596-0DE2C0243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18" y="2679118"/>
            <a:ext cx="5398019" cy="2877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651DE534-A918-496F-9F18-9968E8A824C1}"/>
                  </a:ext>
                </a:extLst>
              </p:cNvPr>
              <p:cNvSpPr txBox="1"/>
              <p:nvPr/>
            </p:nvSpPr>
            <p:spPr>
              <a:xfrm>
                <a:off x="8424749" y="5125988"/>
                <a:ext cx="1111624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0,75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651DE534-A918-496F-9F18-9968E8A82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749" y="5125988"/>
                <a:ext cx="1111624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45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3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0,75</m:t>
                        </m:r>
                      </m:sub>
                    </m:sSub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0,75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0,75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dirty="0"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0,75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𝟕𝟓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𝟔𝟕𝟓</m:t>
                    </m:r>
                  </m:oMath>
                </a14:m>
                <a:endParaRPr lang="cs-CZ" sz="2000" b="1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i="1" dirty="0"/>
                  <a:t>                       (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qnorm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(0.75)</a:t>
                </a:r>
                <a:r>
                  <a:rPr lang="cs-CZ" i="1" dirty="0"/>
                  <a:t>)</a:t>
                </a:r>
                <a:endParaRPr lang="cs-CZ" sz="2000" i="1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45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10FE1AE-E96D-4F87-963C-785E7F2A6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396" y="2874682"/>
            <a:ext cx="5400000" cy="3406106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2D25307-E768-460B-8937-8555C8751D7D}"/>
              </a:ext>
            </a:extLst>
          </p:cNvPr>
          <p:cNvSpPr/>
          <p:nvPr/>
        </p:nvSpPr>
        <p:spPr>
          <a:xfrm>
            <a:off x="9544424" y="4858871"/>
            <a:ext cx="824752" cy="161364"/>
          </a:xfrm>
          <a:prstGeom prst="rect">
            <a:avLst/>
          </a:prstGeom>
          <a:solidFill>
            <a:srgbClr val="D1F3E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9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3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=0,25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46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Obsah obrázku text, obloha&#10;&#10;Popis byl vytvořen automaticky">
            <a:extLst>
              <a:ext uri="{FF2B5EF4-FFF2-40B4-BE49-F238E27FC236}">
                <a16:creationId xmlns:a16="http://schemas.microsoft.com/office/drawing/2014/main" id="{A9478036-D427-4E43-ACD3-3736C14BDB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19" y="2679118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2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3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=0,25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dirty="0"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=0,25</m:t>
                    </m:r>
                  </m:oMath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cs-CZ" i="1" dirty="0">
                    <a:latin typeface="Cambria Math" panose="02040503050406030204" pitchFamily="18" charset="0"/>
                  </a:rPr>
                  <a:t>            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47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69A4044-1A17-4B3A-AC82-232B98F98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19" y="2679118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3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=0,25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dirty="0"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=0,25</m:t>
                    </m:r>
                  </m:oMath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cs-CZ" i="1" dirty="0">
                    <a:latin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dirty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0,675</m:t>
                    </m:r>
                  </m:oMath>
                </a14:m>
                <a:endParaRPr lang="cs-CZ" sz="20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b="1" dirty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𝟔𝟕𝟓</m:t>
                    </m:r>
                  </m:oMath>
                </a14:m>
                <a:endParaRPr lang="cs-CZ" sz="2000" b="1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i="1" dirty="0"/>
                  <a:t>                       (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qnorm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(0.25)</a:t>
                </a:r>
                <a:r>
                  <a:rPr lang="cs-CZ" i="1" dirty="0"/>
                  <a:t>)</a:t>
                </a:r>
                <a:endParaRPr lang="cs-CZ" sz="2000" i="1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48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10FE1AE-E96D-4F87-963C-785E7F2A6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396" y="2874682"/>
            <a:ext cx="5400000" cy="3406106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2D25307-E768-460B-8937-8555C8751D7D}"/>
              </a:ext>
            </a:extLst>
          </p:cNvPr>
          <p:cNvSpPr/>
          <p:nvPr/>
        </p:nvSpPr>
        <p:spPr>
          <a:xfrm>
            <a:off x="9544424" y="4858871"/>
            <a:ext cx="824752" cy="161364"/>
          </a:xfrm>
          <a:prstGeom prst="rect">
            <a:avLst/>
          </a:prstGeom>
          <a:solidFill>
            <a:srgbClr val="D1F3E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434A09B-0AA9-43E5-AA58-FF066C9041D1}"/>
              </a:ext>
            </a:extLst>
          </p:cNvPr>
          <p:cNvSpPr/>
          <p:nvPr/>
        </p:nvSpPr>
        <p:spPr>
          <a:xfrm>
            <a:off x="7859058" y="3173506"/>
            <a:ext cx="1344491" cy="31077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9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5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&lt;12</m:t>
                        </m:r>
                      </m:e>
                    </m:d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49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67AE0D3-BA1D-406D-AFEC-0B167FCFD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07" y="2581122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Jde o rozdělení, jehož hustota pravděpodobnosti je konstantní na nějakém intervalu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cs-CZ" dirty="0"/>
                  <a:t> a všude jinde je nulová.</a:t>
                </a:r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náhodná veličina s rovnoměrným rozdělením na intervalu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𝑅𝑜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Odvoďte vztahy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r>
                      <a:rPr lang="cs-CZ" i="1">
                        <a:latin typeface="Cambria Math"/>
                      </a:rPr>
                      <m:t>(</m:t>
                    </m:r>
                    <m:r>
                      <a:rPr lang="cs-CZ" i="1">
                        <a:latin typeface="Cambria Math"/>
                      </a:rPr>
                      <m:t>𝑥</m:t>
                    </m:r>
                    <m:r>
                      <a:rPr lang="cs-CZ" i="1">
                        <a:latin typeface="Cambria Math"/>
                      </a:rPr>
                      <m:t>)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r>
                      <a:rPr lang="cs-CZ" i="1">
                        <a:latin typeface="Cambria Math"/>
                      </a:rPr>
                      <m:t>(</m:t>
                    </m:r>
                    <m:r>
                      <a:rPr lang="cs-CZ" i="1">
                        <a:latin typeface="Cambria Math"/>
                      </a:rPr>
                      <m:t>𝑥</m:t>
                    </m:r>
                    <m:r>
                      <a:rPr lang="cs-CZ" i="1">
                        <a:latin typeface="Cambria Math"/>
                      </a:rPr>
                      <m:t>)</m:t>
                    </m:r>
                  </m:oMath>
                </a14:m>
                <a:r>
                  <a:rPr lang="cs-CZ" dirty="0"/>
                  <a:t>.</a:t>
                </a:r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9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Rovnoměrné spojité rozdělení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03F0AD3-7CE2-4565-A12C-F219FC144245}"/>
              </a:ext>
            </a:extLst>
          </p:cNvPr>
          <p:cNvSpPr/>
          <p:nvPr/>
        </p:nvSpPr>
        <p:spPr>
          <a:xfrm>
            <a:off x="2093879" y="2227580"/>
            <a:ext cx="7909560" cy="72580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759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5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&lt;12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50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E48550E-DA8D-43E9-B32A-E315DE10F3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07" y="2581122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624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Nechť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cs-CZ" b="1" i="1">
                        <a:latin typeface="Cambria Math"/>
                        <a:ea typeface="Cambria Math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; 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 </a:t>
                </a:r>
                <a:r>
                  <a:rPr lang="cs-CZ" dirty="0"/>
                  <a:t>Definujme náhodnou veličinu </a:t>
                </a:r>
                <a:r>
                  <a:rPr lang="cs-CZ" i="1" dirty="0"/>
                  <a:t>Z</a:t>
                </a:r>
                <a:r>
                  <a:rPr lang="cs-CZ" dirty="0"/>
                  <a:t>, mnohdy nazývanou </a:t>
                </a:r>
                <a:r>
                  <a:rPr lang="cs-CZ" b="1" dirty="0"/>
                  <a:t>z-skóre</a:t>
                </a:r>
                <a:r>
                  <a:rPr lang="cs-CZ" dirty="0"/>
                  <a:t>, jako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 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𝑍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𝜇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.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Náhodná veličina </a:t>
                </a:r>
                <a:r>
                  <a:rPr lang="cs-CZ" i="1" dirty="0"/>
                  <a:t>Z</a:t>
                </a:r>
                <a:r>
                  <a:rPr lang="cs-CZ" dirty="0"/>
                  <a:t> má normované normální rozdělení,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𝒁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cs-CZ" b="1" i="1">
                        <a:latin typeface="Cambria Math"/>
                        <a:ea typeface="Cambria Math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Mezi distribuční funkci normální náhodné veličiny </a:t>
                </a:r>
                <a:r>
                  <a:rPr lang="cs-CZ" i="1" dirty="0"/>
                  <a:t>X</a:t>
                </a:r>
                <a:r>
                  <a:rPr lang="cs-CZ" dirty="0"/>
                  <a:t> a normované normální náhodné veličiny </a:t>
                </a:r>
                <a:r>
                  <a:rPr lang="cs-CZ" i="1" dirty="0"/>
                  <a:t>Z</a:t>
                </a:r>
                <a:r>
                  <a:rPr lang="cs-CZ" dirty="0"/>
                  <a:t> platí převodní vztah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548" t="-8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51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normálního rozdělení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3753552-84EB-4CCD-BE07-0DA58A77252A}"/>
              </a:ext>
            </a:extLst>
          </p:cNvPr>
          <p:cNvSpPr/>
          <p:nvPr/>
        </p:nvSpPr>
        <p:spPr>
          <a:xfrm>
            <a:off x="3584607" y="31235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213A4B0-34BD-4B7F-A594-089064CC0414}"/>
              </a:ext>
            </a:extLst>
          </p:cNvPr>
          <p:cNvSpPr/>
          <p:nvPr/>
        </p:nvSpPr>
        <p:spPr>
          <a:xfrm>
            <a:off x="5030101" y="4389274"/>
            <a:ext cx="2250332" cy="687421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38973A4-7EEE-4216-BA0C-504B10906C6C}"/>
              </a:ext>
            </a:extLst>
          </p:cNvPr>
          <p:cNvSpPr/>
          <p:nvPr/>
        </p:nvSpPr>
        <p:spPr>
          <a:xfrm>
            <a:off x="513976" y="1346200"/>
            <a:ext cx="11085357" cy="2146728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777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5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&lt;12</m:t>
                        </m:r>
                      </m:e>
                    </m:d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b="0" dirty="0">
                    <a:ea typeface="Cambria Math" panose="020405030504060302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12−10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0,67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52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28C99AF0-7D9B-42C1-A868-342BA43200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07" y="2581122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085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5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&lt;12</m:t>
                        </m:r>
                      </m:e>
                    </m:d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cs-CZ" b="0" dirty="0">
                    <a:ea typeface="Cambria Math" panose="020405030504060302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12−10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0,67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𝟕𝟒𝟗</m:t>
                    </m:r>
                  </m:oMath>
                </a14:m>
                <a:endParaRPr lang="cs-CZ" sz="2000" b="1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i="1" dirty="0"/>
                  <a:t>                              (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pnorm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(12,10,3)</a:t>
                </a:r>
                <a:r>
                  <a:rPr lang="cs-CZ" i="1" dirty="0"/>
                  <a:t>)</a:t>
                </a:r>
                <a:endParaRPr lang="cs-CZ" sz="2000" i="1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53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049C310-5D0C-433F-9398-5FE56C5AC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572" y="2797537"/>
            <a:ext cx="5400000" cy="3406106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CA1FC9F4-56C5-47D0-B457-75358A3AC8A8}"/>
              </a:ext>
            </a:extLst>
          </p:cNvPr>
          <p:cNvSpPr/>
          <p:nvPr/>
        </p:nvSpPr>
        <p:spPr>
          <a:xfrm>
            <a:off x="6466541" y="4762248"/>
            <a:ext cx="4560047" cy="155388"/>
          </a:xfrm>
          <a:prstGeom prst="rect">
            <a:avLst/>
          </a:prstGeom>
          <a:solidFill>
            <a:srgbClr val="D1F3E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8E0E336-F240-403D-A607-22697378C7B6}"/>
              </a:ext>
            </a:extLst>
          </p:cNvPr>
          <p:cNvSpPr/>
          <p:nvPr/>
        </p:nvSpPr>
        <p:spPr>
          <a:xfrm>
            <a:off x="9780967" y="3540060"/>
            <a:ext cx="355128" cy="2599764"/>
          </a:xfrm>
          <a:prstGeom prst="rect">
            <a:avLst/>
          </a:prstGeom>
          <a:solidFill>
            <a:srgbClr val="D1F3E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EA2C6E5-464A-433F-A108-3450F900FEDF}"/>
              </a:ext>
            </a:extLst>
          </p:cNvPr>
          <p:cNvSpPr txBox="1"/>
          <p:nvPr/>
        </p:nvSpPr>
        <p:spPr>
          <a:xfrm>
            <a:off x="2148223" y="5097930"/>
            <a:ext cx="298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A499"/>
                </a:solidFill>
              </a:rPr>
              <a:t>POZOR! </a:t>
            </a:r>
            <a:r>
              <a:rPr lang="cs-CZ" dirty="0"/>
              <a:t>směrodatná odchylka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C5CA424F-186F-427E-9932-8B6F65157479}"/>
              </a:ext>
            </a:extLst>
          </p:cNvPr>
          <p:cNvCxnSpPr/>
          <p:nvPr/>
        </p:nvCxnSpPr>
        <p:spPr>
          <a:xfrm flipV="1">
            <a:off x="3932518" y="4560047"/>
            <a:ext cx="0" cy="448235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6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&lt;12</m:t>
                        </m:r>
                      </m:e>
                    </m:d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54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2FC2718-9683-44C8-97D8-A3E45300F0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67" y="2581122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345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6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&lt;12</m:t>
                        </m:r>
                      </m:e>
                    </m:d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12−10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0,67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0,67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−(1−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55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FEBB4A1-AF99-4FFD-AB8D-AEEE608A38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67" y="2581122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6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&lt;12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12−10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0,67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0,67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−(1−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𝟕𝟐𝟓</m:t>
                    </m:r>
                  </m:oMath>
                </a14:m>
                <a:endParaRPr lang="cs-CZ" sz="2000" b="1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i="1" dirty="0"/>
                  <a:t>                                  (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pnorm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(12,10,3)- 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pnorm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(4,10,3)</a:t>
                </a:r>
                <a:r>
                  <a:rPr lang="cs-CZ" i="1" dirty="0"/>
                  <a:t>)</a:t>
                </a:r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56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462692E-3653-4334-AEFC-CAA8483B9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572" y="2797537"/>
            <a:ext cx="5400000" cy="34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7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0,75</m:t>
                        </m:r>
                      </m:sub>
                    </m:sSub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57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2FC2718-9683-44C8-97D8-A3E45300F0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67" y="2581122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726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7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0,75</m:t>
                        </m:r>
                      </m:sub>
                    </m:sSub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dirty="0"/>
                  <a:t>     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0,75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b="0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0,75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0,75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58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EFDED48-5859-4931-9BB8-C42364360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67" y="2581122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7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0,75</m:t>
                        </m:r>
                      </m:sub>
                    </m:sSub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dirty="0"/>
                  <a:t>     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0,75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b="0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0,75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0,75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0,75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=0,675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b="1" dirty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𝟕𝟓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𝟎𝟐𝟓</m:t>
                    </m:r>
                  </m:oMath>
                </a14:m>
                <a:endParaRPr lang="cs-CZ" sz="2000" b="1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               </a:t>
                </a:r>
                <a:r>
                  <a:rPr lang="cs-CZ" dirty="0"/>
                  <a:t>(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qnorm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(0.75,10,3)</a:t>
                </a:r>
                <a:r>
                  <a:rPr lang="cs-CZ" dirty="0"/>
                  <a:t>)</a:t>
                </a:r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59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3A583F9-46A8-469A-830C-E13014888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572" y="2797537"/>
            <a:ext cx="5400000" cy="3406106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647E796-A921-4C81-BA41-89B4E65C4194}"/>
              </a:ext>
            </a:extLst>
          </p:cNvPr>
          <p:cNvSpPr/>
          <p:nvPr/>
        </p:nvSpPr>
        <p:spPr>
          <a:xfrm>
            <a:off x="9750398" y="4787153"/>
            <a:ext cx="824752" cy="161364"/>
          </a:xfrm>
          <a:prstGeom prst="rect">
            <a:avLst/>
          </a:prstGeom>
          <a:solidFill>
            <a:srgbClr val="D1F3E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1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Jde o rozdělení, jehož hustota pravděpodobnosti je konstantní na nějakém intervalu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cs-CZ" dirty="0"/>
                  <a:t> a všude jinde je nulová.</a:t>
                </a:r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náhodná veličina s rovnoměrným rozdělením na intervalu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𝑅𝑜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9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Rovnoměrné spojité rozdělení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03F0AD3-7CE2-4565-A12C-F219FC144245}"/>
              </a:ext>
            </a:extLst>
          </p:cNvPr>
          <p:cNvSpPr/>
          <p:nvPr/>
        </p:nvSpPr>
        <p:spPr>
          <a:xfrm>
            <a:off x="2093879" y="2227580"/>
            <a:ext cx="7909560" cy="72580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FC7C1915-83A8-438E-89D5-571D291CF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606" y="4197518"/>
            <a:ext cx="3200400" cy="914400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C4446585-B4A9-47AB-BF18-D52DF1A4D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06" y="3568776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0D41B01F-0FB9-409F-A8D4-102DEBE35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806" y="5111918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6B96AC25-4669-4D4F-A463-90ACC01FF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07" y="3357087"/>
            <a:ext cx="611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i="1" dirty="0"/>
              <a:t>f(x)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38392421-C444-4029-984C-C5A41AC98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345" y="4992117"/>
            <a:ext cx="298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2000" i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5">
                <a:extLst>
                  <a:ext uri="{FF2B5EF4-FFF2-40B4-BE49-F238E27FC236}">
                    <a16:creationId xmlns:a16="http://schemas.microsoft.com/office/drawing/2014/main" id="{31F0E20B-8C5B-4E8E-AE07-65F24CB57B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9052" y="5790028"/>
                <a:ext cx="3054554" cy="528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r>
                  <a:rPr lang="cs-CZ" sz="2000" dirty="0"/>
                  <a:t>plocha</a:t>
                </a:r>
                <a:r>
                  <a:rPr lang="en-US" sz="2000" dirty="0"/>
                  <a:t> = 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𝑏</m:t>
                        </m:r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r>
                          <a:rPr lang="cs-CZ" sz="20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sz="2000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cs-CZ" sz="2000" i="1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 Box 15">
                <a:extLst>
                  <a:ext uri="{FF2B5EF4-FFF2-40B4-BE49-F238E27FC236}">
                    <a16:creationId xmlns:a16="http://schemas.microsoft.com/office/drawing/2014/main" id="{31F0E20B-8C5B-4E8E-AE07-65F24CB57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9052" y="5790028"/>
                <a:ext cx="3054554" cy="528606"/>
              </a:xfrm>
              <a:prstGeom prst="rect">
                <a:avLst/>
              </a:prstGeom>
              <a:blipFill>
                <a:blip r:embed="rId3"/>
                <a:stretch>
                  <a:fillRect l="-2196"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ne 17">
            <a:extLst>
              <a:ext uri="{FF2B5EF4-FFF2-40B4-BE49-F238E27FC236}">
                <a16:creationId xmlns:a16="http://schemas.microsoft.com/office/drawing/2014/main" id="{93BA43EE-00F3-4916-8758-26C6FBF6C0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35806" y="419751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9">
            <a:extLst>
              <a:ext uri="{FF2B5EF4-FFF2-40B4-BE49-F238E27FC236}">
                <a16:creationId xmlns:a16="http://schemas.microsoft.com/office/drawing/2014/main" id="{88AE59F2-2A6B-4188-B441-74B839F02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5" y="4064814"/>
            <a:ext cx="6397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21">
            <a:extLst>
              <a:ext uri="{FF2B5EF4-FFF2-40B4-BE49-F238E27FC236}">
                <a16:creationId xmlns:a16="http://schemas.microsoft.com/office/drawing/2014/main" id="{8E0EA648-A68C-439E-8166-888C7D53192D}"/>
              </a:ext>
            </a:extLst>
          </p:cNvPr>
          <p:cNvSpPr>
            <a:spLocks/>
          </p:cNvSpPr>
          <p:nvPr/>
        </p:nvSpPr>
        <p:spPr bwMode="auto">
          <a:xfrm>
            <a:off x="3264606" y="4807118"/>
            <a:ext cx="431800" cy="914400"/>
          </a:xfrm>
          <a:custGeom>
            <a:avLst/>
            <a:gdLst>
              <a:gd name="T0" fmla="*/ 0 w 272"/>
              <a:gd name="T1" fmla="*/ 914400 h 576"/>
              <a:gd name="T2" fmla="*/ 76200 w 272"/>
              <a:gd name="T3" fmla="*/ 609600 h 576"/>
              <a:gd name="T4" fmla="*/ 381000 w 272"/>
              <a:gd name="T5" fmla="*/ 762000 h 576"/>
              <a:gd name="T6" fmla="*/ 381000 w 272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" h="576">
                <a:moveTo>
                  <a:pt x="0" y="576"/>
                </a:moveTo>
                <a:cubicBezTo>
                  <a:pt x="4" y="488"/>
                  <a:pt x="8" y="400"/>
                  <a:pt x="48" y="384"/>
                </a:cubicBezTo>
                <a:cubicBezTo>
                  <a:pt x="88" y="368"/>
                  <a:pt x="208" y="544"/>
                  <a:pt x="240" y="480"/>
                </a:cubicBezTo>
                <a:cubicBezTo>
                  <a:pt x="272" y="416"/>
                  <a:pt x="256" y="208"/>
                  <a:pt x="24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86154AC-5868-4CC0-871B-FB469E383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766" y="5155608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2000"/>
              <a:t>b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BAC24440-2D7F-472C-AAD4-E0D565634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366" y="5155608"/>
            <a:ext cx="298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20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0D927A67-281B-4535-A1F1-E9A8B30B34A7}"/>
                  </a:ext>
                </a:extLst>
              </p:cNvPr>
              <p:cNvSpPr/>
              <p:nvPr/>
            </p:nvSpPr>
            <p:spPr>
              <a:xfrm>
                <a:off x="6971492" y="4117263"/>
                <a:ext cx="4274852" cy="1074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𝑏</m:t>
                                    </m:r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cs-CZ" sz="2000" i="1">
                                    <a:latin typeface="Cambria Math"/>
                                  </a:rPr>
                                  <m:t>            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∈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0                 </m:t>
                                </m:r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∉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0D927A67-281B-4535-A1F1-E9A8B30B3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492" y="4117263"/>
                <a:ext cx="4274852" cy="1074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2580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8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60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2FC2718-9683-44C8-97D8-A3E45300F0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67" y="2581122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807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8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b="0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61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B7C0CAB-F82C-4329-9B19-52B7383503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63" y="2581122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2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 startAt="8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b="0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b="0" dirty="0"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dirty="0"/>
                  <a:t>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=0,675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b="1" dirty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𝟗𝟕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cs-CZ" sz="2000" b="1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               </a:t>
                </a:r>
                <a:r>
                  <a:rPr lang="cs-CZ" dirty="0"/>
                  <a:t>(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qnorm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(0.25,10,3)</a:t>
                </a:r>
                <a:r>
                  <a:rPr lang="cs-CZ" dirty="0"/>
                  <a:t>)</a:t>
                </a:r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 b="-94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62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E77F505-9965-4794-A1B6-0C57B8367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572" y="2797537"/>
            <a:ext cx="5400000" cy="3406106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A83B2EC-CB27-4CA3-A374-00F3C51BC20D}"/>
              </a:ext>
            </a:extLst>
          </p:cNvPr>
          <p:cNvSpPr/>
          <p:nvPr/>
        </p:nvSpPr>
        <p:spPr>
          <a:xfrm>
            <a:off x="8044329" y="3095812"/>
            <a:ext cx="1332753" cy="333188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74727DE-4FD0-4B37-BEF9-8B38807486B7}"/>
              </a:ext>
            </a:extLst>
          </p:cNvPr>
          <p:cNvSpPr/>
          <p:nvPr/>
        </p:nvSpPr>
        <p:spPr>
          <a:xfrm>
            <a:off x="9750398" y="4787153"/>
            <a:ext cx="824752" cy="161364"/>
          </a:xfrm>
          <a:prstGeom prst="rect">
            <a:avLst/>
          </a:prstGeom>
          <a:solidFill>
            <a:srgbClr val="D1F3E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7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Mějme dány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Na základě náčrtku hustoty pravděpodobnosti odhadněte a následně za pomocí tabulky distribuční funkce normované normální náhodné veličiny určete: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b="1" dirty="0"/>
                  <a:t>Řešení v R</a:t>
                </a:r>
              </a:p>
              <a:p>
                <a:pPr marL="0" indent="0" algn="ctr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POZOR! Jako druhý parametr se uvádí směrodatná odchylka, nikoliv rozptyl!!!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en-US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884" r="-603" b="-77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63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ADA4ABEB-BF43-43FF-8E79-0E9D5B9966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9576306"/>
                  </p:ext>
                </p:extLst>
              </p:nvPr>
            </p:nvGraphicFramePr>
            <p:xfrm>
              <a:off x="474133" y="2850713"/>
              <a:ext cx="11642834" cy="2310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97851">
                      <a:extLst>
                        <a:ext uri="{9D8B030D-6E8A-4147-A177-3AD203B41FA5}">
                          <a16:colId xmlns:a16="http://schemas.microsoft.com/office/drawing/2014/main" val="1949471197"/>
                        </a:ext>
                      </a:extLst>
                    </a:gridCol>
                    <a:gridCol w="5444983">
                      <a:extLst>
                        <a:ext uri="{9D8B030D-6E8A-4147-A177-3AD203B41FA5}">
                          <a16:colId xmlns:a16="http://schemas.microsoft.com/office/drawing/2014/main" val="2628739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457200" indent="-457200" algn="just"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r>
                                <a:rPr lang="cs-CZ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&lt;1,23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 ~</a:t>
                          </a:r>
                          <a:r>
                            <a:rPr lang="en-US" sz="1800" b="0" i="1" dirty="0" err="1">
                              <a:solidFill>
                                <a:schemeClr val="accent5"/>
                              </a:solidFill>
                            </a:rPr>
                            <a:t>pnorm</a:t>
                          </a:r>
                          <a:r>
                            <a:rPr lang="cs-CZ" sz="1800" b="0" i="1" dirty="0">
                              <a:solidFill>
                                <a:schemeClr val="accent5"/>
                              </a:solidFill>
                            </a:rPr>
                            <a:t>(1.23,0,1)</a:t>
                          </a:r>
                        </a:p>
                        <a:p>
                          <a:pPr marL="457200" indent="-457200" algn="just">
                            <a:buFont typeface="+mj-lt"/>
                            <a:buAutoNum type="alphaLcParenR"/>
                          </a:pPr>
                          <a:endParaRPr lang="cs-CZ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57200" marR="0" indent="-4572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cs-CZ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−1,23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cs-CZ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&lt;1,23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~</a:t>
                          </a:r>
                          <a:r>
                            <a:rPr lang="en-US" sz="1800" b="0" i="1" dirty="0">
                              <a:solidFill>
                                <a:schemeClr val="accent5"/>
                              </a:solidFill>
                            </a:rPr>
                            <a:t>pnorm</a:t>
                          </a:r>
                          <a:r>
                            <a:rPr lang="cs-CZ" sz="1800" b="0" i="1" dirty="0">
                              <a:solidFill>
                                <a:schemeClr val="accent5"/>
                              </a:solidFill>
                            </a:rPr>
                            <a:t>(1.23,0,1)-</a:t>
                          </a:r>
                          <a:r>
                            <a:rPr lang="en-US" sz="1800" b="0" i="1" dirty="0" err="1">
                              <a:solidFill>
                                <a:schemeClr val="accent5"/>
                              </a:solidFill>
                            </a:rPr>
                            <a:t>pnorm</a:t>
                          </a:r>
                          <a:r>
                            <a:rPr lang="cs-CZ" sz="1800" b="0" i="1" dirty="0">
                              <a:solidFill>
                                <a:schemeClr val="accent5"/>
                              </a:solidFill>
                            </a:rPr>
                            <a:t>(-1.23,0,1)</a:t>
                          </a:r>
                        </a:p>
                        <a:p>
                          <a:pPr marL="457200" indent="-457200" algn="just">
                            <a:buFont typeface="+mj-lt"/>
                            <a:buAutoNum type="alphaLcParenR"/>
                          </a:pP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57200" marR="0" indent="-4572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0,75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~</a:t>
                          </a:r>
                          <a:r>
                            <a:rPr lang="cs-CZ" sz="1800" b="0" i="1" dirty="0">
                              <a:solidFill>
                                <a:schemeClr val="accent5"/>
                              </a:solidFill>
                            </a:rPr>
                            <a:t>q</a:t>
                          </a:r>
                          <a:r>
                            <a:rPr lang="en-US" sz="1800" b="0" i="1" dirty="0">
                              <a:solidFill>
                                <a:schemeClr val="accent5"/>
                              </a:solidFill>
                            </a:rPr>
                            <a:t>norm</a:t>
                          </a:r>
                          <a:r>
                            <a:rPr lang="cs-CZ" sz="1800" b="0" i="1" dirty="0">
                              <a:solidFill>
                                <a:schemeClr val="accent5"/>
                              </a:solidFill>
                            </a:rPr>
                            <a:t>(0.75,0,1)</a:t>
                          </a:r>
                        </a:p>
                        <a:p>
                          <a:pPr marL="457200" indent="-457200" algn="just">
                            <a:buFont typeface="+mj-lt"/>
                            <a:buAutoNum type="alphaLcParenR"/>
                          </a:pP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57200" marR="0" indent="-4572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~</a:t>
                          </a:r>
                          <a:r>
                            <a:rPr lang="cs-CZ" sz="1800" b="0" i="1" dirty="0">
                              <a:solidFill>
                                <a:schemeClr val="accent5"/>
                              </a:solidFill>
                            </a:rPr>
                            <a:t>q</a:t>
                          </a:r>
                          <a:r>
                            <a:rPr lang="en-US" sz="1800" b="0" i="1" dirty="0">
                              <a:solidFill>
                                <a:schemeClr val="accent5"/>
                              </a:solidFill>
                            </a:rPr>
                            <a:t>norm</a:t>
                          </a:r>
                          <a:r>
                            <a:rPr lang="cs-CZ" sz="1800" b="0" i="1" dirty="0">
                              <a:solidFill>
                                <a:schemeClr val="accent5"/>
                              </a:solidFill>
                            </a:rPr>
                            <a:t>(0.25,0,1)</a:t>
                          </a:r>
                        </a:p>
                        <a:p>
                          <a:pPr marL="457200" indent="-457200" algn="just">
                            <a:buFont typeface="+mj-lt"/>
                            <a:buAutoNum type="alphaLcParenR"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marR="0" indent="-4572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LcParenR" startAt="5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cs-CZ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&lt;1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~</a:t>
                          </a:r>
                          <a:r>
                            <a:rPr lang="en-US" sz="1800" b="0" i="1" dirty="0" err="1">
                              <a:solidFill>
                                <a:schemeClr val="accent5"/>
                              </a:solidFill>
                            </a:rPr>
                            <a:t>pnorm</a:t>
                          </a:r>
                          <a:r>
                            <a:rPr lang="cs-CZ" sz="1800" b="0" i="1" dirty="0">
                              <a:solidFill>
                                <a:schemeClr val="accent5"/>
                              </a:solidFill>
                            </a:rPr>
                            <a:t>(12,10,3)</a:t>
                          </a:r>
                        </a:p>
                        <a:p>
                          <a:pPr marL="457200" indent="-457200" algn="just">
                            <a:buFont typeface="+mj-lt"/>
                            <a:buAutoNum type="alphaLcParenR" startAt="5"/>
                          </a:pPr>
                          <a:endParaRPr lang="cs-CZ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57200" marR="0" indent="-4572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LcParenR" startAt="5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cs-CZ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~</a:t>
                          </a:r>
                          <a:r>
                            <a:rPr lang="en-US" sz="1800" b="0" i="1" dirty="0">
                              <a:solidFill>
                                <a:schemeClr val="accent5"/>
                              </a:solidFill>
                            </a:rPr>
                            <a:t>pnorm</a:t>
                          </a:r>
                          <a:r>
                            <a:rPr lang="cs-CZ" sz="1800" b="0" i="1" dirty="0">
                              <a:solidFill>
                                <a:schemeClr val="accent5"/>
                              </a:solidFill>
                            </a:rPr>
                            <a:t>(12,10,3)-</a:t>
                          </a:r>
                          <a:r>
                            <a:rPr lang="en-US" sz="1800" b="0" i="1" dirty="0" err="1">
                              <a:solidFill>
                                <a:schemeClr val="accent5"/>
                              </a:solidFill>
                            </a:rPr>
                            <a:t>pnorm</a:t>
                          </a:r>
                          <a:r>
                            <a:rPr lang="cs-CZ" sz="1800" b="0" i="1" dirty="0">
                              <a:solidFill>
                                <a:schemeClr val="accent5"/>
                              </a:solidFill>
                            </a:rPr>
                            <a:t>(12,10,4)</a:t>
                          </a:r>
                        </a:p>
                        <a:p>
                          <a:pPr marL="457200" indent="-457200" algn="just">
                            <a:buFont typeface="+mj-lt"/>
                            <a:buAutoNum type="alphaLcParenR" startAt="5"/>
                          </a:pP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57200" marR="0" indent="-4572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LcParenR" startAt="5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0,75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~</a:t>
                          </a:r>
                          <a:r>
                            <a:rPr lang="cs-CZ" sz="1800" b="0" i="1" dirty="0">
                              <a:solidFill>
                                <a:schemeClr val="accent5"/>
                              </a:solidFill>
                            </a:rPr>
                            <a:t>q</a:t>
                          </a:r>
                          <a:r>
                            <a:rPr lang="en-US" sz="1800" b="0" i="1" dirty="0">
                              <a:solidFill>
                                <a:schemeClr val="accent5"/>
                              </a:solidFill>
                            </a:rPr>
                            <a:t>norm</a:t>
                          </a:r>
                          <a:r>
                            <a:rPr lang="cs-CZ" sz="1800" b="0" i="1" dirty="0">
                              <a:solidFill>
                                <a:schemeClr val="accent5"/>
                              </a:solidFill>
                            </a:rPr>
                            <a:t>(0.75,10,3)</a:t>
                          </a:r>
                        </a:p>
                        <a:p>
                          <a:pPr marL="457200" indent="-457200" algn="just">
                            <a:buFont typeface="+mj-lt"/>
                            <a:buAutoNum type="alphaLcParenR" startAt="5"/>
                          </a:pP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57200" marR="0" indent="-4572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LcParenR" startAt="5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0,25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~</a:t>
                          </a:r>
                          <a:r>
                            <a:rPr lang="cs-CZ" sz="1800" b="0" i="1" dirty="0">
                              <a:solidFill>
                                <a:schemeClr val="accent5"/>
                              </a:solidFill>
                            </a:rPr>
                            <a:t>q</a:t>
                          </a:r>
                          <a:r>
                            <a:rPr lang="en-US" sz="1800" b="0" i="1" dirty="0">
                              <a:solidFill>
                                <a:schemeClr val="accent5"/>
                              </a:solidFill>
                            </a:rPr>
                            <a:t>norm</a:t>
                          </a:r>
                          <a:r>
                            <a:rPr lang="cs-CZ" sz="1800" b="0" i="1" dirty="0">
                              <a:solidFill>
                                <a:schemeClr val="accent5"/>
                              </a:solidFill>
                            </a:rPr>
                            <a:t>(0.25,10,3)</a:t>
                          </a:r>
                        </a:p>
                        <a:p>
                          <a:pPr marL="457200" indent="-457200" algn="just">
                            <a:buFont typeface="+mj-lt"/>
                            <a:buAutoNum type="alphaLcParenR" startAt="5"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7553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ADA4ABEB-BF43-43FF-8E79-0E9D5B9966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9576306"/>
                  </p:ext>
                </p:extLst>
              </p:nvPr>
            </p:nvGraphicFramePr>
            <p:xfrm>
              <a:off x="474133" y="2850713"/>
              <a:ext cx="11642834" cy="2310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97851">
                      <a:extLst>
                        <a:ext uri="{9D8B030D-6E8A-4147-A177-3AD203B41FA5}">
                          <a16:colId xmlns:a16="http://schemas.microsoft.com/office/drawing/2014/main" val="1949471197"/>
                        </a:ext>
                      </a:extLst>
                    </a:gridCol>
                    <a:gridCol w="5444983">
                      <a:extLst>
                        <a:ext uri="{9D8B030D-6E8A-4147-A177-3AD203B41FA5}">
                          <a16:colId xmlns:a16="http://schemas.microsoft.com/office/drawing/2014/main" val="262873974"/>
                        </a:ext>
                      </a:extLst>
                    </a:gridCol>
                  </a:tblGrid>
                  <a:tr h="231013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98" t="-1316" r="-88299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113870" t="-1316" r="-447" b="-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75538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278028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Nechť náhodná veličina </a:t>
                </a:r>
                <a:r>
                  <a:rPr lang="cs-CZ" i="1" dirty="0"/>
                  <a:t>X</a:t>
                </a:r>
                <a:r>
                  <a:rPr lang="cs-CZ" dirty="0"/>
                  <a:t> má normální rozdělení se střední hodnotou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dirty="0"/>
                  <a:t> a směr. odchylkou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457200" indent="-457200" algn="just">
                  <a:buFont typeface="+mj-lt"/>
                  <a:buAutoNum type="alphaLcParenR"/>
                </a:pPr>
                <a:r>
                  <a:rPr lang="cs-CZ" dirty="0"/>
                  <a:t>Kolik procent hodnot náhodné veličiny leží v rozmezí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cs-CZ" dirty="0"/>
              </a:p>
              <a:p>
                <a:pPr marL="457200" indent="-457200" algn="just">
                  <a:buFont typeface="+mj-lt"/>
                  <a:buAutoNum type="alphaLcParenR"/>
                </a:pPr>
                <a:r>
                  <a:rPr lang="cs-CZ" dirty="0"/>
                  <a:t>Kolik procent hodnot náhodné veličiny leží v rozmezí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±2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cs-CZ" dirty="0"/>
              </a:p>
              <a:p>
                <a:pPr marL="457200" indent="-457200" algn="just">
                  <a:buFont typeface="+mj-lt"/>
                  <a:buAutoNum type="alphaLcParenR"/>
                </a:pPr>
                <a:r>
                  <a:rPr lang="cs-CZ" dirty="0"/>
                  <a:t>Kolik procent hodnot náhodné veličiny leží v rozmezí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±3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en-US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  <a:p>
                <a:pPr marL="0" indent="0" algn="ctr">
                  <a:buNone/>
                </a:pPr>
                <a:r>
                  <a:rPr lang="cs-CZ" b="1" dirty="0"/>
                  <a:t>Tabulky:</a:t>
                </a:r>
              </a:p>
              <a:p>
                <a:pPr marL="0" indent="0" algn="ctr">
                  <a:buNone/>
                </a:pPr>
                <a:r>
                  <a:rPr lang="cs-CZ" dirty="0">
                    <a:hlinkClick r:id="rId2"/>
                  </a:rPr>
                  <a:t>http://homel.vsb.cz/~lit40/PRASTA/Materialy/Vzorce-a-tabulky_new.pdf</a:t>
                </a: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3" t="-1389" b="-95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64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5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421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Nechť náhodná veličina </a:t>
                </a:r>
                <a:r>
                  <a:rPr lang="cs-CZ" i="1" dirty="0"/>
                  <a:t>X</a:t>
                </a:r>
                <a:r>
                  <a:rPr lang="cs-CZ" dirty="0"/>
                  <a:t> má normální rozdělení se střední hodnotou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dirty="0"/>
                  <a:t> a směr. odchylkou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cs-C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cs-C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en-US" dirty="0"/>
              </a:p>
              <a:p>
                <a:pPr marL="457200" indent="-457200" algn="just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i="1" dirty="0">
                    <a:latin typeface="Cambria Math" panose="02040503050406030204" pitchFamily="18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−(1−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527920"/>
            <a:ext cx="4114800" cy="330080"/>
          </a:xfrm>
        </p:spPr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65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5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Skupina 18">
            <a:extLst>
              <a:ext uri="{FF2B5EF4-FFF2-40B4-BE49-F238E27FC236}">
                <a16:creationId xmlns:a16="http://schemas.microsoft.com/office/drawing/2014/main" id="{2C110E1D-51E1-4D48-9A65-919F8C4923CB}"/>
              </a:ext>
            </a:extLst>
          </p:cNvPr>
          <p:cNvGrpSpPr/>
          <p:nvPr/>
        </p:nvGrpSpPr>
        <p:grpSpPr>
          <a:xfrm>
            <a:off x="6548731" y="2572776"/>
            <a:ext cx="5398019" cy="2995684"/>
            <a:chOff x="6433037" y="2250047"/>
            <a:chExt cx="5398019" cy="2995684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C52A7A7C-BD7B-4783-A0E2-4EAB61B6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037" y="2250047"/>
              <a:ext cx="5398019" cy="287731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ovéPole 15">
                  <a:extLst>
                    <a:ext uri="{FF2B5EF4-FFF2-40B4-BE49-F238E27FC236}">
                      <a16:creationId xmlns:a16="http://schemas.microsoft.com/office/drawing/2014/main" id="{A7868B79-A5E7-4DC7-B9C6-2E68E698A075}"/>
                    </a:ext>
                  </a:extLst>
                </p:cNvPr>
                <p:cNvSpPr txBox="1"/>
                <p:nvPr/>
              </p:nvSpPr>
              <p:spPr>
                <a:xfrm>
                  <a:off x="7739529" y="4867212"/>
                  <a:ext cx="15180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6" name="TextovéPole 15">
                  <a:extLst>
                    <a:ext uri="{FF2B5EF4-FFF2-40B4-BE49-F238E27FC236}">
                      <a16:creationId xmlns:a16="http://schemas.microsoft.com/office/drawing/2014/main" id="{A7868B79-A5E7-4DC7-B9C6-2E68E698A0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9529" y="4867212"/>
                  <a:ext cx="151802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ovéPole 16">
                  <a:extLst>
                    <a:ext uri="{FF2B5EF4-FFF2-40B4-BE49-F238E27FC236}">
                      <a16:creationId xmlns:a16="http://schemas.microsoft.com/office/drawing/2014/main" id="{580F5760-09C1-4A05-9558-860EC0561726}"/>
                    </a:ext>
                  </a:extLst>
                </p:cNvPr>
                <p:cNvSpPr txBox="1"/>
                <p:nvPr/>
              </p:nvSpPr>
              <p:spPr>
                <a:xfrm>
                  <a:off x="9203550" y="4876399"/>
                  <a:ext cx="15180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7" name="TextovéPole 16">
                  <a:extLst>
                    <a:ext uri="{FF2B5EF4-FFF2-40B4-BE49-F238E27FC236}">
                      <a16:creationId xmlns:a16="http://schemas.microsoft.com/office/drawing/2014/main" id="{580F5760-09C1-4A05-9558-860EC0561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3550" y="4876399"/>
                  <a:ext cx="151802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>
                  <a:extLst>
                    <a:ext uri="{FF2B5EF4-FFF2-40B4-BE49-F238E27FC236}">
                      <a16:creationId xmlns:a16="http://schemas.microsoft.com/office/drawing/2014/main" id="{E53131B7-8D45-4206-A395-ABE2D0C41363}"/>
                    </a:ext>
                  </a:extLst>
                </p:cNvPr>
                <p:cNvSpPr txBox="1"/>
                <p:nvPr/>
              </p:nvSpPr>
              <p:spPr>
                <a:xfrm>
                  <a:off x="8873017" y="4876399"/>
                  <a:ext cx="6872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8" name="TextovéPole 17">
                  <a:extLst>
                    <a:ext uri="{FF2B5EF4-FFF2-40B4-BE49-F238E27FC236}">
                      <a16:creationId xmlns:a16="http://schemas.microsoft.com/office/drawing/2014/main" id="{E53131B7-8D45-4206-A395-ABE2D0C413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3017" y="4876399"/>
                  <a:ext cx="68729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67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Nechť náhodná veličina </a:t>
                </a:r>
                <a:r>
                  <a:rPr lang="cs-CZ" i="1" dirty="0"/>
                  <a:t>X</a:t>
                </a:r>
                <a:r>
                  <a:rPr lang="cs-CZ" dirty="0"/>
                  <a:t> má normální rozdělení se střední hodnotou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dirty="0"/>
                  <a:t> a směr. odchylkou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cs-C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cs-C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en-US" dirty="0"/>
              </a:p>
              <a:p>
                <a:pPr marL="457200" indent="-457200" algn="just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i="1" dirty="0">
                    <a:latin typeface="Cambria Math" panose="02040503050406030204" pitchFamily="18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−(1−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𝟔𝟖𝟐</m:t>
                    </m:r>
                  </m:oMath>
                </a14:m>
                <a:endParaRPr lang="cs-CZ" sz="2000" b="1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i="1" dirty="0"/>
                  <a:t>                                  (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pnorm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(1)- 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pnorm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(-1)</a:t>
                </a:r>
                <a:r>
                  <a:rPr lang="cs-CZ" i="1" dirty="0"/>
                  <a:t>)</a:t>
                </a:r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527920"/>
            <a:ext cx="4114800" cy="330080"/>
          </a:xfrm>
        </p:spPr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66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5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03688C4-ADDF-403C-A139-107B72F58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526" y="2666055"/>
            <a:ext cx="5087219" cy="3208816"/>
          </a:xfrm>
          <a:prstGeom prst="rect">
            <a:avLst/>
          </a:prstGeom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FA625751-E3E8-4808-B0A8-14D53305A3C5}"/>
              </a:ext>
            </a:extLst>
          </p:cNvPr>
          <p:cNvSpPr/>
          <p:nvPr/>
        </p:nvSpPr>
        <p:spPr>
          <a:xfrm>
            <a:off x="6663766" y="5196920"/>
            <a:ext cx="4273176" cy="128116"/>
          </a:xfrm>
          <a:prstGeom prst="rect">
            <a:avLst/>
          </a:prstGeom>
          <a:solidFill>
            <a:srgbClr val="D1F3E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3FFED881-7F32-478B-A7A0-756474287EBC}"/>
              </a:ext>
            </a:extLst>
          </p:cNvPr>
          <p:cNvSpPr/>
          <p:nvPr/>
        </p:nvSpPr>
        <p:spPr>
          <a:xfrm>
            <a:off x="6948120" y="3341926"/>
            <a:ext cx="355128" cy="2532945"/>
          </a:xfrm>
          <a:prstGeom prst="rect">
            <a:avLst/>
          </a:prstGeom>
          <a:solidFill>
            <a:srgbClr val="D1F3E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87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Nechť náhodná veličina </a:t>
                </a:r>
                <a:r>
                  <a:rPr lang="cs-CZ" i="1" dirty="0"/>
                  <a:t>X</a:t>
                </a:r>
                <a:r>
                  <a:rPr lang="cs-CZ" dirty="0"/>
                  <a:t> má normální rozdělení se střední hodnotou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dirty="0"/>
                  <a:t> a směr. odchylkou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cs-C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cs-C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en-US" dirty="0"/>
              </a:p>
              <a:p>
                <a:pPr marL="457200" indent="-457200" algn="just">
                  <a:buFont typeface="+mj-lt"/>
                  <a:buAutoNum type="alphaLcParenR" startAt="2"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i="1" dirty="0">
                    <a:latin typeface="Cambria Math" panose="02040503050406030204" pitchFamily="18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−(1−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dirty="0"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𝟗𝟓𝟒</m:t>
                    </m:r>
                  </m:oMath>
                </a14:m>
                <a:endParaRPr lang="cs-CZ" b="1" dirty="0"/>
              </a:p>
              <a:p>
                <a:pPr marL="0" indent="0" algn="just">
                  <a:buNone/>
                </a:pPr>
                <a:r>
                  <a:rPr lang="cs-CZ" i="1" dirty="0"/>
                  <a:t>                                  (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pnorm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(2)- 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pnorm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(-2)</a:t>
                </a:r>
                <a:r>
                  <a:rPr lang="cs-CZ" i="1" dirty="0"/>
                  <a:t>)</a:t>
                </a: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527920"/>
            <a:ext cx="4114800" cy="330080"/>
          </a:xfrm>
        </p:spPr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67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5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Skupina 18">
            <a:extLst>
              <a:ext uri="{FF2B5EF4-FFF2-40B4-BE49-F238E27FC236}">
                <a16:creationId xmlns:a16="http://schemas.microsoft.com/office/drawing/2014/main" id="{2C110E1D-51E1-4D48-9A65-919F8C4923CB}"/>
              </a:ext>
            </a:extLst>
          </p:cNvPr>
          <p:cNvGrpSpPr/>
          <p:nvPr/>
        </p:nvGrpSpPr>
        <p:grpSpPr>
          <a:xfrm>
            <a:off x="6548731" y="2572776"/>
            <a:ext cx="5398019" cy="2995684"/>
            <a:chOff x="6433037" y="2250047"/>
            <a:chExt cx="5398019" cy="2995684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C52A7A7C-BD7B-4783-A0E2-4EAB61B6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037" y="2250047"/>
              <a:ext cx="5398019" cy="287731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ovéPole 15">
                  <a:extLst>
                    <a:ext uri="{FF2B5EF4-FFF2-40B4-BE49-F238E27FC236}">
                      <a16:creationId xmlns:a16="http://schemas.microsoft.com/office/drawing/2014/main" id="{A7868B79-A5E7-4DC7-B9C6-2E68E698A075}"/>
                    </a:ext>
                  </a:extLst>
                </p:cNvPr>
                <p:cNvSpPr txBox="1"/>
                <p:nvPr/>
              </p:nvSpPr>
              <p:spPr>
                <a:xfrm>
                  <a:off x="7739529" y="4867212"/>
                  <a:ext cx="15180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6" name="TextovéPole 15">
                  <a:extLst>
                    <a:ext uri="{FF2B5EF4-FFF2-40B4-BE49-F238E27FC236}">
                      <a16:creationId xmlns:a16="http://schemas.microsoft.com/office/drawing/2014/main" id="{A7868B79-A5E7-4DC7-B9C6-2E68E698A0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9529" y="4867212"/>
                  <a:ext cx="151802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ovéPole 16">
                  <a:extLst>
                    <a:ext uri="{FF2B5EF4-FFF2-40B4-BE49-F238E27FC236}">
                      <a16:creationId xmlns:a16="http://schemas.microsoft.com/office/drawing/2014/main" id="{580F5760-09C1-4A05-9558-860EC0561726}"/>
                    </a:ext>
                  </a:extLst>
                </p:cNvPr>
                <p:cNvSpPr txBox="1"/>
                <p:nvPr/>
              </p:nvSpPr>
              <p:spPr>
                <a:xfrm>
                  <a:off x="9203550" y="4876399"/>
                  <a:ext cx="15180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7" name="TextovéPole 16">
                  <a:extLst>
                    <a:ext uri="{FF2B5EF4-FFF2-40B4-BE49-F238E27FC236}">
                      <a16:creationId xmlns:a16="http://schemas.microsoft.com/office/drawing/2014/main" id="{580F5760-09C1-4A05-9558-860EC0561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3550" y="4876399"/>
                  <a:ext cx="151802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>
                  <a:extLst>
                    <a:ext uri="{FF2B5EF4-FFF2-40B4-BE49-F238E27FC236}">
                      <a16:creationId xmlns:a16="http://schemas.microsoft.com/office/drawing/2014/main" id="{E53131B7-8D45-4206-A395-ABE2D0C41363}"/>
                    </a:ext>
                  </a:extLst>
                </p:cNvPr>
                <p:cNvSpPr txBox="1"/>
                <p:nvPr/>
              </p:nvSpPr>
              <p:spPr>
                <a:xfrm>
                  <a:off x="8873017" y="4876399"/>
                  <a:ext cx="6872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8" name="TextovéPole 17">
                  <a:extLst>
                    <a:ext uri="{FF2B5EF4-FFF2-40B4-BE49-F238E27FC236}">
                      <a16:creationId xmlns:a16="http://schemas.microsoft.com/office/drawing/2014/main" id="{E53131B7-8D45-4206-A395-ABE2D0C413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3017" y="4876399"/>
                  <a:ext cx="68729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8360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Nechť náhodná veličina </a:t>
                </a:r>
                <a:r>
                  <a:rPr lang="cs-CZ" i="1" dirty="0"/>
                  <a:t>X</a:t>
                </a:r>
                <a:r>
                  <a:rPr lang="cs-CZ" dirty="0"/>
                  <a:t> má normální rozdělení se střední hodnotou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dirty="0"/>
                  <a:t> a směr. odchylkou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cs-C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cs-C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en-US" dirty="0"/>
              </a:p>
              <a:p>
                <a:pPr marL="457200" indent="-457200" algn="just">
                  <a:buFont typeface="+mj-lt"/>
                  <a:buAutoNum type="alphaLcParenR" startAt="3"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i="1" dirty="0">
                    <a:latin typeface="Cambria Math" panose="02040503050406030204" pitchFamily="18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−(1−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−1=</m:t>
                    </m:r>
                  </m:oMath>
                </a14:m>
                <a:endParaRPr lang="cs-CZ" sz="2000" b="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dirty="0"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b="1" dirty="0"/>
                  <a:t>97</a:t>
                </a:r>
                <a:endParaRPr lang="cs-CZ" b="1" dirty="0"/>
              </a:p>
              <a:p>
                <a:pPr marL="0" indent="0" algn="just">
                  <a:buNone/>
                </a:pPr>
                <a:r>
                  <a:rPr lang="cs-CZ" i="1" dirty="0"/>
                  <a:t>                                  (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pnorm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</a:t>
                </a:r>
                <a:r>
                  <a:rPr lang="en-US" i="1" dirty="0">
                    <a:solidFill>
                      <a:schemeClr val="accent5"/>
                    </a:solidFill>
                  </a:rPr>
                  <a:t>3</a:t>
                </a:r>
                <a:r>
                  <a:rPr lang="cs-CZ" i="1" dirty="0">
                    <a:solidFill>
                      <a:schemeClr val="accent5"/>
                    </a:solidFill>
                  </a:rPr>
                  <a:t>)- 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pnorm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(-</a:t>
                </a:r>
                <a:r>
                  <a:rPr lang="en-US" i="1" dirty="0">
                    <a:solidFill>
                      <a:schemeClr val="accent5"/>
                    </a:solidFill>
                  </a:rPr>
                  <a:t>3</a:t>
                </a:r>
                <a:r>
                  <a:rPr lang="cs-CZ" i="1" dirty="0">
                    <a:solidFill>
                      <a:schemeClr val="accent5"/>
                    </a:solidFill>
                  </a:rPr>
                  <a:t>)</a:t>
                </a:r>
                <a:r>
                  <a:rPr lang="cs-CZ" i="1" dirty="0"/>
                  <a:t>)</a:t>
                </a: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527920"/>
            <a:ext cx="4114800" cy="330080"/>
          </a:xfrm>
        </p:spPr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68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5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Skupina 18">
            <a:extLst>
              <a:ext uri="{FF2B5EF4-FFF2-40B4-BE49-F238E27FC236}">
                <a16:creationId xmlns:a16="http://schemas.microsoft.com/office/drawing/2014/main" id="{2C110E1D-51E1-4D48-9A65-919F8C4923CB}"/>
              </a:ext>
            </a:extLst>
          </p:cNvPr>
          <p:cNvGrpSpPr/>
          <p:nvPr/>
        </p:nvGrpSpPr>
        <p:grpSpPr>
          <a:xfrm>
            <a:off x="6548731" y="2572776"/>
            <a:ext cx="5398019" cy="2995684"/>
            <a:chOff x="6433037" y="2250047"/>
            <a:chExt cx="5398019" cy="2995684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C52A7A7C-BD7B-4783-A0E2-4EAB61B6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037" y="2250047"/>
              <a:ext cx="5398019" cy="287731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ovéPole 15">
                  <a:extLst>
                    <a:ext uri="{FF2B5EF4-FFF2-40B4-BE49-F238E27FC236}">
                      <a16:creationId xmlns:a16="http://schemas.microsoft.com/office/drawing/2014/main" id="{A7868B79-A5E7-4DC7-B9C6-2E68E698A075}"/>
                    </a:ext>
                  </a:extLst>
                </p:cNvPr>
                <p:cNvSpPr txBox="1"/>
                <p:nvPr/>
              </p:nvSpPr>
              <p:spPr>
                <a:xfrm>
                  <a:off x="7739529" y="4867212"/>
                  <a:ext cx="15180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6" name="TextovéPole 15">
                  <a:extLst>
                    <a:ext uri="{FF2B5EF4-FFF2-40B4-BE49-F238E27FC236}">
                      <a16:creationId xmlns:a16="http://schemas.microsoft.com/office/drawing/2014/main" id="{A7868B79-A5E7-4DC7-B9C6-2E68E698A0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9529" y="4867212"/>
                  <a:ext cx="151802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ovéPole 16">
                  <a:extLst>
                    <a:ext uri="{FF2B5EF4-FFF2-40B4-BE49-F238E27FC236}">
                      <a16:creationId xmlns:a16="http://schemas.microsoft.com/office/drawing/2014/main" id="{580F5760-09C1-4A05-9558-860EC0561726}"/>
                    </a:ext>
                  </a:extLst>
                </p:cNvPr>
                <p:cNvSpPr txBox="1"/>
                <p:nvPr/>
              </p:nvSpPr>
              <p:spPr>
                <a:xfrm>
                  <a:off x="9203550" y="4876399"/>
                  <a:ext cx="15180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7" name="TextovéPole 16">
                  <a:extLst>
                    <a:ext uri="{FF2B5EF4-FFF2-40B4-BE49-F238E27FC236}">
                      <a16:creationId xmlns:a16="http://schemas.microsoft.com/office/drawing/2014/main" id="{580F5760-09C1-4A05-9558-860EC0561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3550" y="4876399"/>
                  <a:ext cx="151802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>
                  <a:extLst>
                    <a:ext uri="{FF2B5EF4-FFF2-40B4-BE49-F238E27FC236}">
                      <a16:creationId xmlns:a16="http://schemas.microsoft.com/office/drawing/2014/main" id="{E53131B7-8D45-4206-A395-ABE2D0C41363}"/>
                    </a:ext>
                  </a:extLst>
                </p:cNvPr>
                <p:cNvSpPr txBox="1"/>
                <p:nvPr/>
              </p:nvSpPr>
              <p:spPr>
                <a:xfrm>
                  <a:off x="8873017" y="4876399"/>
                  <a:ext cx="6872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8" name="TextovéPole 17">
                  <a:extLst>
                    <a:ext uri="{FF2B5EF4-FFF2-40B4-BE49-F238E27FC236}">
                      <a16:creationId xmlns:a16="http://schemas.microsoft.com/office/drawing/2014/main" id="{E53131B7-8D45-4206-A395-ABE2D0C413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3017" y="4876399"/>
                  <a:ext cx="68729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563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Pro NV s normálním rozdělením lze vyčíslit pravděpodobnost, že náhodná veličina se bude vyskytovat v intervalu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</m:oMath>
                </a14:m>
                <a:r>
                  <a:rPr lang="cs-CZ" dirty="0"/>
                  <a:t>. </a:t>
                </a:r>
              </a:p>
              <a:p>
                <a:pPr marL="457200" indent="-457200" algn="just">
                  <a:buFont typeface="+mj-lt"/>
                  <a:buAutoNum type="alphaLcParenR"/>
                </a:pPr>
                <a:endParaRPr lang="en-US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b="1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69</a:t>
            </a:fld>
            <a:r>
              <a:rPr lang="cs-CZ" dirty="0"/>
              <a:t> / 77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Pravidlo 3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AAA5358F-CCA7-4377-9E1E-52D233D33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0326735"/>
                  </p:ext>
                </p:extLst>
              </p:nvPr>
            </p:nvGraphicFramePr>
            <p:xfrm>
              <a:off x="3628273" y="2221690"/>
              <a:ext cx="5184576" cy="121920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7245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599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k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2000" b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20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2000" b="0">
                              <a:solidFill>
                                <a:schemeClr val="tx1"/>
                              </a:solidFill>
                              <a:effectLst/>
                            </a:rPr>
                            <a:t>0,682</a:t>
                          </a:r>
                          <a:endParaRPr lang="cs-CZ" sz="20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2000" b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20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2000" b="0">
                              <a:solidFill>
                                <a:schemeClr val="tx1"/>
                              </a:solidFill>
                              <a:effectLst/>
                            </a:rPr>
                            <a:t>0,954</a:t>
                          </a:r>
                          <a:endParaRPr lang="cs-CZ" sz="20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0,99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AAA5358F-CCA7-4377-9E1E-52D233D33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0326735"/>
                  </p:ext>
                </p:extLst>
              </p:nvPr>
            </p:nvGraphicFramePr>
            <p:xfrm>
              <a:off x="3628273" y="2221690"/>
              <a:ext cx="5184576" cy="121920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7245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599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k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00" t="-26000" r="-352" b="-3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2000" b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20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2000" b="0">
                              <a:solidFill>
                                <a:schemeClr val="tx1"/>
                              </a:solidFill>
                              <a:effectLst/>
                            </a:rPr>
                            <a:t>0,682</a:t>
                          </a:r>
                          <a:endParaRPr lang="cs-CZ" sz="20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2000" b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20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2000" b="0">
                              <a:solidFill>
                                <a:schemeClr val="tx1"/>
                              </a:solidFill>
                              <a:effectLst/>
                            </a:rPr>
                            <a:t>0,954</a:t>
                          </a:r>
                          <a:endParaRPr lang="cs-CZ" sz="20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0,99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21AEFF93-790C-42B9-9204-35C2F51E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27" y="3686952"/>
            <a:ext cx="5999179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E2E4456-DFD6-4A40-AD9E-D4504365DD93}"/>
              </a:ext>
            </a:extLst>
          </p:cNvPr>
          <p:cNvSpPr txBox="1"/>
          <p:nvPr/>
        </p:nvSpPr>
        <p:spPr>
          <a:xfrm>
            <a:off x="7514622" y="4046992"/>
            <a:ext cx="3626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00A499"/>
                </a:solidFill>
              </a:rPr>
              <a:t>Srovnejte s představou, kterou jsme měli na základě </a:t>
            </a:r>
            <a:r>
              <a:rPr lang="cs-CZ" sz="2000" dirty="0" err="1">
                <a:solidFill>
                  <a:srgbClr val="00A499"/>
                </a:solidFill>
              </a:rPr>
              <a:t>Čebyševovy</a:t>
            </a:r>
            <a:r>
              <a:rPr lang="cs-CZ" sz="2000" dirty="0">
                <a:solidFill>
                  <a:srgbClr val="00A499"/>
                </a:solidFill>
              </a:rPr>
              <a:t> nerovnosti!</a:t>
            </a:r>
          </a:p>
        </p:txBody>
      </p:sp>
    </p:spTree>
    <p:extLst>
      <p:ext uri="{BB962C8B-B14F-4D97-AF65-F5344CB8AC3E}">
        <p14:creationId xmlns:p14="http://schemas.microsoft.com/office/powerpoint/2010/main" val="44576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ctr">
                  <a:buNone/>
                </a:pPr>
                <a:r>
                  <a:rPr lang="cs-CZ" i="1" dirty="0"/>
                  <a:t>X</a:t>
                </a:r>
                <a:r>
                  <a:rPr lang="cs-CZ" dirty="0"/>
                  <a:t> má rovnoměrné rozdělení</a:t>
                </a:r>
                <a14:m>
                  <m:oMath xmlns:m="http://schemas.openxmlformats.org/officeDocument/2006/math">
                    <m:r>
                      <a:rPr lang="cs-CZ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𝑅𝑜</m:t>
                    </m:r>
                    <m:d>
                      <m:dPr>
                        <m:ctrlPr>
                          <a:rPr lang="cs-CZ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cs-CZ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cs-CZ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>
                  <a:solidFill>
                    <a:schemeClr val="accent3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cs-CZ" dirty="0"/>
                  <a:t>jestliže má pro všechna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konstantn</a:t>
                </a:r>
                <a:r>
                  <a:rPr lang="cs-CZ" dirty="0"/>
                  <a:t>í hustotu pravděpodobnosti.</a:t>
                </a:r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𝑅𝑜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Hustota pravděpodobnosti: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cs-CZ" i="1">
                                  <a:latin typeface="Cambria Math"/>
                                </a:rPr>
                                <m:t>            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∈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0                 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∉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 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St</a:t>
                </a:r>
                <a:r>
                  <a:rPr lang="cs-CZ" b="1" dirty="0"/>
                  <a:t>řední hodnota: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r>
                          <a:rPr lang="cs-CZ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dirty="0"/>
                  <a:t>, </a:t>
                </a:r>
                <a:r>
                  <a:rPr lang="cs-CZ" b="1" dirty="0"/>
                  <a:t>	Rozptyl: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</a:t>
                </a:r>
                <a:r>
                  <a:rPr lang="cs-CZ" b="1" dirty="0" err="1"/>
                  <a:t>říklady</a:t>
                </a:r>
                <a:r>
                  <a:rPr lang="cs-CZ" b="1" dirty="0"/>
                  <a:t>: </a:t>
                </a:r>
                <a:r>
                  <a:rPr lang="cs-CZ" dirty="0">
                    <a:solidFill>
                      <a:srgbClr val="00A499"/>
                    </a:solidFill>
                  </a:rPr>
                  <a:t>chyba při odečítání údajů z lineárních měřicích přístrojů, doba čekání na uskutečnění jevu opakujícího se v pravidelných intervalech</a:t>
                </a:r>
              </a:p>
              <a:p>
                <a:pPr marL="0" indent="0"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b="-82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Rovnoměrné spojité rozdělení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03F0AD3-7CE2-4565-A12C-F219FC144245}"/>
              </a:ext>
            </a:extLst>
          </p:cNvPr>
          <p:cNvSpPr/>
          <p:nvPr/>
        </p:nvSpPr>
        <p:spPr>
          <a:xfrm>
            <a:off x="2061453" y="1579069"/>
            <a:ext cx="8048828" cy="1021459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5000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buFont typeface="+mj-lt"/>
              <a:buAutoNum type="alphaLcParenR"/>
            </a:pPr>
            <a:endParaRPr lang="en-US" dirty="0"/>
          </a:p>
          <a:p>
            <a:pPr marL="457200" indent="-457200" algn="just">
              <a:buFont typeface="+mj-lt"/>
              <a:buAutoNum type="alphaLcParenR"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ctr">
              <a:buNone/>
            </a:pPr>
            <a:endParaRPr lang="cs-CZ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70</a:t>
            </a:fld>
            <a:r>
              <a:rPr lang="cs-CZ" dirty="0"/>
              <a:t> / 77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Pravidlo 3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A301535-29CE-44D9-A23E-E2860E77176A}"/>
                  </a:ext>
                </a:extLst>
              </p:cNvPr>
              <p:cNvSpPr txBox="1"/>
              <p:nvPr/>
            </p:nvSpPr>
            <p:spPr>
              <a:xfrm>
                <a:off x="2935886" y="3873823"/>
                <a:ext cx="590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olidFill>
                      <a:srgbClr val="00A499"/>
                    </a:solidFill>
                  </a:rPr>
                  <a:t>Pravidlo 3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A499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endParaRPr lang="cs-CZ" sz="2000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A301535-29CE-44D9-A23E-E2860E771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86" y="3873823"/>
                <a:ext cx="5904656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>
            <a:extLst>
              <a:ext uri="{FF2B5EF4-FFF2-40B4-BE49-F238E27FC236}">
                <a16:creationId xmlns:a16="http://schemas.microsoft.com/office/drawing/2014/main" id="{B6089B9F-6628-4AAB-B453-C838CE213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450" t="12888" r="45004" b="66830"/>
          <a:stretch>
            <a:fillRect/>
          </a:stretch>
        </p:blipFill>
        <p:spPr bwMode="auto">
          <a:xfrm>
            <a:off x="6416673" y="4544496"/>
            <a:ext cx="38884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ulka 12">
                <a:extLst>
                  <a:ext uri="{FF2B5EF4-FFF2-40B4-BE49-F238E27FC236}">
                    <a16:creationId xmlns:a16="http://schemas.microsoft.com/office/drawing/2014/main" id="{3EF1209B-AA80-41E5-814B-88953BE42B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4484291"/>
                  </p:ext>
                </p:extLst>
              </p:nvPr>
            </p:nvGraphicFramePr>
            <p:xfrm>
              <a:off x="1887946" y="4544496"/>
              <a:ext cx="4207295" cy="1169288"/>
            </p:xfrm>
            <a:graphic>
              <a:graphicData uri="http://schemas.openxmlformats.org/drawingml/2006/table">
                <a:tbl>
                  <a:tblPr/>
                  <a:tblGrid>
                    <a:gridCol w="13065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007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b="1" i="1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smtClean="0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8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cs-CZ" sz="18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l-GR" sz="1800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cs-CZ" sz="1800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l-GR" sz="18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0,682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0,954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0,99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7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ulka 12">
                <a:extLst>
                  <a:ext uri="{FF2B5EF4-FFF2-40B4-BE49-F238E27FC236}">
                    <a16:creationId xmlns:a16="http://schemas.microsoft.com/office/drawing/2014/main" id="{3EF1209B-AA80-41E5-814B-88953BE42B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4484291"/>
                  </p:ext>
                </p:extLst>
              </p:nvPr>
            </p:nvGraphicFramePr>
            <p:xfrm>
              <a:off x="1887946" y="4544496"/>
              <a:ext cx="4207295" cy="1169288"/>
            </p:xfrm>
            <a:graphic>
              <a:graphicData uri="http://schemas.openxmlformats.org/drawingml/2006/table">
                <a:tbl>
                  <a:tblPr/>
                  <a:tblGrid>
                    <a:gridCol w="13065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007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b="1" i="1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5378" t="-27083" r="-630" b="-3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0,682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0,954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0,99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7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327489AD-3E9B-4E88-827D-640DC663FAAA}"/>
                  </a:ext>
                </a:extLst>
              </p:cNvPr>
              <p:cNvSpPr txBox="1"/>
              <p:nvPr/>
            </p:nvSpPr>
            <p:spPr>
              <a:xfrm>
                <a:off x="1952177" y="1426844"/>
                <a:ext cx="8352928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000" dirty="0" smtClean="0">
                          <a:solidFill>
                            <a:srgbClr val="00A499"/>
                          </a:solidFill>
                        </a:rPr>
                        <m:t>Č</m:t>
                      </m:r>
                      <m:r>
                        <m:rPr>
                          <m:nor/>
                        </m:rPr>
                        <a:rPr lang="cs-CZ" sz="2000" dirty="0" smtClean="0">
                          <a:solidFill>
                            <a:srgbClr val="00A499"/>
                          </a:solidFill>
                        </a:rPr>
                        <m:t>eby</m:t>
                      </m:r>
                      <m:r>
                        <m:rPr>
                          <m:nor/>
                        </m:rPr>
                        <a:rPr lang="cs-CZ" sz="2000" dirty="0" smtClean="0">
                          <a:solidFill>
                            <a:srgbClr val="00A499"/>
                          </a:solidFill>
                        </a:rPr>
                        <m:t>š</m:t>
                      </m:r>
                      <m:r>
                        <m:rPr>
                          <m:nor/>
                        </m:rPr>
                        <a:rPr lang="cs-CZ" sz="2000" dirty="0" smtClean="0">
                          <a:solidFill>
                            <a:srgbClr val="00A499"/>
                          </a:solidFill>
                        </a:rPr>
                        <m:t>evova</m:t>
                      </m:r>
                      <m:r>
                        <m:rPr>
                          <m:nor/>
                        </m:rPr>
                        <a:rPr lang="cs-CZ" sz="2000" dirty="0" smtClean="0">
                          <a:solidFill>
                            <a:srgbClr val="00A499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cs-CZ" sz="2000" dirty="0" smtClean="0">
                          <a:solidFill>
                            <a:srgbClr val="00A499"/>
                          </a:solidFill>
                        </a:rPr>
                        <m:t>nerovnost</m:t>
                      </m:r>
                      <m:r>
                        <a:rPr lang="cs-CZ" sz="2000" i="1" dirty="0">
                          <a:solidFill>
                            <a:srgbClr val="00A499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000" i="1" dirty="0">
                          <a:solidFill>
                            <a:srgbClr val="00A499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&gt;0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: </m:t>
                      </m:r>
                      <m:r>
                        <a:rPr lang="cs-CZ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&gt;1−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327489AD-3E9B-4E88-827D-640DC663F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77" y="1426844"/>
                <a:ext cx="8352928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ulka 14">
                <a:extLst>
                  <a:ext uri="{FF2B5EF4-FFF2-40B4-BE49-F238E27FC236}">
                    <a16:creationId xmlns:a16="http://schemas.microsoft.com/office/drawing/2014/main" id="{C3EA3FD2-FD11-4E27-BF6C-C36C3C0725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3350816"/>
                  </p:ext>
                </p:extLst>
              </p:nvPr>
            </p:nvGraphicFramePr>
            <p:xfrm>
              <a:off x="1919536" y="2192944"/>
              <a:ext cx="4176464" cy="1169288"/>
            </p:xfrm>
            <a:graphic>
              <a:graphicData uri="http://schemas.openxmlformats.org/drawingml/2006/table">
                <a:tbl>
                  <a:tblPr/>
                  <a:tblGrid>
                    <a:gridCol w="13892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872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b="1" i="1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smtClean="0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8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cs-CZ" sz="18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l-GR" sz="1800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cs-CZ" sz="1800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l-GR" sz="18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75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89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ulka 14">
                <a:extLst>
                  <a:ext uri="{FF2B5EF4-FFF2-40B4-BE49-F238E27FC236}">
                    <a16:creationId xmlns:a16="http://schemas.microsoft.com/office/drawing/2014/main" id="{C3EA3FD2-FD11-4E27-BF6C-C36C3C0725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3350816"/>
                  </p:ext>
                </p:extLst>
              </p:nvPr>
            </p:nvGraphicFramePr>
            <p:xfrm>
              <a:off x="1919536" y="2192944"/>
              <a:ext cx="4176464" cy="1169288"/>
            </p:xfrm>
            <a:graphic>
              <a:graphicData uri="http://schemas.openxmlformats.org/drawingml/2006/table">
                <a:tbl>
                  <a:tblPr/>
                  <a:tblGrid>
                    <a:gridCol w="13892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872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b="1" i="1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000" t="-25000" r="-873" b="-3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75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89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Picture 3">
            <a:extLst>
              <a:ext uri="{FF2B5EF4-FFF2-40B4-BE49-F238E27FC236}">
                <a16:creationId xmlns:a16="http://schemas.microsoft.com/office/drawing/2014/main" id="{5ED05131-56FC-4E73-805C-E0321240F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9" t="9375" r="17675" b="62829"/>
          <a:stretch/>
        </p:blipFill>
        <p:spPr bwMode="auto">
          <a:xfrm>
            <a:off x="6416673" y="2174718"/>
            <a:ext cx="3823151" cy="150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6756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cs-CZ" dirty="0"/>
                  <a:t>Nechť náhodná veličina modelující IQ (inteligenční kvocient) evropské populace má normální rozdělení se střední hodnotou 100 bodů a směrodatnou odchylkou 15 bodů. </a:t>
                </a:r>
              </a:p>
              <a:p>
                <a:pPr marL="457200" indent="-457200" algn="just">
                  <a:buFont typeface="+mj-lt"/>
                  <a:buAutoNum type="alphaLcParenR"/>
                </a:pPr>
                <a:r>
                  <a:rPr lang="cs-CZ" dirty="0"/>
                  <a:t>V jakém rozmezí očekáváte IQ evropské populace? </a:t>
                </a:r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0" indent="0" algn="just">
                  <a:buNone/>
                </a:pPr>
                <a:endParaRPr lang="cs-CZ" b="1" dirty="0"/>
              </a:p>
              <a:p>
                <a:pPr marL="0" indent="0" algn="just">
                  <a:buNone/>
                </a:pPr>
                <a:r>
                  <a:rPr lang="cs-CZ" dirty="0"/>
                  <a:t>Pravidlo 3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dirty="0"/>
                  <a:t>: cca 55 bodů – 145 bodů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505" r="-603" b="-11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71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6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C1AD7C-9C75-4C50-BD9B-B3524C1BD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24" y="2725446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cs-CZ" dirty="0"/>
                  <a:t>Nechť náhodná veličina modelující IQ (inteligenční kvocient) evropské populace má normální rozdělení se střední hodnotou 100 bodů a směrodatnou odchylkou 15 bodů. </a:t>
                </a:r>
              </a:p>
              <a:p>
                <a:pPr marL="457200" indent="-457200" algn="just">
                  <a:buFont typeface="+mj-lt"/>
                  <a:buAutoNum type="alphaLcParenR" startAt="2"/>
                </a:pPr>
                <a:r>
                  <a:rPr lang="cs-CZ" dirty="0"/>
                  <a:t>Kolik procent Evropanů má IQ v rozmezí 85-115 bodů?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7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 panose="02040503050406030204" pitchFamily="18" charset="0"/>
                          </a:rPr>
                          <m:t>85</m:t>
                        </m:r>
                        <m:r>
                          <a:rPr lang="en-US" sz="17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sz="17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𝐼𝑄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cs-CZ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115</m:t>
                        </m:r>
                      </m:e>
                    </m:d>
                    <m:r>
                      <a:rPr lang="cs-CZ" sz="1700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sz="1700" i="1">
                        <a:latin typeface="Cambria Math" panose="02040503050406030204" pitchFamily="18" charset="0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/>
                          </a:rPr>
                          <m:t>115</m:t>
                        </m:r>
                      </m:e>
                    </m:d>
                    <m:r>
                      <a:rPr lang="cs-CZ" sz="1700" i="1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cs-CZ" sz="1700" i="1">
                        <a:latin typeface="Cambria Math" panose="02040503050406030204" pitchFamily="18" charset="0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/>
                          </a:rPr>
                          <m:t>85</m:t>
                        </m:r>
                      </m:e>
                    </m:d>
                    <m:r>
                      <a:rPr lang="cs-CZ" sz="1700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115−100</m:t>
                            </m:r>
                          </m:num>
                          <m:den>
                            <m:r>
                              <a:rPr lang="cs-CZ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</m:e>
                    </m:d>
                    <m:r>
                      <a:rPr lang="cs-CZ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85−100</m:t>
                            </m:r>
                          </m:num>
                          <m:den>
                            <m:r>
                              <a:rPr lang="cs-CZ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</m:e>
                    </m:d>
                    <m:r>
                      <a:rPr lang="cs-CZ" sz="1700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cs-CZ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/>
                      </a:rPr>
                      <m:t>0,8413−0,1587=0,6826</m:t>
                    </m:r>
                  </m:oMath>
                </a14:m>
                <a:r>
                  <a:rPr lang="cs-CZ" sz="1700" dirty="0">
                    <a:ea typeface="Cambria Math"/>
                  </a:rPr>
                  <a:t> </a:t>
                </a:r>
              </a:p>
              <a:p>
                <a:pPr marL="0" indent="0" algn="ctr">
                  <a:buNone/>
                </a:pPr>
                <a:endParaRPr lang="cs-CZ" sz="1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505" r="-603" b="-6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72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6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F4F39F9-5DCC-4059-989E-F74E754E3C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25" y="2725446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cs-CZ" dirty="0"/>
                  <a:t>Nechť náhodná veličina modelující IQ (inteligenční kvocient) evropské populace má normální rozdělení se střední hodnotou 100 bodů a směrodatnou odchylkou 15 bodů. </a:t>
                </a:r>
              </a:p>
              <a:p>
                <a:pPr marL="457200" indent="-457200" algn="just">
                  <a:buFont typeface="+mj-lt"/>
                  <a:buAutoNum type="alphaLcParenR" startAt="3"/>
                </a:pPr>
                <a:r>
                  <a:rPr lang="cs-CZ" dirty="0"/>
                  <a:t>Kolik procent Evropanů má IQ vyšší než 115 bodů?</a:t>
                </a:r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0" indent="0" algn="ctr">
                  <a:buNone/>
                </a:pPr>
                <a:endParaRPr lang="cs-CZ" sz="1800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𝐼𝑄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115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  <a:ea typeface="Cambria Math"/>
                      </a:rPr>
                      <m:t>=1−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  <m:t>115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  <a:ea typeface="Cambria Math"/>
                      </a:rPr>
                      <m:t>=1−</m:t>
                    </m:r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115−100</m:t>
                            </m:r>
                          </m:num>
                          <m:den>
                            <m:r>
                              <a:rPr lang="cs-CZ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  <a:ea typeface="Cambria Math"/>
                      </a:rPr>
                      <m:t>=1−</m:t>
                    </m:r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/>
                      </a:rPr>
                      <m:t>0,8413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/>
                      </a:rPr>
                      <m:t>0,1587</m:t>
                    </m:r>
                  </m:oMath>
                </a14:m>
                <a:r>
                  <a:rPr lang="cs-CZ" sz="1800" dirty="0"/>
                  <a:t> </a:t>
                </a:r>
              </a:p>
              <a:p>
                <a:pPr marL="0" indent="0" algn="ctr">
                  <a:buNone/>
                </a:pPr>
                <a:endParaRPr lang="cs-CZ" sz="1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505" r="-603" b="-6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73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6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8E5C216-E8F9-4EE3-9F7F-FF2A76C58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24" y="2725446"/>
            <a:ext cx="5398019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cs-CZ" dirty="0"/>
                  <a:t>Nechť náhodná veličina modelující IQ (inteligenční kvocient) evropské populace má normální rozdělení se střední hodnotou 100 bodů a směrodatnou odchylkou 15 bodů. </a:t>
                </a:r>
              </a:p>
              <a:p>
                <a:pPr marL="457200" indent="-457200" algn="just">
                  <a:buFont typeface="+mj-lt"/>
                  <a:buAutoNum type="alphaLcParenR" startAt="4"/>
                </a:pPr>
                <a:r>
                  <a:rPr lang="cs-CZ" dirty="0"/>
                  <a:t>Jakou hodnotu IQ překračuje maximálně 5% evropské populace?</a:t>
                </a:r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b="1" dirty="0"/>
              </a:p>
              <a:p>
                <a:pPr marL="0" indent="0" algn="ctr">
                  <a:buNone/>
                </a:pPr>
                <a:endParaRPr lang="cs-CZ" sz="1800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𝐼𝑄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  <a:ea typeface="Cambria Math"/>
                      </a:rPr>
                      <m:t>=0,05 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  <a:ea typeface="Cambria Math"/>
                      </a:rPr>
                      <m:t>=0,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/>
                      </a:rPr>
                      <m:t>9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/>
                      </a:rPr>
                      <m:t>5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/>
                      </a:rPr>
                      <m:t>0,95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−100</m:t>
                            </m:r>
                          </m:num>
                          <m:den>
                            <m:r>
                              <a:rPr lang="cs-CZ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/>
                      </a:rPr>
                      <m:t>0,95 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−100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,645⇒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≅124,7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cs-CZ" sz="1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505" r="-603" b="-6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74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6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992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E056523-D559-4F99-9036-4E45F9614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24" y="2725446"/>
            <a:ext cx="5398019" cy="2877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C4E554C6-E667-4E0C-B5CF-BE7004BC7C85}"/>
                  </a:ext>
                </a:extLst>
              </p:cNvPr>
              <p:cNvSpPr txBox="1"/>
              <p:nvPr/>
            </p:nvSpPr>
            <p:spPr>
              <a:xfrm>
                <a:off x="7106024" y="5148214"/>
                <a:ext cx="753035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C4E554C6-E667-4E0C-B5CF-BE7004BC7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024" y="5148214"/>
                <a:ext cx="753035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4D290552-5028-42E9-BF86-1EE7F7B7A5BD}"/>
                  </a:ext>
                </a:extLst>
              </p:cNvPr>
              <p:cNvSpPr txBox="1"/>
              <p:nvPr/>
            </p:nvSpPr>
            <p:spPr>
              <a:xfrm>
                <a:off x="7332915" y="5338971"/>
                <a:ext cx="2647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s-CZ" dirty="0">
                    <a:solidFill>
                      <a:schemeClr val="accent5"/>
                    </a:solidFill>
                  </a:rPr>
                  <a:t> je 95% kvantil IQ</a:t>
                </a: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4D290552-5028-42E9-BF86-1EE7F7B7A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915" y="5338971"/>
                <a:ext cx="2647791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70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cs-CZ" dirty="0"/>
              <a:t>Nechť náhodná veličina modelující IQ (inteligenční kvocient) evropské populace má normální rozdělení se střední hodnotou 100 bodů a směrodatnou odchylkou 15 bodů.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dirty="0"/>
              <a:t>V jakém rozmezí očekáváte IQ evropské populace? (Posuďte na základě grafu hustoty pravděpodobnosti.)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dirty="0"/>
              <a:t>Kolik procent Evropanů má IQ v rozmezí 85-115 bodů?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dirty="0"/>
              <a:t>Kolik procent Evropanů má IQ vyšší než 115 bodů?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dirty="0"/>
              <a:t>Jakou hodnotu IQ překračuje maximálně 5% evropské populace?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en-US" b="1" dirty="0"/>
              <a:t>Video</a:t>
            </a:r>
            <a:r>
              <a:rPr lang="cs-CZ" b="1" dirty="0"/>
              <a:t>:</a:t>
            </a:r>
          </a:p>
          <a:p>
            <a:pPr marL="0" indent="0" algn="ctr">
              <a:buNone/>
            </a:pPr>
            <a:r>
              <a:rPr lang="cs-CZ" dirty="0">
                <a:hlinkClick r:id="rId2"/>
              </a:rPr>
              <a:t>http://am-nas.vsb.cz/lit40/PRASTA/Videa/SNV_norm_roz/index.html</a:t>
            </a:r>
            <a:r>
              <a:rPr lang="cs-CZ" dirty="0"/>
              <a:t> </a:t>
            </a:r>
            <a:endParaRPr lang="cs-CZ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75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6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990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cs-CZ" i="1" dirty="0">
                <a:hlinkClick r:id="rId2"/>
              </a:rPr>
              <a:t>https://www.barrandov.tv/video/164200-tyden-s-prezidentem-19-9-2019</a:t>
            </a:r>
            <a:r>
              <a:rPr lang="cs-CZ" i="1" dirty="0"/>
              <a:t>,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cs-CZ" i="1" dirty="0"/>
              <a:t>30:45 – 31:45</a:t>
            </a:r>
          </a:p>
          <a:p>
            <a:pPr marL="0" indent="0" algn="ctr">
              <a:lnSpc>
                <a:spcPct val="110000"/>
              </a:lnSpc>
              <a:buNone/>
            </a:pPr>
            <a:endParaRPr lang="cs-CZ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76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Krátké video na závěr…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88C29DC-F258-4FCF-B031-400308B1D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337" y="2438398"/>
            <a:ext cx="6517440" cy="36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455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4039" y="2103354"/>
            <a:ext cx="4890786" cy="148245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sz="2000" dirty="0" err="1">
                <a:hlinkClick r:id="rId2"/>
              </a:rPr>
              <a:t>martina.litschmannova</a:t>
            </a:r>
            <a:r>
              <a:rPr lang="en-US" sz="2000" dirty="0">
                <a:hlinkClick r:id="rId2"/>
              </a:rPr>
              <a:t>@</a:t>
            </a:r>
            <a:r>
              <a:rPr lang="cs-CZ" sz="2000" dirty="0">
                <a:hlinkClick r:id="rId2"/>
              </a:rPr>
              <a:t>vsb.cz</a:t>
            </a:r>
            <a:endParaRPr lang="cs-CZ" sz="2000" dirty="0"/>
          </a:p>
        </p:txBody>
      </p:sp>
      <p:pic>
        <p:nvPicPr>
          <p:cNvPr id="3" name="Picture 2" descr="http://www.ush.sd/ar/_imgs/g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xfrm>
            <a:off x="7883889" y="2103354"/>
            <a:ext cx="3494026" cy="28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" y="5403512"/>
            <a:ext cx="5768098" cy="7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cs-CZ" dirty="0">
                    <a:solidFill>
                      <a:schemeClr val="accent3">
                        <a:lumMod val="50000"/>
                      </a:schemeClr>
                    </a:solidFill>
                  </a:rPr>
                  <a:t>Rentgenové vyšetření pacienta trvá 10 minut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. </a:t>
                </a:r>
                <a:r>
                  <a:rPr lang="cs-CZ" dirty="0">
                    <a:solidFill>
                      <a:schemeClr val="accent3">
                        <a:lumMod val="50000"/>
                      </a:schemeClr>
                    </a:solidFill>
                  </a:rPr>
                  <a:t>V čekárně v současné chvíli není žádný pacient, 1 pacient je ve vyšetřovně. </a:t>
                </a:r>
                <a:r>
                  <a:rPr lang="en-US" dirty="0" err="1">
                    <a:solidFill>
                      <a:schemeClr val="accent3">
                        <a:lumMod val="50000"/>
                      </a:schemeClr>
                    </a:solidFill>
                  </a:rPr>
                  <a:t>Vypočtěte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3">
                        <a:lumMod val="50000"/>
                      </a:schemeClr>
                    </a:solidFill>
                  </a:rPr>
                  <a:t>pravděpodobnost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, </a:t>
                </a:r>
                <a:r>
                  <a:rPr lang="en-US" dirty="0" err="1">
                    <a:solidFill>
                      <a:schemeClr val="accent3">
                        <a:lumMod val="50000"/>
                      </a:schemeClr>
                    </a:solidFill>
                  </a:rPr>
                  <a:t>že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cs-CZ" dirty="0">
                    <a:solidFill>
                      <a:schemeClr val="accent3">
                        <a:lumMod val="50000"/>
                      </a:schemeClr>
                    </a:solidFill>
                  </a:rPr>
                  <a:t>pacient, který právě přišel do čekárny, </a:t>
                </a:r>
                <a:r>
                  <a:rPr lang="en-US" dirty="0" err="1">
                    <a:solidFill>
                      <a:schemeClr val="accent3">
                        <a:lumMod val="50000"/>
                      </a:schemeClr>
                    </a:solidFill>
                  </a:rPr>
                  <a:t>bude</a:t>
                </a:r>
                <a:r>
                  <a:rPr lang="cs-CZ" dirty="0">
                    <a:solidFill>
                      <a:schemeClr val="accent3">
                        <a:lumMod val="50000"/>
                      </a:schemeClr>
                    </a:solidFill>
                  </a:rPr>
                  <a:t> na vyšetření čekat </a:t>
                </a:r>
                <a:r>
                  <a:rPr lang="en-US" dirty="0" err="1">
                    <a:solidFill>
                      <a:schemeClr val="accent3">
                        <a:lumMod val="50000"/>
                      </a:schemeClr>
                    </a:solidFill>
                  </a:rPr>
                  <a:t>déle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3">
                        <a:lumMod val="50000"/>
                      </a:schemeClr>
                    </a:solidFill>
                  </a:rPr>
                  <a:t>než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 7 </a:t>
                </a:r>
                <a:r>
                  <a:rPr lang="en-US" dirty="0" err="1">
                    <a:solidFill>
                      <a:schemeClr val="accent3">
                        <a:lumMod val="50000"/>
                      </a:schemeClr>
                    </a:solidFill>
                  </a:rPr>
                  <a:t>minut</a:t>
                </a:r>
                <a:r>
                  <a:rPr lang="cs-CZ" dirty="0">
                    <a:solidFill>
                      <a:schemeClr val="accent3">
                        <a:lumMod val="50000"/>
                      </a:schemeClr>
                    </a:solidFill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doba čekání na vyšetření (min.)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𝑅𝑜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;10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&gt;7</m:t>
                        </m:r>
                      </m:e>
                    </m:d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cs-CZ" b="1" dirty="0"/>
              </a:p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758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079EBA2-C057-4D29-974D-4DDB51945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42894"/>
            <a:ext cx="5410601" cy="354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2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délka časových intervalů mezi událostmi v </a:t>
                </a:r>
                <a:r>
                  <a:rPr lang="cs-CZ" dirty="0" err="1"/>
                  <a:t>Poissonově</a:t>
                </a:r>
                <a:r>
                  <a:rPr lang="cs-CZ" dirty="0"/>
                  <a:t> procesu </a:t>
                </a:r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𝐸𝑥𝑝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 err="1"/>
                  <a:t>Poissonův</a:t>
                </a:r>
                <a:r>
                  <a:rPr lang="cs-CZ" b="1" dirty="0"/>
                  <a:t> proces</a:t>
                </a:r>
                <a:r>
                  <a:rPr lang="cs-CZ" dirty="0"/>
                  <a:t>: události se vyskytují nezávisle s konstantní intenzitou (</a:t>
                </a:r>
                <a:r>
                  <a:rPr lang="cs-CZ" dirty="0" err="1"/>
                  <a:t>ordinarita</a:t>
                </a:r>
                <a:r>
                  <a:rPr lang="cs-CZ" dirty="0"/>
                  <a:t>, </a:t>
                </a:r>
                <a:r>
                  <a:rPr lang="cs-CZ" dirty="0" err="1"/>
                  <a:t>stacionarita</a:t>
                </a:r>
                <a:r>
                  <a:rPr lang="cs-CZ" dirty="0"/>
                  <a:t>, </a:t>
                </a:r>
                <a:r>
                  <a:rPr lang="cs-CZ" dirty="0" err="1"/>
                  <a:t>beznáslednost</a:t>
                </a:r>
                <a:r>
                  <a:rPr lang="cs-CZ" dirty="0"/>
                  <a:t>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/>
                  <a:t>Příklady: </a:t>
                </a:r>
                <a:r>
                  <a:rPr lang="cs-CZ" dirty="0">
                    <a:solidFill>
                      <a:srgbClr val="00A499"/>
                    </a:solidFill>
                  </a:rPr>
                  <a:t>doba do remise onemocnění </a:t>
                </a:r>
                <a:r>
                  <a:rPr lang="cs-CZ" dirty="0">
                    <a:solidFill>
                      <a:schemeClr val="accent1"/>
                    </a:solidFill>
                  </a:rPr>
                  <a:t>(</a:t>
                </a:r>
                <a:r>
                  <a:rPr lang="cs-CZ" dirty="0"/>
                  <a:t>nejjednodušší modelové rozdělení pro délku doby do výskytu sledované události)</a:t>
                </a:r>
                <a:r>
                  <a:rPr lang="cs-CZ" dirty="0">
                    <a:solidFill>
                      <a:schemeClr val="accent1"/>
                    </a:solidFill>
                  </a:rPr>
                  <a:t>, </a:t>
                </a:r>
                <a:r>
                  <a:rPr lang="cs-CZ" dirty="0">
                    <a:solidFill>
                      <a:srgbClr val="00A499"/>
                    </a:solidFill>
                  </a:rPr>
                  <a:t>doba do poruchy zařízení, doba mezi 3. a 4. poruchou zařízení, </a:t>
                </a:r>
                <a:r>
                  <a:rPr lang="en-US" dirty="0">
                    <a:solidFill>
                      <a:srgbClr val="00A499"/>
                    </a:solidFill>
                  </a:rPr>
                  <a:t>…</a:t>
                </a:r>
                <a:endParaRPr lang="cs-CZ" dirty="0">
                  <a:solidFill>
                    <a:srgbClr val="00A49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spojité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</a:t>
            </a:fld>
            <a:r>
              <a:rPr lang="cs-CZ" dirty="0"/>
              <a:t> / 77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Exponenci</a:t>
            </a:r>
            <a:r>
              <a:rPr lang="cs-CZ" dirty="0" err="1"/>
              <a:t>ální</a:t>
            </a:r>
            <a:r>
              <a:rPr lang="cs-CZ" dirty="0"/>
              <a:t> rozdělení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03F0AD3-7CE2-4565-A12C-F219FC144245}"/>
              </a:ext>
            </a:extLst>
          </p:cNvPr>
          <p:cNvSpPr/>
          <p:nvPr/>
        </p:nvSpPr>
        <p:spPr>
          <a:xfrm>
            <a:off x="2141220" y="1630951"/>
            <a:ext cx="7909560" cy="606412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24061</TotalTime>
  <Words>5452</Words>
  <Application>Microsoft Office PowerPoint</Application>
  <PresentationFormat>Širokoúhlá obrazovka</PresentationFormat>
  <Paragraphs>1091</Paragraphs>
  <Slides>77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77</vt:i4>
      </vt:variant>
    </vt:vector>
  </HeadingPairs>
  <TitlesOfParts>
    <vt:vector size="86" baseType="lpstr"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Vlastní návrh</vt:lpstr>
      <vt:lpstr>1_Vlastní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Litschmannová</dc:creator>
  <cp:lastModifiedBy>Martina Litschmannová</cp:lastModifiedBy>
  <cp:revision>255</cp:revision>
  <dcterms:created xsi:type="dcterms:W3CDTF">2019-08-14T09:45:45Z</dcterms:created>
  <dcterms:modified xsi:type="dcterms:W3CDTF">2021-03-15T14:32:35Z</dcterms:modified>
</cp:coreProperties>
</file>