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42"/>
  </p:notesMasterIdLst>
  <p:handoutMasterIdLst>
    <p:handoutMasterId r:id="rId43"/>
  </p:handoutMasterIdLst>
  <p:sldIdLst>
    <p:sldId id="259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60" r:id="rId13"/>
    <p:sldId id="658" r:id="rId14"/>
    <p:sldId id="657" r:id="rId15"/>
    <p:sldId id="659" r:id="rId16"/>
    <p:sldId id="662" r:id="rId17"/>
    <p:sldId id="663" r:id="rId18"/>
    <p:sldId id="664" r:id="rId19"/>
    <p:sldId id="665" r:id="rId20"/>
    <p:sldId id="666" r:id="rId21"/>
    <p:sldId id="667" r:id="rId22"/>
    <p:sldId id="670" r:id="rId23"/>
    <p:sldId id="668" r:id="rId24"/>
    <p:sldId id="669" r:id="rId25"/>
    <p:sldId id="671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82" r:id="rId37"/>
    <p:sldId id="685" r:id="rId38"/>
    <p:sldId id="683" r:id="rId39"/>
    <p:sldId id="684" r:id="rId40"/>
    <p:sldId id="54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CE6"/>
    <a:srgbClr val="00A499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08.03.2021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39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386185" y="2290104"/>
            <a:ext cx="7622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Vybraná rozdělení diskrétní náhodné veličiny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ksicht.natur.cuni.cz/serialy/detektivni-chemie/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ksicht.natur.cuni.cz/serialy/detektivni-chemie/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am-nas.vsb.cz/lit40/PRASTA/Videa/DNV_poisson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homel.vsb.cz/~lit40/PRASTA/Materialy/r_tahak.pdf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Posloupnost nezávislých pokusů majících pouze dva možné výsledky </a:t>
                </a:r>
              </a:p>
              <a:p>
                <a:pPr marL="0" indent="0" algn="ctr">
                  <a:buNone/>
                </a:pPr>
                <a:r>
                  <a:rPr lang="cs-CZ" dirty="0"/>
                  <a:t>(tj. takových pokusů, kdy úspěch v libovolné skupině pokusů neovlivňuje pravděpodobnost úspěchu v pokusu, který do této skupiny nepatří), </a:t>
                </a:r>
              </a:p>
              <a:p>
                <a:pPr marL="226800" indent="0" algn="ctr">
                  <a:buNone/>
                </a:pPr>
                <a:endParaRPr lang="cs-CZ" dirty="0"/>
              </a:p>
              <a:p>
                <a:pPr marL="226800" indent="0" algn="ctr"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 nichž jev </a:t>
                </a:r>
                <a:r>
                  <a:rPr lang="cs-CZ" i="1" dirty="0">
                    <a:solidFill>
                      <a:srgbClr val="00A499"/>
                    </a:solidFill>
                  </a:rPr>
                  <a:t>A</a:t>
                </a:r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(úspěch) </a:t>
                </a:r>
                <a:r>
                  <a:rPr lang="cs-CZ" dirty="0">
                    <a:solidFill>
                      <a:srgbClr val="00A499"/>
                    </a:solidFill>
                  </a:rPr>
                  <a:t>nastává s pravděpodobností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226800" indent="0" algn="ctr">
                  <a:spcBef>
                    <a:spcPts val="0"/>
                  </a:spcBef>
                  <a:buNone/>
                </a:pPr>
                <a:r>
                  <a:rPr lang="cs-CZ" dirty="0"/>
                  <a:t>a neúspěch s pravděpodobností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Bernoulliho</a:t>
            </a:r>
            <a:r>
              <a:rPr lang="cs-CZ" dirty="0"/>
              <a:t> pokusy</a:t>
            </a:r>
          </a:p>
        </p:txBody>
      </p:sp>
    </p:spTree>
    <p:extLst>
      <p:ext uri="{BB962C8B-B14F-4D97-AF65-F5344CB8AC3E}">
        <p14:creationId xmlns:p14="http://schemas.microsoft.com/office/powerpoint/2010/main" val="6916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Předpokládejme, že pravděpodobnost narození dívky je 0,49. Jaká je pravděpodobnost toho, že mezi čtyřmi dětmi v rodině je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je právě jedna dívka?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>
                    <a:latin typeface="Cambria Math" panose="02040503050406030204" pitchFamily="18" charset="0"/>
                  </a:rPr>
                  <a:t>… počet dívek mezi 4 dětmi</a:t>
                </a:r>
              </a:p>
              <a:p>
                <a:pPr marL="0" indent="0">
                  <a:buNone/>
                </a:pPr>
                <a:endParaRPr lang="cs-CZ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sz="1600" dirty="0"/>
                  <a:t>… narodí se dívka,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cs-CZ" sz="1600" dirty="0"/>
                  <a:t>… narodí se kluk,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cs-CZ" sz="1600" i="1" dirty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600" dirty="0"/>
                  <a:t>,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cs-CZ" sz="1600" i="1" dirty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̅"/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cs-CZ" sz="16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cs-CZ" sz="16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16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cs-CZ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cs-CZ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cs-CZ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cs-CZ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𝟐𝟔𝟎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9F72A02-8323-490A-BB19-6E977A4FD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9"/>
          <a:stretch/>
        </p:blipFill>
        <p:spPr>
          <a:xfrm>
            <a:off x="6838078" y="1944024"/>
            <a:ext cx="5001697" cy="29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úspěchů v 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Bernoulliho</a:t>
                </a:r>
                <a:r>
                  <a:rPr lang="cs-CZ" dirty="0"/>
                  <a:t> pokusech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𝐵𝑖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   </a:t>
                </a:r>
                <a:r>
                  <a:rPr lang="en-US" dirty="0"/>
                  <a:t>	                   </a:t>
                </a:r>
                <a:r>
                  <a:rPr lang="cs-CZ" dirty="0"/>
                  <a:t>p</a:t>
                </a:r>
                <a:r>
                  <a:rPr lang="en-US" dirty="0"/>
                  <a:t>o</a:t>
                </a:r>
                <a:r>
                  <a:rPr lang="cs-CZ" dirty="0"/>
                  <a:t>čet pokusů</a:t>
                </a:r>
                <a:r>
                  <a:rPr lang="en-US" dirty="0"/>
                  <a:t>      </a:t>
                </a:r>
                <a:r>
                  <a:rPr lang="cs-CZ" dirty="0"/>
                  <a:t>pravděpodobnost úspěchu 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 </a:t>
                </a:r>
              </a:p>
              <a:p>
                <a:pPr marL="0" indent="0">
                  <a:buNone/>
                </a:pPr>
                <a:r>
                  <a:rPr lang="en-US" b="1" dirty="0"/>
                  <a:t>        </a:t>
                </a:r>
              </a:p>
              <a:p>
                <a:pPr marL="0" indent="0">
                  <a:buNone/>
                </a:pPr>
                <a:r>
                  <a:rPr lang="en-US" b="1" dirty="0"/>
                  <a:t>P</a:t>
                </a:r>
                <a:r>
                  <a:rPr lang="cs-CZ" b="1" dirty="0" err="1"/>
                  <a:t>ravděpodobnostní</a:t>
                </a:r>
                <a:r>
                  <a:rPr lang="cs-CZ" b="1" dirty="0"/>
                  <a:t>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                                 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Binomické rozdělení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79D6919-4D42-4A07-8593-D8975DCD5FE5}"/>
              </a:ext>
            </a:extLst>
          </p:cNvPr>
          <p:cNvCxnSpPr>
            <a:cxnSpLocks/>
          </p:cNvCxnSpPr>
          <p:nvPr/>
        </p:nvCxnSpPr>
        <p:spPr>
          <a:xfrm flipV="1">
            <a:off x="5663565" y="2971770"/>
            <a:ext cx="634365" cy="39436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51516" y="1620761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49528A4-9252-40F2-AC3C-0A73DAF067F1}"/>
              </a:ext>
            </a:extLst>
          </p:cNvPr>
          <p:cNvCxnSpPr>
            <a:cxnSpLocks/>
          </p:cNvCxnSpPr>
          <p:nvPr/>
        </p:nvCxnSpPr>
        <p:spPr>
          <a:xfrm flipH="1" flipV="1">
            <a:off x="6617970" y="2927003"/>
            <a:ext cx="89535" cy="50199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02B14DC-278C-4E6E-81AC-110246A6D3C0}"/>
              </a:ext>
            </a:extLst>
          </p:cNvPr>
          <p:cNvSpPr txBox="1"/>
          <p:nvPr/>
        </p:nvSpPr>
        <p:spPr>
          <a:xfrm>
            <a:off x="5163113" y="5262503"/>
            <a:ext cx="6001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A499"/>
                </a:solidFill>
              </a:rPr>
              <a:t>Pravděpodobnost výskytu jedné příznivé realizace </a:t>
            </a:r>
          </a:p>
          <a:p>
            <a:r>
              <a:rPr lang="cs-CZ" sz="2000" dirty="0">
                <a:solidFill>
                  <a:srgbClr val="00A499"/>
                </a:solidFill>
              </a:rPr>
              <a:t>v posloupnosti </a:t>
            </a:r>
            <a:r>
              <a:rPr lang="cs-CZ" sz="2000" dirty="0" err="1">
                <a:solidFill>
                  <a:srgbClr val="00A499"/>
                </a:solidFill>
              </a:rPr>
              <a:t>Bernoulliho</a:t>
            </a:r>
            <a:r>
              <a:rPr lang="cs-CZ" sz="2000" dirty="0">
                <a:solidFill>
                  <a:srgbClr val="00A499"/>
                </a:solidFill>
              </a:rPr>
              <a:t> pokusů.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93A8A00-8444-4DE8-9457-31D3D7807E16}"/>
              </a:ext>
            </a:extLst>
          </p:cNvPr>
          <p:cNvSpPr/>
          <p:nvPr/>
        </p:nvSpPr>
        <p:spPr>
          <a:xfrm>
            <a:off x="4722740" y="4297620"/>
            <a:ext cx="644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chemeClr val="accent5"/>
                </a:solidFill>
              </a:rPr>
              <a:t>Počet příznivých realizací v posloupnosti </a:t>
            </a:r>
            <a:r>
              <a:rPr lang="cs-CZ" sz="2000" dirty="0" err="1">
                <a:solidFill>
                  <a:schemeClr val="accent5"/>
                </a:solidFill>
              </a:rPr>
              <a:t>Bernoulliho</a:t>
            </a:r>
            <a:r>
              <a:rPr lang="cs-CZ" sz="2000" dirty="0">
                <a:solidFill>
                  <a:schemeClr val="accent5"/>
                </a:solidFill>
              </a:rPr>
              <a:t> pokusů.</a:t>
            </a:r>
          </a:p>
        </p:txBody>
      </p:sp>
    </p:spTree>
    <p:extLst>
      <p:ext uri="{BB962C8B-B14F-4D97-AF65-F5344CB8AC3E}">
        <p14:creationId xmlns:p14="http://schemas.microsoft.com/office/powerpoint/2010/main" val="18382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Předpokládejme, že pravděpodobnost narození dívky je 0,49. Jaká je pravděpodobnost toho, že mezi čtyřmi dětmi v rodině je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je právě jedna dívka?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… počet dívek mezi 4 dětmi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=0,49)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V R</a:t>
                </a:r>
                <a:r>
                  <a:rPr lang="cs-CZ" b="1" dirty="0"/>
                  <a:t>: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𝑑𝑏𝑖𝑛𝑜𝑚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…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𝟐𝟔𝟎</m:t>
                    </m:r>
                  </m:oMath>
                </a14:m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0.49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9F72A02-8323-490A-BB19-6E977A4FD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9"/>
          <a:stretch/>
        </p:blipFill>
        <p:spPr>
          <a:xfrm>
            <a:off x="6838078" y="1944024"/>
            <a:ext cx="5001697" cy="29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Předpokládejme, že pravděpodobnost narození dívky je 0,49. Jaká je pravděpodobnost toho, že mezi čtyřmi dětmi v rodině je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je právě jedna dívka?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jsou méně než dvě dívky?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je více než jedna dívka?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V R</a:t>
                </a:r>
                <a:r>
                  <a:rPr lang="cs-CZ" b="1" dirty="0"/>
                  <a:t>: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…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800" dirty="0"/>
              </a:p>
              <a:p>
                <a:pPr marL="45720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𝟐𝟔𝟎</m:t>
                    </m:r>
                    <m:r>
                      <m:rPr>
                        <m:nor/>
                      </m:rPr>
                      <a:rPr lang="cs-CZ" dirty="0"/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(1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4,0.49))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𝟑𝟐𝟖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dirty="0"/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(1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4,0.49))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endParaRPr lang="cs-CZ" dirty="0"/>
              </a:p>
              <a:p>
                <a:pPr marL="457200" indent="-45720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b="1" i="0" smtClean="0">
                        <a:latin typeface="Cambria Math" panose="02040503050406030204" pitchFamily="18" charset="0"/>
                      </a:rPr>
                      <m:t>0,672</m:t>
                    </m:r>
                    <m:r>
                      <m:rPr>
                        <m:nor/>
                      </m:rPr>
                      <a:rPr lang="cs-CZ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cs-CZ" dirty="0"/>
                      <m:t>(</m:t>
                    </m:r>
                    <m:r>
                      <m:rPr>
                        <m:nor/>
                      </m:rPr>
                      <a:rPr lang="cs-CZ" b="0" i="0" dirty="0" smtClean="0"/>
                      <m:t>1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𝑏𝑖𝑛𝑜𝑚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(1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4,0.49))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 b="-40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A77579-16FF-4772-8150-E5053C10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57"/>
          <a:stretch/>
        </p:blipFill>
        <p:spPr>
          <a:xfrm>
            <a:off x="5956018" y="2132577"/>
            <a:ext cx="6092382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úspěchů v 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Bernoulliho</a:t>
                </a:r>
                <a:r>
                  <a:rPr lang="cs-CZ" dirty="0"/>
                  <a:t> pokusech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𝐵𝑖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   </a:t>
                </a:r>
                <a:r>
                  <a:rPr lang="en-US" dirty="0"/>
                  <a:t>	                   </a:t>
                </a:r>
                <a:r>
                  <a:rPr lang="cs-CZ" dirty="0"/>
                  <a:t>p</a:t>
                </a:r>
                <a:r>
                  <a:rPr lang="en-US" dirty="0"/>
                  <a:t>o</a:t>
                </a:r>
                <a:r>
                  <a:rPr lang="cs-CZ" dirty="0"/>
                  <a:t>čet pokusů</a:t>
                </a:r>
                <a:r>
                  <a:rPr lang="en-US" dirty="0"/>
                  <a:t>      </a:t>
                </a:r>
                <a:r>
                  <a:rPr lang="cs-CZ" dirty="0"/>
                  <a:t>pravděpodobnost úspěchu </a:t>
                </a:r>
                <a:endParaRPr lang="en-US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Střední hodnota: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/>
                  <a:t>Rozptyl:</a:t>
                </a:r>
                <a:r>
                  <a:rPr lang="cs-CZ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cs-CZ" dirty="0"/>
                  <a:t>                                                                                      (dokažte!)</a:t>
                </a:r>
              </a:p>
              <a:p>
                <a:pPr marL="0" indent="0">
                  <a:buNone/>
                </a:pPr>
                <a:r>
                  <a:rPr lang="en-US" sz="800" dirty="0"/>
                  <a:t>                                                             </a:t>
                </a:r>
                <a:endParaRPr lang="cs-CZ" sz="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b="1" dirty="0"/>
                  <a:t>Příklady: </a:t>
                </a:r>
                <a:r>
                  <a:rPr lang="cs-CZ" dirty="0">
                    <a:solidFill>
                      <a:srgbClr val="00A499"/>
                    </a:solidFill>
                  </a:rPr>
                  <a:t>počet chlapců mezi 10 000 novorozenci, počet vadných výrobků mezi 30 testovanými,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                 počet nevzrostlých rostlin ze 100 zasazených cibulek…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r="-603" b="-7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Binomické rozdělení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79D6919-4D42-4A07-8593-D8975DCD5FE5}"/>
              </a:ext>
            </a:extLst>
          </p:cNvPr>
          <p:cNvCxnSpPr>
            <a:cxnSpLocks/>
          </p:cNvCxnSpPr>
          <p:nvPr/>
        </p:nvCxnSpPr>
        <p:spPr>
          <a:xfrm flipV="1">
            <a:off x="5697855" y="2783636"/>
            <a:ext cx="634365" cy="39436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51516" y="1620761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49528A4-9252-40F2-AC3C-0A73DAF067F1}"/>
              </a:ext>
            </a:extLst>
          </p:cNvPr>
          <p:cNvCxnSpPr>
            <a:cxnSpLocks/>
          </p:cNvCxnSpPr>
          <p:nvPr/>
        </p:nvCxnSpPr>
        <p:spPr>
          <a:xfrm flipH="1" flipV="1">
            <a:off x="6617970" y="2783636"/>
            <a:ext cx="89535" cy="50199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1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úspěchů v 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Bernoulliho</a:t>
                </a:r>
                <a:r>
                  <a:rPr lang="cs-CZ" dirty="0"/>
                  <a:t> pokusech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𝐵𝑖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   </a:t>
                </a:r>
                <a:r>
                  <a:rPr lang="en-US" dirty="0"/>
                  <a:t>	</a:t>
                </a: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Binomické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51516" y="1620761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7D09B5C-3488-4803-9954-0D6B7D48ADF8}"/>
                  </a:ext>
                </a:extLst>
              </p:cNvPr>
              <p:cNvSpPr txBox="1"/>
              <p:nvPr/>
            </p:nvSpPr>
            <p:spPr>
              <a:xfrm>
                <a:off x="6968131" y="5092450"/>
                <a:ext cx="40846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&lt;0,5</m:t>
                    </m:r>
                    <m:r>
                      <a:rPr lang="cs-CZ" sz="2000" i="1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mal</m:t>
                    </m:r>
                    <m:r>
                      <a:rPr lang="cs-CZ" sz="2000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é</m:t>
                    </m:r>
                    <m:r>
                      <a:rPr lang="cs-CZ" sz="2000" i="1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000" i="1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po</a:t>
                </a:r>
                <a:r>
                  <a:rPr lang="cs-CZ" sz="2000" dirty="0"/>
                  <a:t>z. zešikmené r.</a:t>
                </a:r>
              </a:p>
              <a:p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=0,5 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symetrické r.</a:t>
                </a:r>
              </a:p>
              <a:p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en-US" sz="2000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0,5</m:t>
                    </m:r>
                    <m:r>
                      <a:rPr lang="cs-CZ" sz="2000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mal</m:t>
                    </m:r>
                    <m:r>
                      <a:rPr lang="cs-CZ" sz="2000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é</m:t>
                    </m:r>
                    <m:r>
                      <a:rPr lang="cs-CZ" sz="2000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000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neg. zešikmené r.</a:t>
                </a: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7D09B5C-3488-4803-9954-0D6B7D48A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131" y="5092450"/>
                <a:ext cx="4084679" cy="1015663"/>
              </a:xfrm>
              <a:prstGeom prst="rect">
                <a:avLst/>
              </a:prstGeom>
              <a:blipFill>
                <a:blip r:embed="rId3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AD2E189C-1D21-4563-B220-CD602BBB1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29" r="5486" b="4041"/>
          <a:stretch/>
        </p:blipFill>
        <p:spPr>
          <a:xfrm>
            <a:off x="699322" y="3036948"/>
            <a:ext cx="5053778" cy="3140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8D0726C-D616-4A28-99D3-4B6FD4DC91C1}"/>
                  </a:ext>
                </a:extLst>
              </p:cNvPr>
              <p:cNvSpPr txBox="1"/>
              <p:nvPr/>
            </p:nvSpPr>
            <p:spPr>
              <a:xfrm>
                <a:off x="6813662" y="3036948"/>
                <a:ext cx="2700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=6;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=0,1)</m:t>
                      </m:r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=6;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=0,5)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=6;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=0,9)</m:t>
                      </m:r>
                    </m:oMath>
                  </m:oMathPara>
                </a14:m>
                <a:endParaRPr lang="cs-CZ" dirty="0">
                  <a:solidFill>
                    <a:schemeClr val="accent6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8D0726C-D616-4A28-99D3-4B6FD4DC9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62" y="3036948"/>
                <a:ext cx="270006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úspěchů v 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Bernoulliho</a:t>
                </a:r>
                <a:r>
                  <a:rPr lang="cs-CZ" dirty="0"/>
                  <a:t> pokusech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𝐵𝑖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   </a:t>
                </a:r>
                <a:r>
                  <a:rPr lang="en-US" dirty="0"/>
                  <a:t>	</a:t>
                </a: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Binomické rozdělení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51516" y="1620761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7D09B5C-3488-4803-9954-0D6B7D48ADF8}"/>
                  </a:ext>
                </a:extLst>
              </p:cNvPr>
              <p:cNvSpPr txBox="1"/>
              <p:nvPr/>
            </p:nvSpPr>
            <p:spPr>
              <a:xfrm>
                <a:off x="6968131" y="5092450"/>
                <a:ext cx="40846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≠0,5</m:t>
                    </m:r>
                  </m:oMath>
                </a14:m>
                <a:r>
                  <a:rPr lang="cs-CZ" sz="2000" dirty="0"/>
                  <a:t>, s rostoucím </a:t>
                </a:r>
                <a14:m>
                  <m:oMath xmlns:m="http://schemas.openxmlformats.org/officeDocument/2006/math">
                    <m:r>
                      <a:rPr lang="cs-CZ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000" dirty="0"/>
                  <a:t> se rozdělení stává více a více symetrickým</a:t>
                </a: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7D09B5C-3488-4803-9954-0D6B7D48A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131" y="5092450"/>
                <a:ext cx="4084679" cy="707886"/>
              </a:xfrm>
              <a:prstGeom prst="rect">
                <a:avLst/>
              </a:prstGeom>
              <a:blipFill>
                <a:blip r:embed="rId3"/>
                <a:stretch>
                  <a:fillRect l="-1493" t="-4310" b="-14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8D0726C-D616-4A28-99D3-4B6FD4DC91C1}"/>
                  </a:ext>
                </a:extLst>
              </p:cNvPr>
              <p:cNvSpPr txBox="1"/>
              <p:nvPr/>
            </p:nvSpPr>
            <p:spPr>
              <a:xfrm>
                <a:off x="6813662" y="3036948"/>
                <a:ext cx="2700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=60;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=0,1)</m:t>
                      </m:r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=60;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=0,5)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=60;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=0,9)</m:t>
                      </m:r>
                    </m:oMath>
                  </m:oMathPara>
                </a14:m>
                <a:endParaRPr lang="cs-CZ" dirty="0">
                  <a:solidFill>
                    <a:schemeClr val="accent6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8D0726C-D616-4A28-99D3-4B6FD4DC9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62" y="3036948"/>
                <a:ext cx="2700067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D292378D-8739-4C8F-AF95-2494E0168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32" r="6216" b="4928"/>
          <a:stretch/>
        </p:blipFill>
        <p:spPr>
          <a:xfrm>
            <a:off x="490721" y="2964613"/>
            <a:ext cx="4918107" cy="30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Mezi 200 vajíčky určenými pro prodej v jisté maloobchodní prodejně je 50 vajíček prasklých. </a:t>
                </a:r>
              </a:p>
              <a:p>
                <a:pPr marL="0" indent="0">
                  <a:buNone/>
                </a:pPr>
                <a:r>
                  <a:rPr lang="cs-CZ" dirty="0"/>
                  <a:t>Jaká je pravděpodobnost, že vybereme-li si náhodně 20 vajec, bude 8 z nich prasklých?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… počet prasklých vajec z 20 vybraných (výběr bez vracení)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s-CZ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B65FAA6-7D8E-49B5-88B1-976C5C860309}"/>
              </a:ext>
            </a:extLst>
          </p:cNvPr>
          <p:cNvSpPr txBox="1"/>
          <p:nvPr/>
        </p:nvSpPr>
        <p:spPr>
          <a:xfrm>
            <a:off x="3340580" y="5080161"/>
            <a:ext cx="679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počet příznivých možností </a:t>
            </a:r>
          </a:p>
          <a:p>
            <a:r>
              <a:rPr lang="cs-CZ" dirty="0">
                <a:solidFill>
                  <a:schemeClr val="accent5"/>
                </a:solidFill>
              </a:rPr>
              <a:t>– vybíráme 8 prasklých z 50 prasklých a zároveň 12 ze 150 neprasklých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BE0BF8-D28F-4BE8-9318-9B3EA76DC0BA}"/>
              </a:ext>
            </a:extLst>
          </p:cNvPr>
          <p:cNvSpPr txBox="1"/>
          <p:nvPr/>
        </p:nvSpPr>
        <p:spPr>
          <a:xfrm>
            <a:off x="3340580" y="5696107"/>
            <a:ext cx="259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počet všech možností </a:t>
            </a:r>
          </a:p>
          <a:p>
            <a:r>
              <a:rPr lang="cs-CZ" dirty="0">
                <a:solidFill>
                  <a:schemeClr val="accent2"/>
                </a:solidFill>
              </a:rPr>
              <a:t>– vybíráme 20 vajec z 200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3E5C33-A698-4978-8587-C03722475D74}"/>
              </a:ext>
            </a:extLst>
          </p:cNvPr>
          <p:cNvSpPr txBox="1"/>
          <p:nvPr/>
        </p:nvSpPr>
        <p:spPr>
          <a:xfrm>
            <a:off x="7875588" y="3104237"/>
            <a:ext cx="137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celkem vajec</a:t>
            </a:r>
          </a:p>
          <a:p>
            <a:pPr algn="ctr"/>
            <a:r>
              <a:rPr lang="cs-CZ" dirty="0"/>
              <a:t>200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E6DF17-A24C-47A9-8B12-0BCF3990B821}"/>
              </a:ext>
            </a:extLst>
          </p:cNvPr>
          <p:cNvSpPr txBox="1"/>
          <p:nvPr/>
        </p:nvSpPr>
        <p:spPr>
          <a:xfrm>
            <a:off x="6817337" y="4188290"/>
            <a:ext cx="159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prasklých vajec</a:t>
            </a:r>
          </a:p>
          <a:p>
            <a:pPr algn="ctr"/>
            <a:r>
              <a:rPr lang="cs-CZ" dirty="0"/>
              <a:t>50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9FA7EE-34E8-4A29-9602-9B58ADAF6EF5}"/>
              </a:ext>
            </a:extLst>
          </p:cNvPr>
          <p:cNvSpPr txBox="1"/>
          <p:nvPr/>
        </p:nvSpPr>
        <p:spPr>
          <a:xfrm>
            <a:off x="8708668" y="4188289"/>
            <a:ext cx="182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neprasklých vajec</a:t>
            </a:r>
          </a:p>
          <a:p>
            <a:pPr algn="ctr"/>
            <a:r>
              <a:rPr lang="cs-CZ" dirty="0"/>
              <a:t>150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8A22FC0-684F-4566-9394-81E7B5786A8B}"/>
              </a:ext>
            </a:extLst>
          </p:cNvPr>
          <p:cNvCxnSpPr>
            <a:endCxn id="13" idx="0"/>
          </p:cNvCxnSpPr>
          <p:nvPr/>
        </p:nvCxnSpPr>
        <p:spPr>
          <a:xfrm flipH="1">
            <a:off x="7613453" y="3750568"/>
            <a:ext cx="634647" cy="43772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242ABFC-4CB4-4AC9-B558-7C62CAC6877D}"/>
              </a:ext>
            </a:extLst>
          </p:cNvPr>
          <p:cNvCxnSpPr/>
          <p:nvPr/>
        </p:nvCxnSpPr>
        <p:spPr>
          <a:xfrm>
            <a:off x="8869202" y="3750568"/>
            <a:ext cx="656204" cy="35433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V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dirty="0"/>
                  <a:t> prvků je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cs-CZ" dirty="0"/>
                  <a:t> prvků s danou vlastností a zbylých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prvků tuto vlastnost nemá. </a:t>
                </a:r>
              </a:p>
              <a:p>
                <a:pPr marL="0" indent="0">
                  <a:buNone/>
                </a:pPr>
                <a:r>
                  <a:rPr lang="cs-CZ" dirty="0"/>
                  <a:t>Postupně vybereme ze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 prvků, z nichž žádný </a:t>
                </a:r>
                <a:r>
                  <a:rPr lang="cs-CZ" dirty="0">
                    <a:solidFill>
                      <a:srgbClr val="00A499"/>
                    </a:solidFill>
                  </a:rPr>
                  <a:t>nevracíme zpět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prvků se sledovanou vlastností ve výběru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Hypergeometrické</a:t>
            </a:r>
            <a:r>
              <a:rPr lang="cs-CZ" dirty="0"/>
              <a:t> rozdělení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1B3C759-4369-4DBE-8377-D290C34FB845}"/>
              </a:ext>
            </a:extLst>
          </p:cNvPr>
          <p:cNvCxnSpPr/>
          <p:nvPr/>
        </p:nvCxnSpPr>
        <p:spPr>
          <a:xfrm flipV="1">
            <a:off x="6396603" y="3622232"/>
            <a:ext cx="0" cy="758268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DDB1A05-3E26-4D50-884C-1C2B0FBC03FE}"/>
              </a:ext>
            </a:extLst>
          </p:cNvPr>
          <p:cNvSpPr txBox="1"/>
          <p:nvPr/>
        </p:nvSpPr>
        <p:spPr>
          <a:xfrm>
            <a:off x="2839253" y="4397585"/>
            <a:ext cx="376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počet prvků s danou vlastností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928E097-7DFC-4702-952D-BBC7ACEF4B29}"/>
              </a:ext>
            </a:extLst>
          </p:cNvPr>
          <p:cNvSpPr txBox="1"/>
          <p:nvPr/>
        </p:nvSpPr>
        <p:spPr>
          <a:xfrm>
            <a:off x="3002639" y="3999532"/>
            <a:ext cx="343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</a:t>
            </a:r>
            <a:r>
              <a:rPr lang="en-US" sz="2000" dirty="0"/>
              <a:t>o</a:t>
            </a:r>
            <a:r>
              <a:rPr lang="cs-CZ" sz="2000" dirty="0" err="1"/>
              <a:t>zsah</a:t>
            </a:r>
            <a:r>
              <a:rPr lang="cs-CZ" sz="2000" dirty="0"/>
              <a:t> základního souboru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922D3EF-0D9A-4FF9-BDE9-B207CA3E68AB}"/>
              </a:ext>
            </a:extLst>
          </p:cNvPr>
          <p:cNvCxnSpPr/>
          <p:nvPr/>
        </p:nvCxnSpPr>
        <p:spPr>
          <a:xfrm flipV="1">
            <a:off x="6108571" y="3622232"/>
            <a:ext cx="0" cy="412334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2EC2A48-463D-4F41-BBE3-B50C239C1D5C}"/>
              </a:ext>
            </a:extLst>
          </p:cNvPr>
          <p:cNvCxnSpPr/>
          <p:nvPr/>
        </p:nvCxnSpPr>
        <p:spPr>
          <a:xfrm flipV="1">
            <a:off x="6737585" y="3616416"/>
            <a:ext cx="0" cy="1267653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6C515FD-4C35-4EE3-903F-1286A89DBB9B}"/>
              </a:ext>
            </a:extLst>
          </p:cNvPr>
          <p:cNvSpPr txBox="1"/>
          <p:nvPr/>
        </p:nvSpPr>
        <p:spPr>
          <a:xfrm>
            <a:off x="5017166" y="4945144"/>
            <a:ext cx="200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rozsah výběru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2151516" y="2448939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Co je to náhodná veličina?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	Funkce, která každému (dále nedělitelnému) výsledku náhodného pokusu (tj. elementárnímu jevu) přiřazuje reálné číslo.</a:t>
                </a:r>
              </a:p>
              <a:p>
                <a:pPr>
                  <a:buNone/>
                </a:pPr>
                <a:r>
                  <a:rPr lang="cs-CZ" dirty="0"/>
                  <a:t>	Zjednodušeně: číselný výsledek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Co je to rozdělení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  Předpis, který umožňuje určit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nabývá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  hodnoty z libovolné podmnožiny reálných čísel.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Jaké základní typy náhodných veličin znáte?</a:t>
                </a:r>
              </a:p>
              <a:p>
                <a:pPr>
                  <a:buNone/>
                </a:pPr>
                <a:r>
                  <a:rPr lang="cs-CZ" dirty="0"/>
                  <a:t>	Diskrétní a spojité náhodné veličiny.</a:t>
                </a:r>
                <a:endParaRPr lang="cs-CZ" u="sng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</a:t>
            </a:r>
          </a:p>
        </p:txBody>
      </p:sp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V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dirty="0"/>
                  <a:t> prvků je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cs-CZ" dirty="0"/>
                  <a:t> prvků s danou vlastností a zbylých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prvků tuto vlastnost nemá. </a:t>
                </a:r>
              </a:p>
              <a:p>
                <a:pPr marL="0" indent="0">
                  <a:buNone/>
                </a:pPr>
                <a:r>
                  <a:rPr lang="cs-CZ" dirty="0"/>
                  <a:t>Postupně vybereme ze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 prvků, z nichž žádný </a:t>
                </a:r>
                <a:r>
                  <a:rPr lang="cs-CZ" dirty="0">
                    <a:solidFill>
                      <a:srgbClr val="00A499"/>
                    </a:solidFill>
                  </a:rPr>
                  <a:t>nevracíme zpět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prvků se sledovanou vlastností ve výběru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cs-CZ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rgbClr val="00A499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rgbClr val="00A499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Hypergeometrické</a:t>
            </a:r>
            <a:r>
              <a:rPr lang="cs-CZ" dirty="0"/>
              <a:t>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2141220" y="2481503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6504DE7-EC70-4066-AC04-8AE6EFF6B4DD}"/>
              </a:ext>
            </a:extLst>
          </p:cNvPr>
          <p:cNvGrpSpPr/>
          <p:nvPr/>
        </p:nvGrpSpPr>
        <p:grpSpPr>
          <a:xfrm>
            <a:off x="7290798" y="4389010"/>
            <a:ext cx="4778241" cy="1949421"/>
            <a:chOff x="7511996" y="3510625"/>
            <a:chExt cx="4778241" cy="1949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24BBACF0-35AF-45DB-AE34-FBB40A612364}"/>
                    </a:ext>
                  </a:extLst>
                </p:cNvPr>
                <p:cNvSpPr txBox="1"/>
                <p:nvPr/>
              </p:nvSpPr>
              <p:spPr>
                <a:xfrm>
                  <a:off x="8329845" y="3510625"/>
                  <a:ext cx="272574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dirty="0"/>
                    <a:t>rozsah základního souboru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845" y="3510625"/>
                  <a:ext cx="2725746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895" t="-4717" r="-67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0BBD02BD-8AF5-4087-8F38-45626D6EC7F5}"/>
                    </a:ext>
                  </a:extLst>
                </p:cNvPr>
                <p:cNvSpPr txBox="1"/>
                <p:nvPr/>
              </p:nvSpPr>
              <p:spPr>
                <a:xfrm>
                  <a:off x="7511996" y="4534494"/>
                  <a:ext cx="187070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dirty="0"/>
                    <a:t>Počet prvků </a:t>
                  </a:r>
                </a:p>
                <a:p>
                  <a:pPr algn="ctr"/>
                  <a:r>
                    <a:rPr lang="cs-CZ" dirty="0"/>
                    <a:t>s danou vlastností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96" y="4534494"/>
                  <a:ext cx="1870705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2941" t="-3289" r="-294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344F91A0-CE6A-4BDB-A823-A722159E26FE}"/>
                    </a:ext>
                  </a:extLst>
                </p:cNvPr>
                <p:cNvSpPr txBox="1"/>
                <p:nvPr/>
              </p:nvSpPr>
              <p:spPr>
                <a:xfrm>
                  <a:off x="9384249" y="4536716"/>
                  <a:ext cx="290598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dirty="0"/>
                    <a:t>Počet prvků, </a:t>
                  </a:r>
                </a:p>
                <a:p>
                  <a:pPr algn="ctr"/>
                  <a:r>
                    <a:rPr lang="cs-CZ" dirty="0"/>
                    <a:t>které danou vlastnost nemají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4249" y="4536716"/>
                  <a:ext cx="2905988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471" t="-3974" r="-147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82764BD9-C9C3-4E60-B7FF-696BDB97962F}"/>
                </a:ext>
              </a:extLst>
            </p:cNvPr>
            <p:cNvCxnSpPr>
              <a:endCxn id="22" idx="0"/>
            </p:cNvCxnSpPr>
            <p:nvPr/>
          </p:nvCxnSpPr>
          <p:spPr>
            <a:xfrm flipH="1">
              <a:off x="8447349" y="4096772"/>
              <a:ext cx="634650" cy="43772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3302F83E-3A96-4FF0-BD7C-11D433BE4B7E}"/>
                </a:ext>
              </a:extLst>
            </p:cNvPr>
            <p:cNvCxnSpPr/>
            <p:nvPr/>
          </p:nvCxnSpPr>
          <p:spPr>
            <a:xfrm>
              <a:off x="10281165" y="4096773"/>
              <a:ext cx="656204" cy="35433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FDAFC32-9124-4C54-8A61-55BD3C9834C0}"/>
                  </a:ext>
                </a:extLst>
              </p:cNvPr>
              <p:cNvSpPr txBox="1"/>
              <p:nvPr/>
            </p:nvSpPr>
            <p:spPr>
              <a:xfrm>
                <a:off x="474133" y="5078058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solidFill>
                      <a:srgbClr val="00B0F0"/>
                    </a:solidFill>
                  </a:rPr>
                  <a:t>Počet příznivých možností, tj. počet možností </a:t>
                </a:r>
              </a:p>
              <a:p>
                <a:r>
                  <a:rPr lang="cs-CZ" sz="1600" dirty="0">
                    <a:solidFill>
                      <a:srgbClr val="00B0F0"/>
                    </a:solidFill>
                  </a:rPr>
                  <a:t>jak vybrat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600" dirty="0">
                    <a:solidFill>
                      <a:srgbClr val="00B0F0"/>
                    </a:solidFill>
                  </a:rPr>
                  <a:t> prvků s danou vlastností z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sz="1600" dirty="0">
                    <a:solidFill>
                      <a:srgbClr val="00B0F0"/>
                    </a:solidFill>
                  </a:rPr>
                  <a:t> </a:t>
                </a:r>
              </a:p>
              <a:p>
                <a:r>
                  <a:rPr lang="cs-CZ" sz="1600" dirty="0">
                    <a:solidFill>
                      <a:srgbClr val="00B0F0"/>
                    </a:solidFill>
                  </a:rPr>
                  <a:t>a zároveň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1600" dirty="0">
                    <a:solidFill>
                      <a:srgbClr val="00B0F0"/>
                    </a:solidFill>
                  </a:rPr>
                  <a:t>prvků, které uvedenou vlastnost nemají z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16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 err="1">
                    <a:solidFill>
                      <a:srgbClr val="00B0F0"/>
                    </a:solidFill>
                  </a:rPr>
                  <a:t>prvk</a:t>
                </a:r>
                <a:r>
                  <a:rPr lang="cs-CZ" sz="1600" dirty="0">
                    <a:solidFill>
                      <a:srgbClr val="00B0F0"/>
                    </a:solidFill>
                  </a:rPr>
                  <a:t>ů.</a:t>
                </a: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FDAFC32-9124-4C54-8A61-55BD3C983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3" y="5078058"/>
                <a:ext cx="9144000" cy="830997"/>
              </a:xfrm>
              <a:prstGeom prst="rect">
                <a:avLst/>
              </a:prstGeom>
              <a:blipFill>
                <a:blip r:embed="rId10"/>
                <a:stretch>
                  <a:fillRect l="-400" t="-2206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A3B7BCDA-4C14-470B-BD8C-9CBC9E200272}"/>
                  </a:ext>
                </a:extLst>
              </p:cNvPr>
              <p:cNvSpPr/>
              <p:nvPr/>
            </p:nvSpPr>
            <p:spPr>
              <a:xfrm>
                <a:off x="530881" y="5999877"/>
                <a:ext cx="73813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 dirty="0">
                    <a:solidFill>
                      <a:srgbClr val="00A499"/>
                    </a:solidFill>
                  </a:rPr>
                  <a:t>Počet všech možností, jak vybrat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600" dirty="0">
                    <a:solidFill>
                      <a:srgbClr val="00A499"/>
                    </a:solidFill>
                  </a:rPr>
                  <a:t> prvků z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sz="1600" dirty="0">
                    <a:solidFill>
                      <a:srgbClr val="00A499"/>
                    </a:solidFill>
                  </a:rPr>
                  <a:t> (nezáleží na pořadí).</a:t>
                </a:r>
              </a:p>
            </p:txBody>
          </p:sp>
        </mc:Choice>
        <mc:Fallback xmlns=""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A3B7BCDA-4C14-470B-BD8C-9CBC9E200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1" y="5999877"/>
                <a:ext cx="7381335" cy="338554"/>
              </a:xfrm>
              <a:prstGeom prst="rect">
                <a:avLst/>
              </a:prstGeom>
              <a:blipFill>
                <a:blip r:embed="rId11"/>
                <a:stretch>
                  <a:fillRect l="-413" t="-5357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EC7D1FC-D31C-4C84-BC0C-B46CB56B7094}"/>
              </a:ext>
            </a:extLst>
          </p:cNvPr>
          <p:cNvCxnSpPr/>
          <p:nvPr/>
        </p:nvCxnSpPr>
        <p:spPr>
          <a:xfrm>
            <a:off x="530881" y="5943047"/>
            <a:ext cx="840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6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Mezi 200 vajíčky určenými pro prodej v jisté maloobchodní prodejně je 50 vajíček prasklých. </a:t>
                </a:r>
              </a:p>
              <a:p>
                <a:pPr marL="0" indent="0">
                  <a:buNone/>
                </a:pPr>
                <a:r>
                  <a:rPr lang="cs-CZ" dirty="0"/>
                  <a:t>Jaká je pravděpodobnost, že vybereme-li si náhodně 20 vajec, bude 8 z nich prasklých?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… počet prasklých vajec z 20 vybraných (výběr bez vracení)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=200,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=50,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=20)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/>
                  <a:t>V R</a:t>
                </a:r>
                <a:r>
                  <a:rPr lang="cs-CZ" b="1" dirty="0"/>
                  <a:t>: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h𝑦𝑝𝑒𝑟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…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h𝑦𝑝𝑒𝑟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𝟎𝟓𝟕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𝑑h𝑦𝑝𝑒𝑟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(8,50,150,20)</m:t>
                    </m:r>
                  </m:oMath>
                </a14:m>
                <a:r>
                  <a:rPr lang="cs-CZ" b="0" dirty="0"/>
                  <a:t>)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s-CZ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33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3E5C33-A698-4978-8587-C03722475D74}"/>
              </a:ext>
            </a:extLst>
          </p:cNvPr>
          <p:cNvSpPr txBox="1"/>
          <p:nvPr/>
        </p:nvSpPr>
        <p:spPr>
          <a:xfrm>
            <a:off x="7875588" y="3104237"/>
            <a:ext cx="137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celkem vajec</a:t>
            </a:r>
          </a:p>
          <a:p>
            <a:pPr algn="ctr"/>
            <a:r>
              <a:rPr lang="cs-CZ" dirty="0"/>
              <a:t>200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E6DF17-A24C-47A9-8B12-0BCF3990B821}"/>
              </a:ext>
            </a:extLst>
          </p:cNvPr>
          <p:cNvSpPr txBox="1"/>
          <p:nvPr/>
        </p:nvSpPr>
        <p:spPr>
          <a:xfrm>
            <a:off x="6817337" y="4188290"/>
            <a:ext cx="159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prasklých vajec</a:t>
            </a:r>
          </a:p>
          <a:p>
            <a:pPr algn="ctr"/>
            <a:r>
              <a:rPr lang="cs-CZ" dirty="0"/>
              <a:t>50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9FA7EE-34E8-4A29-9602-9B58ADAF6EF5}"/>
              </a:ext>
            </a:extLst>
          </p:cNvPr>
          <p:cNvSpPr txBox="1"/>
          <p:nvPr/>
        </p:nvSpPr>
        <p:spPr>
          <a:xfrm>
            <a:off x="8708668" y="4188289"/>
            <a:ext cx="182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neprasklých vajec</a:t>
            </a:r>
          </a:p>
          <a:p>
            <a:pPr algn="ctr"/>
            <a:r>
              <a:rPr lang="cs-CZ" dirty="0"/>
              <a:t>150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8A22FC0-684F-4566-9394-81E7B5786A8B}"/>
              </a:ext>
            </a:extLst>
          </p:cNvPr>
          <p:cNvCxnSpPr>
            <a:endCxn id="13" idx="0"/>
          </p:cNvCxnSpPr>
          <p:nvPr/>
        </p:nvCxnSpPr>
        <p:spPr>
          <a:xfrm flipH="1">
            <a:off x="7613453" y="3750568"/>
            <a:ext cx="634647" cy="43772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242ABFC-4CB4-4AC9-B558-7C62CAC6877D}"/>
              </a:ext>
            </a:extLst>
          </p:cNvPr>
          <p:cNvCxnSpPr/>
          <p:nvPr/>
        </p:nvCxnSpPr>
        <p:spPr>
          <a:xfrm>
            <a:off x="8869202" y="3750568"/>
            <a:ext cx="656204" cy="35433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V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dirty="0"/>
                  <a:t> prvků je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cs-CZ" dirty="0"/>
                  <a:t> prvků s danou vlastností a zbylých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prvků tuto vlastnost nemá. </a:t>
                </a:r>
              </a:p>
              <a:p>
                <a:pPr marL="0" indent="0">
                  <a:buNone/>
                </a:pPr>
                <a:r>
                  <a:rPr lang="cs-CZ" dirty="0"/>
                  <a:t>Postupně vybereme ze souboru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dirty="0"/>
                  <a:t> prvků, z nichž žádný </a:t>
                </a:r>
                <a:r>
                  <a:rPr lang="cs-CZ" dirty="0">
                    <a:solidFill>
                      <a:srgbClr val="00A499"/>
                    </a:solidFill>
                  </a:rPr>
                  <a:t>nevracíme zpět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prvků se sledovanou vlastností ve výběru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Střední hodnota: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/>
                  <a:t>Rozptyl:</a:t>
                </a:r>
                <a:r>
                  <a:rPr lang="cs-CZ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𝑀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Příklady: </a:t>
                </a:r>
                <a:r>
                  <a:rPr lang="cs-CZ" dirty="0">
                    <a:solidFill>
                      <a:srgbClr val="00A499"/>
                    </a:solidFill>
                  </a:rPr>
                  <a:t>počet vadných výrobků mezi 10 vybranými z dodávky 30 výrobků, mezi nimiž bylo 7 vadných, počet dívek v náhodně vybrané skupině 4 dětí ze třídy, v níž je 6 chlapců a 8 dívek, …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8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Hypergeometrické</a:t>
            </a:r>
            <a:r>
              <a:rPr lang="cs-CZ" dirty="0"/>
              <a:t>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2141220" y="2481503"/>
            <a:ext cx="790956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7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/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</m:oMath>
                </a14:m>
                <a:r>
                  <a:rPr lang="cs-CZ" dirty="0"/>
                  <a:t>, tzv. </a:t>
                </a:r>
                <a:r>
                  <a:rPr lang="cs-CZ" b="1" dirty="0">
                    <a:solidFill>
                      <a:srgbClr val="00A499"/>
                    </a:solidFill>
                  </a:rPr>
                  <a:t>výběrový poměr</a:t>
                </a:r>
                <a:r>
                  <a:rPr lang="cs-CZ" b="1" dirty="0"/>
                  <a:t>,</a:t>
                </a:r>
                <a:r>
                  <a:rPr lang="cs-CZ" dirty="0"/>
                  <a:t> menší než 0,05, lze </a:t>
                </a:r>
                <a:r>
                  <a:rPr lang="cs-CZ" dirty="0" err="1"/>
                  <a:t>hypergeometrické</a:t>
                </a:r>
                <a:r>
                  <a:rPr lang="cs-CZ" dirty="0"/>
                  <a:t> rozdělení nahradit binomickým s parametry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cs-CZ" i="1">
                              <a:latin typeface="Cambria Math"/>
                            </a:rPr>
                            <m:t>0,05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cs-CZ" i="1">
                              <a:latin typeface="Cambria Math"/>
                            </a:rPr>
                            <m:t>𝐵𝑖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Hypergeometrické</a:t>
            </a:r>
            <a:r>
              <a:rPr lang="cs-CZ" dirty="0"/>
              <a:t> rozdělení – aproximace bin. rozdělením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925D5F-C81B-4ACF-890C-8905F79B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19" t="19994" r="5779" b="13885"/>
          <a:stretch/>
        </p:blipFill>
        <p:spPr>
          <a:xfrm>
            <a:off x="1181100" y="3870960"/>
            <a:ext cx="4914900" cy="25120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E5386F-573F-4DC0-BF14-FA5FD7500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9" t="21431" r="6659" b="14244"/>
          <a:stretch/>
        </p:blipFill>
        <p:spPr>
          <a:xfrm>
            <a:off x="6624320" y="3989388"/>
            <a:ext cx="4645024" cy="2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</a:t>
                </a:r>
                <a:r>
                  <a:rPr lang="cs-CZ" dirty="0" err="1"/>
                  <a:t>Bernoulliho</a:t>
                </a:r>
                <a:r>
                  <a:rPr lang="cs-CZ" dirty="0"/>
                  <a:t> pokusů do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výskytu události (úspěchu), včetně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výskytu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𝑁𝐵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cs-CZ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cs-CZ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cs-CZ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cs-CZ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cs-CZ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cs-CZ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Negativně binomické (Pascalovo)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1626870" y="1669973"/>
            <a:ext cx="886587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FB8C130-F5E7-4BA9-A0FD-A25FDE5DB4BC}"/>
              </a:ext>
            </a:extLst>
          </p:cNvPr>
          <p:cNvCxnSpPr/>
          <p:nvPr/>
        </p:nvCxnSpPr>
        <p:spPr>
          <a:xfrm flipV="1">
            <a:off x="6652327" y="3059613"/>
            <a:ext cx="0" cy="758268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41525E-3BCA-4840-98F6-BA106C391E5F}"/>
              </a:ext>
            </a:extLst>
          </p:cNvPr>
          <p:cNvSpPr txBox="1"/>
          <p:nvPr/>
        </p:nvSpPr>
        <p:spPr>
          <a:xfrm>
            <a:off x="6511455" y="3868408"/>
            <a:ext cx="358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pravděpodobnost úspěchu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92AC521-188A-4F97-B190-4E908D5D71F2}"/>
              </a:ext>
            </a:extLst>
          </p:cNvPr>
          <p:cNvSpPr txBox="1"/>
          <p:nvPr/>
        </p:nvSpPr>
        <p:spPr>
          <a:xfrm>
            <a:off x="921952" y="3517954"/>
            <a:ext cx="558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požadovaný p</a:t>
            </a:r>
            <a:r>
              <a:rPr lang="en-US" sz="2000" dirty="0"/>
              <a:t>o</a:t>
            </a:r>
            <a:r>
              <a:rPr lang="cs-CZ" sz="2000" dirty="0"/>
              <a:t>čet úspěchů (výskytů události)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2355531-CC13-45DB-ABFB-01C8C6A0A259}"/>
              </a:ext>
            </a:extLst>
          </p:cNvPr>
          <p:cNvCxnSpPr/>
          <p:nvPr/>
        </p:nvCxnSpPr>
        <p:spPr>
          <a:xfrm flipV="1">
            <a:off x="6370582" y="3059613"/>
            <a:ext cx="0" cy="412334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B4C1F75C-816B-47C9-942A-1AB44F1BF502}"/>
                  </a:ext>
                </a:extLst>
              </p:cNvPr>
              <p:cNvSpPr/>
              <p:nvPr/>
            </p:nvSpPr>
            <p:spPr>
              <a:xfrm>
                <a:off x="813435" y="562292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cs-CZ" dirty="0">
                    <a:solidFill>
                      <a:srgbClr val="00B0F0"/>
                    </a:solidFill>
                  </a:rPr>
                  <a:t>pravděpodobnost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>
                    <a:solidFill>
                      <a:srgbClr val="00B0F0"/>
                    </a:solidFill>
                  </a:rPr>
                  <a:t> úspěchů </a:t>
                </a:r>
              </a:p>
              <a:p>
                <a:pPr algn="ctr"/>
                <a:r>
                  <a:rPr lang="cs-CZ" dirty="0">
                    <a:solidFill>
                      <a:srgbClr val="00B0F0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>
                    <a:solidFill>
                      <a:srgbClr val="00B0F0"/>
                    </a:solidFill>
                  </a:rPr>
                  <a:t> </a:t>
                </a:r>
                <a:r>
                  <a:rPr lang="cs-CZ" dirty="0" err="1">
                    <a:solidFill>
                      <a:srgbClr val="00B0F0"/>
                    </a:solidFill>
                  </a:rPr>
                  <a:t>Bernoulliho</a:t>
                </a:r>
                <a:r>
                  <a:rPr lang="cs-CZ" dirty="0">
                    <a:solidFill>
                      <a:srgbClr val="00B0F0"/>
                    </a:solidFill>
                  </a:rPr>
                  <a:t> pokusech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B4C1F75C-816B-47C9-942A-1AB44F1BF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35" y="5622929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4C0D5D-E58F-4294-863A-B362F50FE1C9}"/>
              </a:ext>
            </a:extLst>
          </p:cNvPr>
          <p:cNvSpPr txBox="1"/>
          <p:nvPr/>
        </p:nvSpPr>
        <p:spPr>
          <a:xfrm>
            <a:off x="5731051" y="5352208"/>
            <a:ext cx="34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</a:rPr>
              <a:t>pravděpodobnost </a:t>
            </a:r>
            <a:r>
              <a:rPr lang="cs-CZ" i="1" dirty="0">
                <a:solidFill>
                  <a:srgbClr val="008000"/>
                </a:solidFill>
                <a:latin typeface="+mj-lt"/>
              </a:rPr>
              <a:t>k</a:t>
            </a:r>
            <a:r>
              <a:rPr lang="cs-CZ" i="1" dirty="0">
                <a:solidFill>
                  <a:srgbClr val="008000"/>
                </a:solidFill>
              </a:rPr>
              <a:t>.</a:t>
            </a:r>
            <a:r>
              <a:rPr lang="cs-CZ" dirty="0">
                <a:solidFill>
                  <a:srgbClr val="008000"/>
                </a:solidFill>
              </a:rPr>
              <a:t> úspěchu</a:t>
            </a:r>
          </a:p>
        </p:txBody>
      </p:sp>
    </p:spTree>
    <p:extLst>
      <p:ext uri="{BB962C8B-B14F-4D97-AF65-F5344CB8AC3E}">
        <p14:creationId xmlns:p14="http://schemas.microsoft.com/office/powerpoint/2010/main" val="240767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</a:t>
                </a:r>
                <a:r>
                  <a:rPr lang="cs-CZ" dirty="0" err="1"/>
                  <a:t>Bernoulliho</a:t>
                </a:r>
                <a:r>
                  <a:rPr lang="cs-CZ" dirty="0"/>
                  <a:t> pokusů do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výskytu události (úspěchu), včetně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výskytu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𝑁𝐵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Střední hodnota: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cs-CZ" b="1" dirty="0"/>
                  <a:t>                 Rozptyl:</a:t>
                </a:r>
                <a:r>
                  <a:rPr lang="cs-CZ" dirty="0"/>
                  <a:t>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pPr marL="0" lvl="0" indent="0">
                  <a:buNone/>
                </a:pPr>
                <a:r>
                  <a:rPr lang="cs-CZ" b="1" dirty="0"/>
                  <a:t>Příklady: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počet dárců neznajících svou krevní skupinu, které musíte testovat proto, abyste našli 4 dárce s krevní skupinou 0, počet cestujících, které musí revizor zkontrolovat do chvíle, než najde 10 černých pasažérů, …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b="-103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Negativně binomické (Pascalovo)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1626870" y="1669973"/>
            <a:ext cx="886587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FB8C130-F5E7-4BA9-A0FD-A25FDE5DB4BC}"/>
              </a:ext>
            </a:extLst>
          </p:cNvPr>
          <p:cNvCxnSpPr/>
          <p:nvPr/>
        </p:nvCxnSpPr>
        <p:spPr>
          <a:xfrm flipV="1">
            <a:off x="6652327" y="3059613"/>
            <a:ext cx="0" cy="758268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41525E-3BCA-4840-98F6-BA106C391E5F}"/>
              </a:ext>
            </a:extLst>
          </p:cNvPr>
          <p:cNvSpPr txBox="1"/>
          <p:nvPr/>
        </p:nvSpPr>
        <p:spPr>
          <a:xfrm>
            <a:off x="6511455" y="3868408"/>
            <a:ext cx="358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pravděpodobnost úspěchu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92AC521-188A-4F97-B190-4E908D5D71F2}"/>
              </a:ext>
            </a:extLst>
          </p:cNvPr>
          <p:cNvSpPr txBox="1"/>
          <p:nvPr/>
        </p:nvSpPr>
        <p:spPr>
          <a:xfrm>
            <a:off x="921952" y="3517954"/>
            <a:ext cx="558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požadovaný p</a:t>
            </a:r>
            <a:r>
              <a:rPr lang="en-US" sz="2000" dirty="0"/>
              <a:t>o</a:t>
            </a:r>
            <a:r>
              <a:rPr lang="cs-CZ" sz="2000" dirty="0"/>
              <a:t>čet úspěchů (výskytů události)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2355531-CC13-45DB-ABFB-01C8C6A0A259}"/>
              </a:ext>
            </a:extLst>
          </p:cNvPr>
          <p:cNvCxnSpPr/>
          <p:nvPr/>
        </p:nvCxnSpPr>
        <p:spPr>
          <a:xfrm flipV="1">
            <a:off x="6370582" y="3059613"/>
            <a:ext cx="0" cy="412334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4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Dle </a:t>
                </a:r>
                <a:r>
                  <a:rPr lang="cs-CZ" u="sng" dirty="0">
                    <a:hlinkClick r:id="rId2"/>
                  </a:rPr>
                  <a:t>http://ksicht.natur.cuni.cz/serialy/detektivni-chemie/3</a:t>
                </a:r>
                <a:r>
                  <a:rPr lang="cs-CZ" dirty="0"/>
                  <a:t> je pravděpodobnost výskytu krevní skupiny A+ 35</a:t>
                </a:r>
                <a:r>
                  <a:rPr lang="en-US" dirty="0"/>
                  <a:t>%</a:t>
                </a:r>
                <a:r>
                  <a:rPr lang="cs-CZ" dirty="0"/>
                  <a:t>. V polní nemocnici nutně potřebují najít 3 dárce krve s touto krevní skupinou. Potenciálních dárců je dostatek, nikdo z nich však nezná svou krevní skupinu. Jaká je pravděpodobnost, že pro nalezení 3 dárců krevní skupiny A+, budeme muset postupně vyšetřit více než 7 a méně než 12 potenciálních dárců?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osob, které musíme vyšetřit, chceme-li najít 3 dárce s krevní skupinou A+</a:t>
                </a:r>
                <a:endParaRPr lang="cs-CZ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𝑁𝐵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=3;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=0,35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=8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p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0,35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0,65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  <a:ea typeface="Cambria Math"/>
                          </a:rPr>
                          <m:t>≅0,332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8" t="-758" r="-2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V případě negativně binomické náhodné veličiny není definice ustálená. Někteří statistici (popř. statistický software) ji definují jako </a:t>
                </a:r>
                <a:r>
                  <a:rPr lang="cs-CZ" dirty="0">
                    <a:solidFill>
                      <a:srgbClr val="00A499"/>
                    </a:solidFill>
                  </a:rPr>
                  <a:t>počet neúspěchů před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. úspěchem</a:t>
                </a:r>
                <a:r>
                  <a:rPr lang="cs-CZ" dirty="0"/>
                  <a:t>.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2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POZOR!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77E561-662C-4163-B930-D59603A6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99" y="4472359"/>
            <a:ext cx="1490464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láček 4">
            <a:extLst>
              <a:ext uri="{FF2B5EF4-FFF2-40B4-BE49-F238E27FC236}">
                <a16:creationId xmlns:a16="http://schemas.microsoft.com/office/drawing/2014/main" id="{5BFC313B-0C84-4A78-BDF2-06AFB14C082A}"/>
              </a:ext>
            </a:extLst>
          </p:cNvPr>
          <p:cNvSpPr/>
          <p:nvPr/>
        </p:nvSpPr>
        <p:spPr>
          <a:xfrm>
            <a:off x="4233872" y="3022103"/>
            <a:ext cx="5824527" cy="1728192"/>
          </a:xfrm>
          <a:prstGeom prst="cloudCallout">
            <a:avLst/>
          </a:prstGeom>
          <a:noFill/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BA8098-3D1F-4E30-8621-1971DA0CFD38}"/>
              </a:ext>
            </a:extLst>
          </p:cNvPr>
          <p:cNvSpPr txBox="1"/>
          <p:nvPr/>
        </p:nvSpPr>
        <p:spPr>
          <a:xfrm>
            <a:off x="4894034" y="3563033"/>
            <a:ext cx="40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se to projeví v praktickém výpočtu pravděpodobnostní funkce?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C2174BF-9D9E-4826-96DF-9A60AA1B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654" y="5389701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Dle </a:t>
                </a:r>
                <a:r>
                  <a:rPr lang="cs-CZ" u="sng" dirty="0">
                    <a:hlinkClick r:id="rId2"/>
                  </a:rPr>
                  <a:t>http://ksicht.natur.cuni.cz/serialy/detektivni-chemie/3</a:t>
                </a:r>
                <a:r>
                  <a:rPr lang="cs-CZ" dirty="0"/>
                  <a:t> je pravděpodobnost výskytu krevní skupiny A+ 35</a:t>
                </a:r>
                <a:r>
                  <a:rPr lang="en-US" dirty="0"/>
                  <a:t>%</a:t>
                </a:r>
                <a:r>
                  <a:rPr lang="cs-CZ" dirty="0"/>
                  <a:t>. V polní nemocnici nutně potřebují najít 3 dárce krve s touto krevní skupinou. Potenciálních dárců je dostatek, nikdo z nich však nezná svou krevní skupinu. Jaká je pravděpodobnost, že pro nalezení 3 dárců krevní skupiny A+, budeme muset postupně vyšetřit více než 7 a méně než 12 potenciálních dárců?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osob, které musíme vyšetřit, chceme-li najít 3 dárce s krevní skupinou A+</a:t>
                </a:r>
                <a:endParaRPr lang="cs-CZ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𝑁𝐵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=3;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=0,35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V R: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… počet osob </a:t>
                </a:r>
                <a:r>
                  <a:rPr lang="cs-CZ" dirty="0">
                    <a:solidFill>
                      <a:srgbClr val="00A499"/>
                    </a:solidFill>
                  </a:rPr>
                  <a:t>s jinou krevní skupinou než A+</a:t>
                </a:r>
                <a:r>
                  <a:rPr lang="cs-CZ" dirty="0"/>
                  <a:t>, které musíme vyšetřit, chceme-li najít 3 dárce s krevní skupinou A+</a:t>
                </a:r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cs-CZ" i="1" dirty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7</m:t>
                        </m:r>
                        <m:r>
                          <a:rPr lang="en-US" sz="1600" i="1">
                            <a:latin typeface="Cambria Math"/>
                          </a:rPr>
                          <m:t>&lt;</m:t>
                        </m:r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  <m:r>
                          <a:rPr lang="en-US" sz="1600" i="1">
                            <a:latin typeface="Cambria Math"/>
                          </a:rPr>
                          <m:t>&lt;</m:t>
                        </m:r>
                        <m:r>
                          <a:rPr lang="cs-CZ" sz="1600" i="1">
                            <a:latin typeface="Cambria Math"/>
                          </a:rPr>
                          <m:t>12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&lt;12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≤4</m:t>
                        </m:r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𝟑𝟑𝟐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(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𝑝𝑛𝑏𝑖𝑛𝑜𝑚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8,3,0.35</m:t>
                        </m:r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𝑝𝑛𝑏𝑖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𝑛𝑜𝑚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,3,0.35</m:t>
                        </m:r>
                      </m:e>
                    </m:d>
                  </m:oMath>
                </a14:m>
                <a:r>
                  <a:rPr lang="cs-CZ" sz="1600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8" t="-758" r="-2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Geometrické rozdělení je speciálním typem negativně binomického rozdělení pro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</a:t>
                </a:r>
                <a:r>
                  <a:rPr lang="cs-CZ" dirty="0" err="1"/>
                  <a:t>Bernoulliho</a:t>
                </a:r>
                <a:r>
                  <a:rPr lang="cs-CZ" dirty="0"/>
                  <a:t> pokusů 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b="0" i="0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prvn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cs-CZ" b="0" i="0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ho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výskytu události (úspěchu), včetně.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𝐺𝑒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Střední hodnota: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cs-CZ" b="1" dirty="0"/>
                  <a:t>                 Rozptyl:</a:t>
                </a:r>
                <a:r>
                  <a:rPr lang="cs-CZ" dirty="0"/>
                  <a:t>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pPr marL="0" lvl="0" indent="0">
                  <a:buNone/>
                </a:pPr>
                <a:r>
                  <a:rPr lang="cs-CZ" b="1" dirty="0"/>
                  <a:t>Příklady: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počet volání nutných k tomu, abychom se dovolali do televizní soutěže, počet řidičů, kteří podstoupí test na obsah alkoholu v krvi do doby, než bude nalezen první podnapilý řidič,  …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8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Geometrické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1663065" y="2069080"/>
            <a:ext cx="886587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FB8C130-F5E7-4BA9-A0FD-A25FDE5DB4BC}"/>
              </a:ext>
            </a:extLst>
          </p:cNvPr>
          <p:cNvCxnSpPr>
            <a:cxnSpLocks/>
          </p:cNvCxnSpPr>
          <p:nvPr/>
        </p:nvCxnSpPr>
        <p:spPr>
          <a:xfrm flipV="1">
            <a:off x="6482947" y="3382447"/>
            <a:ext cx="0" cy="303728"/>
          </a:xfrm>
          <a:prstGeom prst="straightConnector1">
            <a:avLst/>
          </a:prstGeom>
          <a:ln w="28575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41525E-3BCA-4840-98F6-BA106C391E5F}"/>
              </a:ext>
            </a:extLst>
          </p:cNvPr>
          <p:cNvSpPr txBox="1"/>
          <p:nvPr/>
        </p:nvSpPr>
        <p:spPr>
          <a:xfrm>
            <a:off x="6328575" y="3732182"/>
            <a:ext cx="358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pravděpodobnost úspěchu </a:t>
            </a:r>
          </a:p>
        </p:txBody>
      </p:sp>
    </p:spTree>
    <p:extLst>
      <p:ext uri="{BB962C8B-B14F-4D97-AF65-F5344CB8AC3E}">
        <p14:creationId xmlns:p14="http://schemas.microsoft.com/office/powerpoint/2010/main" val="157751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 lze popsat rozdělení diskrétní náhodné veličiny?</a:t>
                </a:r>
              </a:p>
              <a:p>
                <a:pPr marL="0" indent="0">
                  <a:buNone/>
                </a:pPr>
                <a:r>
                  <a:rPr lang="cs-CZ" dirty="0"/>
                  <a:t>    Distribuční funkcí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resp. pravděpodobnostní funkcí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 lze popsat rozdělení spojité náhodné veličiny?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cs-CZ" dirty="0"/>
                  <a:t>    Distribuční funkcí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resp. hustotou pravděpodobností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Jaké základní číselné charakteristiky používáme pro popis náhodné veličiny?</a:t>
                </a:r>
              </a:p>
              <a:p>
                <a:pPr>
                  <a:buNone/>
                </a:pPr>
                <a:r>
                  <a:rPr lang="cs-CZ" dirty="0"/>
                  <a:t>	 Střední hodnota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 směrodatná odchylka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/>
                  <a:t>-kvantily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</a:t>
            </a:r>
          </a:p>
        </p:txBody>
      </p:sp>
    </p:spTree>
    <p:extLst>
      <p:ext uri="{BB962C8B-B14F-4D97-AF65-F5344CB8AC3E}">
        <p14:creationId xmlns:p14="http://schemas.microsoft.com/office/powerpoint/2010/main" val="3576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Bodový proces</a:t>
                </a:r>
              </a:p>
              <a:p>
                <a:pPr marL="0" indent="0">
                  <a:buNone/>
                </a:pPr>
                <a:r>
                  <a:rPr lang="cs-CZ" dirty="0"/>
                  <a:t>Sledujeme chod procesu, v němž čas od času dochází k nějaké význačné události.</a:t>
                </a:r>
              </a:p>
              <a:p>
                <a:pPr>
                  <a:buFontTx/>
                  <a:buChar char="-"/>
                </a:pPr>
                <a:endParaRPr lang="cs-CZ" dirty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Registrujeme počet události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v časovém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Jako </a:t>
                </a:r>
                <a:r>
                  <a:rPr lang="cs-CZ" b="1" dirty="0" err="1"/>
                  <a:t>Poissonův</a:t>
                </a:r>
                <a:r>
                  <a:rPr lang="cs-CZ" b="1" dirty="0"/>
                  <a:t> proces </a:t>
                </a:r>
                <a:r>
                  <a:rPr lang="cs-CZ" dirty="0"/>
                  <a:t>označujeme proces, který je: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ordinární </a:t>
                </a:r>
                <a:r>
                  <a:rPr lang="cs-CZ" dirty="0"/>
                  <a:t>– tj. pravděpodobnost výskytu více než jedné události v limitně krátkém časovém  intervalu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</a:rPr>
                          <m:t>⟶0</m:t>
                        </m:r>
                      </m:e>
                    </m:d>
                  </m:oMath>
                </a14:m>
                <a:r>
                  <a:rPr lang="cs-CZ" dirty="0"/>
                  <a:t> je nulová. (tzv. </a:t>
                </a:r>
                <a:r>
                  <a:rPr lang="cs-CZ" b="1" dirty="0"/>
                  <a:t>řídké jevy</a:t>
                </a:r>
                <a:r>
                  <a:rPr lang="cs-CZ" dirty="0"/>
                  <a:t>),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stacionární </a:t>
                </a:r>
                <a:r>
                  <a:rPr lang="cs-CZ" dirty="0"/>
                  <a:t>– tj. rychlost výskytu událostí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/>
                  <a:t>je konstantní v průběhu celého sledovaného intervalu,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 err="1">
                    <a:solidFill>
                      <a:srgbClr val="00A499"/>
                    </a:solidFill>
                  </a:rPr>
                  <a:t>beznásledný</a:t>
                </a:r>
                <a:r>
                  <a:rPr lang="cs-CZ" b="1" dirty="0"/>
                  <a:t> </a:t>
                </a:r>
                <a:r>
                  <a:rPr lang="cs-CZ" dirty="0"/>
                  <a:t>– tj. pravděpodobnost výskytu události není závislá na čase, který uplynul od minulé události.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42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Poissonův</a:t>
            </a:r>
            <a:r>
              <a:rPr lang="cs-CZ" dirty="0"/>
              <a:t> proces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D0463BF-40BC-4698-9F52-28BB1AD421D9}"/>
              </a:ext>
            </a:extLst>
          </p:cNvPr>
          <p:cNvGrpSpPr/>
          <p:nvPr/>
        </p:nvGrpSpPr>
        <p:grpSpPr>
          <a:xfrm>
            <a:off x="3906429" y="2426238"/>
            <a:ext cx="4680520" cy="721359"/>
            <a:chOff x="2339752" y="2480018"/>
            <a:chExt cx="4680520" cy="721359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2208ECDC-5420-43D4-9957-6B67829284C2}"/>
                </a:ext>
              </a:extLst>
            </p:cNvPr>
            <p:cNvGrpSpPr/>
            <p:nvPr/>
          </p:nvGrpSpPr>
          <p:grpSpPr>
            <a:xfrm>
              <a:off x="2339752" y="2480018"/>
              <a:ext cx="4680520" cy="721359"/>
              <a:chOff x="2339752" y="2480018"/>
              <a:chExt cx="4680520" cy="721359"/>
            </a:xfrm>
          </p:grpSpPr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491B07E1-F45D-422E-AF7E-9AD1C1929EC6}"/>
                  </a:ext>
                </a:extLst>
              </p:cNvPr>
              <p:cNvCxnSpPr/>
              <p:nvPr/>
            </p:nvCxnSpPr>
            <p:spPr>
              <a:xfrm>
                <a:off x="2339752" y="2636912"/>
                <a:ext cx="46805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D35AE2D5-AC38-47F8-AF66-BF8D805BFE05}"/>
                  </a:ext>
                </a:extLst>
              </p:cNvPr>
              <p:cNvGrpSpPr/>
              <p:nvPr/>
            </p:nvGrpSpPr>
            <p:grpSpPr>
              <a:xfrm>
                <a:off x="2627784" y="2492896"/>
                <a:ext cx="576064" cy="708481"/>
                <a:chOff x="2627784" y="2492896"/>
                <a:chExt cx="576064" cy="708481"/>
              </a:xfrm>
            </p:grpSpPr>
            <p:cxnSp>
              <p:nvCxnSpPr>
                <p:cNvPr id="22" name="Přímá spojnice 21">
                  <a:extLst>
                    <a:ext uri="{FF2B5EF4-FFF2-40B4-BE49-F238E27FC236}">
                      <a16:creationId xmlns:a16="http://schemas.microsoft.com/office/drawing/2014/main" id="{6926D976-B2C6-4F5C-A0AE-794443D5E5A5}"/>
                    </a:ext>
                  </a:extLst>
                </p:cNvPr>
                <p:cNvCxnSpPr/>
                <p:nvPr/>
              </p:nvCxnSpPr>
              <p:spPr>
                <a:xfrm>
                  <a:off x="2915816" y="2492896"/>
                  <a:ext cx="0" cy="2880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ovéPole 22">
                      <a:extLst>
                        <a:ext uri="{FF2B5EF4-FFF2-40B4-BE49-F238E27FC236}">
                          <a16:creationId xmlns:a16="http://schemas.microsoft.com/office/drawing/2014/main" id="{7567AC93-37D9-4B32-9084-1D9D2C771B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2000" dirty="0"/>
                    </a:p>
                  </p:txBody>
                </p:sp>
              </mc:Choice>
              <mc:Fallback xmlns="">
                <p:sp>
                  <p:nvSpPr>
                    <p:cNvPr id="10" name="TextovéPole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1CAA19D6-440F-409B-BCA1-049C446FBBE7}"/>
                  </a:ext>
                </a:extLst>
              </p:cNvPr>
              <p:cNvGrpSpPr/>
              <p:nvPr/>
            </p:nvGrpSpPr>
            <p:grpSpPr>
              <a:xfrm>
                <a:off x="3384492" y="2492896"/>
                <a:ext cx="576064" cy="708481"/>
                <a:chOff x="2627784" y="2492896"/>
                <a:chExt cx="576064" cy="708481"/>
              </a:xfrm>
            </p:grpSpPr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14887D2C-8EF8-41C9-872F-E77348412FEF}"/>
                    </a:ext>
                  </a:extLst>
                </p:cNvPr>
                <p:cNvCxnSpPr/>
                <p:nvPr/>
              </p:nvCxnSpPr>
              <p:spPr>
                <a:xfrm>
                  <a:off x="2915816" y="2492896"/>
                  <a:ext cx="0" cy="2880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2CA91090-1754-4273-90AF-3402543B50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2000" dirty="0"/>
                    </a:p>
                  </p:txBody>
                </p:sp>
              </mc:Choice>
              <mc:Fallback xmlns="">
                <p:sp>
                  <p:nvSpPr>
                    <p:cNvPr id="14" name="TextovéPole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6A1AF31A-8AD0-4E98-858A-E3090E261FD2}"/>
                  </a:ext>
                </a:extLst>
              </p:cNvPr>
              <p:cNvGrpSpPr/>
              <p:nvPr/>
            </p:nvGrpSpPr>
            <p:grpSpPr>
              <a:xfrm>
                <a:off x="3672524" y="2492896"/>
                <a:ext cx="576064" cy="708481"/>
                <a:chOff x="2627784" y="2492896"/>
                <a:chExt cx="576064" cy="708481"/>
              </a:xfrm>
            </p:grpSpPr>
            <p:cxnSp>
              <p:nvCxnSpPr>
                <p:cNvPr id="18" name="Přímá spojnice 17">
                  <a:extLst>
                    <a:ext uri="{FF2B5EF4-FFF2-40B4-BE49-F238E27FC236}">
                      <a16:creationId xmlns:a16="http://schemas.microsoft.com/office/drawing/2014/main" id="{04EB9F8B-1473-47A7-844A-9E5AAC8F1F85}"/>
                    </a:ext>
                  </a:extLst>
                </p:cNvPr>
                <p:cNvCxnSpPr/>
                <p:nvPr/>
              </p:nvCxnSpPr>
              <p:spPr>
                <a:xfrm>
                  <a:off x="2915816" y="2492896"/>
                  <a:ext cx="0" cy="2880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CEE22511-D79A-44E1-81AF-863076480A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2000" dirty="0"/>
                    </a:p>
                  </p:txBody>
                </p:sp>
              </mc:Choice>
              <mc:Fallback xmlns="">
                <p:sp>
                  <p:nvSpPr>
                    <p:cNvPr id="17" name="TextovéPole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90D0665-9488-45CA-8052-9A28B6F819E2}"/>
                  </a:ext>
                </a:extLst>
              </p:cNvPr>
              <p:cNvGrpSpPr/>
              <p:nvPr/>
            </p:nvGrpSpPr>
            <p:grpSpPr>
              <a:xfrm>
                <a:off x="6228184" y="2480018"/>
                <a:ext cx="576064" cy="708481"/>
                <a:chOff x="2627784" y="2492896"/>
                <a:chExt cx="576064" cy="708481"/>
              </a:xfrm>
            </p:grpSpPr>
            <p:cxnSp>
              <p:nvCxnSpPr>
                <p:cNvPr id="16" name="Přímá spojnice 15">
                  <a:extLst>
                    <a:ext uri="{FF2B5EF4-FFF2-40B4-BE49-F238E27FC236}">
                      <a16:creationId xmlns:a16="http://schemas.microsoft.com/office/drawing/2014/main" id="{271FBF35-2B34-4B7F-8CCD-6EE2F89A80BF}"/>
                    </a:ext>
                  </a:extLst>
                </p:cNvPr>
                <p:cNvCxnSpPr/>
                <p:nvPr/>
              </p:nvCxnSpPr>
              <p:spPr>
                <a:xfrm>
                  <a:off x="2915816" y="2492896"/>
                  <a:ext cx="0" cy="2880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ovéPole 16">
                      <a:extLst>
                        <a:ext uri="{FF2B5EF4-FFF2-40B4-BE49-F238E27FC236}">
                          <a16:creationId xmlns:a16="http://schemas.microsoft.com/office/drawing/2014/main" id="{E9399836-9BA0-49C1-98E8-B0F0321001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2000" dirty="0"/>
                    </a:p>
                  </p:txBody>
                </p:sp>
              </mc:Choice>
              <mc:Fallback xmlns="">
                <p:sp>
                  <p:nvSpPr>
                    <p:cNvPr id="20" name="TextovéPole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7784" y="2801267"/>
                      <a:ext cx="576064" cy="40011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5C1E9BEE-E122-4402-A64E-611CD4711874}"/>
                </a:ext>
              </a:extLst>
            </p:cNvPr>
            <p:cNvSpPr txBox="1"/>
            <p:nvPr/>
          </p:nvSpPr>
          <p:spPr>
            <a:xfrm>
              <a:off x="4572000" y="2819951"/>
              <a:ext cx="1080120" cy="36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3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Rychlost výskytu události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parametrem </a:t>
                </a:r>
                <a:r>
                  <a:rPr lang="cs-CZ" dirty="0" err="1"/>
                  <a:t>Poissonova</a:t>
                </a:r>
                <a:r>
                  <a:rPr lang="cs-CZ" dirty="0"/>
                  <a:t> procesu.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 err="1"/>
                  <a:t>Poissonův</a:t>
                </a:r>
                <a:r>
                  <a:rPr lang="cs-CZ" dirty="0"/>
                  <a:t> proces lze obdobně jako v časovém intervalu definovat na libovolné uzavřené prostorové oblasti (na ploše, v objemu).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Poissonův</a:t>
            </a:r>
            <a:r>
              <a:rPr lang="cs-CZ" dirty="0"/>
              <a:t> proces</a:t>
            </a:r>
          </a:p>
        </p:txBody>
      </p:sp>
    </p:spTree>
    <p:extLst>
      <p:ext uri="{BB962C8B-B14F-4D97-AF65-F5344CB8AC3E}">
        <p14:creationId xmlns:p14="http://schemas.microsoft.com/office/powerpoint/2010/main" val="3553775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Definujme si náhodný pokus jako </a:t>
                </a:r>
                <a:r>
                  <a:rPr lang="cs-CZ" dirty="0" err="1"/>
                  <a:t>Poissonův</a:t>
                </a:r>
                <a:r>
                  <a:rPr lang="cs-CZ" dirty="0"/>
                  <a:t> proces (nezávislé události probíhající v čase </a:t>
                </a:r>
                <a:r>
                  <a:rPr lang="cs-CZ" i="1" dirty="0"/>
                  <a:t>t</a:t>
                </a:r>
                <a:r>
                  <a:rPr lang="cs-CZ" dirty="0"/>
                  <a:t>, s rychlostí výskytu </a:t>
                </a:r>
                <a:r>
                  <a:rPr lang="cs-CZ" i="1" dirty="0"/>
                  <a:t>λ</a:t>
                </a:r>
                <a:r>
                  <a:rPr lang="cs-CZ" dirty="0"/>
                  <a:t>; popř. nezávislé události objevující se na ploše </a:t>
                </a:r>
                <a:r>
                  <a:rPr lang="cs-CZ" i="1" dirty="0"/>
                  <a:t>t</a:t>
                </a:r>
                <a:r>
                  <a:rPr lang="cs-CZ" dirty="0"/>
                  <a:t>, resp. v objemu </a:t>
                </a:r>
                <a:r>
                  <a:rPr lang="cs-CZ" i="1" dirty="0"/>
                  <a:t>t</a:t>
                </a:r>
                <a:r>
                  <a:rPr lang="cs-CZ" dirty="0"/>
                  <a:t> s hustotou výskytu </a:t>
                </a:r>
                <a:r>
                  <a:rPr lang="cs-CZ" i="1" dirty="0"/>
                  <a:t>λ</a:t>
                </a:r>
                <a:r>
                  <a:rPr lang="cs-CZ" dirty="0"/>
                  <a:t>). Pak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výskytu události v uzavřené oblasti (v čase, na ploše, v objemu)</a:t>
                </a:r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  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Střední hodnota, rozptyl: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lvl="0" indent="0">
                  <a:buNone/>
                </a:pPr>
                <a:r>
                  <a:rPr lang="cs-CZ" b="1" dirty="0"/>
                  <a:t>Příklady: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počet pacientů ošetřených během dopoledních ordinačních hodin,</a:t>
                </a:r>
              </a:p>
              <a:p>
                <a:pPr marL="0" lv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                 počet </a:t>
                </a:r>
                <a:r>
                  <a:rPr lang="cs-CZ" dirty="0" err="1">
                    <a:solidFill>
                      <a:srgbClr val="00A499"/>
                    </a:solidFill>
                  </a:rPr>
                  <a:t>mikrodefektů</a:t>
                </a:r>
                <a:r>
                  <a:rPr lang="cs-CZ" dirty="0">
                    <a:solidFill>
                      <a:srgbClr val="00A499"/>
                    </a:solidFill>
                  </a:rPr>
                  <a:t> na zadaném vzorku materiálu, počet mikroorganismů v 1 dl vody, …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25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Poissonovo</a:t>
            </a:r>
            <a:r>
              <a:rPr lang="cs-CZ" dirty="0"/>
              <a:t>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1663065" y="2326255"/>
            <a:ext cx="886587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545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/>
                  <a:t>Definujme si náhodný pokus jako </a:t>
                </a:r>
                <a:r>
                  <a:rPr lang="cs-CZ" dirty="0" err="1"/>
                  <a:t>Poissonův</a:t>
                </a:r>
                <a:r>
                  <a:rPr lang="cs-CZ" dirty="0"/>
                  <a:t> proces (nezávislé události probíhající v čase </a:t>
                </a:r>
                <a:r>
                  <a:rPr lang="cs-CZ" i="1" dirty="0"/>
                  <a:t>t</a:t>
                </a:r>
                <a:r>
                  <a:rPr lang="cs-CZ" dirty="0"/>
                  <a:t>, s rychlostí výskytu </a:t>
                </a:r>
                <a:r>
                  <a:rPr lang="cs-CZ" i="1" dirty="0"/>
                  <a:t>λ</a:t>
                </a:r>
                <a:r>
                  <a:rPr lang="cs-CZ" dirty="0"/>
                  <a:t>; popř. nezávislé události objevující se na ploše </a:t>
                </a:r>
                <a:r>
                  <a:rPr lang="cs-CZ" i="1" dirty="0"/>
                  <a:t>t</a:t>
                </a:r>
                <a:r>
                  <a:rPr lang="cs-CZ" dirty="0"/>
                  <a:t>, resp. v objemu </a:t>
                </a:r>
                <a:r>
                  <a:rPr lang="cs-CZ" i="1" dirty="0"/>
                  <a:t>t</a:t>
                </a:r>
                <a:r>
                  <a:rPr lang="cs-CZ" dirty="0"/>
                  <a:t> s hustotou výskytu </a:t>
                </a:r>
                <a:r>
                  <a:rPr lang="cs-CZ" i="1" dirty="0"/>
                  <a:t>λ</a:t>
                </a:r>
                <a:r>
                  <a:rPr lang="cs-CZ" dirty="0"/>
                  <a:t>). Pak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výskytu události v uzavřené oblasti (v čase, na ploše, v objemu)</a:t>
                </a:r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Poissonovo</a:t>
            </a:r>
            <a:r>
              <a:rPr lang="cs-CZ" dirty="0"/>
              <a:t> rozdělení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B39367-FDC5-4C29-BFEC-2441E500528A}"/>
              </a:ext>
            </a:extLst>
          </p:cNvPr>
          <p:cNvSpPr/>
          <p:nvPr/>
        </p:nvSpPr>
        <p:spPr>
          <a:xfrm>
            <a:off x="1663065" y="2326255"/>
            <a:ext cx="8865870" cy="5382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943B04-4881-4E0E-8AC0-B50C3F5F3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10" r="7112" b="5224"/>
          <a:stretch/>
        </p:blipFill>
        <p:spPr>
          <a:xfrm>
            <a:off x="1295612" y="3637812"/>
            <a:ext cx="4642273" cy="2856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ABB3DA2-8719-424A-96E2-57544A4FF515}"/>
                  </a:ext>
                </a:extLst>
              </p:cNvPr>
              <p:cNvSpPr txBox="1"/>
              <p:nvPr/>
            </p:nvSpPr>
            <p:spPr>
              <a:xfrm>
                <a:off x="7087436" y="3637812"/>
                <a:ext cx="1984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=5)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s-CZ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</m:t>
                      </m:r>
                      <m:r>
                        <a:rPr lang="cs-CZ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=10)</m:t>
                      </m:r>
                    </m:oMath>
                  </m:oMathPara>
                </a14:m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ABB3DA2-8719-424A-96E2-57544A4FF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436" y="3637812"/>
                <a:ext cx="1984075" cy="1200329"/>
              </a:xfrm>
              <a:prstGeom prst="rect">
                <a:avLst/>
              </a:prstGeom>
              <a:blipFill>
                <a:blip r:embed="rId4"/>
                <a:stretch>
                  <a:fillRect r="-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583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Poissonovým rozdělením lze velmi dobře aproximovat binomické rozdělení pro případ, že počet pokusů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je dostatečně velký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/>
                          </a:rPr>
                          <m:t>&gt;30</m:t>
                        </m:r>
                      </m:e>
                    </m:d>
                  </m:oMath>
                </a14:m>
                <a:r>
                  <a:rPr lang="cs-CZ" dirty="0"/>
                  <a:t> a pravděpodobnost výskytu události (úspěchu) je dostatečně malá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solidFill>
                              <a:srgbClr val="00A4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&lt;0,1</m:t>
                        </m:r>
                      </m:e>
                    </m:d>
                  </m:oMath>
                </a14:m>
                <a:r>
                  <a:rPr lang="cs-CZ" dirty="0"/>
                  <a:t>. V takovém případě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r>
                      <a:rPr lang="cs-CZ" i="1">
                        <a:latin typeface="Cambria Math"/>
                      </a:rPr>
                      <m:t>𝑡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&gt;30 ∧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&lt;0,1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⇒</m:t>
                      </m:r>
                      <m:r>
                        <a:rPr lang="cs-CZ" i="1">
                          <a:latin typeface="Cambria Math"/>
                        </a:rPr>
                        <m:t>𝐵𝑖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i="1">
                          <a:latin typeface="Cambria Math"/>
                        </a:rPr>
                        <m:t>𝑃𝑜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Poissonovo</a:t>
            </a:r>
            <a:r>
              <a:rPr lang="cs-CZ" dirty="0"/>
              <a:t> rozdělení – aproximace bin. rozdělením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31A6FC-4B58-45F7-91A1-4600D5E1F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0" t="20556" r="1184" b="11708"/>
          <a:stretch/>
        </p:blipFill>
        <p:spPr>
          <a:xfrm>
            <a:off x="1091935" y="3826474"/>
            <a:ext cx="5052749" cy="25965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848BD4-60DE-49FE-8357-9B567E0BC3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1" t="20861" r="13326" b="13539"/>
          <a:stretch/>
        </p:blipFill>
        <p:spPr>
          <a:xfrm>
            <a:off x="6522224" y="3826473"/>
            <a:ext cx="4661714" cy="25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Telefonní ústředna zapojí během hodiny průměrně 15 hovorů. Jaká je pravděpodobnost, že během 4 minut zapojí ústředna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právě jeden hovor?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alespoň dva hovory?</a:t>
                </a:r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hovorů, které telefonní ústředna spojí během 4 minut</a:t>
                </a:r>
                <a:endParaRPr lang="cs-CZ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𝑃𝑜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?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cs-CZ" dirty="0"/>
                  <a:t>(průměrně 15 hovorů za hodinu, tj. průměrně 1 hovor za 4 minuty)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b="1" dirty="0"/>
                  <a:t>Další příklad – video:</a:t>
                </a:r>
              </a:p>
              <a:p>
                <a:pPr marL="0" indent="0" algn="ctr">
                  <a:buNone/>
                </a:pPr>
                <a:r>
                  <a:rPr lang="cs-CZ" i="1" dirty="0">
                    <a:hlinkClick r:id="rId2"/>
                  </a:rPr>
                  <a:t>http://am-nas.vsb.cz/lit40/PRASTA/Videa/DNV_poisson/index.html</a:t>
                </a:r>
                <a:r>
                  <a:rPr lang="cs-CZ" i="1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3" t="-1389" r="-603" b="-26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Telefonní ústředna zapojí během hodiny průměrně 15 hovorů. Jaká je pravděpodobnost, že během 4 minut zapojí ústředna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právě jeden hovor?</a:t>
                </a:r>
              </a:p>
              <a:p>
                <a:pPr marL="457200" indent="-457200" algn="just">
                  <a:buAutoNum type="alphaLcParenR"/>
                </a:pPr>
                <a:r>
                  <a:rPr lang="cs-CZ" dirty="0"/>
                  <a:t>alespoň dva hovory?</a:t>
                </a:r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hovorů, které telefonní ústředna spojí během 4 minut</a:t>
                </a:r>
                <a:endParaRPr lang="cs-CZ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𝑃𝑜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cs-CZ" dirty="0"/>
                  <a:t>(průměrně 15 hovorů za hodinu, tj. průměrně 1 hovor za 4 minuty)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V R: 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𝟑𝟔𝟖</m:t>
                    </m:r>
                  </m:oMath>
                </a14:m>
                <a:r>
                  <a:rPr lang="cs-CZ" dirty="0"/>
                  <a:t> (</a:t>
                </a:r>
                <a:r>
                  <a:rPr lang="cs-CZ" i="1" dirty="0" err="1"/>
                  <a:t>dpois</a:t>
                </a:r>
                <a:r>
                  <a:rPr lang="cs-CZ" i="1" dirty="0"/>
                  <a:t>(1,1)</a:t>
                </a:r>
                <a:r>
                  <a:rPr lang="cs-CZ" dirty="0"/>
                  <a:t>)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𝟐𝟔𝟒</m:t>
                    </m:r>
                  </m:oMath>
                </a14:m>
                <a:r>
                  <a:rPr lang="cs-CZ" dirty="0"/>
                  <a:t> (</a:t>
                </a:r>
                <a:r>
                  <a:rPr lang="cs-CZ" i="1" dirty="0"/>
                  <a:t>1-ppois(1,1)</a:t>
                </a:r>
                <a:r>
                  <a:rPr lang="cs-CZ" dirty="0"/>
                  <a:t>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3F04CB86-6B23-431C-BFA9-5981B4D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C5D63F-8215-4BDE-B536-96F398E647BF}"/>
              </a:ext>
            </a:extLst>
          </p:cNvPr>
          <p:cNvSpPr/>
          <p:nvPr/>
        </p:nvSpPr>
        <p:spPr>
          <a:xfrm>
            <a:off x="2444376" y="5384800"/>
            <a:ext cx="1804895" cy="33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387E0BC-605F-4A43-84A7-FF3A0A7AAD16}"/>
              </a:ext>
            </a:extLst>
          </p:cNvPr>
          <p:cNvSpPr/>
          <p:nvPr/>
        </p:nvSpPr>
        <p:spPr>
          <a:xfrm>
            <a:off x="4291105" y="5346760"/>
            <a:ext cx="1697319" cy="33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946908D-2893-46E2-9715-2C3E3A67D826}"/>
              </a:ext>
            </a:extLst>
          </p:cNvPr>
          <p:cNvSpPr/>
          <p:nvPr/>
        </p:nvSpPr>
        <p:spPr>
          <a:xfrm>
            <a:off x="6030259" y="5357906"/>
            <a:ext cx="2291978" cy="33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Vybraná rozdělení diskrétní </a:t>
            </a:r>
            <a:r>
              <a:rPr lang="cs-CZ" dirty="0" err="1"/>
              <a:t>náh</a:t>
            </a:r>
            <a:r>
              <a:rPr lang="cs-CZ" dirty="0"/>
              <a:t>. veličiny - přehled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48DD788E-DDF5-4B46-B587-807F28A97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870527"/>
                  </p:ext>
                </p:extLst>
              </p:nvPr>
            </p:nvGraphicFramePr>
            <p:xfrm>
              <a:off x="313935" y="2188865"/>
              <a:ext cx="11564129" cy="305181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2650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64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0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437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Popis</a:t>
                          </a:r>
                          <a:endParaRPr lang="cs-CZ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Podmínky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náhodné veličiny</a:t>
                          </a:r>
                          <a:r>
                            <a:rPr lang="cs-CZ" sz="2000" b="1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symbolický zápis</a:t>
                          </a:r>
                          <a:endParaRPr lang="cs-CZ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9179">
                    <a:tc row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počet úspěchů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 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pokusech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nezávislé</a:t>
                          </a:r>
                          <a:r>
                            <a:rPr lang="cs-CZ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pokusy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Alternativní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cs-CZ" sz="2000" b="0" i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9179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Binomická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𝐵𝑖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cs-CZ" sz="2000" b="0" i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závislé pokusy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Hypergeometrická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cs-CZ" sz="2000" b="0" i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počet pokusů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do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úspěchu (včetně)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nezávislé pokusy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Geometrická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𝐺𝑒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Negativně binomická 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(Pascalova)</a:t>
                          </a:r>
                          <a:r>
                            <a:rPr lang="cs-CZ" sz="20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𝑁𝐵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cs-CZ" sz="2000" b="0" i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počet události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 uzavřené oblasti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(v čase, na ploše, v objemu)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ordinarita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, </a:t>
                          </a: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stacionarita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, </a:t>
                          </a: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beznáslednost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procesu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Poissonova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2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Po</m:t>
                              </m:r>
                              <m:d>
                                <m:dPr>
                                  <m:ctrl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λt</m:t>
                                  </m:r>
                                </m:e>
                              </m:d>
                            </m:oMath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48DD788E-DDF5-4B46-B587-807F28A97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870527"/>
                  </p:ext>
                </p:extLst>
              </p:nvPr>
            </p:nvGraphicFramePr>
            <p:xfrm>
              <a:off x="313935" y="2188865"/>
              <a:ext cx="11564129" cy="305181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2650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648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05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437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994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Popis</a:t>
                          </a:r>
                          <a:endParaRPr lang="cs-CZ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Podmínky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cs-CZ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náhodné veličiny</a:t>
                          </a:r>
                          <a:r>
                            <a:rPr lang="cs-CZ" sz="2000" b="1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symbolický zápis</a:t>
                          </a:r>
                          <a:endParaRPr lang="cs-CZ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0520">
                    <a:tc rowSpan="3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37952" r="-254478" b="-18433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nezávislé</a:t>
                          </a:r>
                          <a:r>
                            <a:rPr lang="cs-CZ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pokusy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1358" t="-108621" r="-482099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108621" r="-257" b="-7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9946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224074" r="-257" b="-6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9946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závislé pokusy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324074" r="-257" b="-5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0520"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204464" r="-254478" b="-17321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nezávislé pokusy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1358" t="-394828" r="-482099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394828" r="-257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9946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cs-CZ" sz="11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531481" r="-257" b="-3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3098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počet události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 uzavřené oblasti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(v čase, na ploše, v objemu)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ordinarita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, </a:t>
                          </a: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stacionarita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, </a:t>
                          </a:r>
                          <a:r>
                            <a:rPr lang="cs-CZ" sz="2000" b="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beznáslednost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procesu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3774" t="-201775" r="-257" b="-14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621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A499"/>
              </a:buClr>
              <a:buNone/>
            </a:pPr>
            <a:r>
              <a:rPr lang="cs-CZ" i="1" dirty="0"/>
              <a:t>Adéla </a:t>
            </a:r>
            <a:r>
              <a:rPr lang="cs-CZ" i="1" dirty="0" err="1"/>
              <a:t>Vrtková</a:t>
            </a:r>
            <a:r>
              <a:rPr lang="cs-CZ" i="1" dirty="0"/>
              <a:t>, Martina Litschmannová: </a:t>
            </a:r>
            <a:r>
              <a:rPr lang="cs-CZ" i="1" dirty="0">
                <a:hlinkClick r:id="rId2"/>
              </a:rPr>
              <a:t>R-tahák</a:t>
            </a:r>
            <a:endParaRPr lang="cs-CZ" i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Vybraná rozdělení diskrétní náhodné veličiny - přehled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D750B6A-BCC9-47D0-96DF-4B4E684F3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67" y="2057399"/>
            <a:ext cx="6120000" cy="40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0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Co nám říká </a:t>
                </a:r>
                <a:r>
                  <a:rPr lang="cs-CZ" dirty="0" err="1">
                    <a:solidFill>
                      <a:srgbClr val="00A499"/>
                    </a:solidFill>
                  </a:rPr>
                  <a:t>Čebyševova</a:t>
                </a:r>
                <a:r>
                  <a:rPr lang="cs-CZ" dirty="0">
                    <a:solidFill>
                      <a:srgbClr val="00A499"/>
                    </a:solidFill>
                  </a:rPr>
                  <a:t> nerovnost?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n-US" dirty="0">
                        <a:latin typeface="Cambria Math"/>
                      </a:rPr>
                      <m:t>&gt;1−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  <a:r>
                  <a:rPr lang="en-US" dirty="0"/>
                  <a:t>Nap</a:t>
                </a:r>
                <a:r>
                  <a:rPr lang="cs-CZ" dirty="0"/>
                  <a:t>ř.:    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n-US" dirty="0">
                        <a:latin typeface="Cambria Math"/>
                      </a:rPr>
                      <m:t>&gt;</m:t>
                    </m:r>
                    <m:r>
                      <a:rPr lang="cs-CZ" i="1" dirty="0">
                        <a:latin typeface="Cambria Math"/>
                      </a:rPr>
                      <m:t>0</m:t>
                    </m:r>
                  </m:oMath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/>
                  <a:t>                    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n-US" dirty="0">
                        <a:latin typeface="Cambria Math"/>
                      </a:rPr>
                      <m:t>&gt;</m:t>
                    </m:r>
                    <m:r>
                      <a:rPr lang="cs-CZ" i="1" dirty="0">
                        <a:latin typeface="Cambria Math"/>
                      </a:rPr>
                      <m:t>0,75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            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−3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+3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n-US" dirty="0">
                        <a:latin typeface="Cambria Math"/>
                      </a:rPr>
                      <m:t>&gt;</m:t>
                    </m:r>
                    <m:r>
                      <a:rPr lang="cs-CZ" i="1" dirty="0">
                        <a:latin typeface="Cambria Math"/>
                      </a:rPr>
                      <m:t>0,89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/>
                  <a:t>Poznámka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Náhodná veličina</a:t>
            </a:r>
          </a:p>
        </p:txBody>
      </p:sp>
    </p:spTree>
    <p:extLst>
      <p:ext uri="{BB962C8B-B14F-4D97-AF65-F5344CB8AC3E}">
        <p14:creationId xmlns:p14="http://schemas.microsoft.com/office/powerpoint/2010/main" val="61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Technika: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šroubů typu M10 mezi 10 vybranými (víme-li, že do dodávky 100 šroubů bylo omylem zařazeno 20 šroubů typu M50)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Biomedicína: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pacientů (z 10 očkovaných) u nichž byla použita prošlá očkovací látka (víme-li, že v balení bylo 20 dávek očkovací látky,  přičemž 5 z nich bylo prošlých)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Obecně:  </a:t>
                </a:r>
                <a:r>
                  <a:rPr lang="cs-CZ" dirty="0">
                    <a:solidFill>
                      <a:srgbClr val="00A499"/>
                    </a:solidFill>
                  </a:rPr>
                  <a:t>počet úspěchů v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(závislých) pokusech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náhodná veličina (příklady)</a:t>
            </a:r>
          </a:p>
        </p:txBody>
      </p:sp>
    </p:spTree>
    <p:extLst>
      <p:ext uri="{BB962C8B-B14F-4D97-AF65-F5344CB8AC3E}">
        <p14:creationId xmlns:p14="http://schemas.microsoft.com/office/powerpoint/2010/main" val="16817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Technika: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správně přenesených bitů předtím než dojde ke 4. chybě (víme-li, že pravděpodobnost chybného přenosu bitu je 0,12)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Biomedicína: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dobrovolníků, které budeme muset testovat dříve než najdeme 5 dárců s krevní skupinou AB (předpokládejme, že dobrovolníci neznají svou krevní skupinu, pravděpodobnost výskytu krevní skupiny (populační frekvence) krevní skupiny AB je 0,05)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Obecně:  </a:t>
                </a:r>
                <a:r>
                  <a:rPr lang="cs-CZ" dirty="0">
                    <a:solidFill>
                      <a:srgbClr val="00A499"/>
                    </a:solidFill>
                  </a:rPr>
                  <a:t>počet (nezávislých) pokusů do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úspěchů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náhodná veličina (příklady)</a:t>
            </a:r>
          </a:p>
        </p:txBody>
      </p:sp>
    </p:spTree>
    <p:extLst>
      <p:ext uri="{BB962C8B-B14F-4D97-AF65-F5344CB8AC3E}">
        <p14:creationId xmlns:p14="http://schemas.microsoft.com/office/powerpoint/2010/main" val="1074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Technika: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škrábanců na 1 m</a:t>
                </a:r>
                <a:r>
                  <a:rPr lang="cs-CZ" baseline="30000" dirty="0"/>
                  <a:t>2</a:t>
                </a:r>
                <a:r>
                  <a:rPr lang="cs-CZ" dirty="0"/>
                  <a:t> lakovaného povrchu (víme-li, že průměrně lze očekávat 3 škrábance na 10 m</a:t>
                </a:r>
                <a:r>
                  <a:rPr lang="cs-CZ" baseline="30000" dirty="0"/>
                  <a:t>2</a:t>
                </a:r>
                <a:r>
                  <a:rPr lang="cs-CZ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Biomedicína:</a:t>
                </a:r>
                <a:r>
                  <a:rPr lang="cs-CZ" u="sng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počet červených krvinek v 10 ml krve ženy (víme-li, že průměrně lze pozorovat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4,8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/>
                  <a:t>červených krvinek v 1l krve (u žen))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Obecně:  </a:t>
                </a:r>
                <a:r>
                  <a:rPr lang="cs-CZ" dirty="0">
                    <a:solidFill>
                      <a:srgbClr val="00A499"/>
                    </a:solidFill>
                  </a:rPr>
                  <a:t>počet události v časovém intervalu, na ploše, v objemu</a:t>
                </a: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náhodná veličina (příklady)</a:t>
            </a:r>
          </a:p>
        </p:txBody>
      </p:sp>
    </p:spTree>
    <p:extLst>
      <p:ext uri="{BB962C8B-B14F-4D97-AF65-F5344CB8AC3E}">
        <p14:creationId xmlns:p14="http://schemas.microsoft.com/office/powerpoint/2010/main" val="33326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Alternativní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Hypergeometrické</a:t>
            </a:r>
            <a:r>
              <a:rPr lang="cs-CZ" dirty="0"/>
              <a:t>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Binomické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Negativně binomické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Geometrické rozdělení</a:t>
            </a:r>
          </a:p>
          <a:p>
            <a:pPr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Poissonovo</a:t>
            </a:r>
            <a:r>
              <a:rPr lang="cs-CZ" dirty="0"/>
              <a:t> rozdělení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121886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nastane-li sledovaný náhodný jev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(budeme říkat, že došlo k výskytu události, resp. že došlo k úspěchu), bude mít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nenastane-li jev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, bude mít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hodnotu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výskytů daného náhodného jevu (úspěchů) v jednom pokusu</a:t>
                </a:r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    pravděpodobnost úspěchu </a:t>
                </a:r>
              </a:p>
              <a:p>
                <a:pPr marL="0" indent="0" algn="ctr">
                  <a:buNone/>
                </a:pPr>
                <a:r>
                  <a:rPr lang="cs-CZ" dirty="0"/>
                  <a:t>    (parametr rozdělení)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Vybraná rozdělení diskrétní náhodné veličiny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39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Alternativní rozdělení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D4CAD1D-D459-4600-AE55-A7028113F88C}"/>
                  </a:ext>
                </a:extLst>
              </p:cNvPr>
              <p:cNvSpPr txBox="1"/>
              <p:nvPr/>
            </p:nvSpPr>
            <p:spPr>
              <a:xfrm>
                <a:off x="2905161" y="5343546"/>
                <a:ext cx="30398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Pravděpodobnostní funkce</a:t>
                </a:r>
                <a:r>
                  <a:rPr lang="cs-CZ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D4CAD1D-D459-4600-AE55-A7028113F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61" y="5343546"/>
                <a:ext cx="3039871" cy="923330"/>
              </a:xfrm>
              <a:prstGeom prst="rect">
                <a:avLst/>
              </a:prstGeom>
              <a:blipFill>
                <a:blip r:embed="rId3"/>
                <a:stretch>
                  <a:fillRect l="-1807" t="-3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3E1AFE8-C4EE-4891-9504-F113ABA6A25D}"/>
                  </a:ext>
                </a:extLst>
              </p:cNvPr>
              <p:cNvSpPr txBox="1"/>
              <p:nvPr/>
            </p:nvSpPr>
            <p:spPr>
              <a:xfrm>
                <a:off x="7160610" y="5343546"/>
                <a:ext cx="39923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Střední hodnota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r>
                  <a:rPr lang="cs-CZ" b="1" dirty="0"/>
                  <a:t>Rozptyl: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  <a:p>
                <a:pPr algn="r"/>
                <a:r>
                  <a:rPr lang="cs-CZ" dirty="0"/>
                  <a:t>(dokažte!)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3E1AFE8-C4EE-4891-9504-F113ABA6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10" y="5343546"/>
                <a:ext cx="3992311" cy="1200329"/>
              </a:xfrm>
              <a:prstGeom prst="rect">
                <a:avLst/>
              </a:prstGeom>
              <a:blipFill>
                <a:blip r:embed="rId4"/>
                <a:stretch>
                  <a:fillRect l="-1374" t="-3061" r="-12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79D6919-4D42-4A07-8593-D8975DCD5FE5}"/>
              </a:ext>
            </a:extLst>
          </p:cNvPr>
          <p:cNvCxnSpPr/>
          <p:nvPr/>
        </p:nvCxnSpPr>
        <p:spPr>
          <a:xfrm flipV="1">
            <a:off x="6417945" y="3834765"/>
            <a:ext cx="0" cy="44577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203F0AD3-7CE2-4565-A12C-F219FC144245}"/>
              </a:ext>
            </a:extLst>
          </p:cNvPr>
          <p:cNvSpPr/>
          <p:nvPr/>
        </p:nvSpPr>
        <p:spPr>
          <a:xfrm>
            <a:off x="2171700" y="2634615"/>
            <a:ext cx="7909560" cy="72580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5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20824</TotalTime>
  <Words>3503</Words>
  <Application>Microsoft Office PowerPoint</Application>
  <PresentationFormat>Širokoúhlá obrazovka</PresentationFormat>
  <Paragraphs>565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235</cp:revision>
  <dcterms:created xsi:type="dcterms:W3CDTF">2019-08-14T09:45:45Z</dcterms:created>
  <dcterms:modified xsi:type="dcterms:W3CDTF">2021-03-08T09:52:49Z</dcterms:modified>
</cp:coreProperties>
</file>