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115"/>
  </p:notesMasterIdLst>
  <p:handoutMasterIdLst>
    <p:handoutMasterId r:id="rId116"/>
  </p:handoutMasterIdLst>
  <p:sldIdLst>
    <p:sldId id="259" r:id="rId3"/>
    <p:sldId id="648" r:id="rId4"/>
    <p:sldId id="801" r:id="rId5"/>
    <p:sldId id="802" r:id="rId6"/>
    <p:sldId id="803" r:id="rId7"/>
    <p:sldId id="804" r:id="rId8"/>
    <p:sldId id="805" r:id="rId9"/>
    <p:sldId id="806" r:id="rId10"/>
    <p:sldId id="807" r:id="rId11"/>
    <p:sldId id="809" r:id="rId12"/>
    <p:sldId id="810" r:id="rId13"/>
    <p:sldId id="756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33" r:id="rId32"/>
    <p:sldId id="836" r:id="rId33"/>
    <p:sldId id="835" r:id="rId34"/>
    <p:sldId id="834" r:id="rId35"/>
    <p:sldId id="837" r:id="rId36"/>
    <p:sldId id="838" r:id="rId37"/>
    <p:sldId id="839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850" r:id="rId48"/>
    <p:sldId id="911" r:id="rId49"/>
    <p:sldId id="912" r:id="rId50"/>
    <p:sldId id="914" r:id="rId51"/>
    <p:sldId id="915" r:id="rId52"/>
    <p:sldId id="916" r:id="rId53"/>
    <p:sldId id="913" r:id="rId54"/>
    <p:sldId id="918" r:id="rId55"/>
    <p:sldId id="853" r:id="rId56"/>
    <p:sldId id="854" r:id="rId57"/>
    <p:sldId id="855" r:id="rId58"/>
    <p:sldId id="856" r:id="rId59"/>
    <p:sldId id="857" r:id="rId60"/>
    <p:sldId id="858" r:id="rId61"/>
    <p:sldId id="859" r:id="rId62"/>
    <p:sldId id="860" r:id="rId63"/>
    <p:sldId id="861" r:id="rId64"/>
    <p:sldId id="862" r:id="rId65"/>
    <p:sldId id="879" r:id="rId66"/>
    <p:sldId id="795" r:id="rId67"/>
    <p:sldId id="796" r:id="rId68"/>
    <p:sldId id="864" r:id="rId69"/>
    <p:sldId id="808" r:id="rId70"/>
    <p:sldId id="865" r:id="rId71"/>
    <p:sldId id="866" r:id="rId72"/>
    <p:sldId id="867" r:id="rId73"/>
    <p:sldId id="868" r:id="rId74"/>
    <p:sldId id="869" r:id="rId75"/>
    <p:sldId id="870" r:id="rId76"/>
    <p:sldId id="799" r:id="rId77"/>
    <p:sldId id="798" r:id="rId78"/>
    <p:sldId id="797" r:id="rId79"/>
    <p:sldId id="871" r:id="rId80"/>
    <p:sldId id="872" r:id="rId81"/>
    <p:sldId id="873" r:id="rId82"/>
    <p:sldId id="874" r:id="rId83"/>
    <p:sldId id="875" r:id="rId84"/>
    <p:sldId id="876" r:id="rId85"/>
    <p:sldId id="877" r:id="rId86"/>
    <p:sldId id="878" r:id="rId87"/>
    <p:sldId id="880" r:id="rId88"/>
    <p:sldId id="881" r:id="rId89"/>
    <p:sldId id="882" r:id="rId90"/>
    <p:sldId id="883" r:id="rId91"/>
    <p:sldId id="884" r:id="rId92"/>
    <p:sldId id="885" r:id="rId93"/>
    <p:sldId id="886" r:id="rId94"/>
    <p:sldId id="887" r:id="rId95"/>
    <p:sldId id="888" r:id="rId96"/>
    <p:sldId id="891" r:id="rId97"/>
    <p:sldId id="893" r:id="rId98"/>
    <p:sldId id="892" r:id="rId99"/>
    <p:sldId id="896" r:id="rId100"/>
    <p:sldId id="894" r:id="rId101"/>
    <p:sldId id="897" r:id="rId102"/>
    <p:sldId id="898" r:id="rId103"/>
    <p:sldId id="901" r:id="rId104"/>
    <p:sldId id="902" r:id="rId105"/>
    <p:sldId id="903" r:id="rId106"/>
    <p:sldId id="904" r:id="rId107"/>
    <p:sldId id="905" r:id="rId108"/>
    <p:sldId id="906" r:id="rId109"/>
    <p:sldId id="907" r:id="rId110"/>
    <p:sldId id="908" r:id="rId111"/>
    <p:sldId id="909" r:id="rId112"/>
    <p:sldId id="910" r:id="rId113"/>
    <p:sldId id="547" r:id="rId1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B6ECE6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Konzultace\Sim&#269;a\Sim&#269;a_leky_ule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Konzultace\Sim&#269;a\Sim&#269;a_leky_ule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ropbox\skomam_2015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Sdružená pravděpodobnostní funkce p(xSi;xSt)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0</c:v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List1!$B$4:$D$4</c:f>
              <c:numCache>
                <c:formatCode>General</c:formatCode>
                <c:ptCount val="3"/>
                <c:pt idx="0">
                  <c:v>0.36</c:v>
                </c:pt>
                <c:pt idx="1">
                  <c:v>0.36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8-48F2-ADEB-9CD3570F8D4B}"/>
            </c:ext>
          </c:extLst>
        </c:ser>
        <c:ser>
          <c:idx val="1"/>
          <c:order val="1"/>
          <c:tx>
            <c:v>1</c:v>
          </c:tx>
          <c:spPr>
            <a:solidFill>
              <a:srgbClr val="008000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List1!$B$5:$D$5</c:f>
              <c:numCache>
                <c:formatCode>General</c:formatCode>
                <c:ptCount val="3"/>
                <c:pt idx="0">
                  <c:v>0.12</c:v>
                </c:pt>
                <c:pt idx="1">
                  <c:v>0.06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8-48F2-ADEB-9CD3570F8D4B}"/>
            </c:ext>
          </c:extLst>
        </c:ser>
        <c:ser>
          <c:idx val="2"/>
          <c:order val="2"/>
          <c:tx>
            <c:v>2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List1!$B$6:$D$6</c:f>
              <c:numCache>
                <c:formatCode>General</c:formatCode>
                <c:ptCount val="3"/>
                <c:pt idx="0">
                  <c:v>0.01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D8-48F2-ADEB-9CD3570F8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819888"/>
        <c:axId val="252517608"/>
        <c:axId val="370000616"/>
      </c:bar3DChart>
      <c:catAx>
        <c:axId val="312819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517608"/>
        <c:crosses val="autoZero"/>
        <c:auto val="1"/>
        <c:lblAlgn val="ctr"/>
        <c:lblOffset val="100"/>
        <c:noMultiLvlLbl val="0"/>
      </c:catAx>
      <c:valAx>
        <c:axId val="25251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p(xSi;xSt)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2819888"/>
        <c:crosses val="autoZero"/>
        <c:crossBetween val="between"/>
      </c:valAx>
      <c:serAx>
        <c:axId val="370000616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  <a:r>
                  <a:rPr lang="cs-CZ"/>
                  <a:t>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51760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0</c:v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List1!$B$4:$D$4</c:f>
              <c:numCache>
                <c:formatCode>General</c:formatCode>
                <c:ptCount val="3"/>
                <c:pt idx="0">
                  <c:v>0.36</c:v>
                </c:pt>
                <c:pt idx="1">
                  <c:v>0.36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F-4664-9B0D-D1E24C2E6954}"/>
            </c:ext>
          </c:extLst>
        </c:ser>
        <c:ser>
          <c:idx val="1"/>
          <c:order val="1"/>
          <c:tx>
            <c:v>1</c:v>
          </c:tx>
          <c:spPr>
            <a:solidFill>
              <a:srgbClr val="008000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List1!$B$5:$D$5</c:f>
              <c:numCache>
                <c:formatCode>General</c:formatCode>
                <c:ptCount val="3"/>
                <c:pt idx="0">
                  <c:v>0.12</c:v>
                </c:pt>
                <c:pt idx="1">
                  <c:v>0.06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F-4664-9B0D-D1E24C2E6954}"/>
            </c:ext>
          </c:extLst>
        </c:ser>
        <c:ser>
          <c:idx val="2"/>
          <c:order val="2"/>
          <c:tx>
            <c:v>2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Ref>
              <c:f>List1!$B$6:$D$6</c:f>
              <c:numCache>
                <c:formatCode>General</c:formatCode>
                <c:ptCount val="3"/>
                <c:pt idx="0">
                  <c:v>0.01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F-4664-9B0D-D1E24C2E6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144296"/>
        <c:axId val="310207112"/>
        <c:axId val="370002312"/>
      </c:bar3DChart>
      <c:catAx>
        <c:axId val="370144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</a:t>
                </a:r>
                <a:r>
                  <a:rPr lang="en-US" dirty="0"/>
                  <a:t>o</a:t>
                </a:r>
                <a:r>
                  <a:rPr lang="cs-CZ" dirty="0"/>
                  <a:t>č</a:t>
                </a:r>
                <a:r>
                  <a:rPr lang="en-US" dirty="0"/>
                  <a:t>et </a:t>
                </a:r>
                <a:r>
                  <a:rPr lang="en-US" dirty="0" err="1"/>
                  <a:t>siln</a:t>
                </a:r>
                <a:r>
                  <a:rPr lang="cs-CZ" dirty="0"/>
                  <a:t>ě</a:t>
                </a:r>
                <a:r>
                  <a:rPr lang="en-US" dirty="0"/>
                  <a:t> def. bit</a:t>
                </a:r>
                <a:r>
                  <a:rPr lang="cs-CZ" dirty="0"/>
                  <a:t>ů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0207112"/>
        <c:crosses val="autoZero"/>
        <c:auto val="1"/>
        <c:lblAlgn val="ctr"/>
        <c:lblOffset val="100"/>
        <c:noMultiLvlLbl val="0"/>
      </c:catAx>
      <c:valAx>
        <c:axId val="31020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0144296"/>
        <c:crosses val="autoZero"/>
        <c:crossBetween val="between"/>
      </c:valAx>
      <c:serAx>
        <c:axId val="370002312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středně </a:t>
                </a:r>
                <a:r>
                  <a:rPr lang="cs-CZ" dirty="0" err="1"/>
                  <a:t>def</a:t>
                </a:r>
                <a:r>
                  <a:rPr lang="cs-CZ" dirty="0"/>
                  <a:t>. bitů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020711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[0]!vyska_out</c:f>
              <c:numCache>
                <c:formatCode>General</c:formatCode>
                <c:ptCount val="86"/>
                <c:pt idx="0">
                  <c:v>180</c:v>
                </c:pt>
                <c:pt idx="1">
                  <c:v>186</c:v>
                </c:pt>
                <c:pt idx="2">
                  <c:v>172</c:v>
                </c:pt>
                <c:pt idx="3">
                  <c:v>190</c:v>
                </c:pt>
                <c:pt idx="4">
                  <c:v>167</c:v>
                </c:pt>
                <c:pt idx="5">
                  <c:v>180</c:v>
                </c:pt>
                <c:pt idx="6">
                  <c:v>175</c:v>
                </c:pt>
                <c:pt idx="7">
                  <c:v>166</c:v>
                </c:pt>
                <c:pt idx="8">
                  <c:v>183</c:v>
                </c:pt>
                <c:pt idx="10">
                  <c:v>181</c:v>
                </c:pt>
                <c:pt idx="11">
                  <c:v>180</c:v>
                </c:pt>
                <c:pt idx="12">
                  <c:v>180</c:v>
                </c:pt>
                <c:pt idx="13">
                  <c:v>188</c:v>
                </c:pt>
                <c:pt idx="14">
                  <c:v>179</c:v>
                </c:pt>
                <c:pt idx="15">
                  <c:v>175</c:v>
                </c:pt>
                <c:pt idx="16">
                  <c:v>194</c:v>
                </c:pt>
                <c:pt idx="17">
                  <c:v>165</c:v>
                </c:pt>
                <c:pt idx="18">
                  <c:v>183</c:v>
                </c:pt>
                <c:pt idx="19">
                  <c:v>172</c:v>
                </c:pt>
                <c:pt idx="20">
                  <c:v>186</c:v>
                </c:pt>
                <c:pt idx="21">
                  <c:v>185</c:v>
                </c:pt>
                <c:pt idx="22">
                  <c:v>189</c:v>
                </c:pt>
                <c:pt idx="24">
                  <c:v>186</c:v>
                </c:pt>
                <c:pt idx="25">
                  <c:v>164</c:v>
                </c:pt>
                <c:pt idx="26">
                  <c:v>175</c:v>
                </c:pt>
                <c:pt idx="27">
                  <c:v>187</c:v>
                </c:pt>
                <c:pt idx="28">
                  <c:v>183</c:v>
                </c:pt>
                <c:pt idx="29">
                  <c:v>183</c:v>
                </c:pt>
                <c:pt idx="30">
                  <c:v>190</c:v>
                </c:pt>
                <c:pt idx="31">
                  <c:v>178</c:v>
                </c:pt>
                <c:pt idx="32">
                  <c:v>177</c:v>
                </c:pt>
                <c:pt idx="33">
                  <c:v>168</c:v>
                </c:pt>
                <c:pt idx="34">
                  <c:v>178</c:v>
                </c:pt>
                <c:pt idx="35">
                  <c:v>175</c:v>
                </c:pt>
                <c:pt idx="36">
                  <c:v>179</c:v>
                </c:pt>
                <c:pt idx="37">
                  <c:v>175</c:v>
                </c:pt>
                <c:pt idx="38">
                  <c:v>168</c:v>
                </c:pt>
                <c:pt idx="39">
                  <c:v>174</c:v>
                </c:pt>
                <c:pt idx="40">
                  <c:v>175</c:v>
                </c:pt>
                <c:pt idx="41">
                  <c:v>161</c:v>
                </c:pt>
                <c:pt idx="42">
                  <c:v>182</c:v>
                </c:pt>
                <c:pt idx="43">
                  <c:v>175</c:v>
                </c:pt>
                <c:pt idx="44">
                  <c:v>186</c:v>
                </c:pt>
                <c:pt idx="45">
                  <c:v>180</c:v>
                </c:pt>
                <c:pt idx="46">
                  <c:v>181</c:v>
                </c:pt>
                <c:pt idx="47">
                  <c:v>182</c:v>
                </c:pt>
                <c:pt idx="48">
                  <c:v>185</c:v>
                </c:pt>
                <c:pt idx="49">
                  <c:v>187</c:v>
                </c:pt>
                <c:pt idx="50">
                  <c:v>170</c:v>
                </c:pt>
                <c:pt idx="51">
                  <c:v>183</c:v>
                </c:pt>
                <c:pt idx="52">
                  <c:v>170</c:v>
                </c:pt>
                <c:pt idx="53">
                  <c:v>183</c:v>
                </c:pt>
                <c:pt idx="54">
                  <c:v>180</c:v>
                </c:pt>
                <c:pt idx="55">
                  <c:v>183</c:v>
                </c:pt>
                <c:pt idx="56">
                  <c:v>180</c:v>
                </c:pt>
                <c:pt idx="57">
                  <c:v>170</c:v>
                </c:pt>
                <c:pt idx="58">
                  <c:v>180</c:v>
                </c:pt>
                <c:pt idx="59">
                  <c:v>177</c:v>
                </c:pt>
                <c:pt idx="60">
                  <c:v>182</c:v>
                </c:pt>
                <c:pt idx="61">
                  <c:v>180</c:v>
                </c:pt>
                <c:pt idx="62">
                  <c:v>186</c:v>
                </c:pt>
                <c:pt idx="63">
                  <c:v>177</c:v>
                </c:pt>
                <c:pt idx="64">
                  <c:v>176</c:v>
                </c:pt>
                <c:pt idx="65">
                  <c:v>181</c:v>
                </c:pt>
                <c:pt idx="66">
                  <c:v>172</c:v>
                </c:pt>
                <c:pt idx="67">
                  <c:v>186</c:v>
                </c:pt>
                <c:pt idx="68">
                  <c:v>164</c:v>
                </c:pt>
                <c:pt idx="69">
                  <c:v>185</c:v>
                </c:pt>
                <c:pt idx="70">
                  <c:v>190</c:v>
                </c:pt>
                <c:pt idx="71">
                  <c:v>178</c:v>
                </c:pt>
                <c:pt idx="72">
                  <c:v>178</c:v>
                </c:pt>
                <c:pt idx="73">
                  <c:v>169</c:v>
                </c:pt>
                <c:pt idx="74">
                  <c:v>171</c:v>
                </c:pt>
                <c:pt idx="75">
                  <c:v>177</c:v>
                </c:pt>
                <c:pt idx="76">
                  <c:v>185</c:v>
                </c:pt>
                <c:pt idx="77">
                  <c:v>179</c:v>
                </c:pt>
                <c:pt idx="78">
                  <c:v>165</c:v>
                </c:pt>
                <c:pt idx="79">
                  <c:v>186</c:v>
                </c:pt>
                <c:pt idx="80">
                  <c:v>189</c:v>
                </c:pt>
                <c:pt idx="81">
                  <c:v>182</c:v>
                </c:pt>
                <c:pt idx="82">
                  <c:v>192</c:v>
                </c:pt>
                <c:pt idx="83">
                  <c:v>180</c:v>
                </c:pt>
                <c:pt idx="84">
                  <c:v>172</c:v>
                </c:pt>
                <c:pt idx="85">
                  <c:v>183</c:v>
                </c:pt>
              </c:numCache>
            </c:numRef>
          </c:xVal>
          <c:yVal>
            <c:numRef>
              <c:f>[0]!vaha_out</c:f>
              <c:numCache>
                <c:formatCode>General</c:formatCode>
                <c:ptCount val="86"/>
                <c:pt idx="0">
                  <c:v>70</c:v>
                </c:pt>
                <c:pt idx="1">
                  <c:v>85</c:v>
                </c:pt>
                <c:pt idx="2">
                  <c:v>75</c:v>
                </c:pt>
                <c:pt idx="3">
                  <c:v>100</c:v>
                </c:pt>
                <c:pt idx="4">
                  <c:v>63</c:v>
                </c:pt>
                <c:pt idx="5">
                  <c:v>100</c:v>
                </c:pt>
                <c:pt idx="6">
                  <c:v>71</c:v>
                </c:pt>
                <c:pt idx="7">
                  <c:v>56</c:v>
                </c:pt>
                <c:pt idx="8">
                  <c:v>67</c:v>
                </c:pt>
                <c:pt idx="10">
                  <c:v>80</c:v>
                </c:pt>
                <c:pt idx="11">
                  <c:v>85</c:v>
                </c:pt>
                <c:pt idx="12">
                  <c:v>80</c:v>
                </c:pt>
                <c:pt idx="13">
                  <c:v>70</c:v>
                </c:pt>
                <c:pt idx="14">
                  <c:v>103</c:v>
                </c:pt>
                <c:pt idx="15">
                  <c:v>85</c:v>
                </c:pt>
                <c:pt idx="16">
                  <c:v>99</c:v>
                </c:pt>
                <c:pt idx="17">
                  <c:v>60</c:v>
                </c:pt>
                <c:pt idx="18">
                  <c:v>92</c:v>
                </c:pt>
                <c:pt idx="19">
                  <c:v>95</c:v>
                </c:pt>
                <c:pt idx="20">
                  <c:v>70</c:v>
                </c:pt>
                <c:pt idx="21">
                  <c:v>100</c:v>
                </c:pt>
                <c:pt idx="22">
                  <c:v>99</c:v>
                </c:pt>
                <c:pt idx="23">
                  <c:v>76</c:v>
                </c:pt>
                <c:pt idx="24">
                  <c:v>95</c:v>
                </c:pt>
                <c:pt idx="25">
                  <c:v>65</c:v>
                </c:pt>
                <c:pt idx="26">
                  <c:v>70</c:v>
                </c:pt>
                <c:pt idx="27">
                  <c:v>74</c:v>
                </c:pt>
                <c:pt idx="28">
                  <c:v>83</c:v>
                </c:pt>
                <c:pt idx="29">
                  <c:v>70</c:v>
                </c:pt>
                <c:pt idx="30">
                  <c:v>105</c:v>
                </c:pt>
                <c:pt idx="31">
                  <c:v>80</c:v>
                </c:pt>
                <c:pt idx="32">
                  <c:v>64</c:v>
                </c:pt>
                <c:pt idx="33">
                  <c:v>65</c:v>
                </c:pt>
                <c:pt idx="34">
                  <c:v>77</c:v>
                </c:pt>
                <c:pt idx="35">
                  <c:v>75</c:v>
                </c:pt>
                <c:pt idx="36">
                  <c:v>85</c:v>
                </c:pt>
                <c:pt idx="37">
                  <c:v>75</c:v>
                </c:pt>
                <c:pt idx="38">
                  <c:v>50</c:v>
                </c:pt>
                <c:pt idx="39">
                  <c:v>81</c:v>
                </c:pt>
                <c:pt idx="40">
                  <c:v>66</c:v>
                </c:pt>
                <c:pt idx="41">
                  <c:v>57</c:v>
                </c:pt>
                <c:pt idx="42">
                  <c:v>63</c:v>
                </c:pt>
                <c:pt idx="43">
                  <c:v>74</c:v>
                </c:pt>
                <c:pt idx="44">
                  <c:v>75</c:v>
                </c:pt>
                <c:pt idx="45">
                  <c:v>80</c:v>
                </c:pt>
                <c:pt idx="46">
                  <c:v>90</c:v>
                </c:pt>
                <c:pt idx="47">
                  <c:v>78</c:v>
                </c:pt>
                <c:pt idx="48">
                  <c:v>70</c:v>
                </c:pt>
                <c:pt idx="49">
                  <c:v>67</c:v>
                </c:pt>
                <c:pt idx="50">
                  <c:v>60</c:v>
                </c:pt>
                <c:pt idx="51">
                  <c:v>70</c:v>
                </c:pt>
                <c:pt idx="52">
                  <c:v>68</c:v>
                </c:pt>
                <c:pt idx="53">
                  <c:v>89</c:v>
                </c:pt>
                <c:pt idx="54">
                  <c:v>80</c:v>
                </c:pt>
                <c:pt idx="55">
                  <c:v>80</c:v>
                </c:pt>
                <c:pt idx="56">
                  <c:v>77</c:v>
                </c:pt>
                <c:pt idx="57">
                  <c:v>65</c:v>
                </c:pt>
                <c:pt idx="58">
                  <c:v>63</c:v>
                </c:pt>
                <c:pt idx="59">
                  <c:v>68</c:v>
                </c:pt>
                <c:pt idx="60">
                  <c:v>80</c:v>
                </c:pt>
                <c:pt idx="61">
                  <c:v>60</c:v>
                </c:pt>
                <c:pt idx="62">
                  <c:v>83</c:v>
                </c:pt>
                <c:pt idx="63">
                  <c:v>89</c:v>
                </c:pt>
                <c:pt idx="64">
                  <c:v>82</c:v>
                </c:pt>
                <c:pt idx="65">
                  <c:v>74</c:v>
                </c:pt>
                <c:pt idx="66">
                  <c:v>60</c:v>
                </c:pt>
                <c:pt idx="67">
                  <c:v>80</c:v>
                </c:pt>
                <c:pt idx="68">
                  <c:v>52</c:v>
                </c:pt>
                <c:pt idx="69">
                  <c:v>79</c:v>
                </c:pt>
                <c:pt idx="70">
                  <c:v>95</c:v>
                </c:pt>
                <c:pt idx="71">
                  <c:v>81</c:v>
                </c:pt>
                <c:pt idx="72">
                  <c:v>81</c:v>
                </c:pt>
                <c:pt idx="73">
                  <c:v>73</c:v>
                </c:pt>
                <c:pt idx="74">
                  <c:v>70</c:v>
                </c:pt>
                <c:pt idx="75">
                  <c:v>68</c:v>
                </c:pt>
                <c:pt idx="77">
                  <c:v>64</c:v>
                </c:pt>
                <c:pt idx="78">
                  <c:v>50</c:v>
                </c:pt>
                <c:pt idx="79">
                  <c:v>75</c:v>
                </c:pt>
                <c:pt idx="80">
                  <c:v>78</c:v>
                </c:pt>
                <c:pt idx="81">
                  <c:v>70</c:v>
                </c:pt>
                <c:pt idx="82">
                  <c:v>100</c:v>
                </c:pt>
                <c:pt idx="83">
                  <c:v>105</c:v>
                </c:pt>
                <c:pt idx="84">
                  <c:v>68</c:v>
                </c:pt>
                <c:pt idx="85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64-4C21-9871-E72532BEA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24272"/>
        <c:axId val="439573056"/>
      </c:scatterChart>
      <c:valAx>
        <c:axId val="313624272"/>
        <c:scaling>
          <c:orientation val="minMax"/>
          <c:min val="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výška</a:t>
                </a:r>
                <a:r>
                  <a:rPr lang="en-US" dirty="0"/>
                  <a:t>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9573056"/>
        <c:crosses val="autoZero"/>
        <c:crossBetween val="midCat"/>
      </c:valAx>
      <c:valAx>
        <c:axId val="43957305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hmotnost</a:t>
                </a:r>
                <a:r>
                  <a:rPr lang="en-US" dirty="0"/>
                  <a:t>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24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List1!$B$4:$L$4</c:f>
              <c:numCache>
                <c:formatCode>General</c:formatCode>
                <c:ptCount val="11"/>
                <c:pt idx="0">
                  <c:v>5427</c:v>
                </c:pt>
                <c:pt idx="1">
                  <c:v>5688</c:v>
                </c:pt>
                <c:pt idx="2">
                  <c:v>6198</c:v>
                </c:pt>
                <c:pt idx="3">
                  <c:v>6462</c:v>
                </c:pt>
                <c:pt idx="4">
                  <c:v>6635</c:v>
                </c:pt>
                <c:pt idx="5">
                  <c:v>7336</c:v>
                </c:pt>
                <c:pt idx="6">
                  <c:v>7248</c:v>
                </c:pt>
                <c:pt idx="7">
                  <c:v>7491</c:v>
                </c:pt>
                <c:pt idx="8">
                  <c:v>8161</c:v>
                </c:pt>
                <c:pt idx="9">
                  <c:v>8578</c:v>
                </c:pt>
                <c:pt idx="10">
                  <c:v>9000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B6-40F0-B81D-2BFACADF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12120"/>
        <c:axId val="376912512"/>
      </c:scatterChart>
      <c:scatterChart>
        <c:scatterStyle val="lineMarker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List1!$B$3:$L$3</c:f>
              <c:numCache>
                <c:formatCode>General</c:formatCode>
                <c:ptCount val="11"/>
                <c:pt idx="0">
                  <c:v>18.079000000000001</c:v>
                </c:pt>
                <c:pt idx="1">
                  <c:v>18.594000000000001</c:v>
                </c:pt>
                <c:pt idx="2">
                  <c:v>19.753</c:v>
                </c:pt>
                <c:pt idx="3">
                  <c:v>20.734000000000002</c:v>
                </c:pt>
                <c:pt idx="4">
                  <c:v>20.831</c:v>
                </c:pt>
                <c:pt idx="5">
                  <c:v>23.029</c:v>
                </c:pt>
                <c:pt idx="6">
                  <c:v>23.597000000000001</c:v>
                </c:pt>
                <c:pt idx="7">
                  <c:v>23.584</c:v>
                </c:pt>
                <c:pt idx="8">
                  <c:v>25.524999999999999</c:v>
                </c:pt>
                <c:pt idx="9">
                  <c:v>27.731000000000002</c:v>
                </c:pt>
                <c:pt idx="10">
                  <c:v>29.449000000000002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B6-40F0-B81D-2BFACADF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13296"/>
        <c:axId val="376912904"/>
      </c:scatterChart>
      <c:valAx>
        <c:axId val="37691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2512"/>
        <c:crosses val="autoZero"/>
        <c:crossBetween val="midCat"/>
      </c:valAx>
      <c:valAx>
        <c:axId val="3769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2120"/>
        <c:crosses val="autoZero"/>
        <c:crossBetween val="midCat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tisíce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valAx>
        <c:axId val="376912904"/>
        <c:scaling>
          <c:orientation val="minMax"/>
        </c:scaling>
        <c:delete val="0"/>
        <c:axPos val="r"/>
        <c:title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3296"/>
        <c:crosses val="max"/>
        <c:crossBetween val="midCat"/>
      </c:valAx>
      <c:valAx>
        <c:axId val="37691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91290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0.5205</cdr:x>
      <cdr:y>0.36964</cdr:y>
    </cdr:from>
    <cdr:to>
      <cdr:x>0.79979</cdr:x>
      <cdr:y>0.52714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52328" y="1013992"/>
          <a:ext cx="1584171" cy="4320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b="0" i="0">
              <a:solidFill>
                <a:srgbClr val="FF0000"/>
              </a:solidFill>
              <a:latin typeface="Cambria Math" panose="02040503050406030204" pitchFamily="18" charset="0"/>
            </a:rPr>
            <a:t>𝑟=0,99</a:t>
          </a:r>
          <a:endParaRPr lang="cs-CZ" sz="24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08.03.2021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112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774809" y="2290104"/>
            <a:ext cx="2845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Náhodný vektor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2.png"/><Relationship Id="rId4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zpravy.aktualne.cz/zahranici/k-nobelove-cene-dopomaha-cokolada-naznacuje-studie/r~i:article:76014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.jpe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6.png"/><Relationship Id="rId9" Type="http://schemas.openxmlformats.org/officeDocument/2006/relationships/image" Target="../media/image10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.jpeg"/><Relationship Id="rId7" Type="http://schemas.openxmlformats.org/officeDocument/2006/relationships/image" Target="../media/image10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6.png"/><Relationship Id="rId9" Type="http://schemas.openxmlformats.org/officeDocument/2006/relationships/image" Target="../media/image10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.jpeg"/><Relationship Id="rId7" Type="http://schemas.openxmlformats.org/officeDocument/2006/relationships/image" Target="../media/image10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6.png"/><Relationship Id="rId9" Type="http://schemas.openxmlformats.org/officeDocument/2006/relationships/image" Target="../media/image10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vektor má diskrétní rozdělení </a:t>
                </a:r>
                <a:r>
                  <a:rPr lang="cs-CZ" dirty="0"/>
                  <a:t>(je diskrétní), jestliže existuje nejvýše spočetně mnoho hodnot náhodného vektoru tak, že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e>
                    </m:nary>
                    <m:r>
                      <a:rPr lang="cs-CZ" i="1">
                        <a:latin typeface="Cambria Math"/>
                      </a:rPr>
                      <m:t>1,  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≥1,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Funkce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cs-CZ" dirty="0"/>
                  <a:t> se nazývá </a:t>
                </a:r>
                <a:r>
                  <a:rPr lang="cs-CZ" dirty="0">
                    <a:solidFill>
                      <a:srgbClr val="00A499"/>
                    </a:solidFill>
                  </a:rPr>
                  <a:t>sdružená pravděpodobnostní funkce </a:t>
                </a:r>
                <a:r>
                  <a:rPr lang="cs-CZ" dirty="0"/>
                  <a:t>náhodného vektoru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a značí se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náhodný vektor a jeho sdružené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2DAFE0-4052-4533-ABF8-5BAE74E65FD8}"/>
              </a:ext>
            </a:extLst>
          </p:cNvPr>
          <p:cNvSpPr/>
          <p:nvPr/>
        </p:nvSpPr>
        <p:spPr>
          <a:xfrm>
            <a:off x="592667" y="1275641"/>
            <a:ext cx="11006666" cy="121464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8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Charakteristiky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za podmínky,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nabyla určité hodnoty: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Podmíněná střední hodnota   </a:t>
                </a:r>
                <a:r>
                  <a:rPr lang="cs-CZ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Diskrétní náhodný vektor</a:t>
                </a:r>
                <a:r>
                  <a:rPr lang="cs-CZ" dirty="0"/>
                  <a:t>:  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≥1</m:t>
                        </m:r>
                      </m:e>
                    </m:nary>
                    <m:r>
                      <a:rPr lang="cs-CZ">
                        <a:latin typeface="Cambria Math"/>
                      </a:rPr>
                      <m:t>.</m:t>
                    </m:r>
                  </m:oMath>
                </a14:m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b="1" dirty="0"/>
                  <a:t>Spojitý náhodný vektor</a:t>
                </a:r>
                <a:r>
                  <a:rPr lang="cs-CZ" dirty="0"/>
                  <a:t>:   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Podmíněný rozptyl  </a:t>
                </a:r>
                <a:r>
                  <a:rPr lang="cs-CZ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Diskrétní náhodný vektor</a:t>
                </a:r>
                <a:r>
                  <a:rPr lang="cs-CZ" dirty="0"/>
                  <a:t>: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≥1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Spojitý náhodný vektor</a:t>
                </a:r>
                <a:r>
                  <a:rPr lang="cs-CZ" dirty="0"/>
                  <a:t>: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Podmíněné 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15141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Charakteristiky náhodné veličiny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za podmínky, že náhodná veličina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nabyla určité hodnoty: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Podmíněná střední hodnota   </a:t>
                </a:r>
                <a:r>
                  <a:rPr lang="cs-CZ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Diskrétní náhodný vektor</a:t>
                </a:r>
                <a:r>
                  <a:rPr lang="cs-CZ" dirty="0"/>
                  <a:t>:  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≥1</m:t>
                        </m:r>
                      </m:e>
                    </m:nary>
                    <m:r>
                      <a:rPr lang="cs-CZ">
                        <a:latin typeface="Cambria Math"/>
                      </a:rPr>
                      <m:t>.</m:t>
                    </m:r>
                  </m:oMath>
                </a14:m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b="1" dirty="0"/>
                  <a:t>Spojitý náhodný vektor</a:t>
                </a:r>
                <a:r>
                  <a:rPr lang="cs-CZ" dirty="0"/>
                  <a:t>:   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Podmíněný rozptyl  </a:t>
                </a:r>
                <a:r>
                  <a:rPr lang="cs-CZ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Diskrétní náhodný vektor</a:t>
                </a:r>
                <a:r>
                  <a:rPr lang="cs-CZ" dirty="0"/>
                  <a:t>: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≥1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Spojitý náhodný vektor</a:t>
                </a:r>
                <a:r>
                  <a:rPr lang="cs-CZ" dirty="0"/>
                  <a:t>: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Podmíněné 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37014403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102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457200" indent="-457200">
                  <a:buFont typeface="+mj-lt"/>
                  <a:buAutoNum type="alphaLcParenR" startAt="10"/>
                </a:pPr>
                <a:r>
                  <a:rPr lang="cs-CZ" dirty="0"/>
                  <a:t>Určete podmíněnou 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, tj. střední hodnotu počtu bitů se silnou deformaci víte-li, že 1 bit měl deformaci střední.</a:t>
                </a:r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V</a:t>
                </a:r>
                <a:r>
                  <a:rPr lang="cs-CZ" dirty="0" err="1"/>
                  <a:t>íme-li</a:t>
                </a:r>
                <a:r>
                  <a:rPr lang="cs-CZ" dirty="0"/>
                  <a:t>, že 1 bit měl střední deformaci, pak lze očekávat průměrně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cs-CZ" dirty="0"/>
                  <a:t> bitu se silnou deformací.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 b="-43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03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457200" indent="-457200">
                  <a:buFont typeface="+mj-lt"/>
                  <a:buAutoNum type="alphaLcParenR" startAt="11"/>
                </a:pPr>
                <a:r>
                  <a:rPr lang="cs-CZ" dirty="0"/>
                  <a:t>Určete podmíněný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, tj. rozptyl počtu bitů se silnou deformaci víte-li, že 1 bit měl deformaci střední.</a:t>
                </a:r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</m:t>
                            </m:r>
                          </m:den>
                        </m:f>
                      </m:e>
                    </m:nary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cs-CZ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Sup>
                          <m:sSub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</m:t>
                            </m:r>
                          </m:den>
                        </m:f>
                      </m:e>
                    </m:nary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:endParaRPr lang="cs-CZ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sub>
                                </m:s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1400" b="1" dirty="0"/>
                  <a:t> </a:t>
                </a:r>
                <a:endParaRPr lang="cs-CZ" sz="1400" b="1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 b="-2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90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104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457200" indent="-457200">
                  <a:buFont typeface="+mj-lt"/>
                  <a:buAutoNum type="alphaLcParenR" startAt="11"/>
                </a:pPr>
                <a:r>
                  <a:rPr lang="cs-CZ" dirty="0"/>
                  <a:t>Určete podmíněný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cs-CZ" dirty="0"/>
                  <a:t>, tj. rozptyl počtu bitů se silnou deformaci víte-li, že 1 bit měl deformaci střední.</a:t>
                </a:r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0" indent="0">
                  <a:buNone/>
                </a:pPr>
                <a:endParaRPr lang="cs-CZ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V</a:t>
                </a:r>
                <a:r>
                  <a:rPr lang="cs-CZ" dirty="0" err="1"/>
                  <a:t>íme-li</a:t>
                </a:r>
                <a:r>
                  <a:rPr lang="cs-CZ" dirty="0"/>
                  <a:t>, že 1 bit měl střední deformaci, pak lze očekávat průměrně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cs-CZ" dirty="0"/>
                  <a:t> bitu se silnou deformací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 err="1"/>
                  <a:t>rozptyl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cs-CZ" dirty="0" err="1"/>
                  <a:t>čtů</a:t>
                </a:r>
                <a:r>
                  <a:rPr lang="cs-CZ" dirty="0"/>
                  <a:t> bitů se střední deformací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cs-CZ" dirty="0"/>
                  <a:t> bitů</a:t>
                </a:r>
                <a:r>
                  <a:rPr lang="cs-CZ" baseline="30000" dirty="0"/>
                  <a:t>2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 b="-43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204823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střední hodnotu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podmíněnou 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=0,25</m:t>
                        </m:r>
                      </m:e>
                    </m:d>
                  </m:oMath>
                </a14:m>
                <a:r>
                  <a:rPr lang="cs-CZ" dirty="0"/>
                  <a:t>, tj. střední hodnotu chyby měření délky, víte-li, že chyba měření hmotnosti byla 0,25g.</a:t>
                </a:r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podmíněný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=0,25</m:t>
                        </m:r>
                      </m:e>
                    </m:d>
                  </m:oMath>
                </a14:m>
                <a:r>
                  <a:rPr lang="cs-CZ" dirty="0"/>
                  <a:t>, tj. rozptyl chyby měření délky, víte-li, že chyba měření hmotnosti byla 0,25g.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32168064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106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ne</a:t>
                </a:r>
                <a:r>
                  <a:rPr lang="cs-CZ" dirty="0"/>
                  <a:t>závislé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cs-CZ" dirty="0"/>
                  <a:t>lin. </a:t>
                </a:r>
                <a:r>
                  <a:rPr lang="en-US" dirty="0"/>
                  <a:t>ne</a:t>
                </a:r>
                <a:r>
                  <a:rPr lang="cs-CZ" dirty="0"/>
                  <a:t>závislé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8458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107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9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střední hodnotu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∙2,5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6977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108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9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střední hodnotu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∙2,5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2213919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109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0"/>
                </a:pPr>
                <a:r>
                  <a:rPr lang="cs-CZ" dirty="0"/>
                  <a:t>Určete podmíněnou 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=0,25</m:t>
                        </m:r>
                      </m:e>
                    </m:d>
                  </m:oMath>
                </a14:m>
                <a:r>
                  <a:rPr lang="cs-CZ" dirty="0"/>
                  <a:t>, tj. střední hodnotu chyby měření délky, víte-li, že chyba měření hmotnosti byla 0,25g.</a:t>
                </a:r>
              </a:p>
              <a:p>
                <a:pPr marL="457200" indent="-457200">
                  <a:buFont typeface="+mj-lt"/>
                  <a:buAutoNum type="alphaLcParenR" startAt="10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ne</a:t>
                </a:r>
                <a:r>
                  <a:rPr lang="cs-CZ" dirty="0"/>
                  <a:t>závislé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8916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Funkce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cs-CZ" dirty="0"/>
                  <a:t> se nazývá </a:t>
                </a:r>
                <a:r>
                  <a:rPr lang="cs-CZ" dirty="0">
                    <a:solidFill>
                      <a:srgbClr val="00A499"/>
                    </a:solidFill>
                  </a:rPr>
                  <a:t>sdružená pravděpodobnostní funkce </a:t>
                </a:r>
                <a:r>
                  <a:rPr lang="cs-CZ" dirty="0"/>
                  <a:t>náhodného vektoru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a značí se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Vlastnosti sdružené pravděpodobnostní funkce:</a:t>
                </a:r>
              </a:p>
              <a:p>
                <a:pPr marL="396000" indent="-396000">
                  <a:buFont typeface="+mj-lt"/>
                  <a:buAutoNum type="arabicPeriod"/>
                </a:pPr>
                <a:r>
                  <a:rPr lang="cs-CZ" dirty="0"/>
                  <a:t>Existuje pouze konečná nebo spočetná množina hodnot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pro které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, </a:t>
                </a:r>
                <a:endParaRPr lang="en-US" dirty="0"/>
              </a:p>
              <a:p>
                <a:pPr marL="396000" indent="-3960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0≤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≤1</m:t>
                    </m:r>
                  </m:oMath>
                </a14:m>
                <a:r>
                  <a:rPr lang="cs-CZ" dirty="0"/>
                  <a:t>,</a:t>
                </a:r>
                <a:endParaRPr lang="en-US" dirty="0"/>
              </a:p>
              <a:p>
                <a:pPr marL="396000" indent="-3960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e>
                    </m:nary>
                    <m:r>
                      <a:rPr lang="cs-CZ" i="1">
                        <a:latin typeface="Cambria Math"/>
                      </a:rPr>
                      <m:t>1,  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    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≥1,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≥1</m:t>
                    </m:r>
                    <m:r>
                      <a:rPr lang="cs-CZ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/>
              </a:p>
              <a:p>
                <a:pPr marL="396000" indent="-3960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&lt;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58"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náhodný vektor a jeho sdružené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2DAFE0-4052-4533-ABF8-5BAE74E65FD8}"/>
              </a:ext>
            </a:extLst>
          </p:cNvPr>
          <p:cNvSpPr/>
          <p:nvPr/>
        </p:nvSpPr>
        <p:spPr>
          <a:xfrm>
            <a:off x="592667" y="1275641"/>
            <a:ext cx="11006666" cy="138973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4B993D2-2D7F-410E-9018-3AFAB4C2D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997429"/>
                  </p:ext>
                </p:extLst>
              </p:nvPr>
            </p:nvGraphicFramePr>
            <p:xfrm>
              <a:off x="7021626" y="4547253"/>
              <a:ext cx="4696241" cy="180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6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91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61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740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cs-CZ" sz="1800" i="1" dirty="0">
                                    <a:effectLst/>
                                    <a:latin typeface="Cambria Math" panose="02040503050406030204" pitchFamily="18" charset="0"/>
                                  </a:rPr>
                                  <m:t>𝑦𝑛</m:t>
                                </m:r>
                                <m:r>
                                  <a:rPr lang="cs-CZ" sz="18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4B993D2-2D7F-410E-9018-3AFAB4C2D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997429"/>
                  </p:ext>
                </p:extLst>
              </p:nvPr>
            </p:nvGraphicFramePr>
            <p:xfrm>
              <a:off x="7021626" y="4547253"/>
              <a:ext cx="4696241" cy="180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6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91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61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740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6" t="-1695" r="-539669" b="-4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189" t="-1695" r="-286391" b="-4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52" t="-1695" r="-160215" b="-4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3107" t="-1695" r="-189320" b="-4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18" t="-1695" r="-1036" b="-433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6" t="-100000" r="-539669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189" t="-100000" r="-28639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52" t="-100000" r="-16021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3107" t="-100000" r="-18932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18" t="-100000" r="-1036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6" t="-203390" r="-539669" b="-2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189" t="-203390" r="-286391" b="-2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52" t="-203390" r="-160215" b="-2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3107" t="-203390" r="-189320" b="-2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18" t="-203390" r="-1036" b="-232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6" t="-298333" r="-539669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189" t="-298333" r="-286391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52" t="-298333" r="-160215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3107" t="-298333" r="-189320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18" t="-298333" r="-1036" b="-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6" t="-405085" r="-539669" b="-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189" t="-405085" r="-286391" b="-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52" t="-405085" r="-160215" b="-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3107" t="-405085" r="-189320" b="-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18" t="-405085" r="-1036" b="-30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15471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110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r>
                  <a:rPr lang="cs-CZ" dirty="0"/>
                  <a:t>Určete podmíněný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=0,25</m:t>
                        </m:r>
                      </m:e>
                    </m:d>
                  </m:oMath>
                </a14:m>
                <a:r>
                  <a:rPr lang="cs-CZ" dirty="0"/>
                  <a:t>, tj. rozptyl chyby měření délky, víte-li, že chyba měření hmotnosti byla 0,25g.</a:t>
                </a:r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jsou</a:t>
                </a:r>
                <a:r>
                  <a:rPr lang="en-US" sz="1800" dirty="0"/>
                  <a:t> ne</a:t>
                </a:r>
                <a:r>
                  <a:rPr lang="cs-CZ" sz="1800" dirty="0"/>
                  <a:t>závislé náhodné veličiny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8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∙2,5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39046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111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11"/>
                </a:pPr>
                <a:r>
                  <a:rPr lang="cs-CZ" dirty="0"/>
                  <a:t>Určete podmíněný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=0,25</m:t>
                        </m:r>
                      </m:e>
                    </m:d>
                  </m:oMath>
                </a14:m>
                <a:r>
                  <a:rPr lang="cs-CZ" dirty="0"/>
                  <a:t>, tj. rozptyl chyby měření délky, víte-li, že chyba měření hmotnosti byla 0,25g.</a:t>
                </a:r>
              </a:p>
              <a:p>
                <a:pPr marL="457200" indent="-457200">
                  <a:buFont typeface="+mj-lt"/>
                  <a:buAutoNum type="alphaLcParenR" startAt="11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jsou</a:t>
                </a:r>
                <a:r>
                  <a:rPr lang="en-US" sz="1800" dirty="0"/>
                  <a:t> ne</a:t>
                </a:r>
                <a:r>
                  <a:rPr lang="cs-CZ" sz="1800" dirty="0"/>
                  <a:t>závislé náhodné veličiny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8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18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cs-CZ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∙2,5 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cs-CZ" dirty="0"/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32131762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cs-CZ" dirty="0"/>
                  <a:t>Určete pravděpodobnost, že počet bitů se silnou deformaci bude menší než počet bitů se střední deformaci.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78676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0599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047991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047991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8197" r="-41637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56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679342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679342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8197" r="-41637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152" t="-208197" r="-84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3305" t="-308197" r="-1012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152" t="-308197" r="-84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837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986995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2∙0,6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2∙0,1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2∙0,1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986995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2∙0,6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2∙0,1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2∙0,1</a:t>
                          </a:r>
                          <a:r>
                            <a:rPr lang="cs-CZ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152" t="-209836" r="-844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r>
                            <a:rPr lang="cs-CZ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∙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3305" t="-309836" r="-10127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152" t="-309836" r="-84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79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886806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886806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34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68706"/>
                  </p:ext>
                </p:extLst>
              </p:nvPr>
            </p:nvGraphicFramePr>
            <p:xfrm>
              <a:off x="688630" y="29263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68706"/>
                  </p:ext>
                </p:extLst>
              </p:nvPr>
            </p:nvGraphicFramePr>
            <p:xfrm>
              <a:off x="688630" y="29263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793BC2F-3EAC-4214-9063-8CBE32CC1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873979"/>
              </p:ext>
            </p:extLst>
          </p:nvPr>
        </p:nvGraphicFramePr>
        <p:xfrm>
          <a:off x="6141924" y="2822809"/>
          <a:ext cx="5019848" cy="342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724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EB3A625-813A-4418-9711-A5753DC21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73744"/>
              </p:ext>
            </p:extLst>
          </p:nvPr>
        </p:nvGraphicFramePr>
        <p:xfrm>
          <a:off x="6164090" y="2828670"/>
          <a:ext cx="5019848" cy="342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6B729407-3812-480C-ACA4-6709247E4F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622701"/>
                  </p:ext>
                </p:extLst>
              </p:nvPr>
            </p:nvGraphicFramePr>
            <p:xfrm>
              <a:off x="688630" y="29263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6B729407-3812-480C-ACA4-6709247E4F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2622701"/>
                  </p:ext>
                </p:extLst>
              </p:nvPr>
            </p:nvGraphicFramePr>
            <p:xfrm>
              <a:off x="688630" y="29263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823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Co je to náhodná veličina?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	Funkce, která každému (dále nedělitelnému) výsledku náhodného pokusu (tj. elementárnímu jevu) přiřazuje reálné číslo.</a:t>
                </a:r>
              </a:p>
              <a:p>
                <a:pPr>
                  <a:buNone/>
                </a:pPr>
                <a:r>
                  <a:rPr lang="cs-CZ" dirty="0"/>
                  <a:t>	Zjednodušeně: číselný výsledek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Co je to rozdělení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  Předpis, který umožňuje určit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nabývá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  hodnoty z libovolné podmnožiny reálných čísel.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Jaké základní typy náhodných veličin znáte?</a:t>
                </a:r>
              </a:p>
              <a:p>
                <a:pPr>
                  <a:buNone/>
                </a:pPr>
                <a:r>
                  <a:rPr lang="cs-CZ" dirty="0"/>
                  <a:t>	Diskrétní a spojité náhodné veličiny.</a:t>
                </a:r>
                <a:endParaRPr lang="cs-CZ" u="sng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</a:t>
            </a:r>
          </a:p>
        </p:txBody>
      </p:sp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pravděpodobnost, že počet bitů se silnou deformaci bude menší než počet bitů se střední deformaci.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1827430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1827430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9985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obor hodnot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0;2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2;0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sdruženou pravděpodobnostní funkci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pravděpodobnost, že počet bitů se silnou deformaci bude menší než počet bitů se střední deformaci.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0,36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+0,09+0=0,45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350055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3B2DE95E-34CC-4D3A-80E7-63BB8C75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350055"/>
                  </p:ext>
                </p:extLst>
              </p:nvPr>
            </p:nvGraphicFramePr>
            <p:xfrm>
              <a:off x="3461138" y="4983703"/>
              <a:ext cx="53614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48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5" t="-9836" r="-4163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91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O </a:t>
                </a:r>
                <a:r>
                  <a:rPr lang="cs-CZ" dirty="0">
                    <a:solidFill>
                      <a:srgbClr val="00A499"/>
                    </a:solidFill>
                  </a:rPr>
                  <a:t>náhodném vektoru se spojitým rozdělením </a:t>
                </a:r>
                <a:r>
                  <a:rPr lang="cs-CZ" dirty="0"/>
                  <a:t>(spojitém náhodném vektoru) mluvíme v případě, že náhodný vektor má absolutně spojitou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tj. pokud existuje nezáporná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taková, že</a:t>
                </a:r>
              </a:p>
              <a:p>
                <a:pPr marL="0" indent="0" algn="ctr"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𝑑𝑠</m:t>
                            </m:r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nazýváme </a:t>
                </a:r>
                <a:r>
                  <a:rPr lang="cs-CZ" dirty="0">
                    <a:solidFill>
                      <a:srgbClr val="00A499"/>
                    </a:solidFill>
                  </a:rPr>
                  <a:t>sdruženou hustotou </a:t>
                </a:r>
                <a:r>
                  <a:rPr lang="cs-CZ" dirty="0" err="1"/>
                  <a:t>náh</a:t>
                </a:r>
                <a:r>
                  <a:rPr lang="cs-CZ" dirty="0"/>
                  <a:t>. vektoru </a:t>
                </a:r>
                <a:r>
                  <a:rPr lang="cs-CZ" b="1" i="1" dirty="0"/>
                  <a:t>X</a:t>
                </a:r>
                <a:r>
                  <a:rPr lang="cs-CZ" dirty="0"/>
                  <a:t>.</a:t>
                </a:r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cs-CZ" b="1" dirty="0"/>
                  <a:t>Vlastnosti sdružené hustoty: 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≥0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𝑑𝑥</m:t>
                            </m:r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𝑑𝑦</m:t>
                            </m:r>
                          </m:e>
                        </m:nary>
                      </m:e>
                    </m:nary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cs-CZ" dirty="0"/>
                  <a:t>existuje-li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cs-CZ" dirty="0"/>
                  <a:t>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  <m:r>
                          <a:rPr lang="cs-CZ" i="1">
                            <a:latin typeface="Cambria Math"/>
                          </a:rPr>
                          <m:t>,  </m:t>
                        </m:r>
                        <m:r>
                          <a:rPr lang="cs-CZ" i="1">
                            <a:latin typeface="Cambria Math"/>
                          </a:rPr>
                          <m:t>𝑐</m:t>
                        </m:r>
                        <m:r>
                          <a:rPr lang="cs-CZ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𝑑𝑥</m:t>
                            </m:r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𝑑𝑦</m:t>
                            </m:r>
                          </m:e>
                        </m:nary>
                      </m:e>
                    </m:nary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Spojitý náhodný vektor a jeho sdružené rozdělení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2DAFE0-4052-4533-ABF8-5BAE74E65FD8}"/>
              </a:ext>
            </a:extLst>
          </p:cNvPr>
          <p:cNvSpPr/>
          <p:nvPr/>
        </p:nvSpPr>
        <p:spPr>
          <a:xfrm>
            <a:off x="592667" y="1275641"/>
            <a:ext cx="11006666" cy="154376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http://www.fsps.muni.cz/%7Esebera/vicerozmerna_statistika/img_soubory/image005.jpg">
            <a:extLst>
              <a:ext uri="{FF2B5EF4-FFF2-40B4-BE49-F238E27FC236}">
                <a16:creationId xmlns:a16="http://schemas.microsoft.com/office/drawing/2014/main" id="{1C736688-EA3F-4B51-8283-3B736B810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27933" r="12282" b="6279"/>
          <a:stretch/>
        </p:blipFill>
        <p:spPr bwMode="auto">
          <a:xfrm>
            <a:off x="7140807" y="4038600"/>
            <a:ext cx="4125485" cy="20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sdruženou hustotu pravděpodobnosti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pravděpodobnost, že chyba měření délky bude menší než 0,1 mm a chyba měření hmotnosti bude menší než 0,3 g.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354559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sdruženou hustotu pravděpodobnosti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𝑑h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e>
                        </m:nary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𝑑𝑑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0,4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2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D76597-B53E-4613-8EEC-C982691C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93" y="3870176"/>
            <a:ext cx="3563752" cy="25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sdruženou hustotu pravděpodobnosti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D76597-B53E-4613-8EEC-C982691C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93" y="3870176"/>
            <a:ext cx="3563752" cy="25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8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sdruženou hustotu pravděpodobnosti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lphaLcParenR" startAt="2"/>
                </a:pPr>
                <a:r>
                  <a:rPr lang="cs-CZ" dirty="0"/>
                  <a:t>Určete pravděpodobnost, že chyba měření délky bude menší než 0,1 mm a chyba měření hmotnosti bude menší než 0,3 g.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−0,1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&lt;0,1;−0,3&lt;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&lt;0,3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𝑑h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𝑑h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D76597-B53E-4613-8EEC-C982691C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2326789"/>
            <a:ext cx="3042138" cy="21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 náhodného vektoru musíme rozlišovat následující typy rozdělení: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120960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náhodný vektor, pak se rozdělení náhodných veličin </a:t>
                </a:r>
                <a:r>
                  <a:rPr lang="cs-CZ" i="1" dirty="0"/>
                  <a:t>X</a:t>
                </a:r>
                <a:r>
                  <a:rPr lang="cs-CZ" dirty="0"/>
                  <a:t> a </a:t>
                </a:r>
                <a:r>
                  <a:rPr lang="cs-CZ" i="1" dirty="0"/>
                  <a:t>Y</a:t>
                </a:r>
                <a:r>
                  <a:rPr lang="cs-CZ" dirty="0"/>
                  <a:t> nazývá </a:t>
                </a:r>
                <a:r>
                  <a:rPr lang="cs-CZ" dirty="0">
                    <a:solidFill>
                      <a:srgbClr val="00A499"/>
                    </a:solidFill>
                  </a:rPr>
                  <a:t>marginální rozdělení</a:t>
                </a:r>
                <a:r>
                  <a:rPr lang="cs-CZ" b="1" dirty="0"/>
                  <a:t>.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Marginální distribuční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:r>
                  <a:rPr lang="cs-CZ" i="1" dirty="0"/>
                  <a:t>X</a:t>
                </a:r>
                <a:r>
                  <a:rPr lang="cs-CZ" dirty="0"/>
                  <a:t>, resp. </a:t>
                </a:r>
                <a:r>
                  <a:rPr lang="cs-CZ" i="1" dirty="0"/>
                  <a:t>Y</a:t>
                </a:r>
                <a:r>
                  <a:rPr lang="cs-CZ" dirty="0"/>
                  <a:t> jsou určeny vztahy: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  <m:r>
                              <a:rPr lang="cs-CZ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 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∈</m:t>
                        </m:r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</m:func>
                  </m:oMath>
                </a14:m>
                <a:r>
                  <a:rPr lang="cs-CZ" dirty="0"/>
                  <a:t>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 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∈</m:t>
                        </m:r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</m:func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Marginální rozdělení náhodného vektoru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5B43BBC-31E7-4A07-99A0-5FD868D66FCB}"/>
              </a:ext>
            </a:extLst>
          </p:cNvPr>
          <p:cNvSpPr/>
          <p:nvPr/>
        </p:nvSpPr>
        <p:spPr>
          <a:xfrm>
            <a:off x="592667" y="1275641"/>
            <a:ext cx="11006666" cy="49454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844E0B0-FB59-41A3-99E2-56B300E0485E}"/>
              </a:ext>
            </a:extLst>
          </p:cNvPr>
          <p:cNvSpPr/>
          <p:nvPr/>
        </p:nvSpPr>
        <p:spPr>
          <a:xfrm>
            <a:off x="592667" y="2083893"/>
            <a:ext cx="11006666" cy="15326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9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sdružená pravděpodobnostní funkce diskrétního </a:t>
                </a:r>
                <a:r>
                  <a:rPr lang="cs-CZ" dirty="0" err="1"/>
                  <a:t>náh</a:t>
                </a:r>
                <a:r>
                  <a:rPr lang="cs-CZ" dirty="0"/>
                  <a:t>.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, pak jsou </a:t>
                </a:r>
                <a:r>
                  <a:rPr lang="cs-CZ" dirty="0">
                    <a:solidFill>
                      <a:srgbClr val="00A499"/>
                    </a:solidFill>
                  </a:rPr>
                  <a:t>marginální pravděpodobnostní funkce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:r>
                  <a:rPr lang="cs-CZ" i="1" dirty="0"/>
                  <a:t>X</a:t>
                </a:r>
                <a:r>
                  <a:rPr lang="cs-CZ" dirty="0"/>
                  <a:t>, resp. </a:t>
                </a:r>
                <a:r>
                  <a:rPr lang="cs-CZ" i="1" dirty="0"/>
                  <a:t>Y</a:t>
                </a:r>
                <a:r>
                  <a:rPr lang="cs-CZ" dirty="0"/>
                  <a:t> určeny vztahy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,  </m:t>
                    </m:r>
                    <m:r>
                      <a:rPr lang="cs-CZ" i="1">
                        <a:latin typeface="Cambria Math"/>
                      </a:rPr>
                      <m:t>𝑖</m:t>
                    </m:r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r>
                  <a:rPr lang="cs-CZ" dirty="0"/>
                  <a:t>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,  </m:t>
                    </m:r>
                    <m:r>
                      <a:rPr lang="cs-CZ" i="1">
                        <a:latin typeface="Cambria Math"/>
                      </a:rPr>
                      <m:t>𝑗</m:t>
                    </m:r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Marginální rozdělení diskrétního náhodného vektoru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5B43BBC-31E7-4A07-99A0-5FD868D66FCB}"/>
              </a:ext>
            </a:extLst>
          </p:cNvPr>
          <p:cNvSpPr/>
          <p:nvPr/>
        </p:nvSpPr>
        <p:spPr>
          <a:xfrm>
            <a:off x="592667" y="1275640"/>
            <a:ext cx="11006666" cy="222369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18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A499"/>
                </a:solidFill>
              </a:rPr>
              <a:t>Jaké funkce umožňují popsat rozdělení náhodných veličin?</a:t>
            </a:r>
          </a:p>
          <a:p>
            <a:pPr marL="0" indent="0">
              <a:buNone/>
            </a:pPr>
            <a:r>
              <a:rPr lang="cs-CZ" dirty="0"/>
              <a:t>  Pravděpodobnostní funkce a distribuční funkce (diskrétní NV),</a:t>
            </a:r>
          </a:p>
          <a:p>
            <a:pPr marL="0" indent="0">
              <a:buNone/>
            </a:pPr>
            <a:r>
              <a:rPr lang="cs-CZ" dirty="0"/>
              <a:t>  hustota pravděpodobnosti a distribuční funkce (spojitá NV).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A499"/>
                </a:solidFill>
              </a:rPr>
              <a:t>Jaké číselné charakteristiky náhodných veličin znáte?</a:t>
            </a:r>
          </a:p>
          <a:p>
            <a:pPr>
              <a:buNone/>
            </a:pPr>
            <a:r>
              <a:rPr lang="cs-CZ" dirty="0"/>
              <a:t>  Střední hodnota, kvantily (míry polohy),  </a:t>
            </a:r>
          </a:p>
          <a:p>
            <a:pPr>
              <a:buNone/>
            </a:pPr>
            <a:r>
              <a:rPr lang="cs-CZ" dirty="0"/>
              <a:t>  rozptyl, směrodatná odchylka, variační koeficient (míry variability),</a:t>
            </a:r>
          </a:p>
          <a:p>
            <a:pPr>
              <a:buNone/>
            </a:pPr>
            <a:r>
              <a:rPr lang="cs-CZ" dirty="0"/>
              <a:t>  šikmost, špičatost (míry šikmosti a špičatosti).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</a:t>
            </a:r>
          </a:p>
        </p:txBody>
      </p:sp>
    </p:spTree>
    <p:extLst>
      <p:ext uri="{BB962C8B-B14F-4D97-AF65-F5344CB8AC3E}">
        <p14:creationId xmlns:p14="http://schemas.microsoft.com/office/powerpoint/2010/main" val="20158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cs-CZ" dirty="0"/>
                  <a:t>Určete marginální pravděpodobnostní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786323"/>
                  </p:ext>
                </p:extLst>
              </p:nvPr>
            </p:nvGraphicFramePr>
            <p:xfrm>
              <a:off x="708762" y="3845169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786323"/>
                  </p:ext>
                </p:extLst>
              </p:nvPr>
            </p:nvGraphicFramePr>
            <p:xfrm>
              <a:off x="708762" y="3845169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28243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20156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6218" t="-9836" r="-10051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813" t="-9836" r="-1042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8065" r="-282439" b="-2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11475" r="-282439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11475" r="-282439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56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cs-CZ" dirty="0"/>
                  <a:t>Určete marginální pravděpodobnostní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845169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845169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621946-1B33-422A-916B-2EAA923C6E98}"/>
              </a:ext>
            </a:extLst>
          </p:cNvPr>
          <p:cNvSpPr txBox="1"/>
          <p:nvPr/>
        </p:nvSpPr>
        <p:spPr>
          <a:xfrm>
            <a:off x="5457091" y="5760765"/>
            <a:ext cx="2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kontrolní pole</a:t>
            </a:r>
          </a:p>
        </p:txBody>
      </p:sp>
    </p:spTree>
    <p:extLst>
      <p:ext uri="{BB962C8B-B14F-4D97-AF65-F5344CB8AC3E}">
        <p14:creationId xmlns:p14="http://schemas.microsoft.com/office/powerpoint/2010/main" val="3529121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cs-CZ" dirty="0"/>
                  <a:t>Určete marginální pravděpodobnostní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845169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D9C311BE-EF58-4B9D-8338-0F8C3B5B29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845169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DCDA6CF-F398-4552-B397-51827F39F3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9001" y="3845169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0,81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DCDA6CF-F398-4552-B397-51827F39F3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9001" y="3845169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1639" r="-7885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1639" r="-147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101639" r="-7885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101639" r="-147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201639" r="-7885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201639" r="-147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301639" r="-788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301639" r="-147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401639" r="-147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902A2AAF-8C8A-4965-8280-44B1A02BD0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5091" y="3845169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902A2AAF-8C8A-4965-8280-44B1A02BD0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65091" y="3845169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1639" r="-793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1639" r="-147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101639" r="-7931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101639" r="-147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201639" r="-7931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201639" r="-147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301639" r="-79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301639" r="-147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401639" r="-147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468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0,1</a:t>
                </a:r>
                <a:r>
                  <a:rPr lang="en-US" dirty="0"/>
                  <a:t>;</a:t>
                </a:r>
                <a:r>
                  <a:rPr lang="cs-CZ" dirty="0"/>
                  <a:t> 0</a:t>
                </a:r>
                <a:r>
                  <a:rPr lang="en-US" dirty="0"/>
                  <a:t>,</a:t>
                </a:r>
                <a:r>
                  <a:rPr lang="cs-CZ" dirty="0"/>
                  <a:t>3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cs-CZ" dirty="0"/>
                  <a:t>Určete marginální pravděpodobnostní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cs-CZ" dirty="0"/>
                  <a:t>Určete marginální distribuční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DCDA6CF-F398-4552-B397-51827F39F3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386391"/>
                  </p:ext>
                </p:extLst>
              </p:nvPr>
            </p:nvGraphicFramePr>
            <p:xfrm>
              <a:off x="769909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0,81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DCDA6CF-F398-4552-B397-51827F39F3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386391"/>
                  </p:ext>
                </p:extLst>
              </p:nvPr>
            </p:nvGraphicFramePr>
            <p:xfrm>
              <a:off x="769909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1639" r="-793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676" t="-1639" r="-147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101639" r="-7931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676" t="-101639" r="-147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201639" r="-7931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676" t="-201639" r="-147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301639" r="-79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676" t="-301639" r="-147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676" t="-401639" r="-147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902A2AAF-8C8A-4965-8280-44B1A02B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677735"/>
                  </p:ext>
                </p:extLst>
              </p:nvPr>
            </p:nvGraphicFramePr>
            <p:xfrm>
              <a:off x="2845999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902A2AAF-8C8A-4965-8280-44B1A02B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677735"/>
                  </p:ext>
                </p:extLst>
              </p:nvPr>
            </p:nvGraphicFramePr>
            <p:xfrm>
              <a:off x="2845999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1639" r="-7885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1639" r="-147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101639" r="-7885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101639" r="-147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201639" r="-7885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201639" r="-147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" t="-301639" r="-788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301639" r="-147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/>
                            <a:t>celkem</a:t>
                          </a:r>
                          <a:endParaRPr lang="cs-CZ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412" t="-401639" r="-147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CF8D9A55-CA7E-40A1-90E7-3124391AF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974563"/>
                  </p:ext>
                </p:extLst>
              </p:nvPr>
            </p:nvGraphicFramePr>
            <p:xfrm>
              <a:off x="6183945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1,00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CF8D9A55-CA7E-40A1-90E7-3124391AF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974563"/>
                  </p:ext>
                </p:extLst>
              </p:nvPr>
            </p:nvGraphicFramePr>
            <p:xfrm>
              <a:off x="6183945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19672" r="-79885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19672" r="-2206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119672" r="-79885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119672" r="-2206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219672" r="-79885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219672" r="-2206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319672" r="-79885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319672" r="-2206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5" t="-419672" r="-79885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8676" t="-419672" r="-2206" b="-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49FCF166-7A52-4BAD-9C4B-34614C679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381893"/>
                  </p:ext>
                </p:extLst>
              </p:nvPr>
            </p:nvGraphicFramePr>
            <p:xfrm>
              <a:off x="8260035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1,00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49FCF166-7A52-4BAD-9C4B-34614C679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381893"/>
                  </p:ext>
                </p:extLst>
              </p:nvPr>
            </p:nvGraphicFramePr>
            <p:xfrm>
              <a:off x="8260035" y="3862753"/>
              <a:ext cx="18870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895">
                      <a:extLst>
                        <a:ext uri="{9D8B030D-6E8A-4147-A177-3AD203B41FA5}">
                          <a16:colId xmlns:a16="http://schemas.microsoft.com/office/drawing/2014/main" val="4082688343"/>
                        </a:ext>
                      </a:extLst>
                    </a:gridCol>
                    <a:gridCol w="828134">
                      <a:extLst>
                        <a:ext uri="{9D8B030D-6E8A-4147-A177-3AD203B41FA5}">
                          <a16:colId xmlns:a16="http://schemas.microsoft.com/office/drawing/2014/main" val="1260645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1" t="-19672" r="-78857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9412" t="-19672" r="-1471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428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1" t="-119672" r="-78857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9412" t="-119672" r="-1471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003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1" t="-219672" r="-78857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9412" t="-219672" r="-1471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4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1" t="-319672" r="-78857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9412" t="-319672" r="-1471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755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1" t="-419672" r="-78857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9412" t="-419672" r="-1471" b="-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876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01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Marginálními hustotami </a:t>
                </a:r>
                <a:r>
                  <a:rPr lang="cs-CZ" dirty="0"/>
                  <a:t>spojitého náhodného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rozumíme hustoty náhodných veličin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 které lze vypočíst jako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cs-CZ" dirty="0"/>
                  <a:t>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cs-CZ" i="1">
                        <a:latin typeface="Cambria Math"/>
                      </a:rPr>
                      <m:t>,  </m:t>
                    </m:r>
                    <m:r>
                      <a:rPr lang="cs-CZ" i="1">
                        <a:latin typeface="Cambria Math"/>
                      </a:rPr>
                      <m:t>𝑦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10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Marginální rozdělení spojitého náhodného vektoru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5B43BBC-31E7-4A07-99A0-5FD868D66FCB}"/>
              </a:ext>
            </a:extLst>
          </p:cNvPr>
          <p:cNvSpPr/>
          <p:nvPr/>
        </p:nvSpPr>
        <p:spPr>
          <a:xfrm>
            <a:off x="592667" y="1275640"/>
            <a:ext cx="11065934" cy="178994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67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cs-CZ" dirty="0"/>
                  <a:t>Určete marginální hustoty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marginální distribuční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655377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cs-CZ" dirty="0"/>
                  <a:t>Určete marginální hustoty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−0,2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;0,2</m:t>
                                    </m:r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22695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cs-CZ" dirty="0"/>
                  <a:t>Určete marginální hustoty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2086433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cs-CZ" dirty="0"/>
                  <a:t>Určete marginální hustoty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−0,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5;0,5</m:t>
                                    </m:r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166397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cs-CZ" dirty="0"/>
                  <a:t>Určete marginální hustoty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88087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i="1" dirty="0"/>
                  <a:t>„Povětrností podmínky byly toho dne příznivé. Posuďte sami: Slabá studená fronta tři sta padesát čtyři šestnáct, tři sta padesát čtrnáct, tři sta čtyřicet osm deset. Výška, tlak, teplota, rosný bod: tři sta pět, tisíc dvacet jedna celých, jedna desetina, dvanáct, jedna.“     </a:t>
                </a:r>
              </a:p>
              <a:p>
                <a:pPr marL="0" indent="0" algn="r">
                  <a:buNone/>
                </a:pPr>
                <a:r>
                  <a:rPr lang="cs-CZ" i="1" dirty="0"/>
                  <a:t>                (Jára </a:t>
                </a:r>
                <a:r>
                  <a:rPr lang="cs-CZ" i="1" dirty="0" err="1"/>
                  <a:t>Cimrmann</a:t>
                </a:r>
                <a:r>
                  <a:rPr lang="cs-CZ" i="1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Jsou situace, kdy je výsledek náhodného pokusu vyjádřen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tici</a:t>
                </a:r>
                <a:r>
                  <a:rPr lang="cs-CZ" dirty="0"/>
                  <a:t> čísel. </a:t>
                </a:r>
              </a:p>
              <a:p>
                <a:pPr marL="0" indent="0" algn="ctr">
                  <a:buNone/>
                </a:pPr>
                <a:r>
                  <a:rPr lang="cs-CZ" dirty="0"/>
                  <a:t>V takovém případě potřebujeme pracovat s pojmem „náhodný vektor“.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Náhodný vektor - motivace</a:t>
            </a:r>
          </a:p>
        </p:txBody>
      </p:sp>
    </p:spTree>
    <p:extLst>
      <p:ext uri="{BB962C8B-B14F-4D97-AF65-F5344CB8AC3E}">
        <p14:creationId xmlns:p14="http://schemas.microsoft.com/office/powerpoint/2010/main" val="3379141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            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marginální distribuční funkce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 startAt="4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&lt;−0,2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−0,2≤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≤0,2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&gt;0,2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     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&lt;−0,5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−0,5≤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≤0,5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1                              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&gt;0,5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94" r="-2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88B5408-2574-4D17-A115-DE9517EFDCE4}"/>
              </a:ext>
            </a:extLst>
          </p:cNvPr>
          <p:cNvSpPr/>
          <p:nvPr/>
        </p:nvSpPr>
        <p:spPr>
          <a:xfrm>
            <a:off x="5629072" y="2950723"/>
            <a:ext cx="4267200" cy="129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3AD5299-AFD9-458C-AC2F-79F0FD740F1F}"/>
              </a:ext>
            </a:extLst>
          </p:cNvPr>
          <p:cNvSpPr/>
          <p:nvPr/>
        </p:nvSpPr>
        <p:spPr>
          <a:xfrm>
            <a:off x="5696613" y="4487322"/>
            <a:ext cx="4267200" cy="129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dirty="0"/>
                  <a:t>Řekneme, že dvě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jsou nezávislé právě když 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Lze ukázat, že je-li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diskrétní náhodný vektor</a:t>
                </a:r>
                <a:r>
                  <a:rPr lang="cs-CZ" dirty="0"/>
                  <a:t>, pak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jsou nezávislé, právě když platí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            </m:t>
                    </m:r>
                    <m:r>
                      <a:rPr lang="cs-CZ" i="1">
                        <a:latin typeface="Cambria Math"/>
                      </a:rPr>
                      <m:t>𝑖</m:t>
                    </m:r>
                    <m:r>
                      <a:rPr lang="cs-CZ" i="1">
                        <a:latin typeface="Cambria Math"/>
                      </a:rPr>
                      <m:t>≥1, </m:t>
                    </m:r>
                    <m:r>
                      <a:rPr lang="cs-CZ" i="1">
                        <a:latin typeface="Cambria Math"/>
                      </a:rPr>
                      <m:t>𝑗</m:t>
                    </m:r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Analogicky pro </a:t>
                </a:r>
                <a:r>
                  <a:rPr lang="cs-CZ" dirty="0">
                    <a:solidFill>
                      <a:srgbClr val="00A499"/>
                    </a:solidFill>
                  </a:rPr>
                  <a:t>spojitý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lze ukázat, že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jsou nezávislé, právě když platí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           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Nezávislost náhodných veličin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E4FFCE-C1A2-4667-AB1E-79B688FC2B0C}"/>
              </a:ext>
            </a:extLst>
          </p:cNvPr>
          <p:cNvSpPr/>
          <p:nvPr/>
        </p:nvSpPr>
        <p:spPr>
          <a:xfrm>
            <a:off x="592667" y="1275641"/>
            <a:ext cx="11065934" cy="97313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r>
                  <a:rPr lang="cs-CZ" dirty="0"/>
                  <a:t>Určete, zda jsou náhodné veličiny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cs-CZ" dirty="0"/>
                  <a:t> nezávislé.</a:t>
                </a:r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cs-CZ" dirty="0"/>
                  <a:t>nezávislé</a:t>
                </a:r>
                <a:r>
                  <a:rPr lang="en-US" dirty="0"/>
                  <a:t> </a:t>
                </a:r>
                <a:r>
                  <a:rPr lang="cs-CZ" dirty="0"/>
                  <a:t>NV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∀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=0)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=0)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0,36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≠0,81∙0,49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b="1" dirty="0"/>
                  <a:t>ne</a:t>
                </a:r>
                <a:r>
                  <a:rPr lang="en-US" b="1" dirty="0"/>
                  <a:t>jsou </a:t>
                </a:r>
                <a:r>
                  <a:rPr lang="cs-CZ" dirty="0"/>
                  <a:t>nezávislé</a:t>
                </a:r>
                <a:r>
                  <a:rPr lang="en-US" dirty="0"/>
                  <a:t> </a:t>
                </a:r>
                <a:r>
                  <a:rPr lang="cs-CZ" dirty="0"/>
                  <a:t>NV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 b="-20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175066"/>
                  </p:ext>
                </p:extLst>
              </p:nvPr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175066"/>
                  </p:ext>
                </p:extLst>
              </p:nvPr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13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5"/>
                </a:pPr>
                <a:r>
                  <a:rPr lang="cs-CZ" dirty="0"/>
                  <a:t>Určete, zda jsou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cs-CZ" dirty="0"/>
                  <a:t> nezávislé.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</m:e>
                        </m:eqAr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           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jsou</a:t>
                </a:r>
                <a:r>
                  <a:rPr lang="en-US" dirty="0"/>
                  <a:t> ne</a:t>
                </a:r>
                <a:r>
                  <a:rPr lang="cs-CZ" dirty="0"/>
                  <a:t>závislé náhodné veličiny</a:t>
                </a:r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3621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 náhodného vektoru musíme rozlišovat následující typy rozdělení: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3581532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Podmíněné rozdělení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vzhledem k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i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popisuje rozdělení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za předpokladu,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nabyla hodnoty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Obdobně: </a:t>
                </a:r>
                <a:r>
                  <a:rPr lang="cs-CZ" dirty="0">
                    <a:solidFill>
                      <a:srgbClr val="00A499"/>
                    </a:solidFill>
                  </a:rPr>
                  <a:t>Podmíněné rozdělení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vzhledem k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i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popisuje rozdělení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za předpokladu,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nabyla hodnoty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Podmíněné rozdělení definujeme jako podíl rozdělení sdruženého a příslušného marginálního.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9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Podmíněné 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13439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b="1" dirty="0"/>
                  <a:t>diskrétní náhodný vektor</a:t>
                </a:r>
                <a:r>
                  <a:rPr lang="cs-CZ" dirty="0"/>
                  <a:t>, pak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podmíněná pravděpodobnostní 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definována vztahem</a:t>
                </a:r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Obdobně</a:t>
                </a:r>
              </a:p>
              <a:p>
                <a:pPr marL="0" indent="0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cs-CZ" dirty="0"/>
                  <a:t> </a:t>
                </a:r>
                <a:r>
                  <a:rPr lang="cs-CZ" dirty="0">
                    <a:solidFill>
                      <a:srgbClr val="00A499"/>
                    </a:solidFill>
                  </a:rPr>
                  <a:t>podmíněná pravděpodobnostní 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je definována vztahem</a:t>
                </a:r>
                <a:endParaRPr lang="cs-CZ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Podmíněné 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15882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313465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313465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8197" r="-28292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8197" r="-20208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8197" r="-10103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8197" r="-15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08197" r="-2829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08197" r="-2829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08197" r="-28292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7ABD1C35-8533-4D41-B889-76CE72E46019}"/>
              </a:ext>
            </a:extLst>
          </p:cNvPr>
          <p:cNvSpPr/>
          <p:nvPr/>
        </p:nvSpPr>
        <p:spPr>
          <a:xfrm>
            <a:off x="8638162" y="3735421"/>
            <a:ext cx="565388" cy="207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6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0,49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901940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901940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8197" r="-28292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8197" r="-20208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8197" r="-10103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8197" r="-15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08197" r="-2829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08197" r="-2829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08197" r="-28292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0745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0,49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8229646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8229646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6393" r="-28292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6393" r="-20208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6393" r="-10103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6393" r="-15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16393" r="-2829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16393" r="-20208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16393" r="-2829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16393" r="-28292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5BBB50BC-5CD3-4B1D-ADB3-3DE02EF049BD}"/>
              </a:ext>
            </a:extLst>
          </p:cNvPr>
          <p:cNvSpPr/>
          <p:nvPr/>
        </p:nvSpPr>
        <p:spPr>
          <a:xfrm>
            <a:off x="8787319" y="4085617"/>
            <a:ext cx="298315" cy="2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7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Náhodným vektorem </a:t>
                </a:r>
                <a:r>
                  <a:rPr lang="cs-CZ" dirty="0"/>
                  <a:t>rozumíme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 ⋯,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, jehož složky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 jsou náhodné veličiny definované na stejném základním prostoru </a:t>
                </a:r>
                <a:r>
                  <a:rPr lang="cs-CZ" i="1" dirty="0"/>
                  <a:t>Ω</a:t>
                </a:r>
                <a:r>
                  <a:rPr lang="cs-CZ" dirty="0"/>
                  <a:t>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cs-CZ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b="1" dirty="0"/>
                  <a:t>Například:</a:t>
                </a:r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požadavků ve frontě a doba jejich obsluhy,</a:t>
                </a:r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délka a šířka vyrobené součástky,</a:t>
                </a:r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velikost krevních ztrát při operaci a doba hospitalizace…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Dále se pro zjednodušení omezíme pouze na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dvourozměrné</a:t>
                </a:r>
                <a:r>
                  <a:rPr lang="cs-CZ" dirty="0"/>
                  <a:t> náhodné vektory,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jejichž </a:t>
                </a:r>
                <a:r>
                  <a:rPr lang="cs-CZ" dirty="0">
                    <a:solidFill>
                      <a:srgbClr val="00A499"/>
                    </a:solidFill>
                  </a:rPr>
                  <a:t>všechny </a:t>
                </a:r>
                <a:r>
                  <a:rPr lang="cs-CZ" dirty="0"/>
                  <a:t>složky jsou buď diskrétní náhodné veličiny nebo spojité náhodné veličiny.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87A870-02DD-495E-84EB-1A40C6CC049E}"/>
              </a:ext>
            </a:extLst>
          </p:cNvPr>
          <p:cNvSpPr/>
          <p:nvPr/>
        </p:nvSpPr>
        <p:spPr>
          <a:xfrm>
            <a:off x="592667" y="1274391"/>
            <a:ext cx="11268593" cy="71599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3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0,49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6393" r="-28292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6393" r="-20208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6393" r="-10103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6393" r="-15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16393" r="-2829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16393" r="-20208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16393" r="-2829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16393" r="-28292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9238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0,49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91681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91681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6393" r="-282927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6393" r="-202083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6393" r="-101036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6393" r="-1563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16393" r="-282927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16393" r="-202083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16393" r="-282927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216393" r="-202083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16393" r="-282927" b="-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3263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439820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439820"/>
                  </p:ext>
                </p:extLst>
              </p:nvPr>
            </p:nvGraphicFramePr>
            <p:xfrm>
              <a:off x="7113109" y="3288323"/>
              <a:ext cx="476186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6393" r="-282927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6393" r="-202083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6393" r="-101036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6393" r="-1563" b="-4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16393" r="-282927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16393" r="-202083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16393" r="-101036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16393" r="-1563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16393" r="-282927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216393" r="-202083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216393" r="-101036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216393" r="-1563" b="-2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16393" r="-282927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316393" r="-202083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316393" r="-10103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316393" r="-1563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8135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 podmíněnou pravděpodobnostní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3109" y="3288323"/>
              <a:ext cx="476186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𝑐𝑒𝑙𝑘𝑒𝑚</m:t>
                              </m:r>
                            </m:oMath>
                          </a14:m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0C47081-11E8-4E17-B8EE-C97FD7CEDA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3109" y="3288323"/>
              <a:ext cx="476186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6393" r="-282927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6393" r="-202083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6393" r="-101036" b="-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6393" r="-1563" b="-4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116393" r="-282927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116393" r="-202083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116393" r="-101036" b="-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116393" r="-1563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216393" r="-282927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216393" r="-202083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216393" r="-101036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216393" r="-1563" b="-2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316393" r="-282927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316393" r="-202083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316393" r="-10103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316393" r="-1563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8" t="-416393" r="-282927" b="-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292" t="-416393" r="-202083" b="-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6218" t="-416393" r="-101036" b="-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7813" t="-416393" r="-1563" b="-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2716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b="1" dirty="0"/>
                  <a:t>spojitý náhodný vektor</a:t>
                </a:r>
                <a:r>
                  <a:rPr lang="cs-CZ" dirty="0"/>
                  <a:t>, pak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podmíněná hustota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je definována vztahem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Obdobně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podmíněná hustota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je definována vztahem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Podmíněné 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2111920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Měříme délku a hmotnost vysoustružené součástky. Délku měříme s přesností 0,2 mm a hmotnost s přesností 0,5 g.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chybu měření délky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cs-CZ" dirty="0"/>
                  <a:t> v milimetrech a chybu měření hmotnosti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 v gramech. Náhodný vektor má rovnoměrné sdružené rozdělení (tj. konstantní hustotu na celém definičním oboru).</a:t>
                </a:r>
              </a:p>
              <a:p>
                <a:pPr marL="457200" indent="-457200">
                  <a:buFont typeface="+mj-lt"/>
                  <a:buAutoNum type="alphaLcParenR" startAt="7"/>
                </a:pPr>
                <a:r>
                  <a:rPr lang="cs-CZ" dirty="0"/>
                  <a:t>Určete</a:t>
                </a:r>
                <a:r>
                  <a:rPr lang="en-US" dirty="0"/>
                  <a:t> </a:t>
                </a:r>
                <a:r>
                  <a:rPr lang="en-US" dirty="0" err="1"/>
                  <a:t>podm</a:t>
                </a:r>
                <a:r>
                  <a:rPr lang="cs-CZ" dirty="0" err="1"/>
                  <a:t>íněnou</a:t>
                </a:r>
                <a:r>
                  <a:rPr lang="cs-CZ" dirty="0"/>
                  <a:t> hustotu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𝑗𝑖𝑛𝑑𝑒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2,5                        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;0,2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5;0,5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25482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popisu náhodného vektoru rozlišujeme následující typy číselných charakteristik: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938752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Sdružené charakteristiky náhodného vektoru popisují vztahy mezi jeho jednotlivými složkami.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Sdružený obecný moment řádu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náhodného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pro diskrétní náhodný vektor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r>
                      <a:rPr lang="cs-CZ" i="1">
                        <a:latin typeface="Cambria Math"/>
                      </a:rPr>
                      <m:t>,  </m:t>
                    </m:r>
                    <m:r>
                      <a:rPr lang="cs-CZ" i="1">
                        <a:latin typeface="Cambria Math"/>
                      </a:rPr>
                      <m:t>𝑖</m:t>
                    </m:r>
                    <m:r>
                      <a:rPr lang="cs-CZ" i="1">
                        <a:latin typeface="Cambria Math"/>
                      </a:rPr>
                      <m:t>≥1, </m:t>
                    </m:r>
                    <m:r>
                      <a:rPr lang="cs-CZ" i="1">
                        <a:latin typeface="Cambria Math"/>
                      </a:rPr>
                      <m:t>𝑗</m:t>
                    </m:r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b="1" dirty="0"/>
                  <a:t>pro spojitý náhodný vektor</a:t>
                </a:r>
                <a:r>
                  <a:rPr lang="cs-CZ" dirty="0"/>
                  <a:t>: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𝑑𝑥𝑑𝑦</m:t>
                            </m:r>
                          </m:e>
                        </m:nary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charakteristiky</a:t>
            </a:r>
          </a:p>
        </p:txBody>
      </p:sp>
    </p:spTree>
    <p:extLst>
      <p:ext uri="{BB962C8B-B14F-4D97-AF65-F5344CB8AC3E}">
        <p14:creationId xmlns:p14="http://schemas.microsoft.com/office/powerpoint/2010/main" val="4069858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Sdružené charakteristiky náhodného vektoru popisují vztahy mezi jeho jednotlivými složkami.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Sdružený centrální moment řádu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náhodného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pro diskrétní náhodný vektor</a:t>
                </a:r>
                <a:r>
                  <a:rPr lang="cs-CZ" dirty="0"/>
                  <a:t>:    </a:t>
                </a:r>
              </a:p>
              <a:p>
                <a:pPr marL="0" indent="0" algn="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𝐸𝑋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𝐸𝑌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𝐸𝑋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𝐸𝑌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r>
                      <a:rPr lang="cs-CZ" i="1">
                        <a:latin typeface="Cambria Math"/>
                      </a:rPr>
                      <m:t>, </m:t>
                    </m:r>
                  </m:oMath>
                </a14:m>
                <a:endParaRPr lang="cs-CZ" i="1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𝑖</m:t>
                      </m:r>
                      <m:r>
                        <a:rPr lang="cs-CZ" i="1">
                          <a:latin typeface="Cambria Math"/>
                        </a:rPr>
                        <m:t>≥1, </m:t>
                      </m:r>
                      <m:r>
                        <a:rPr lang="cs-CZ" i="1">
                          <a:latin typeface="Cambria Math"/>
                        </a:rPr>
                        <m:t>𝑗</m:t>
                      </m:r>
                      <m:r>
                        <a:rPr lang="cs-CZ" i="1">
                          <a:latin typeface="Cambria Math"/>
                        </a:rPr>
                        <m:t>≥1 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  <a:r>
                  <a:rPr lang="cs-CZ" b="1" dirty="0"/>
                  <a:t>pro spojitý náhodný vektor</a:t>
                </a:r>
                <a:r>
                  <a:rPr lang="cs-CZ" dirty="0"/>
                  <a:t>:                 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𝐸𝑋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𝐸𝑌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−∞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𝐸𝑋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𝐸𝑌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𝑑𝑥𝑑𝑦</m:t>
                            </m:r>
                          </m:e>
                        </m:nary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charakteristiky</a:t>
            </a:r>
          </a:p>
        </p:txBody>
      </p:sp>
    </p:spTree>
    <p:extLst>
      <p:ext uri="{BB962C8B-B14F-4D97-AF65-F5344CB8AC3E}">
        <p14:creationId xmlns:p14="http://schemas.microsoft.com/office/powerpoint/2010/main" val="813735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Kovariance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je definována jako sdružený centrální moment řádu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1+1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𝑐𝑜𝑣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400" b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400" b="1" dirty="0"/>
                  <a:t>Vlastnosti kovariance:</a:t>
                </a:r>
                <a:endParaRPr lang="cs-CZ" sz="14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−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sz="1400" dirty="0"/>
                  <a:t>      (výpočetní vztah)</a:t>
                </a:r>
              </a:p>
              <a:p>
                <a:pPr marL="0" indent="0">
                  <a:buNone/>
                </a:pPr>
                <a:r>
                  <a:rPr lang="cs-CZ" sz="1400" dirty="0"/>
                  <a:t>         </a:t>
                </a:r>
                <a:r>
                  <a:rPr lang="cs-CZ" sz="1200" b="1" dirty="0"/>
                  <a:t>Důkaz:</a:t>
                </a:r>
              </a:p>
              <a:p>
                <a:pPr marL="0" indent="0">
                  <a:buNone/>
                </a:pPr>
                <a:r>
                  <a:rPr lang="cs-CZ" sz="1200" dirty="0"/>
                  <a:t>         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/>
                          </a:rPr>
                          <m:t>𝑋</m:t>
                        </m:r>
                        <m:r>
                          <a:rPr lang="cs-CZ" sz="1200" i="1">
                            <a:latin typeface="Cambria Math"/>
                          </a:rPr>
                          <m:t>,</m:t>
                        </m:r>
                        <m:r>
                          <a:rPr lang="cs-CZ" sz="12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𝑋𝐸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𝑌𝐸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2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−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200" i="1">
                        <a:latin typeface="Cambria Math"/>
                      </a:rPr>
                      <m:t>∙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cs-CZ" sz="1200" dirty="0"/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sz="1400" dirty="0"/>
                  <a:t>,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  <m:r>
                          <a:rPr lang="cs-CZ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sz="1400" dirty="0"/>
                  <a:t>,</a:t>
                </a:r>
              </a:p>
              <a:p>
                <a:pPr marL="0" indent="0">
                  <a:buNone/>
                </a:pPr>
                <a:r>
                  <a:rPr lang="cs-CZ" sz="1400" dirty="0"/>
                  <a:t>         </a:t>
                </a:r>
                <a:r>
                  <a:rPr lang="cs-CZ" sz="1200" b="1" dirty="0"/>
                  <a:t>Důkaz:</a:t>
                </a:r>
              </a:p>
              <a:p>
                <a:pPr marL="0" indent="0">
                  <a:buNone/>
                </a:pPr>
                <a:r>
                  <a:rPr lang="cs-CZ" sz="1200" dirty="0"/>
                  <a:t>        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200" i="1">
                            <a:latin typeface="Cambria Math"/>
                          </a:rPr>
                          <m:t>𝑋</m:t>
                        </m:r>
                        <m:r>
                          <a:rPr lang="cs-CZ" sz="1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200" i="1">
                            <a:latin typeface="Cambria Math"/>
                          </a:rPr>
                          <m:t>𝑌</m:t>
                        </m:r>
                        <m:r>
                          <a:rPr lang="cs-CZ" sz="1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2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sz="1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200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cs-CZ" sz="1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200" dirty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200" dirty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cs-CZ" sz="1200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200" i="1">
                                <a:latin typeface="Cambria Math"/>
                              </a:rPr>
                              <m:t>𝑌</m:t>
                            </m:r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2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1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2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/>
                          </a:rPr>
                          <m:t>𝑋</m:t>
                        </m:r>
                        <m:r>
                          <a:rPr lang="cs-CZ" sz="1200" i="1">
                            <a:latin typeface="Cambria Math"/>
                          </a:rPr>
                          <m:t>,</m:t>
                        </m:r>
                        <m:r>
                          <a:rPr lang="cs-CZ" sz="12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cs-CZ" sz="1200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cs-CZ" sz="1400" dirty="0"/>
                  <a:t>jsou-li </a:t>
                </a:r>
                <a14:m>
                  <m:oMath xmlns:m="http://schemas.openxmlformats.org/officeDocument/2006/math">
                    <m:r>
                      <a:rPr lang="cs-CZ" sz="1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4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/>
                  <a:t>nezávislé náhodné veličiny, pak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1400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charakteristiky</a:t>
            </a:r>
          </a:p>
        </p:txBody>
      </p:sp>
    </p:spTree>
    <p:extLst>
      <p:ext uri="{BB962C8B-B14F-4D97-AF65-F5344CB8AC3E}">
        <p14:creationId xmlns:p14="http://schemas.microsoft.com/office/powerpoint/2010/main" val="31741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Náhodný vektor značíme velkým tučným písmenem (např.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),</a:t>
                </a:r>
              </a:p>
              <a:p>
                <a:pPr>
                  <a:lnSpc>
                    <a:spcPct val="11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složky náhodného vektoru jsou náhodné veličiny, značíme je tedy velkými písmeny (např.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cs-CZ" dirty="0"/>
              </a:p>
              <a:p>
                <a:pPr>
                  <a:lnSpc>
                    <a:spcPct val="11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realizace náhodného vektoru (hodnoty naměřené po realizaci pokusu) značíme malým tučným písmenem (např.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).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i="1" dirty="0"/>
                  <a:t>Např.: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i="1" dirty="0"/>
                  <a:t> udává délku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cs-CZ" i="1" dirty="0"/>
                  <a:t> v milimetrech a hmotnost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cs-CZ" i="1" dirty="0"/>
                  <a:t> v gramech vysoustružené součástky. Při kontrole první součástky byla pozorována realizace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21, 12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i="1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505" b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Náhodný vektor - značení</a:t>
            </a:r>
          </a:p>
        </p:txBody>
      </p:sp>
    </p:spTree>
    <p:extLst>
      <p:ext uri="{BB962C8B-B14F-4D97-AF65-F5344CB8AC3E}">
        <p14:creationId xmlns:p14="http://schemas.microsoft.com/office/powerpoint/2010/main" val="1981738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Kovarianční matice</a:t>
                </a:r>
              </a:p>
              <a:p>
                <a:pPr marL="0" indent="0">
                  <a:buNone/>
                </a:pPr>
                <a:r>
                  <a:rPr lang="cs-CZ" b="1" dirty="0"/>
                  <a:t> 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Vlastnosti </a:t>
                </a:r>
                <a:r>
                  <a:rPr lang="cs-CZ" b="1" dirty="0" err="1"/>
                  <a:t>kovarianční</a:t>
                </a:r>
                <a:r>
                  <a:rPr lang="cs-CZ" b="1" dirty="0"/>
                  <a:t> matice</a:t>
                </a:r>
                <a:endParaRPr lang="cs-CZ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 err="1"/>
                  <a:t>Kovarianční</a:t>
                </a:r>
                <a:r>
                  <a:rPr lang="cs-CZ" dirty="0"/>
                  <a:t> matice je symetrická a pozitivně </a:t>
                </a:r>
                <a:r>
                  <a:rPr lang="cs-CZ" dirty="0" err="1"/>
                  <a:t>semidefinitní</a:t>
                </a:r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603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charakteristiky</a:t>
            </a:r>
          </a:p>
        </p:txBody>
      </p:sp>
    </p:spTree>
    <p:extLst>
      <p:ext uri="{BB962C8B-B14F-4D97-AF65-F5344CB8AC3E}">
        <p14:creationId xmlns:p14="http://schemas.microsoft.com/office/powerpoint/2010/main" val="3849053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Střední hodnota součtu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683567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sz="1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400" i="1">
                        <a:latin typeface="Cambria Math"/>
                      </a:rPr>
                      <m:t>2</m:t>
                    </m:r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cs-CZ" sz="1400" dirty="0"/>
              </a:p>
              <a:p>
                <a:pPr marL="0" indent="0">
                  <a:buNone/>
                </a:pPr>
                <a:r>
                  <a:rPr lang="cs-CZ" sz="1400" b="1" dirty="0"/>
                  <a:t>           </a:t>
                </a:r>
                <a:r>
                  <a:rPr lang="cs-CZ" sz="1400" u="sng" dirty="0"/>
                  <a:t>Důkaz: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+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                                     =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cs-CZ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cs-CZ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1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cs-CZ" sz="1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                        </m:t>
                      </m:r>
                    </m:oMath>
                  </m:oMathPara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400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40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cs-CZ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cs-CZ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cs-CZ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cs-CZ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40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/>
                      </a:rPr>
                      <m:t>+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400" i="1">
                        <a:latin typeface="Cambria Math"/>
                      </a:rPr>
                      <m:t>2</m:t>
                    </m:r>
                    <m:r>
                      <a:rPr lang="cs-CZ" sz="1400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r>
                          <a:rPr lang="cs-CZ" sz="1400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cs-CZ" sz="1400" dirty="0"/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 startAt="2"/>
                </a:pPr>
                <a:r>
                  <a:rPr lang="cs-CZ" sz="1400" dirty="0"/>
                  <a:t>jsou –</a:t>
                </a:r>
                <a:r>
                  <a:rPr lang="cs-CZ" sz="1400" dirty="0" err="1"/>
                  <a:t>li</a:t>
                </a:r>
                <a:r>
                  <a:rPr lang="cs-CZ" sz="1400" dirty="0"/>
                  <a:t> X, Y nezávislé NV, pak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sz="1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sz="1400" dirty="0"/>
                  <a:t>         </a:t>
                </a:r>
                <a:r>
                  <a:rPr lang="cs-CZ" sz="1400" u="sng" dirty="0"/>
                  <a:t>Důkaz: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cs-CZ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14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𝑎𝑋</m:t>
                                  </m:r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  <m:t>𝑎𝑋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𝑎𝑋𝐸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</m:e>
                          </m:d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  <m:t>𝑎𝑋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𝑋𝐸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>
                          <a:latin typeface="Cambria Math" panose="02040503050406030204" pitchFamily="18" charset="0"/>
                        </a:rPr>
                        <m:t>==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cs-CZ" sz="1400" dirty="0"/>
              </a:p>
              <a:p>
                <a:pPr marL="342900" indent="-3429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/>
                  <a:t>        </a:t>
                </a:r>
                <a:r>
                  <a:rPr lang="cs-CZ" sz="1400" u="sng" dirty="0"/>
                  <a:t>Důkaz:</a:t>
                </a:r>
                <a:r>
                  <a:rPr lang="cs-CZ" sz="1400" dirty="0"/>
                  <a:t> 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1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1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1400" dirty="0"/>
                  <a:t> </a:t>
                </a:r>
              </a:p>
              <a:p>
                <a:pPr marL="0" indent="0">
                  <a:buNone/>
                </a:pPr>
                <a:endParaRPr lang="cs-CZ" sz="14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164" t="-7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Rozptyl součtu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18407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2</m:t>
                    </m:r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jsou –</a:t>
                </a:r>
                <a:r>
                  <a:rPr lang="cs-CZ" dirty="0" err="1"/>
                  <a:t>li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nezávislé NV,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603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Rozptyl součtu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575543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Korelační koeficient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  <a:r>
                  <a:rPr lang="cs-CZ" dirty="0"/>
                  <a:t>je mírou závislosti náhodných veličin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𝑌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𝑐𝑜𝑣</m:t>
                                    </m:r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𝐷𝑋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𝐷𝑌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𝐷𝑋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𝐷𝑌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≠0,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0                                      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𝑗𝑖𝑛𝑎𝑘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r>
                  <a:rPr lang="cs-CZ" dirty="0" err="1">
                    <a:solidFill>
                      <a:srgbClr val="00A499"/>
                    </a:solidFill>
                  </a:rPr>
                  <a:t>Pearsonův</a:t>
                </a:r>
                <a:r>
                  <a:rPr lang="cs-CZ" dirty="0">
                    <a:solidFill>
                      <a:srgbClr val="00A499"/>
                    </a:solidFill>
                  </a:rPr>
                  <a:t> výběrový korelační koeficient </a:t>
                </a:r>
                <a:r>
                  <a:rPr lang="cs-CZ" dirty="0"/>
                  <a:t>je mírou </a:t>
                </a:r>
                <a:r>
                  <a:rPr lang="cs-CZ" b="1" dirty="0">
                    <a:solidFill>
                      <a:srgbClr val="00A499"/>
                    </a:solidFill>
                  </a:rPr>
                  <a:t>lineární</a:t>
                </a:r>
                <a:r>
                  <a:rPr lang="cs-CZ" dirty="0"/>
                  <a:t> závislosti.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</p:spTree>
    <p:extLst>
      <p:ext uri="{BB962C8B-B14F-4D97-AF65-F5344CB8AC3E}">
        <p14:creationId xmlns:p14="http://schemas.microsoft.com/office/powerpoint/2010/main" val="141178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b="1" dirty="0"/>
              <a:t>Vizualizace – bodový graf                                                  </a:t>
            </a:r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069711" y="1346199"/>
                <a:ext cx="6588054" cy="506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cs-CZ" sz="2000" b="1" dirty="0"/>
                  <a:t>  </a:t>
                </a:r>
                <a:r>
                  <a:rPr lang="cs-CZ" sz="2000" b="1" dirty="0" err="1"/>
                  <a:t>Pearsonův</a:t>
                </a:r>
                <a:r>
                  <a:rPr lang="cs-CZ" sz="2000" b="1" dirty="0"/>
                  <a:t> výběrový korelační koeficient</a:t>
                </a:r>
              </a:p>
              <a:p>
                <a:endParaRPr lang="cs-CZ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/>
                  <a:t> </a:t>
                </a:r>
              </a:p>
              <a:p>
                <a:endParaRPr lang="cs-CZ" sz="2000" dirty="0"/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/>
                      </a:rPr>
                      <m:t>−1≤</m:t>
                    </m:r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≤1</m:t>
                    </m:r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</m:t>
                    </m:r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=1</m:t>
                    </m:r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nekorelované</a:t>
                </a:r>
                <a:r>
                  <a:rPr lang="cs-CZ" sz="1700" dirty="0"/>
                  <a:t> znaky,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&gt;0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pozitivně korelované </a:t>
                </a:r>
                <a:r>
                  <a:rPr lang="cs-CZ" sz="1700" b="1" dirty="0"/>
                  <a:t>(</a:t>
                </a:r>
                <a:r>
                  <a:rPr lang="cs-CZ" sz="1700" dirty="0"/>
                  <a:t>s rostoucím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700" dirty="0"/>
                  <a:t> roste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), 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&lt;0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negativně korelované </a:t>
                </a:r>
                <a:r>
                  <a:rPr lang="cs-CZ" sz="1700" b="1" dirty="0"/>
                  <a:t>(</a:t>
                </a:r>
                <a:r>
                  <a:rPr lang="cs-CZ" sz="1700" dirty="0"/>
                  <a:t>s rostoucím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700" dirty="0"/>
                  <a:t> klesá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),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1700" dirty="0"/>
                  <a:t>, pak je mezi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a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 </a:t>
                </a:r>
                <a:r>
                  <a:rPr lang="cs-CZ" sz="1700" dirty="0">
                    <a:solidFill>
                      <a:srgbClr val="00A499"/>
                    </a:solidFill>
                  </a:rPr>
                  <a:t>lineární závislost</a:t>
                </a:r>
                <a:r>
                  <a:rPr lang="cs-CZ" sz="1700" dirty="0"/>
                  <a:t>.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11" y="1346199"/>
                <a:ext cx="6588054" cy="5069658"/>
              </a:xfrm>
              <a:prstGeom prst="rect">
                <a:avLst/>
              </a:prstGeom>
              <a:blipFill>
                <a:blip r:embed="rId2"/>
                <a:stretch>
                  <a:fillRect l="-1481" t="-2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691016" y="1849127"/>
          <a:ext cx="3695789" cy="331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3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64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1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5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 náhodného vektoru musíme rozlišovat následující typy rozdělení: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Rozdělení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2520086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75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3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8" y="389527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0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8" y="387420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31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1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25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481" y="3909518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8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81" y="3895270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4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Sdružená distribuční funkce </a:t>
                </a:r>
                <a:r>
                  <a:rPr lang="cs-CZ" dirty="0"/>
                  <a:t>dvourozměrného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je definována předpisem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∧ 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i="1" dirty="0"/>
                  <a:t>Grafická prezentace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i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rozdělení náhodného vektoru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2DAFE0-4052-4533-ABF8-5BAE74E65FD8}"/>
              </a:ext>
            </a:extLst>
          </p:cNvPr>
          <p:cNvSpPr/>
          <p:nvPr/>
        </p:nvSpPr>
        <p:spPr>
          <a:xfrm>
            <a:off x="592667" y="1275641"/>
            <a:ext cx="11006666" cy="100063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18D798-49D3-4A76-AFBD-22CE9FC2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72" y="3165246"/>
            <a:ext cx="49497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60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51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53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76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83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36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301" y="403142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5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85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01" y="4041867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53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86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E57191D-F216-4D62-A13A-1B0D458E5AC0}"/>
              </a:ext>
            </a:extLst>
          </p:cNvPr>
          <p:cNvGrpSpPr/>
          <p:nvPr/>
        </p:nvGrpSpPr>
        <p:grpSpPr>
          <a:xfrm>
            <a:off x="3698794" y="2634367"/>
            <a:ext cx="3852428" cy="3434680"/>
            <a:chOff x="5328084" y="3068960"/>
            <a:chExt cx="3852428" cy="3434680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597ED2B4-FEFB-4D40-BC70-6FCF44F976C9}"/>
                </a:ext>
              </a:extLst>
            </p:cNvPr>
            <p:cNvGrpSpPr/>
            <p:nvPr/>
          </p:nvGrpSpPr>
          <p:grpSpPr>
            <a:xfrm>
              <a:off x="5328084" y="3068960"/>
              <a:ext cx="2894620" cy="3434680"/>
              <a:chOff x="5328084" y="3068960"/>
              <a:chExt cx="2894620" cy="3434680"/>
            </a:xfrm>
          </p:grpSpPr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15A2C35C-1AEA-4F14-9229-6A9DB37CC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084" y="4032702"/>
                <a:ext cx="1432756" cy="143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D6AE3347-75A3-4F85-97DB-09DD14159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068960"/>
                <a:ext cx="1274440" cy="1274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AD69C3EE-4DBA-46F8-9ADA-49847A65E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5085184"/>
                <a:ext cx="1418456" cy="1418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Přímá spojnice se šipkou 17">
                <a:extLst>
                  <a:ext uri="{FF2B5EF4-FFF2-40B4-BE49-F238E27FC236}">
                    <a16:creationId xmlns:a16="http://schemas.microsoft.com/office/drawing/2014/main" id="{295E3B8C-6FBA-4078-B101-63F79547D4C3}"/>
                  </a:ext>
                </a:extLst>
              </p:cNvPr>
              <p:cNvCxnSpPr/>
              <p:nvPr/>
            </p:nvCxnSpPr>
            <p:spPr>
              <a:xfrm flipV="1">
                <a:off x="6372200" y="3871031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>
                <a:extLst>
                  <a:ext uri="{FF2B5EF4-FFF2-40B4-BE49-F238E27FC236}">
                    <a16:creationId xmlns:a16="http://schemas.microsoft.com/office/drawing/2014/main" id="{19FE4C0A-2536-48E4-8861-C49AE36ACC0F}"/>
                  </a:ext>
                </a:extLst>
              </p:cNvPr>
              <p:cNvCxnSpPr/>
              <p:nvPr/>
            </p:nvCxnSpPr>
            <p:spPr>
              <a:xfrm>
                <a:off x="6308576" y="5503787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>
                <a:extLst>
                  <a:ext uri="{FF2B5EF4-FFF2-40B4-BE49-F238E27FC236}">
                    <a16:creationId xmlns:a16="http://schemas.microsoft.com/office/drawing/2014/main" id="{251B1421-0A29-440C-9CA4-C1979D0E4A06}"/>
                  </a:ext>
                </a:extLst>
              </p:cNvPr>
              <p:cNvCxnSpPr/>
              <p:nvPr/>
            </p:nvCxnSpPr>
            <p:spPr>
              <a:xfrm>
                <a:off x="7380312" y="4343400"/>
                <a:ext cx="0" cy="741784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1A87A65-F24F-46FD-B5D1-20EF0F035E4C}"/>
                </a:ext>
              </a:extLst>
            </p:cNvPr>
            <p:cNvSpPr txBox="1"/>
            <p:nvPr/>
          </p:nvSpPr>
          <p:spPr>
            <a:xfrm>
              <a:off x="7513476" y="4514237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87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CC39D53-DF0E-449C-BB53-491DC2086191}"/>
              </a:ext>
            </a:extLst>
          </p:cNvPr>
          <p:cNvGrpSpPr/>
          <p:nvPr/>
        </p:nvGrpSpPr>
        <p:grpSpPr>
          <a:xfrm>
            <a:off x="3775586" y="2795637"/>
            <a:ext cx="3955027" cy="3267223"/>
            <a:chOff x="5076056" y="3117150"/>
            <a:chExt cx="3955027" cy="3267223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54016A52-47AC-47FB-BDB3-87364D6BF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67791"/>
              <a:ext cx="1508492" cy="150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0EB1FCBE-4867-40FD-AE09-7EB1F96B9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117150"/>
              <a:ext cx="1263615" cy="126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08B8C1AF-BDFA-4F07-BEB7-5C4C85E92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045510"/>
              <a:ext cx="1338863" cy="133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BD743AAE-D370-4007-B442-16E56D8F70B4}"/>
                </a:ext>
              </a:extLst>
            </p:cNvPr>
            <p:cNvCxnSpPr/>
            <p:nvPr/>
          </p:nvCxnSpPr>
          <p:spPr>
            <a:xfrm flipV="1">
              <a:off x="6368524" y="374607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006CFF80-5ACC-43AF-A807-E7439E78113C}"/>
                </a:ext>
              </a:extLst>
            </p:cNvPr>
            <p:cNvCxnSpPr/>
            <p:nvPr/>
          </p:nvCxnSpPr>
          <p:spPr>
            <a:xfrm>
              <a:off x="6270580" y="528676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AB37C0FC-1540-4B5F-9C57-6BDCC278EC8D}"/>
                </a:ext>
              </a:extLst>
            </p:cNvPr>
            <p:cNvCxnSpPr/>
            <p:nvPr/>
          </p:nvCxnSpPr>
          <p:spPr>
            <a:xfrm>
              <a:off x="7230883" y="4253228"/>
              <a:ext cx="0" cy="741784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1772B01-F320-45F1-A529-899A2A938590}"/>
                </a:ext>
              </a:extLst>
            </p:cNvPr>
            <p:cNvSpPr txBox="1"/>
            <p:nvPr/>
          </p:nvSpPr>
          <p:spPr>
            <a:xfrm>
              <a:off x="7364047" y="4424065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0540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88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16BCB170-B5FD-4B11-89EC-B0DF24916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64088"/>
              </p:ext>
            </p:extLst>
          </p:nvPr>
        </p:nvGraphicFramePr>
        <p:xfrm>
          <a:off x="2162907" y="2895600"/>
          <a:ext cx="7426569" cy="321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693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033253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5C2C42-BB3A-4643-AC9A-EDEB8191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47" y="413658"/>
            <a:ext cx="4608512" cy="557776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031E34F-02DD-449A-B654-0DB2681C147C}"/>
              </a:ext>
            </a:extLst>
          </p:cNvPr>
          <p:cNvSpPr/>
          <p:nvPr/>
        </p:nvSpPr>
        <p:spPr>
          <a:xfrm>
            <a:off x="409656" y="6024879"/>
            <a:ext cx="112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http://zpravy.aktualne.cz/zahranici/k-nobelove-cene-dopomaha-cokolada-naznacuje-studie/r~i:article:760147/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Sdružená distribuční funkce </a:t>
                </a:r>
                <a:r>
                  <a:rPr lang="cs-CZ" dirty="0"/>
                  <a:t>dvourozměrného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𝑿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je definována předpisem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∧ 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u="sng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Vlastnosti sdružené distribuční funkce: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∀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:  0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≤1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  <m:r>
                              <a:rPr lang="cs-CZ" i="1"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→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∞,  ∞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je neklesající v každé proměnné,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 je zleva spojitá v každé proměnné.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r>
                          <a:rPr lang="cs-CZ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𝑏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𝑏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Sdružené rozdělení náhodného vektoru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2DAFE0-4052-4533-ABF8-5BAE74E65FD8}"/>
              </a:ext>
            </a:extLst>
          </p:cNvPr>
          <p:cNvSpPr/>
          <p:nvPr/>
        </p:nvSpPr>
        <p:spPr>
          <a:xfrm>
            <a:off x="592667" y="1275641"/>
            <a:ext cx="11006666" cy="100063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AD44B9F-08C1-4144-BAD7-6270AFF923CB}"/>
              </a:ext>
            </a:extLst>
          </p:cNvPr>
          <p:cNvGrpSpPr/>
          <p:nvPr/>
        </p:nvGrpSpPr>
        <p:grpSpPr>
          <a:xfrm>
            <a:off x="8450092" y="4015023"/>
            <a:ext cx="3567993" cy="2232499"/>
            <a:chOff x="7195995" y="3568029"/>
            <a:chExt cx="3321255" cy="1857986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C7A2231-B19E-4B9E-B846-33A4C990150A}"/>
                </a:ext>
              </a:extLst>
            </p:cNvPr>
            <p:cNvSpPr/>
            <p:nvPr/>
          </p:nvSpPr>
          <p:spPr>
            <a:xfrm>
              <a:off x="7197514" y="3568029"/>
              <a:ext cx="3319736" cy="1857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7D545D45-46F1-44C8-BED9-2860296DF3F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995" y="3647969"/>
              <a:ext cx="3199765" cy="16668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504206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90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Odhad korelačního koeficientu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033253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9449EF5-6C64-406B-8ED7-0A9F3696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praxi se zpravidla hodnota korelačního koeficientu interpretuje takto: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Mezi proudem a napětím na odporu byl zjištěn korelační koeficient 0,6.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Mezi školním prospěchem a pocitem deprese u dětí byl zjištěn korelační koeficient 0,6.</a:t>
            </a:r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Výsledky interpretujte!</a:t>
            </a:r>
            <a:endParaRPr lang="en-US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58A9C512-461C-444E-A52E-CD82FC062F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1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=0,0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,3;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,7;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1,0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=1,0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58A9C512-461C-444E-A52E-CD82FC062F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1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108197" r="-100221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208197" r="-100221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308197" r="-100221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408197" r="-100221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508197" r="-100221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35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09449EF5-6C64-406B-8ED7-0A9F36966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Korelační matice</a:t>
                </a:r>
              </a:p>
              <a:p>
                <a:pPr marL="0" indent="0">
                  <a:buNone/>
                </a:pPr>
                <a:r>
                  <a:rPr lang="cs-CZ" b="1" dirty="0"/>
                  <a:t> 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𝑐𝑜𝑟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09449EF5-6C64-406B-8ED7-0A9F36966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91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matice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3271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popisu náhodného vektoru rozlišujeme následující typy číselných charakteristik: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92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13130486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Shrnují informaci o jednotlivých složkách náhodného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, tj.  o náhodných veličinách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Popisují </a:t>
                </a:r>
                <a:r>
                  <a:rPr lang="cs-CZ" dirty="0">
                    <a:solidFill>
                      <a:srgbClr val="00A499"/>
                    </a:solidFill>
                  </a:rPr>
                  <a:t>polohu</a:t>
                </a:r>
                <a:r>
                  <a:rPr lang="cs-CZ" dirty="0"/>
                  <a:t> (střední hodnota), </a:t>
                </a:r>
                <a:r>
                  <a:rPr lang="cs-CZ" dirty="0">
                    <a:solidFill>
                      <a:srgbClr val="00A499"/>
                    </a:solidFill>
                  </a:rPr>
                  <a:t>variabilitu</a:t>
                </a:r>
                <a:r>
                  <a:rPr lang="cs-CZ" dirty="0"/>
                  <a:t> (rozptyl, směrodatná odchylka), </a:t>
                </a:r>
                <a:r>
                  <a:rPr lang="cs-CZ" dirty="0">
                    <a:solidFill>
                      <a:srgbClr val="00A499"/>
                    </a:solidFill>
                  </a:rPr>
                  <a:t>šikmost</a:t>
                </a:r>
                <a:r>
                  <a:rPr lang="cs-CZ" dirty="0"/>
                  <a:t> (šikmost)               a </a:t>
                </a:r>
                <a:r>
                  <a:rPr lang="cs-CZ" dirty="0">
                    <a:solidFill>
                      <a:srgbClr val="00A499"/>
                    </a:solidFill>
                  </a:rPr>
                  <a:t>špičatost</a:t>
                </a:r>
                <a:r>
                  <a:rPr lang="cs-CZ" dirty="0"/>
                  <a:t> (špičatost) rozdělení. </a:t>
                </a:r>
              </a:p>
              <a:p>
                <a:pPr marL="0" indent="0" algn="r">
                  <a:buNone/>
                </a:pPr>
                <a:r>
                  <a:rPr lang="cs-CZ" dirty="0"/>
                  <a:t>(viz Přednáška 2: Jak </a:t>
                </a:r>
                <a:r>
                  <a:rPr lang="cs-CZ" dirty="0" err="1"/>
                  <a:t>modeloat</a:t>
                </a:r>
                <a:r>
                  <a:rPr lang="cs-CZ" dirty="0"/>
                  <a:t> výsledky náhodných pokusů?)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93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Marginální číselné charakteristiky</a:t>
            </a:r>
          </a:p>
        </p:txBody>
      </p:sp>
    </p:spTree>
    <p:extLst>
      <p:ext uri="{BB962C8B-B14F-4D97-AF65-F5344CB8AC3E}">
        <p14:creationId xmlns:p14="http://schemas.microsoft.com/office/powerpoint/2010/main" val="5214190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Číselné charakteristiky náhodného vektoru jsou </a:t>
                </a:r>
                <a:r>
                  <a:rPr lang="cs-CZ" dirty="0">
                    <a:solidFill>
                      <a:srgbClr val="00A499"/>
                    </a:solidFill>
                  </a:rPr>
                  <a:t>vektory</a:t>
                </a:r>
                <a:r>
                  <a:rPr lang="cs-CZ" dirty="0"/>
                  <a:t>, jejichž složky tvoří příslušné číselné charakteristiky jednotlivých náhodných veličin.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náhodný vektor, pak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střední hodnota </a:t>
                </a:r>
                <a:r>
                  <a:rPr lang="cs-CZ" dirty="0"/>
                  <a:t>náhodného vektoru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 je dána jako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/>
                      </a:rPr>
                      <m:t>𝐸</m:t>
                    </m:r>
                    <m:r>
                      <a:rPr lang="cs-CZ" b="1" i="1">
                        <a:solidFill>
                          <a:srgbClr val="00A499"/>
                        </a:solidFill>
                        <a:latin typeface="Cambria Math"/>
                      </a:rPr>
                      <m:t>𝑿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𝐸𝑋</m:t>
                            </m:r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𝐸𝑌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rozptyl</a:t>
                </a:r>
                <a:r>
                  <a:rPr lang="cs-CZ" dirty="0"/>
                  <a:t> náhodného vektoru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 je dán jako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/>
                      </a:rPr>
                      <m:t>𝐷</m:t>
                    </m:r>
                    <m:r>
                      <a:rPr lang="cs-CZ" b="1" i="1">
                        <a:solidFill>
                          <a:srgbClr val="00A499"/>
                        </a:solidFill>
                        <a:latin typeface="Cambria Math"/>
                      </a:rPr>
                      <m:t>𝑿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𝐷𝑋</m:t>
                            </m:r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𝐷𝑌</m:t>
                            </m:r>
                          </m:e>
                        </m:d>
                      </m:e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94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7832925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95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/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𝑆𝑡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∙1∙0,06=0,06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/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∙0,18+2∙0,01=0,20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/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∙0,42+2∙0,09=0,60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/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∙0,01=0,2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/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∙0,09=0,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/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/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96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0,06−0,20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∙0,60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∙0,42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/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𝑆𝑡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∙1∙0,06=0,06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/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∙0,18+2∙0,01=0,20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/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∙0,42+2∙0,09=0,60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/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∙0,01=0,2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/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∙0,09=0,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/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/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7795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97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r>
                  <a:rPr lang="cs-CZ" dirty="0"/>
                  <a:t>Určete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8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𝟐𝟏𝟖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Mezi počtem silně a středně deformovaných bitů mezi dvěma bity je středně silná negativní korelace.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 b="-1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\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𝑺𝒊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𝑺𝒕</m:t>
                                    </m:r>
                                  </m:sub>
                                </m:s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𝟎𝟗</m:t>
                                </m:r>
                              </m:oMath>
                            </m:oMathPara>
                          </a14:m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8A46DF07-BF7C-4F51-A92A-30302AC2FB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762" y="3288323"/>
              <a:ext cx="593302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382">
                      <a:extLst>
                        <a:ext uri="{9D8B030D-6E8A-4147-A177-3AD203B41FA5}">
                          <a16:colId xmlns:a16="http://schemas.microsoft.com/office/drawing/2014/main" val="291594881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13106046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400574586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2492388188"/>
                        </a:ext>
                      </a:extLst>
                    </a:gridCol>
                    <a:gridCol w="1171161">
                      <a:extLst>
                        <a:ext uri="{9D8B030D-6E8A-4147-A177-3AD203B41FA5}">
                          <a16:colId xmlns:a16="http://schemas.microsoft.com/office/drawing/2014/main" val="605950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9836" r="-3760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9836" r="-3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9836" r="-20156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9836" r="-10051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813" t="-9836" r="-1042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087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109836" r="-3760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,09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10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209836" r="-376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81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309836" r="-376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,01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0,00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31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8" t="-409836" r="-376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92" t="-409836" r="-3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7292" t="-409836" r="-20156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699" t="-409836" r="-1005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65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/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𝑆𝑡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∙1∙0,06=0,06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500098-B308-4264-B558-46C2731D0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2781375"/>
                <a:ext cx="34879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/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∙0,18+2∙0,01=0,20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99223254-E6E8-4803-9030-CE5D59DFC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6" y="3257552"/>
                <a:ext cx="3714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/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∙0,42+2∙0,09=0,60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85426325-5101-44B3-929B-9D248581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5" y="3566813"/>
                <a:ext cx="37149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/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∙0,18+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∙0,01=0,2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560329E-4835-419F-8E43-120AF03C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025661"/>
                <a:ext cx="3945439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/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∙0,42+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∙0,09=0,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CF3D40F-FC7B-4110-98AB-91C36555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365014"/>
                <a:ext cx="3981283" cy="376578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/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58870CE1-89B5-427B-96BA-DA7A730D6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4828031"/>
                <a:ext cx="32429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/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72479AF-7360-4945-A17B-347E1E02B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84" y="5142468"/>
                <a:ext cx="3242939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581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98</a:t>
            </a:fld>
            <a:r>
              <a:rPr lang="cs-CZ" dirty="0"/>
              <a:t> / 112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Pravděpodobnost, že při přenosu digitální informace dojde k silné, resp. střední, resp. žádné deformaci bitu je 0</a:t>
                </a:r>
                <a:r>
                  <a:rPr lang="en-US" dirty="0"/>
                  <a:t>,</a:t>
                </a:r>
                <a:r>
                  <a:rPr lang="cs-CZ" dirty="0"/>
                  <a:t>1</a:t>
                </a:r>
                <a:r>
                  <a:rPr lang="en-US" dirty="0"/>
                  <a:t>; </a:t>
                </a:r>
                <a:r>
                  <a:rPr lang="cs-CZ" dirty="0"/>
                  <a:t>0</a:t>
                </a:r>
                <a:r>
                  <a:rPr lang="en-US" dirty="0"/>
                  <a:t>,3</a:t>
                </a:r>
                <a:r>
                  <a:rPr lang="cs-CZ" dirty="0"/>
                  <a:t> a 0</a:t>
                </a:r>
                <a:r>
                  <a:rPr lang="en-US" dirty="0"/>
                  <a:t>,</a:t>
                </a:r>
                <a:r>
                  <a:rPr lang="cs-CZ" dirty="0"/>
                  <a:t>6. Předpokládejme, že jsou přeneseny dva bity a rozsah deformace je pro každý bit nezávislý. Náhodný vektor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udává počet bitů se silnou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střední deformací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9"/>
                </a:pPr>
                <a:r>
                  <a:rPr lang="en-US" dirty="0"/>
                  <a:t>Ur</a:t>
                </a:r>
                <a:r>
                  <a:rPr lang="cs-CZ" dirty="0" err="1"/>
                  <a:t>čete</a:t>
                </a:r>
                <a:r>
                  <a:rPr lang="cs-CZ" dirty="0"/>
                  <a:t> střední hodnotu náhodného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0,60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6"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60815"/>
              </a:xfrm>
              <a:blipFill>
                <a:blip r:embed="rId2"/>
                <a:stretch>
                  <a:fillRect l="-603" t="-13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CDFD816-6ED6-45A6-9558-1E5871097BBB}"/>
              </a:ext>
            </a:extLst>
          </p:cNvPr>
          <p:cNvSpPr/>
          <p:nvPr/>
        </p:nvSpPr>
        <p:spPr>
          <a:xfrm>
            <a:off x="4001311" y="3158247"/>
            <a:ext cx="1828800" cy="39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popisu náhodného vektoru rozlišujeme následující typy číselných charakteristik:</a:t>
            </a:r>
          </a:p>
          <a:p>
            <a:pPr marL="0" indent="0">
              <a:buNone/>
            </a:pPr>
            <a:endParaRPr lang="cs-CZ" dirty="0"/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sdružené,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marginální,</a:t>
            </a:r>
          </a:p>
          <a:p>
            <a:pPr algn="ctr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podmíněné.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99</a:t>
            </a:fld>
            <a:r>
              <a:rPr lang="cs-CZ" dirty="0"/>
              <a:t> / 112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náhodného vektoru</a:t>
            </a:r>
          </a:p>
        </p:txBody>
      </p:sp>
    </p:spTree>
    <p:extLst>
      <p:ext uri="{BB962C8B-B14F-4D97-AF65-F5344CB8AC3E}">
        <p14:creationId xmlns:p14="http://schemas.microsoft.com/office/powerpoint/2010/main" val="2476687758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19857</TotalTime>
  <Words>9075</Words>
  <Application>Microsoft Office PowerPoint</Application>
  <PresentationFormat>Širokoúhlá obrazovka</PresentationFormat>
  <Paragraphs>3604</Paragraphs>
  <Slides>112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112</vt:i4>
      </vt:variant>
    </vt:vector>
  </HeadingPairs>
  <TitlesOfParts>
    <vt:vector size="121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209</cp:revision>
  <dcterms:created xsi:type="dcterms:W3CDTF">2019-08-14T09:45:45Z</dcterms:created>
  <dcterms:modified xsi:type="dcterms:W3CDTF">2021-03-08T09:57:58Z</dcterms:modified>
</cp:coreProperties>
</file>