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1" r:id="rId2"/>
  </p:sldMasterIdLst>
  <p:notesMasterIdLst>
    <p:notesMasterId r:id="rId74"/>
  </p:notesMasterIdLst>
  <p:handoutMasterIdLst>
    <p:handoutMasterId r:id="rId75"/>
  </p:handoutMasterIdLst>
  <p:sldIdLst>
    <p:sldId id="259" r:id="rId3"/>
    <p:sldId id="648" r:id="rId4"/>
    <p:sldId id="741" r:id="rId5"/>
    <p:sldId id="742" r:id="rId6"/>
    <p:sldId id="743" r:id="rId7"/>
    <p:sldId id="744" r:id="rId8"/>
    <p:sldId id="745" r:id="rId9"/>
    <p:sldId id="746" r:id="rId10"/>
    <p:sldId id="747" r:id="rId11"/>
    <p:sldId id="748" r:id="rId12"/>
    <p:sldId id="749" r:id="rId13"/>
    <p:sldId id="750" r:id="rId14"/>
    <p:sldId id="751" r:id="rId15"/>
    <p:sldId id="752" r:id="rId16"/>
    <p:sldId id="753" r:id="rId17"/>
    <p:sldId id="754" r:id="rId18"/>
    <p:sldId id="755" r:id="rId19"/>
    <p:sldId id="756" r:id="rId20"/>
    <p:sldId id="802" r:id="rId21"/>
    <p:sldId id="805" r:id="rId22"/>
    <p:sldId id="807" r:id="rId23"/>
    <p:sldId id="808" r:id="rId24"/>
    <p:sldId id="803" r:id="rId25"/>
    <p:sldId id="810" r:id="rId26"/>
    <p:sldId id="806" r:id="rId27"/>
    <p:sldId id="804" r:id="rId28"/>
    <p:sldId id="811" r:id="rId29"/>
    <p:sldId id="800" r:id="rId30"/>
    <p:sldId id="760" r:id="rId31"/>
    <p:sldId id="761" r:id="rId32"/>
    <p:sldId id="762" r:id="rId33"/>
    <p:sldId id="763" r:id="rId34"/>
    <p:sldId id="764" r:id="rId35"/>
    <p:sldId id="765" r:id="rId36"/>
    <p:sldId id="766" r:id="rId37"/>
    <p:sldId id="812" r:id="rId38"/>
    <p:sldId id="774" r:id="rId39"/>
    <p:sldId id="775" r:id="rId40"/>
    <p:sldId id="776" r:id="rId41"/>
    <p:sldId id="777" r:id="rId42"/>
    <p:sldId id="784" r:id="rId43"/>
    <p:sldId id="813" r:id="rId44"/>
    <p:sldId id="815" r:id="rId45"/>
    <p:sldId id="816" r:id="rId46"/>
    <p:sldId id="817" r:id="rId47"/>
    <p:sldId id="778" r:id="rId48"/>
    <p:sldId id="818" r:id="rId49"/>
    <p:sldId id="783" r:id="rId50"/>
    <p:sldId id="819" r:id="rId51"/>
    <p:sldId id="820" r:id="rId52"/>
    <p:sldId id="786" r:id="rId53"/>
    <p:sldId id="787" r:id="rId54"/>
    <p:sldId id="821" r:id="rId55"/>
    <p:sldId id="822" r:id="rId56"/>
    <p:sldId id="823" r:id="rId57"/>
    <p:sldId id="824" r:id="rId58"/>
    <p:sldId id="825" r:id="rId59"/>
    <p:sldId id="788" r:id="rId60"/>
    <p:sldId id="826" r:id="rId61"/>
    <p:sldId id="789" r:id="rId62"/>
    <p:sldId id="790" r:id="rId63"/>
    <p:sldId id="827" r:id="rId64"/>
    <p:sldId id="828" r:id="rId65"/>
    <p:sldId id="829" r:id="rId66"/>
    <p:sldId id="830" r:id="rId67"/>
    <p:sldId id="798" r:id="rId68"/>
    <p:sldId id="799" r:id="rId69"/>
    <p:sldId id="831" r:id="rId70"/>
    <p:sldId id="832" r:id="rId71"/>
    <p:sldId id="833" r:id="rId72"/>
    <p:sldId id="547" r:id="rId7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Litschmannová" initials="M" lastIdx="1" clrIdx="0">
    <p:extLst>
      <p:ext uri="{19B8F6BF-5375-455C-9EA6-DF929625EA0E}">
        <p15:presenceInfo xmlns:p15="http://schemas.microsoft.com/office/powerpoint/2012/main" userId="Martina Litschmann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  <a:srgbClr val="B6ECE6"/>
    <a:srgbClr val="CEF5F6"/>
    <a:srgbClr val="D1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92" d="100"/>
          <a:sy n="92" d="100"/>
        </p:scale>
        <p:origin x="501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08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Martina\DNV_priklad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Se&#353;it1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088668522170169"/>
          <c:y val="0.10180662452881584"/>
          <c:w val="0.83487060711456074"/>
          <c:h val="0.68160158249648195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</c:spPr>
          </c:marker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605B-4650-8CAF-054AD2D1A821}"/>
              </c:ext>
            </c:extLst>
          </c:dPt>
          <c:xVal>
            <c:numRef>
              <c:f>Kostka!$A$14:$A$15</c:f>
              <c:numCache>
                <c:formatCode>0</c:formatCode>
                <c:ptCount val="2"/>
                <c:pt idx="0">
                  <c:v>-1</c:v>
                </c:pt>
                <c:pt idx="1">
                  <c:v>1</c:v>
                </c:pt>
              </c:numCache>
            </c:numRef>
          </c:xVal>
          <c:yVal>
            <c:numRef>
              <c:f>Kostka!$B$14:$B$15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05B-4650-8CAF-054AD2D1A821}"/>
            </c:ext>
          </c:extLst>
        </c:ser>
        <c:ser>
          <c:idx val="1"/>
          <c:order val="1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Pt>
            <c:idx val="0"/>
            <c:marker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605B-4650-8CAF-054AD2D1A821}"/>
              </c:ext>
            </c:extLst>
          </c:dPt>
          <c:xVal>
            <c:numRef>
              <c:f>Kostka!$A$16:$A$17</c:f>
              <c:numCache>
                <c:formatCode>0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Kostka!$B$16:$B$17</c:f>
              <c:numCache>
                <c:formatCode>General</c:formatCode>
                <c:ptCount val="2"/>
                <c:pt idx="0">
                  <c:v>0.16666666666666669</c:v>
                </c:pt>
                <c:pt idx="1">
                  <c:v>0.16666666666666669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05B-4650-8CAF-054AD2D1A821}"/>
            </c:ext>
          </c:extLst>
        </c:ser>
        <c:ser>
          <c:idx val="2"/>
          <c:order val="2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ysClr val="window" lastClr="FFFFFF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Pt>
            <c:idx val="1"/>
            <c:marker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605B-4650-8CAF-054AD2D1A821}"/>
              </c:ext>
            </c:extLst>
          </c:dPt>
          <c:xVal>
            <c:numRef>
              <c:f>Kostka!$A$18:$A$19</c:f>
              <c:numCache>
                <c:formatCode>0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xVal>
          <c:yVal>
            <c:numRef>
              <c:f>Kostka!$B$18:$B$19</c:f>
              <c:numCache>
                <c:formatCode>General</c:formatCode>
                <c:ptCount val="2"/>
                <c:pt idx="0">
                  <c:v>0.33333333333333331</c:v>
                </c:pt>
                <c:pt idx="1">
                  <c:v>0.33333333333333331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05B-4650-8CAF-054AD2D1A821}"/>
            </c:ext>
          </c:extLst>
        </c:ser>
        <c:ser>
          <c:idx val="3"/>
          <c:order val="3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rgbClr val="0070C0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Pt>
            <c:idx val="0"/>
            <c:marker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605B-4650-8CAF-054AD2D1A821}"/>
              </c:ext>
            </c:extLst>
          </c:dPt>
          <c:dPt>
            <c:idx val="1"/>
            <c:marker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605B-4650-8CAF-054AD2D1A821}"/>
              </c:ext>
            </c:extLst>
          </c:dPt>
          <c:xVal>
            <c:numRef>
              <c:f>Kostka!$A$20:$A$21</c:f>
              <c:numCache>
                <c:formatCode>0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xVal>
          <c:yVal>
            <c:numRef>
              <c:f>Kostka!$B$20:$B$21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605B-4650-8CAF-054AD2D1A821}"/>
            </c:ext>
          </c:extLst>
        </c:ser>
        <c:ser>
          <c:idx val="4"/>
          <c:order val="4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ysClr val="window" lastClr="FFFFFF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Pt>
            <c:idx val="1"/>
            <c:marker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605B-4650-8CAF-054AD2D1A821}"/>
              </c:ext>
            </c:extLst>
          </c:dPt>
          <c:xVal>
            <c:numRef>
              <c:f>Kostka!$A$22:$A$23</c:f>
              <c:numCache>
                <c:formatCode>0</c:formatCode>
                <c:ptCount val="2"/>
                <c:pt idx="0">
                  <c:v>4</c:v>
                </c:pt>
                <c:pt idx="1">
                  <c:v>5</c:v>
                </c:pt>
              </c:numCache>
            </c:numRef>
          </c:xVal>
          <c:yVal>
            <c:numRef>
              <c:f>Kostka!$B$22:$B$23</c:f>
              <c:numCache>
                <c:formatCode>General</c:formatCode>
                <c:ptCount val="2"/>
                <c:pt idx="0">
                  <c:v>0.66666666666666663</c:v>
                </c:pt>
                <c:pt idx="1">
                  <c:v>0.66666666666666663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605B-4650-8CAF-054AD2D1A821}"/>
            </c:ext>
          </c:extLst>
        </c:ser>
        <c:ser>
          <c:idx val="5"/>
          <c:order val="5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Pt>
            <c:idx val="1"/>
            <c:marker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605B-4650-8CAF-054AD2D1A821}"/>
              </c:ext>
            </c:extLst>
          </c:dPt>
          <c:xVal>
            <c:numRef>
              <c:f>Kostka!$A$24:$A$25</c:f>
              <c:numCache>
                <c:formatCode>0</c:formatCode>
                <c:ptCount val="2"/>
                <c:pt idx="0">
                  <c:v>5</c:v>
                </c:pt>
                <c:pt idx="1">
                  <c:v>6</c:v>
                </c:pt>
              </c:numCache>
            </c:numRef>
          </c:xVal>
          <c:yVal>
            <c:numRef>
              <c:f>Kostka!$B$24:$B$25</c:f>
              <c:numCache>
                <c:formatCode>General</c:formatCode>
                <c:ptCount val="2"/>
                <c:pt idx="0">
                  <c:v>0.8333333333333337</c:v>
                </c:pt>
                <c:pt idx="1">
                  <c:v>0.8333333333333337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605B-4650-8CAF-054AD2D1A821}"/>
            </c:ext>
          </c:extLst>
        </c:ser>
        <c:ser>
          <c:idx val="6"/>
          <c:order val="6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D-605B-4650-8CAF-054AD2D1A821}"/>
              </c:ext>
            </c:extLst>
          </c:dPt>
          <c:xVal>
            <c:numRef>
              <c:f>Kostka!$A$26:$A$27</c:f>
              <c:numCache>
                <c:formatCode>0</c:formatCode>
                <c:ptCount val="2"/>
                <c:pt idx="0">
                  <c:v>6</c:v>
                </c:pt>
                <c:pt idx="1">
                  <c:v>8</c:v>
                </c:pt>
              </c:numCache>
            </c:numRef>
          </c:xVal>
          <c:yVal>
            <c:numRef>
              <c:f>Kostka!$B$26:$B$27</c:f>
              <c:numCache>
                <c:formatCode>General</c:formatCode>
                <c:ptCount val="2"/>
                <c:pt idx="0">
                  <c:v>0.99999999999999989</c:v>
                </c:pt>
                <c:pt idx="1">
                  <c:v>0.99999999999999989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605B-4650-8CAF-054AD2D1A8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977712"/>
        <c:axId val="153171640"/>
      </c:scatterChart>
      <c:valAx>
        <c:axId val="172977712"/>
        <c:scaling>
          <c:orientation val="minMax"/>
          <c:max val="7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 i="1"/>
                </a:pPr>
                <a:r>
                  <a:rPr lang="en-US" i="1"/>
                  <a:t>x</a:t>
                </a:r>
              </a:p>
            </c:rich>
          </c:tx>
          <c:layout>
            <c:manualLayout>
              <c:xMode val="edge"/>
              <c:yMode val="edge"/>
              <c:x val="0.48458250632835242"/>
              <c:y val="0.905868864541716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53171640"/>
        <c:crossesAt val="0"/>
        <c:crossBetween val="midCat"/>
        <c:majorUnit val="1"/>
      </c:valAx>
      <c:valAx>
        <c:axId val="153171640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i="1"/>
                </a:pPr>
                <a:r>
                  <a:rPr lang="en-US" i="1"/>
                  <a:t>F(x)</a:t>
                </a:r>
              </a:p>
            </c:rich>
          </c:tx>
          <c:layout>
            <c:manualLayout>
              <c:xMode val="edge"/>
              <c:yMode val="edge"/>
              <c:x val="1.4721402012248471E-2"/>
              <c:y val="0.38682875037129594"/>
            </c:manualLayout>
          </c:layout>
          <c:overlay val="0"/>
        </c:title>
        <c:numFmt formatCode="#&quot; &quot;?/6" sourceLinked="0"/>
        <c:majorTickMark val="out"/>
        <c:minorTickMark val="none"/>
        <c:tickLblPos val="nextTo"/>
        <c:crossAx val="172977712"/>
        <c:crosses val="autoZero"/>
        <c:crossBetween val="midCat"/>
        <c:majorUnit val="0.16700000000000004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cs-C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[Sešit1]List1!$B$1</c:f>
              <c:strCache>
                <c:ptCount val="1"/>
                <c:pt idx="0">
                  <c:v>P(x)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9525">
                <a:solidFill>
                  <a:srgbClr val="60A886"/>
                </a:solidFill>
              </a:ln>
              <a:effectLst/>
            </c:spPr>
          </c:marker>
          <c:xVal>
            <c:numRef>
              <c:f>[Sešit1]List1!$A$2:$A$4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[Sešit1]List1!$B$2:$B$4</c:f>
              <c:numCache>
                <c:formatCode>#,##0.00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44-48ED-9310-AB7B80E16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8549280"/>
        <c:axId val="1718551360"/>
      </c:scatterChart>
      <c:valAx>
        <c:axId val="1718549280"/>
        <c:scaling>
          <c:orientation val="minMax"/>
          <c:max val="4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 vadných výrobků 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51360"/>
        <c:crosses val="autoZero"/>
        <c:crossBetween val="midCat"/>
      </c:valAx>
      <c:valAx>
        <c:axId val="171855136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pravděpodobnostní funkce (P(x))</a:t>
                </a:r>
              </a:p>
            </c:rich>
          </c:tx>
          <c:layout>
            <c:manualLayout>
              <c:xMode val="edge"/>
              <c:yMode val="edge"/>
              <c:x val="0.20555555555555552"/>
              <c:y val="2.8277194517352029E-3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.00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49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3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82D-45D8-B39D-334255E56214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C82D-45D8-B39D-334255E56214}"/>
              </c:ext>
            </c:extLst>
          </c:dPt>
          <c:xVal>
            <c:numRef>
              <c:f>[Sešit1]List1!$E$8:$E$9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xVal>
          <c:yVal>
            <c:numRef>
              <c:f>[Sešit1]List1!$F$8:$F$9</c:f>
              <c:numCache>
                <c:formatCode>#,##0.00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82D-45D8-B39D-334255E56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8549280"/>
        <c:axId val="1718551360"/>
      </c:scatterChart>
      <c:valAx>
        <c:axId val="1718549280"/>
        <c:scaling>
          <c:orientation val="minMax"/>
          <c:max val="4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 vadných výrobků 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51360"/>
        <c:crosses val="autoZero"/>
        <c:crossBetween val="midCat"/>
      </c:valAx>
      <c:valAx>
        <c:axId val="171855136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distribučn</a:t>
                </a:r>
                <a:r>
                  <a:rPr lang="en-US"/>
                  <a:t>í funkce (</a:t>
                </a:r>
                <a:r>
                  <a:rPr lang="cs-CZ"/>
                  <a:t>F</a:t>
                </a:r>
                <a:r>
                  <a:rPr lang="en-US"/>
                  <a:t>(x))</a:t>
                </a:r>
              </a:p>
            </c:rich>
          </c:tx>
          <c:layout>
            <c:manualLayout>
              <c:xMode val="edge"/>
              <c:yMode val="edge"/>
              <c:x val="0.23055555555555557"/>
              <c:y val="7.2272163896179645E-2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.00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49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[Sešit1]List1!$B$1</c:f>
              <c:strCache>
                <c:ptCount val="1"/>
                <c:pt idx="0">
                  <c:v>P(x)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9525">
                <a:solidFill>
                  <a:srgbClr val="60A886"/>
                </a:solidFill>
              </a:ln>
              <a:effectLst/>
            </c:spPr>
          </c:marker>
          <c:xVal>
            <c:numRef>
              <c:f>[Sešit1]List1!$A$2:$A$4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[Sešit1]List1!$B$2:$B$4</c:f>
              <c:numCache>
                <c:formatCode>#,##0.00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44-48ED-9310-AB7B80E16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8549280"/>
        <c:axId val="1718551360"/>
      </c:scatterChart>
      <c:valAx>
        <c:axId val="1718549280"/>
        <c:scaling>
          <c:orientation val="minMax"/>
          <c:max val="4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 vadných výrobků 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51360"/>
        <c:crosses val="autoZero"/>
        <c:crossBetween val="midCat"/>
      </c:valAx>
      <c:valAx>
        <c:axId val="171855136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pravděpodobnostní funkce (P(x))</a:t>
                </a:r>
              </a:p>
            </c:rich>
          </c:tx>
          <c:layout>
            <c:manualLayout>
              <c:xMode val="edge"/>
              <c:yMode val="edge"/>
              <c:x val="0.20555555555555552"/>
              <c:y val="2.8277194517352029E-3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.00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49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solidFill>
                <a:srgbClr val="60A88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38100">
                <a:solidFill>
                  <a:srgbClr val="60A886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82D-45D8-B39D-334255E56214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60A886"/>
                </a:solidFill>
                <a:ln w="9525">
                  <a:solidFill>
                    <a:srgbClr val="60A88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82D-45D8-B39D-334255E56214}"/>
              </c:ext>
            </c:extLst>
          </c:dPt>
          <c:xVal>
            <c:numRef>
              <c:f>[Sešit1]List1!$E$2:$E$3</c:f>
              <c:numCache>
                <c:formatCode>General</c:formatCode>
                <c:ptCount val="2"/>
                <c:pt idx="0">
                  <c:v>-2</c:v>
                </c:pt>
                <c:pt idx="1">
                  <c:v>0</c:v>
                </c:pt>
              </c:numCache>
            </c:numRef>
          </c:xVal>
          <c:yVal>
            <c:numRef>
              <c:f>[Sešit1]List1!$F$2:$F$3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82D-45D8-B39D-334255E56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8549280"/>
        <c:axId val="1718551360"/>
      </c:scatterChart>
      <c:valAx>
        <c:axId val="1718549280"/>
        <c:scaling>
          <c:orientation val="minMax"/>
          <c:max val="4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 vadných výrobků 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51360"/>
        <c:crosses val="autoZero"/>
        <c:crossBetween val="midCat"/>
      </c:valAx>
      <c:valAx>
        <c:axId val="171855136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distribučn</a:t>
                </a:r>
                <a:r>
                  <a:rPr lang="en-US"/>
                  <a:t>í funkce (</a:t>
                </a:r>
                <a:r>
                  <a:rPr lang="cs-CZ"/>
                  <a:t>F</a:t>
                </a:r>
                <a:r>
                  <a:rPr lang="en-US"/>
                  <a:t>(x))</a:t>
                </a:r>
              </a:p>
            </c:rich>
          </c:tx>
          <c:layout>
            <c:manualLayout>
              <c:xMode val="edge"/>
              <c:yMode val="edge"/>
              <c:x val="0.23055555555555557"/>
              <c:y val="7.2272163896179645E-2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49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[Sešit1]List1!$B$1</c:f>
              <c:strCache>
                <c:ptCount val="1"/>
                <c:pt idx="0">
                  <c:v>P(x)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9525">
                <a:solidFill>
                  <a:srgbClr val="60A886"/>
                </a:solidFill>
              </a:ln>
              <a:effectLst/>
            </c:spPr>
          </c:marker>
          <c:xVal>
            <c:numRef>
              <c:f>[Sešit1]List1!$A$2:$A$4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[Sešit1]List1!$B$2:$B$4</c:f>
              <c:numCache>
                <c:formatCode>#,##0.00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44-48ED-9310-AB7B80E16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8549280"/>
        <c:axId val="1718551360"/>
      </c:scatterChart>
      <c:valAx>
        <c:axId val="1718549280"/>
        <c:scaling>
          <c:orientation val="minMax"/>
          <c:max val="4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 vadných výrobků 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51360"/>
        <c:crosses val="autoZero"/>
        <c:crossBetween val="midCat"/>
      </c:valAx>
      <c:valAx>
        <c:axId val="171855136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pravděpodobnostní funkce (P(x))</a:t>
                </a:r>
              </a:p>
            </c:rich>
          </c:tx>
          <c:layout>
            <c:manualLayout>
              <c:xMode val="edge"/>
              <c:yMode val="edge"/>
              <c:x val="0.20555555555555552"/>
              <c:y val="2.8277194517352029E-3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.00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49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solidFill>
                <a:srgbClr val="60A88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38100">
                <a:solidFill>
                  <a:srgbClr val="60A886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82D-45D8-B39D-334255E56214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60A886"/>
                </a:solidFill>
                <a:ln w="9525">
                  <a:solidFill>
                    <a:srgbClr val="60A88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82D-45D8-B39D-334255E56214}"/>
              </c:ext>
            </c:extLst>
          </c:dPt>
          <c:xVal>
            <c:numRef>
              <c:f>[Sešit1]List1!$E$2:$E$3</c:f>
              <c:numCache>
                <c:formatCode>General</c:formatCode>
                <c:ptCount val="2"/>
                <c:pt idx="0">
                  <c:v>-2</c:v>
                </c:pt>
                <c:pt idx="1">
                  <c:v>0</c:v>
                </c:pt>
              </c:numCache>
            </c:numRef>
          </c:xVal>
          <c:yVal>
            <c:numRef>
              <c:f>[Sešit1]List1!$F$2:$F$3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82D-45D8-B39D-334255E56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8549280"/>
        <c:axId val="1718551360"/>
      </c:scatterChart>
      <c:valAx>
        <c:axId val="1718549280"/>
        <c:scaling>
          <c:orientation val="minMax"/>
          <c:max val="4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 vadných výrobků 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51360"/>
        <c:crosses val="autoZero"/>
        <c:crossBetween val="midCat"/>
      </c:valAx>
      <c:valAx>
        <c:axId val="171855136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distribučn</a:t>
                </a:r>
                <a:r>
                  <a:rPr lang="en-US"/>
                  <a:t>í funkce (</a:t>
                </a:r>
                <a:r>
                  <a:rPr lang="cs-CZ"/>
                  <a:t>F</a:t>
                </a:r>
                <a:r>
                  <a:rPr lang="en-US"/>
                  <a:t>(x))</a:t>
                </a:r>
              </a:p>
            </c:rich>
          </c:tx>
          <c:layout>
            <c:manualLayout>
              <c:xMode val="edge"/>
              <c:yMode val="edge"/>
              <c:x val="0.23055555555555557"/>
              <c:y val="7.2272163896179645E-2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49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[Sešit1]List1!$B$1</c:f>
              <c:strCache>
                <c:ptCount val="1"/>
                <c:pt idx="0">
                  <c:v>P(x)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9525">
                <a:solidFill>
                  <a:srgbClr val="60A886"/>
                </a:solidFill>
              </a:ln>
              <a:effectLst/>
            </c:spPr>
          </c:marker>
          <c:xVal>
            <c:numRef>
              <c:f>[Sešit1]List1!$A$2:$A$4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[Sešit1]List1!$B$2:$B$4</c:f>
              <c:numCache>
                <c:formatCode>#,##0.00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44-48ED-9310-AB7B80E16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8549280"/>
        <c:axId val="1718551360"/>
      </c:scatterChart>
      <c:valAx>
        <c:axId val="1718549280"/>
        <c:scaling>
          <c:orientation val="minMax"/>
          <c:max val="4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 vadných výrobků 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51360"/>
        <c:crosses val="autoZero"/>
        <c:crossBetween val="midCat"/>
      </c:valAx>
      <c:valAx>
        <c:axId val="171855136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pravděpodobnostní funkce (P(x))</a:t>
                </a:r>
              </a:p>
            </c:rich>
          </c:tx>
          <c:layout>
            <c:manualLayout>
              <c:xMode val="edge"/>
              <c:yMode val="edge"/>
              <c:x val="0.20555555555555552"/>
              <c:y val="2.8277194517352029E-3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.00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49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solidFill>
                <a:srgbClr val="60A88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38100">
                <a:solidFill>
                  <a:srgbClr val="60A886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82D-45D8-B39D-334255E56214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60A886"/>
                </a:solidFill>
                <a:ln w="9525">
                  <a:solidFill>
                    <a:srgbClr val="60A88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82D-45D8-B39D-334255E56214}"/>
              </c:ext>
            </c:extLst>
          </c:dPt>
          <c:xVal>
            <c:numRef>
              <c:f>[Sešit1]List1!$E$2:$E$3</c:f>
              <c:numCache>
                <c:formatCode>General</c:formatCode>
                <c:ptCount val="2"/>
                <c:pt idx="0">
                  <c:v>-2</c:v>
                </c:pt>
                <c:pt idx="1">
                  <c:v>0</c:v>
                </c:pt>
              </c:numCache>
            </c:numRef>
          </c:xVal>
          <c:yVal>
            <c:numRef>
              <c:f>[Sešit1]List1!$F$2:$F$3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82D-45D8-B39D-334255E56214}"/>
            </c:ext>
          </c:extLst>
        </c:ser>
        <c:ser>
          <c:idx val="1"/>
          <c:order val="1"/>
          <c:spPr>
            <a:ln w="25400" cap="rnd">
              <a:solidFill>
                <a:srgbClr val="60A88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9525">
                <a:solidFill>
                  <a:srgbClr val="60A886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9525">
                  <a:solidFill>
                    <a:srgbClr val="60A88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82D-45D8-B39D-334255E56214}"/>
              </c:ext>
            </c:extLst>
          </c:dPt>
          <c:xVal>
            <c:numRef>
              <c:f>[Sešit1]List1!$E$4:$E$5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[Sešit1]List1!$F$4:$F$5</c:f>
              <c:numCache>
                <c:formatCode>#,##0.00</c:formatCode>
                <c:ptCount val="2"/>
                <c:pt idx="0">
                  <c:v>0.25</c:v>
                </c:pt>
                <c:pt idx="1">
                  <c:v>0.25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82D-45D8-B39D-334255E56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8549280"/>
        <c:axId val="1718551360"/>
      </c:scatterChart>
      <c:valAx>
        <c:axId val="1718549280"/>
        <c:scaling>
          <c:orientation val="minMax"/>
          <c:max val="4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 vadných výrobků 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51360"/>
        <c:crosses val="autoZero"/>
        <c:crossBetween val="midCat"/>
      </c:valAx>
      <c:valAx>
        <c:axId val="171855136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distribučn</a:t>
                </a:r>
                <a:r>
                  <a:rPr lang="en-US"/>
                  <a:t>í funkce (</a:t>
                </a:r>
                <a:r>
                  <a:rPr lang="cs-CZ"/>
                  <a:t>F</a:t>
                </a:r>
                <a:r>
                  <a:rPr lang="en-US"/>
                  <a:t>(x))</a:t>
                </a:r>
              </a:p>
            </c:rich>
          </c:tx>
          <c:layout>
            <c:manualLayout>
              <c:xMode val="edge"/>
              <c:yMode val="edge"/>
              <c:x val="0.23055555555555557"/>
              <c:y val="7.2272163896179645E-2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49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[Sešit1]List1!$B$1</c:f>
              <c:strCache>
                <c:ptCount val="1"/>
                <c:pt idx="0">
                  <c:v>P(x)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9525">
                <a:solidFill>
                  <a:srgbClr val="60A886"/>
                </a:solidFill>
              </a:ln>
              <a:effectLst/>
            </c:spPr>
          </c:marker>
          <c:xVal>
            <c:numRef>
              <c:f>[Sešit1]List1!$A$2:$A$4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[Sešit1]List1!$B$2:$B$4</c:f>
              <c:numCache>
                <c:formatCode>#,##0.00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44-48ED-9310-AB7B80E16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8549280"/>
        <c:axId val="1718551360"/>
      </c:scatterChart>
      <c:valAx>
        <c:axId val="1718549280"/>
        <c:scaling>
          <c:orientation val="minMax"/>
          <c:max val="4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 vadných výrobků 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51360"/>
        <c:crosses val="autoZero"/>
        <c:crossBetween val="midCat"/>
      </c:valAx>
      <c:valAx>
        <c:axId val="171855136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pravděpodobnostní funkce (P(x))</a:t>
                </a:r>
              </a:p>
            </c:rich>
          </c:tx>
          <c:layout>
            <c:manualLayout>
              <c:xMode val="edge"/>
              <c:yMode val="edge"/>
              <c:x val="0.20555555555555552"/>
              <c:y val="2.8277194517352029E-3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.00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49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solidFill>
                <a:srgbClr val="60A88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38100">
                <a:solidFill>
                  <a:srgbClr val="60A886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82D-45D8-B39D-334255E56214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60A886"/>
                </a:solidFill>
                <a:ln w="9525">
                  <a:solidFill>
                    <a:srgbClr val="60A88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82D-45D8-B39D-334255E56214}"/>
              </c:ext>
            </c:extLst>
          </c:dPt>
          <c:xVal>
            <c:numRef>
              <c:f>[Sešit1]List1!$E$2:$E$3</c:f>
              <c:numCache>
                <c:formatCode>General</c:formatCode>
                <c:ptCount val="2"/>
                <c:pt idx="0">
                  <c:v>-2</c:v>
                </c:pt>
                <c:pt idx="1">
                  <c:v>0</c:v>
                </c:pt>
              </c:numCache>
            </c:numRef>
          </c:xVal>
          <c:yVal>
            <c:numRef>
              <c:f>[Sešit1]List1!$F$2:$F$3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82D-45D8-B39D-334255E56214}"/>
            </c:ext>
          </c:extLst>
        </c:ser>
        <c:ser>
          <c:idx val="1"/>
          <c:order val="1"/>
          <c:spPr>
            <a:ln w="25400" cap="rnd">
              <a:solidFill>
                <a:srgbClr val="60A88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9525">
                <a:solidFill>
                  <a:srgbClr val="60A886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9525">
                  <a:solidFill>
                    <a:srgbClr val="60A88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82D-45D8-B39D-334255E56214}"/>
              </c:ext>
            </c:extLst>
          </c:dPt>
          <c:xVal>
            <c:numRef>
              <c:f>[Sešit1]List1!$E$4:$E$5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[Sešit1]List1!$F$4:$F$5</c:f>
              <c:numCache>
                <c:formatCode>#,##0.00</c:formatCode>
                <c:ptCount val="2"/>
                <c:pt idx="0">
                  <c:v>0.25</c:v>
                </c:pt>
                <c:pt idx="1">
                  <c:v>0.25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82D-45D8-B39D-334255E56214}"/>
            </c:ext>
          </c:extLst>
        </c:ser>
        <c:ser>
          <c:idx val="2"/>
          <c:order val="2"/>
          <c:spPr>
            <a:ln w="25400" cap="rnd">
              <a:solidFill>
                <a:srgbClr val="60A88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9525">
                <a:solidFill>
                  <a:srgbClr val="60A886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9525">
                  <a:solidFill>
                    <a:srgbClr val="60A88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82D-45D8-B39D-334255E56214}"/>
              </c:ext>
            </c:extLst>
          </c:dPt>
          <c:xVal>
            <c:numRef>
              <c:f>[Sešit1]List1!$E$6:$E$7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[Sešit1]List1!$F$6:$F$7</c:f>
              <c:numCache>
                <c:formatCode>#,##0.00</c:formatCode>
                <c:ptCount val="2"/>
                <c:pt idx="0">
                  <c:v>0.75</c:v>
                </c:pt>
                <c:pt idx="1">
                  <c:v>0.75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82D-45D8-B39D-334255E56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8549280"/>
        <c:axId val="1718551360"/>
      </c:scatterChart>
      <c:valAx>
        <c:axId val="1718549280"/>
        <c:scaling>
          <c:orientation val="minMax"/>
          <c:max val="4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 vadných výrobků 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51360"/>
        <c:crosses val="autoZero"/>
        <c:crossBetween val="midCat"/>
      </c:valAx>
      <c:valAx>
        <c:axId val="171855136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distribučn</a:t>
                </a:r>
                <a:r>
                  <a:rPr lang="en-US"/>
                  <a:t>í funkce (</a:t>
                </a:r>
                <a:r>
                  <a:rPr lang="cs-CZ"/>
                  <a:t>F</a:t>
                </a:r>
                <a:r>
                  <a:rPr lang="en-US"/>
                  <a:t>(x))</a:t>
                </a:r>
              </a:p>
            </c:rich>
          </c:tx>
          <c:layout>
            <c:manualLayout>
              <c:xMode val="edge"/>
              <c:yMode val="edge"/>
              <c:x val="0.23055555555555557"/>
              <c:y val="7.2272163896179645E-2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49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775068411705057E-2"/>
          <c:y val="6.5660630237358533E-2"/>
          <c:w val="0.89003895084265938"/>
          <c:h val="0.68747608991944775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List1!$B$2</c:f>
              <c:strCache>
                <c:ptCount val="1"/>
                <c:pt idx="0">
                  <c:v>F(x)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List1!$A$3:$A$10</c:f>
              <c:numCache>
                <c:formatCode>General</c:formatCode>
                <c:ptCount val="8"/>
                <c:pt idx="0">
                  <c:v>-2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8</c:v>
                </c:pt>
                <c:pt idx="7">
                  <c:v>10</c:v>
                </c:pt>
              </c:numCache>
            </c:numRef>
          </c:xVal>
          <c:yVal>
            <c:numRef>
              <c:f>List1!$B$3:$B$10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0.2</c:v>
                </c:pt>
                <c:pt idx="3">
                  <c:v>0.5</c:v>
                </c:pt>
                <c:pt idx="4">
                  <c:v>0.5</c:v>
                </c:pt>
                <c:pt idx="5">
                  <c:v>0.8</c:v>
                </c:pt>
                <c:pt idx="6">
                  <c:v>1</c:v>
                </c:pt>
                <c:pt idx="7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DC3-4A0A-B4E5-FDA099E2C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882952"/>
        <c:axId val="172515224"/>
      </c:scatterChart>
      <c:valAx>
        <c:axId val="173882952"/>
        <c:scaling>
          <c:orientation val="minMax"/>
          <c:max val="10"/>
          <c:min val="-2"/>
        </c:scaling>
        <c:delete val="0"/>
        <c:axPos val="b"/>
        <c:title>
          <c:tx>
            <c:strRef>
              <c:f>List1!$A$2</c:f>
              <c:strCache>
                <c:ptCount val="1"/>
                <c:pt idx="0">
                  <c:v>x</c:v>
                </c:pt>
              </c:strCache>
            </c:strRef>
          </c:tx>
          <c:layout>
            <c:manualLayout>
              <c:xMode val="edge"/>
              <c:yMode val="edge"/>
              <c:x val="0.49803911853709476"/>
              <c:y val="0.86557838331129855"/>
            </c:manualLayout>
          </c:layout>
          <c:overlay val="0"/>
          <c:txPr>
            <a:bodyPr/>
            <a:lstStyle/>
            <a:p>
              <a:pPr>
                <a:defRPr i="1"/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crossAx val="172515224"/>
        <c:crosses val="autoZero"/>
        <c:crossBetween val="midCat"/>
      </c:valAx>
      <c:valAx>
        <c:axId val="172515224"/>
        <c:scaling>
          <c:orientation val="minMax"/>
          <c:max val="1"/>
          <c:min val="0"/>
        </c:scaling>
        <c:delete val="0"/>
        <c:axPos val="l"/>
        <c:title>
          <c:tx>
            <c:strRef>
              <c:f>List1!$B$2</c:f>
              <c:strCache>
                <c:ptCount val="1"/>
                <c:pt idx="0">
                  <c:v>F(x)</c:v>
                </c:pt>
              </c:strCache>
            </c:strRef>
          </c:tx>
          <c:overlay val="0"/>
          <c:txPr>
            <a:bodyPr rot="-5400000" vert="horz"/>
            <a:lstStyle/>
            <a:p>
              <a:pPr>
                <a:defRPr i="1"/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crossAx val="17388295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cs-CZ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[Sešit1]List1!$B$1</c:f>
              <c:strCache>
                <c:ptCount val="1"/>
                <c:pt idx="0">
                  <c:v>P(x)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9525">
                <a:solidFill>
                  <a:srgbClr val="60A886"/>
                </a:solidFill>
              </a:ln>
              <a:effectLst/>
            </c:spPr>
          </c:marker>
          <c:xVal>
            <c:numRef>
              <c:f>[Sešit1]List1!$A$2:$A$4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[Sešit1]List1!$B$2:$B$4</c:f>
              <c:numCache>
                <c:formatCode>#,##0.00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44-48ED-9310-AB7B80E16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8549280"/>
        <c:axId val="1718551360"/>
      </c:scatterChart>
      <c:valAx>
        <c:axId val="1718549280"/>
        <c:scaling>
          <c:orientation val="minMax"/>
          <c:max val="4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 vadných výrobků 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51360"/>
        <c:crosses val="autoZero"/>
        <c:crossBetween val="midCat"/>
      </c:valAx>
      <c:valAx>
        <c:axId val="171855136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pravděpodobnostní funkce (P(x))</a:t>
                </a:r>
              </a:p>
            </c:rich>
          </c:tx>
          <c:layout>
            <c:manualLayout>
              <c:xMode val="edge"/>
              <c:yMode val="edge"/>
              <c:x val="0.20555555555555552"/>
              <c:y val="2.8277194517352029E-3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.00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49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solidFill>
                <a:srgbClr val="60A88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38100">
                <a:solidFill>
                  <a:srgbClr val="60A886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82D-45D8-B39D-334255E56214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60A886"/>
                </a:solidFill>
                <a:ln w="9525">
                  <a:solidFill>
                    <a:srgbClr val="60A88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82D-45D8-B39D-334255E56214}"/>
              </c:ext>
            </c:extLst>
          </c:dPt>
          <c:xVal>
            <c:numRef>
              <c:f>[Sešit1]List1!$E$2:$E$3</c:f>
              <c:numCache>
                <c:formatCode>General</c:formatCode>
                <c:ptCount val="2"/>
                <c:pt idx="0">
                  <c:v>-2</c:v>
                </c:pt>
                <c:pt idx="1">
                  <c:v>0</c:v>
                </c:pt>
              </c:numCache>
            </c:numRef>
          </c:xVal>
          <c:yVal>
            <c:numRef>
              <c:f>[Sešit1]List1!$F$2:$F$3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82D-45D8-B39D-334255E56214}"/>
            </c:ext>
          </c:extLst>
        </c:ser>
        <c:ser>
          <c:idx val="1"/>
          <c:order val="1"/>
          <c:spPr>
            <a:ln w="25400" cap="rnd">
              <a:solidFill>
                <a:srgbClr val="60A88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9525">
                <a:solidFill>
                  <a:srgbClr val="60A886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9525">
                  <a:solidFill>
                    <a:srgbClr val="60A88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82D-45D8-B39D-334255E56214}"/>
              </c:ext>
            </c:extLst>
          </c:dPt>
          <c:xVal>
            <c:numRef>
              <c:f>[Sešit1]List1!$E$4:$E$5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[Sešit1]List1!$F$4:$F$5</c:f>
              <c:numCache>
                <c:formatCode>#,##0.00</c:formatCode>
                <c:ptCount val="2"/>
                <c:pt idx="0">
                  <c:v>0.25</c:v>
                </c:pt>
                <c:pt idx="1">
                  <c:v>0.25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82D-45D8-B39D-334255E56214}"/>
            </c:ext>
          </c:extLst>
        </c:ser>
        <c:ser>
          <c:idx val="2"/>
          <c:order val="2"/>
          <c:spPr>
            <a:ln w="25400" cap="rnd">
              <a:solidFill>
                <a:srgbClr val="60A88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9525">
                <a:solidFill>
                  <a:srgbClr val="60A886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9525">
                  <a:solidFill>
                    <a:srgbClr val="60A88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82D-45D8-B39D-334255E56214}"/>
              </c:ext>
            </c:extLst>
          </c:dPt>
          <c:xVal>
            <c:numRef>
              <c:f>[Sešit1]List1!$E$6:$E$7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[Sešit1]List1!$F$6:$F$7</c:f>
              <c:numCache>
                <c:formatCode>#,##0.00</c:formatCode>
                <c:ptCount val="2"/>
                <c:pt idx="0">
                  <c:v>0.75</c:v>
                </c:pt>
                <c:pt idx="1">
                  <c:v>0.75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82D-45D8-B39D-334255E56214}"/>
            </c:ext>
          </c:extLst>
        </c:ser>
        <c:ser>
          <c:idx val="3"/>
          <c:order val="3"/>
          <c:spPr>
            <a:ln w="25400" cap="rnd">
              <a:solidFill>
                <a:srgbClr val="60A88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9525">
                <a:solidFill>
                  <a:srgbClr val="60A886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9525">
                  <a:solidFill>
                    <a:srgbClr val="60A88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82D-45D8-B39D-334255E56214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C82D-45D8-B39D-334255E56214}"/>
              </c:ext>
            </c:extLst>
          </c:dPt>
          <c:xVal>
            <c:numRef>
              <c:f>[Sešit1]List1!$E$8:$E$9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xVal>
          <c:yVal>
            <c:numRef>
              <c:f>[Sešit1]List1!$F$8:$F$9</c:f>
              <c:numCache>
                <c:formatCode>#,##0.00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82D-45D8-B39D-334255E56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8549280"/>
        <c:axId val="1718551360"/>
      </c:scatterChart>
      <c:valAx>
        <c:axId val="1718549280"/>
        <c:scaling>
          <c:orientation val="minMax"/>
          <c:max val="4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 vadných výrobků 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51360"/>
        <c:crosses val="autoZero"/>
        <c:crossBetween val="midCat"/>
      </c:valAx>
      <c:valAx>
        <c:axId val="171855136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distribučn</a:t>
                </a:r>
                <a:r>
                  <a:rPr lang="en-US"/>
                  <a:t>í funkce (</a:t>
                </a:r>
                <a:r>
                  <a:rPr lang="cs-CZ"/>
                  <a:t>F</a:t>
                </a:r>
                <a:r>
                  <a:rPr lang="en-US"/>
                  <a:t>(x))</a:t>
                </a:r>
              </a:p>
            </c:rich>
          </c:tx>
          <c:layout>
            <c:manualLayout>
              <c:xMode val="edge"/>
              <c:yMode val="edge"/>
              <c:x val="0.23055555555555557"/>
              <c:y val="7.2272163896179645E-2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49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75691384084895"/>
          <c:y val="7.706177808200522E-2"/>
          <c:w val="0.72072958971636891"/>
          <c:h val="0.69783061738659857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P(x)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xVal>
            <c:numRef>
              <c:f>List1!$A$2:$A$5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List1!$B$2:$B$5</c:f>
              <c:numCache>
                <c:formatCode>General</c:formatCode>
                <c:ptCount val="4"/>
                <c:pt idx="0">
                  <c:v>0.72899999999999998</c:v>
                </c:pt>
                <c:pt idx="1">
                  <c:v>0.24299999999999999</c:v>
                </c:pt>
                <c:pt idx="2">
                  <c:v>2.7E-2</c:v>
                </c:pt>
                <c:pt idx="3">
                  <c:v>1.0000000000000002E-3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A7-4D38-896B-A47B07D32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365592"/>
        <c:axId val="153365200"/>
      </c:scatterChart>
      <c:valAx>
        <c:axId val="153365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3365200"/>
        <c:crosses val="autoZero"/>
        <c:crossBetween val="midCat"/>
        <c:majorUnit val="1"/>
      </c:valAx>
      <c:valAx>
        <c:axId val="1533652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P(x)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8.4277486147564893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33655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cs-CZ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267978771589481E-2"/>
          <c:y val="8.2629864359461361E-2"/>
          <c:w val="0.89925927033748387"/>
          <c:h val="0.7127300744634758"/>
        </c:manualLayout>
      </c:layout>
      <c:scatterChart>
        <c:scatterStyle val="lineMarker"/>
        <c:varyColors val="0"/>
        <c:ser>
          <c:idx val="0"/>
          <c:order val="0"/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244-4D24-BA17-1AAAFAE1B16F}"/>
              </c:ext>
            </c:extLst>
          </c:dPt>
          <c:xVal>
            <c:numRef>
              <c:f>List1!$D$2:$E$2</c:f>
              <c:numCache>
                <c:formatCode>General</c:formatCode>
                <c:ptCount val="2"/>
                <c:pt idx="0">
                  <c:v>-1</c:v>
                </c:pt>
                <c:pt idx="1">
                  <c:v>0</c:v>
                </c:pt>
              </c:numCache>
            </c:numRef>
          </c:xVal>
          <c:yVal>
            <c:numRef>
              <c:f>List1!$D$3:$E$3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244-4D24-BA17-1AAAFAE1B16F}"/>
            </c:ext>
          </c:extLst>
        </c:ser>
        <c:ser>
          <c:idx val="1"/>
          <c:order val="1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244-4D24-BA17-1AAAFAE1B16F}"/>
              </c:ext>
            </c:extLst>
          </c:dPt>
          <c:xVal>
            <c:numRef>
              <c:f>List1!$D$4:$D$5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List1!$E$4:$E$5</c:f>
              <c:numCache>
                <c:formatCode>General</c:formatCode>
                <c:ptCount val="2"/>
                <c:pt idx="0">
                  <c:v>0.72899999999999998</c:v>
                </c:pt>
                <c:pt idx="1">
                  <c:v>0.72899999999999998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9244-4D24-BA17-1AAAFAE1B16F}"/>
            </c:ext>
          </c:extLst>
        </c:ser>
        <c:ser>
          <c:idx val="2"/>
          <c:order val="2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A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C-9244-4D24-BA17-1AAAFAE1B16F}"/>
              </c:ext>
            </c:extLst>
          </c:dPt>
          <c:xVal>
            <c:numRef>
              <c:f>List1!$D$6:$D$7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List1!$E$6:$E$7</c:f>
              <c:numCache>
                <c:formatCode>General</c:formatCode>
                <c:ptCount val="2"/>
                <c:pt idx="0">
                  <c:v>0.97199999999999998</c:v>
                </c:pt>
                <c:pt idx="1">
                  <c:v>0.97199999999999998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9244-4D24-BA17-1AAAFAE1B16F}"/>
            </c:ext>
          </c:extLst>
        </c:ser>
        <c:ser>
          <c:idx val="3"/>
          <c:order val="3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1-9244-4D24-BA17-1AAAFAE1B16F}"/>
              </c:ext>
            </c:extLst>
          </c:dPt>
          <c:xVal>
            <c:numRef>
              <c:f>List1!$D$8:$D$9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xVal>
          <c:yVal>
            <c:numRef>
              <c:f>List1!$E$8:$E$9</c:f>
              <c:numCache>
                <c:formatCode>General</c:formatCode>
                <c:ptCount val="2"/>
                <c:pt idx="0">
                  <c:v>0.999</c:v>
                </c:pt>
                <c:pt idx="1">
                  <c:v>0.999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9244-4D24-BA17-1AAAFAE1B16F}"/>
            </c:ext>
          </c:extLst>
        </c:ser>
        <c:ser>
          <c:idx val="4"/>
          <c:order val="4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9244-4D24-BA17-1AAAFAE1B16F}"/>
              </c:ext>
            </c:extLst>
          </c:dPt>
          <c:xVal>
            <c:numRef>
              <c:f>List1!$D$10:$D$11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xVal>
          <c:yVal>
            <c:numRef>
              <c:f>List1!$E$10:$E$11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9244-4D24-BA17-1AAAFAE1B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185496"/>
        <c:axId val="172185888"/>
      </c:scatterChart>
      <c:valAx>
        <c:axId val="172185496"/>
        <c:scaling>
          <c:orientation val="minMax"/>
          <c:max val="4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2185888"/>
        <c:crosses val="autoZero"/>
        <c:crossBetween val="midCat"/>
      </c:valAx>
      <c:valAx>
        <c:axId val="172185888"/>
        <c:scaling>
          <c:orientation val="minMax"/>
          <c:max val="1.05"/>
          <c:min val="-5.000000000000001E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F(x)</a:t>
                </a:r>
              </a:p>
            </c:rich>
          </c:tx>
          <c:layout>
            <c:manualLayout>
              <c:xMode val="edge"/>
              <c:yMode val="edge"/>
              <c:x val="1.6078555374189191E-2"/>
              <c:y val="4.00221970801430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1854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cs-CZ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267978771589481E-2"/>
          <c:y val="8.2629864359461361E-2"/>
          <c:w val="0.89925927033748387"/>
          <c:h val="0.7127300744634758"/>
        </c:manualLayout>
      </c:layout>
      <c:scatterChart>
        <c:scatterStyle val="lineMarker"/>
        <c:varyColors val="0"/>
        <c:ser>
          <c:idx val="0"/>
          <c:order val="0"/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244-4D24-BA17-1AAAFAE1B16F}"/>
              </c:ext>
            </c:extLst>
          </c:dPt>
          <c:xVal>
            <c:numRef>
              <c:f>List1!$D$2:$E$2</c:f>
              <c:numCache>
                <c:formatCode>General</c:formatCode>
                <c:ptCount val="2"/>
                <c:pt idx="0">
                  <c:v>-1</c:v>
                </c:pt>
                <c:pt idx="1">
                  <c:v>0</c:v>
                </c:pt>
              </c:numCache>
            </c:numRef>
          </c:xVal>
          <c:yVal>
            <c:numRef>
              <c:f>List1!$D$3:$E$3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244-4D24-BA17-1AAAFAE1B16F}"/>
            </c:ext>
          </c:extLst>
        </c:ser>
        <c:ser>
          <c:idx val="1"/>
          <c:order val="1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244-4D24-BA17-1AAAFAE1B16F}"/>
              </c:ext>
            </c:extLst>
          </c:dPt>
          <c:xVal>
            <c:numRef>
              <c:f>List1!$D$4:$D$5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List1!$E$4:$E$5</c:f>
              <c:numCache>
                <c:formatCode>General</c:formatCode>
                <c:ptCount val="2"/>
                <c:pt idx="0">
                  <c:v>0.72899999999999998</c:v>
                </c:pt>
                <c:pt idx="1">
                  <c:v>0.72899999999999998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9244-4D24-BA17-1AAAFAE1B16F}"/>
            </c:ext>
          </c:extLst>
        </c:ser>
        <c:ser>
          <c:idx val="2"/>
          <c:order val="2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A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C-9244-4D24-BA17-1AAAFAE1B16F}"/>
              </c:ext>
            </c:extLst>
          </c:dPt>
          <c:xVal>
            <c:numRef>
              <c:f>List1!$D$6:$D$7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List1!$E$6:$E$7</c:f>
              <c:numCache>
                <c:formatCode>General</c:formatCode>
                <c:ptCount val="2"/>
                <c:pt idx="0">
                  <c:v>0.97199999999999998</c:v>
                </c:pt>
                <c:pt idx="1">
                  <c:v>0.97199999999999998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9244-4D24-BA17-1AAAFAE1B16F}"/>
            </c:ext>
          </c:extLst>
        </c:ser>
        <c:ser>
          <c:idx val="3"/>
          <c:order val="3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1-9244-4D24-BA17-1AAAFAE1B16F}"/>
              </c:ext>
            </c:extLst>
          </c:dPt>
          <c:xVal>
            <c:numRef>
              <c:f>List1!$D$8:$D$9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xVal>
          <c:yVal>
            <c:numRef>
              <c:f>List1!$E$8:$E$9</c:f>
              <c:numCache>
                <c:formatCode>General</c:formatCode>
                <c:ptCount val="2"/>
                <c:pt idx="0">
                  <c:v>0.999</c:v>
                </c:pt>
                <c:pt idx="1">
                  <c:v>0.999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9244-4D24-BA17-1AAAFAE1B16F}"/>
            </c:ext>
          </c:extLst>
        </c:ser>
        <c:ser>
          <c:idx val="4"/>
          <c:order val="4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9244-4D24-BA17-1AAAFAE1B16F}"/>
              </c:ext>
            </c:extLst>
          </c:dPt>
          <c:xVal>
            <c:numRef>
              <c:f>List1!$D$10:$D$11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xVal>
          <c:yVal>
            <c:numRef>
              <c:f>List1!$E$10:$E$11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9244-4D24-BA17-1AAAFAE1B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185496"/>
        <c:axId val="172185888"/>
      </c:scatterChart>
      <c:valAx>
        <c:axId val="172185496"/>
        <c:scaling>
          <c:orientation val="minMax"/>
          <c:max val="4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2185888"/>
        <c:crosses val="autoZero"/>
        <c:crossBetween val="midCat"/>
      </c:valAx>
      <c:valAx>
        <c:axId val="172185888"/>
        <c:scaling>
          <c:orientation val="minMax"/>
          <c:max val="1.05"/>
          <c:min val="-5.000000000000001E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F(x)</a:t>
                </a:r>
              </a:p>
            </c:rich>
          </c:tx>
          <c:layout>
            <c:manualLayout>
              <c:xMode val="edge"/>
              <c:yMode val="edge"/>
              <c:x val="1.6078555374189191E-2"/>
              <c:y val="4.00221970801430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1854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cs-CZ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75691384084895"/>
          <c:y val="7.706177808200522E-2"/>
          <c:w val="0.72072958971636891"/>
          <c:h val="0.69783061738659857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P(x)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xVal>
            <c:numRef>
              <c:f>List1!$A$2:$A$5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List1!$B$2:$B$5</c:f>
              <c:numCache>
                <c:formatCode>General</c:formatCode>
                <c:ptCount val="4"/>
                <c:pt idx="0">
                  <c:v>0.72899999999999998</c:v>
                </c:pt>
                <c:pt idx="1">
                  <c:v>0.24299999999999999</c:v>
                </c:pt>
                <c:pt idx="2">
                  <c:v>2.7E-2</c:v>
                </c:pt>
                <c:pt idx="3">
                  <c:v>1.0000000000000002E-3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A7-4D38-896B-A47B07D32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365592"/>
        <c:axId val="153365200"/>
      </c:scatterChart>
      <c:valAx>
        <c:axId val="153365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3365200"/>
        <c:crosses val="autoZero"/>
        <c:crossBetween val="midCat"/>
        <c:majorUnit val="1"/>
      </c:valAx>
      <c:valAx>
        <c:axId val="1533652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P(x)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8.4277486147564893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33655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cs-CZ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75691384084895"/>
          <c:y val="7.706177808200522E-2"/>
          <c:w val="0.72072958971636891"/>
          <c:h val="0.69783061738659857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P(x)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xVal>
            <c:numRef>
              <c:f>List1!$A$2:$A$5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List1!$B$2:$B$5</c:f>
              <c:numCache>
                <c:formatCode>General</c:formatCode>
                <c:ptCount val="4"/>
                <c:pt idx="0">
                  <c:v>0.72899999999999998</c:v>
                </c:pt>
                <c:pt idx="1">
                  <c:v>0.24299999999999999</c:v>
                </c:pt>
                <c:pt idx="2">
                  <c:v>2.7E-2</c:v>
                </c:pt>
                <c:pt idx="3">
                  <c:v>1.0000000000000002E-3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A7-4D38-896B-A47B07D32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365592"/>
        <c:axId val="153365200"/>
      </c:scatterChart>
      <c:valAx>
        <c:axId val="153365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53365200"/>
        <c:crosses val="autoZero"/>
        <c:crossBetween val="midCat"/>
        <c:majorUnit val="1"/>
      </c:valAx>
      <c:valAx>
        <c:axId val="1533652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P(x)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8.4277486147564893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33655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cs-CZ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267978771589481E-2"/>
          <c:y val="8.2629864359461361E-2"/>
          <c:w val="0.89925927033748387"/>
          <c:h val="0.7127300744634758"/>
        </c:manualLayout>
      </c:layout>
      <c:scatterChart>
        <c:scatterStyle val="lineMarker"/>
        <c:varyColors val="0"/>
        <c:ser>
          <c:idx val="0"/>
          <c:order val="0"/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9244-4D24-BA17-1AAAFAE1B16F}"/>
              </c:ext>
            </c:extLst>
          </c:dPt>
          <c:xVal>
            <c:numRef>
              <c:f>List1!$D$2:$E$2</c:f>
              <c:numCache>
                <c:formatCode>General</c:formatCode>
                <c:ptCount val="2"/>
                <c:pt idx="0">
                  <c:v>-1</c:v>
                </c:pt>
                <c:pt idx="1">
                  <c:v>0</c:v>
                </c:pt>
              </c:numCache>
            </c:numRef>
          </c:xVal>
          <c:yVal>
            <c:numRef>
              <c:f>List1!$D$3:$E$3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244-4D24-BA17-1AAAFAE1B16F}"/>
            </c:ext>
          </c:extLst>
        </c:ser>
        <c:ser>
          <c:idx val="1"/>
          <c:order val="1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9244-4D24-BA17-1AAAFAE1B16F}"/>
              </c:ext>
            </c:extLst>
          </c:dPt>
          <c:xVal>
            <c:numRef>
              <c:f>List1!$D$4:$D$5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List1!$E$4:$E$5</c:f>
              <c:numCache>
                <c:formatCode>General</c:formatCode>
                <c:ptCount val="2"/>
                <c:pt idx="0">
                  <c:v>0.72899999999999998</c:v>
                </c:pt>
                <c:pt idx="1">
                  <c:v>0.72899999999999998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9244-4D24-BA17-1AAAFAE1B16F}"/>
            </c:ext>
          </c:extLst>
        </c:ser>
        <c:ser>
          <c:idx val="2"/>
          <c:order val="2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A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C-9244-4D24-BA17-1AAAFAE1B16F}"/>
              </c:ext>
            </c:extLst>
          </c:dPt>
          <c:xVal>
            <c:numRef>
              <c:f>List1!$D$6:$D$7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List1!$E$6:$E$7</c:f>
              <c:numCache>
                <c:formatCode>General</c:formatCode>
                <c:ptCount val="2"/>
                <c:pt idx="0">
                  <c:v>0.97199999999999998</c:v>
                </c:pt>
                <c:pt idx="1">
                  <c:v>0.97199999999999998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9244-4D24-BA17-1AAAFAE1B16F}"/>
            </c:ext>
          </c:extLst>
        </c:ser>
        <c:ser>
          <c:idx val="3"/>
          <c:order val="3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9244-4D24-BA17-1AAAFAE1B16F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1-9244-4D24-BA17-1AAAFAE1B16F}"/>
              </c:ext>
            </c:extLst>
          </c:dPt>
          <c:xVal>
            <c:numRef>
              <c:f>List1!$D$8:$D$9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xVal>
          <c:yVal>
            <c:numRef>
              <c:f>List1!$E$8:$E$9</c:f>
              <c:numCache>
                <c:formatCode>General</c:formatCode>
                <c:ptCount val="2"/>
                <c:pt idx="0">
                  <c:v>0.999</c:v>
                </c:pt>
                <c:pt idx="1">
                  <c:v>0.999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9244-4D24-BA17-1AAAFAE1B16F}"/>
            </c:ext>
          </c:extLst>
        </c:ser>
        <c:ser>
          <c:idx val="4"/>
          <c:order val="4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9244-4D24-BA17-1AAAFAE1B16F}"/>
              </c:ext>
            </c:extLst>
          </c:dPt>
          <c:xVal>
            <c:numRef>
              <c:f>List1!$D$10:$D$11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xVal>
          <c:yVal>
            <c:numRef>
              <c:f>List1!$E$10:$E$11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9244-4D24-BA17-1AAAFAE1B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2185496"/>
        <c:axId val="172185888"/>
      </c:scatterChart>
      <c:valAx>
        <c:axId val="172185496"/>
        <c:scaling>
          <c:orientation val="minMax"/>
          <c:max val="4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2185888"/>
        <c:crosses val="autoZero"/>
        <c:crossBetween val="midCat"/>
      </c:valAx>
      <c:valAx>
        <c:axId val="172185888"/>
        <c:scaling>
          <c:orientation val="minMax"/>
          <c:max val="1.05"/>
          <c:min val="-5.000000000000001E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F(x)</a:t>
                </a:r>
              </a:p>
            </c:rich>
          </c:tx>
          <c:layout>
            <c:manualLayout>
              <c:xMode val="edge"/>
              <c:yMode val="edge"/>
              <c:x val="1.6078555374189191E-2"/>
              <c:y val="4.002219708014302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21854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cs-CZ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68195841487699"/>
          <c:y val="8.2629864359461361E-2"/>
          <c:w val="0.85584529069419635"/>
          <c:h val="0.7127300744634758"/>
        </c:manualLayout>
      </c:layout>
      <c:scatterChart>
        <c:scatterStyle val="lineMarker"/>
        <c:varyColors val="0"/>
        <c:ser>
          <c:idx val="0"/>
          <c:order val="0"/>
          <c:dPt>
            <c:idx val="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117F-48F3-B69E-6B867E04CA93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2-117F-48F3-B69E-6B867E04CA93}"/>
              </c:ext>
            </c:extLst>
          </c:dPt>
          <c:xVal>
            <c:numRef>
              <c:f>List1!$D$2:$E$2</c:f>
              <c:numCache>
                <c:formatCode>General</c:formatCode>
                <c:ptCount val="2"/>
                <c:pt idx="0">
                  <c:v>-1</c:v>
                </c:pt>
                <c:pt idx="1">
                  <c:v>0</c:v>
                </c:pt>
              </c:numCache>
            </c:numRef>
          </c:xVal>
          <c:yVal>
            <c:numRef>
              <c:f>List1!$D$3:$E$3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17F-48F3-B69E-6B867E04CA93}"/>
            </c:ext>
          </c:extLst>
        </c:ser>
        <c:ser>
          <c:idx val="1"/>
          <c:order val="1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17F-48F3-B69E-6B867E04CA93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17F-48F3-B69E-6B867E04CA93}"/>
              </c:ext>
            </c:extLst>
          </c:dPt>
          <c:xVal>
            <c:numRef>
              <c:f>List1!$D$4:$D$5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List1!$E$4:$E$5</c:f>
              <c:numCache>
                <c:formatCode>General</c:formatCode>
                <c:ptCount val="2"/>
                <c:pt idx="0">
                  <c:v>0.72899999999999998</c:v>
                </c:pt>
                <c:pt idx="1">
                  <c:v>0.72899999999999998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17F-48F3-B69E-6B867E04CA93}"/>
            </c:ext>
          </c:extLst>
        </c:ser>
        <c:ser>
          <c:idx val="2"/>
          <c:order val="2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A-117F-48F3-B69E-6B867E04CA93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C-117F-48F3-B69E-6B867E04CA93}"/>
              </c:ext>
            </c:extLst>
          </c:dPt>
          <c:xVal>
            <c:numRef>
              <c:f>List1!$D$6:$D$7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List1!$E$6:$E$7</c:f>
              <c:numCache>
                <c:formatCode>General</c:formatCode>
                <c:ptCount val="2"/>
                <c:pt idx="0">
                  <c:v>0.97199999999999998</c:v>
                </c:pt>
                <c:pt idx="1">
                  <c:v>0.97199999999999998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117F-48F3-B69E-6B867E04CA93}"/>
            </c:ext>
          </c:extLst>
        </c:ser>
        <c:ser>
          <c:idx val="3"/>
          <c:order val="3"/>
          <c:dPt>
            <c:idx val="0"/>
            <c:marker>
              <c:symbol val="circle"/>
              <c:size val="7"/>
              <c:spPr>
                <a:solidFill>
                  <a:schemeClr val="bg1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117F-48F3-B69E-6B867E04CA93}"/>
              </c:ext>
            </c:extLst>
          </c:dPt>
          <c:dPt>
            <c:idx val="1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spPr>
              <a:ln>
                <a:solidFill>
                  <a:schemeClr val="accent3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1-117F-48F3-B69E-6B867E04CA93}"/>
              </c:ext>
            </c:extLst>
          </c:dPt>
          <c:xVal>
            <c:numRef>
              <c:f>List1!$D$8:$D$9</c:f>
              <c:numCache>
                <c:formatCode>General</c:formatCode>
                <c:ptCount val="2"/>
                <c:pt idx="0">
                  <c:v>2</c:v>
                </c:pt>
                <c:pt idx="1">
                  <c:v>3</c:v>
                </c:pt>
              </c:numCache>
            </c:numRef>
          </c:xVal>
          <c:yVal>
            <c:numRef>
              <c:f>List1!$E$8:$E$9</c:f>
              <c:numCache>
                <c:formatCode>General</c:formatCode>
                <c:ptCount val="2"/>
                <c:pt idx="0">
                  <c:v>0.999</c:v>
                </c:pt>
                <c:pt idx="1">
                  <c:v>0.999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117F-48F3-B69E-6B867E04CA93}"/>
            </c:ext>
          </c:extLst>
        </c:ser>
        <c:ser>
          <c:idx val="4"/>
          <c:order val="4"/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117F-48F3-B69E-6B867E04CA93}"/>
              </c:ext>
            </c:extLst>
          </c:dPt>
          <c:xVal>
            <c:numRef>
              <c:f>List1!$D$10:$D$11</c:f>
              <c:numCache>
                <c:formatCode>General</c:formatCode>
                <c:ptCount val="2"/>
                <c:pt idx="0">
                  <c:v>3</c:v>
                </c:pt>
                <c:pt idx="1">
                  <c:v>4</c:v>
                </c:pt>
              </c:numCache>
            </c:numRef>
          </c:xVal>
          <c:yVal>
            <c:numRef>
              <c:f>List1!$E$10:$E$11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117F-48F3-B69E-6B867E04C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493880"/>
        <c:axId val="174494272"/>
      </c:scatterChart>
      <c:valAx>
        <c:axId val="174493880"/>
        <c:scaling>
          <c:orientation val="minMax"/>
          <c:max val="4"/>
          <c:min val="-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4494272"/>
        <c:crosses val="autoZero"/>
        <c:crossBetween val="midCat"/>
      </c:valAx>
      <c:valAx>
        <c:axId val="174494272"/>
        <c:scaling>
          <c:orientation val="minMax"/>
          <c:max val="1.05"/>
          <c:min val="-5.000000000000001E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F(x)</a:t>
                </a:r>
              </a:p>
            </c:rich>
          </c:tx>
          <c:layout>
            <c:manualLayout>
              <c:xMode val="edge"/>
              <c:yMode val="edge"/>
              <c:x val="7.5772777383709508E-2"/>
              <c:y val="3.642283264787739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44938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cs-CZ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solidFill>
                <a:srgbClr val="60A88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38100">
                <a:solidFill>
                  <a:srgbClr val="60A886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3810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603-41CE-9F1E-CB0990D69BD8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60A886"/>
                </a:solidFill>
                <a:ln w="9525">
                  <a:solidFill>
                    <a:srgbClr val="60A88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603-41CE-9F1E-CB0990D69BD8}"/>
              </c:ext>
            </c:extLst>
          </c:dPt>
          <c:xVal>
            <c:numRef>
              <c:f>[Sešit1]List1!$E$2:$E$3</c:f>
              <c:numCache>
                <c:formatCode>General</c:formatCode>
                <c:ptCount val="2"/>
                <c:pt idx="0">
                  <c:v>-2</c:v>
                </c:pt>
                <c:pt idx="1">
                  <c:v>0</c:v>
                </c:pt>
              </c:numCache>
            </c:numRef>
          </c:xVal>
          <c:yVal>
            <c:numRef>
              <c:f>[Sešit1]List1!$F$2:$F$3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603-41CE-9F1E-CB0990D69BD8}"/>
            </c:ext>
          </c:extLst>
        </c:ser>
        <c:ser>
          <c:idx val="1"/>
          <c:order val="1"/>
          <c:spPr>
            <a:ln w="25400" cap="rnd">
              <a:solidFill>
                <a:srgbClr val="60A88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9525">
                <a:solidFill>
                  <a:srgbClr val="60A886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9525">
                  <a:solidFill>
                    <a:srgbClr val="60A88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603-41CE-9F1E-CB0990D69BD8}"/>
              </c:ext>
            </c:extLst>
          </c:dPt>
          <c:xVal>
            <c:numRef>
              <c:f>[Sešit1]List1!$E$4:$E$5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[Sešit1]List1!$F$4:$F$5</c:f>
              <c:numCache>
                <c:formatCode>#,##0.00</c:formatCode>
                <c:ptCount val="2"/>
                <c:pt idx="0">
                  <c:v>0.25</c:v>
                </c:pt>
                <c:pt idx="1">
                  <c:v>0.25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603-41CE-9F1E-CB0990D69BD8}"/>
            </c:ext>
          </c:extLst>
        </c:ser>
        <c:ser>
          <c:idx val="2"/>
          <c:order val="2"/>
          <c:spPr>
            <a:ln w="25400" cap="rnd">
              <a:solidFill>
                <a:srgbClr val="60A88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9525">
                <a:solidFill>
                  <a:srgbClr val="60A886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9525">
                  <a:solidFill>
                    <a:srgbClr val="60A88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E603-41CE-9F1E-CB0990D69BD8}"/>
              </c:ext>
            </c:extLst>
          </c:dPt>
          <c:xVal>
            <c:numRef>
              <c:f>[Sešit1]List1!$E$6:$E$7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[Sešit1]List1!$F$6:$F$7</c:f>
              <c:numCache>
                <c:formatCode>#,##0.00</c:formatCode>
                <c:ptCount val="2"/>
                <c:pt idx="0">
                  <c:v>0.75</c:v>
                </c:pt>
                <c:pt idx="1">
                  <c:v>0.75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603-41CE-9F1E-CB0990D69BD8}"/>
            </c:ext>
          </c:extLst>
        </c:ser>
        <c:ser>
          <c:idx val="3"/>
          <c:order val="3"/>
          <c:spPr>
            <a:ln w="25400" cap="rnd">
              <a:solidFill>
                <a:srgbClr val="60A88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9525">
                <a:solidFill>
                  <a:srgbClr val="60A886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9525">
                  <a:solidFill>
                    <a:srgbClr val="60A886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E603-41CE-9F1E-CB0990D69BD8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E603-41CE-9F1E-CB0990D69BD8}"/>
              </c:ext>
            </c:extLst>
          </c:dPt>
          <c:xVal>
            <c:numRef>
              <c:f>[Sešit1]List1!$E$8:$E$9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xVal>
          <c:yVal>
            <c:numRef>
              <c:f>[Sešit1]List1!$F$8:$F$9</c:f>
              <c:numCache>
                <c:formatCode>#,##0.00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603-41CE-9F1E-CB0990D69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8549280"/>
        <c:axId val="1718551360"/>
      </c:scatterChart>
      <c:valAx>
        <c:axId val="1718549280"/>
        <c:scaling>
          <c:orientation val="minMax"/>
          <c:max val="4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 vadných výrobků 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51360"/>
        <c:crosses val="autoZero"/>
        <c:crossBetween val="midCat"/>
      </c:valAx>
      <c:valAx>
        <c:axId val="171855136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distribučn</a:t>
                </a:r>
                <a:r>
                  <a:rPr lang="en-US"/>
                  <a:t>í funkce (</a:t>
                </a:r>
                <a:r>
                  <a:rPr lang="cs-CZ"/>
                  <a:t>F</a:t>
                </a:r>
                <a:r>
                  <a:rPr lang="en-US"/>
                  <a:t>(x))</a:t>
                </a:r>
              </a:p>
            </c:rich>
          </c:tx>
          <c:layout>
            <c:manualLayout>
              <c:xMode val="edge"/>
              <c:yMode val="edge"/>
              <c:x val="0.23055555555555557"/>
              <c:y val="7.2272163896179645E-2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49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175691384084895"/>
          <c:y val="7.706177808200522E-2"/>
          <c:w val="0.72072958971636891"/>
          <c:h val="0.69783061738659857"/>
        </c:manualLayout>
      </c:layout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P(x)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c:spPr>
          </c:marker>
          <c:xVal>
            <c:numRef>
              <c:f>List1!$A$2:$A$5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xVal>
          <c:yVal>
            <c:numRef>
              <c:f>List1!$B$2:$B$5</c:f>
              <c:numCache>
                <c:formatCode>General</c:formatCode>
                <c:ptCount val="4"/>
                <c:pt idx="0">
                  <c:v>0.72899999999999998</c:v>
                </c:pt>
                <c:pt idx="1">
                  <c:v>0.24299999999999999</c:v>
                </c:pt>
                <c:pt idx="2">
                  <c:v>2.7E-2</c:v>
                </c:pt>
                <c:pt idx="3">
                  <c:v>1.0000000000000002E-3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817-465E-A1D1-807DAAA5F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531136"/>
        <c:axId val="172741400"/>
      </c:scatterChart>
      <c:valAx>
        <c:axId val="173531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x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2741400"/>
        <c:crosses val="autoZero"/>
        <c:crossBetween val="midCat"/>
      </c:valAx>
      <c:valAx>
        <c:axId val="172741400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P(x)</a:t>
                </a:r>
              </a:p>
            </c:rich>
          </c:tx>
          <c:layout>
            <c:manualLayout>
              <c:xMode val="edge"/>
              <c:yMode val="edge"/>
              <c:x val="1.6666666666666666E-2"/>
              <c:y val="8.4277486147564893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35311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="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[Sešit1]List1!$B$1</c:f>
              <c:strCache>
                <c:ptCount val="1"/>
                <c:pt idx="0">
                  <c:v>P(x)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9525">
                <a:solidFill>
                  <a:srgbClr val="60A886"/>
                </a:solidFill>
              </a:ln>
              <a:effectLst/>
            </c:spPr>
          </c:marker>
          <c:xVal>
            <c:numRef>
              <c:f>[Sešit1]List1!$A$2:$A$4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[Sešit1]List1!$B$2:$B$4</c:f>
              <c:numCache>
                <c:formatCode>#,##0.00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44-48ED-9310-AB7B80E16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8549280"/>
        <c:axId val="1718551360"/>
      </c:scatterChart>
      <c:valAx>
        <c:axId val="1718549280"/>
        <c:scaling>
          <c:orientation val="minMax"/>
          <c:max val="4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 vadných výrobků 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51360"/>
        <c:crosses val="autoZero"/>
        <c:crossBetween val="midCat"/>
      </c:valAx>
      <c:valAx>
        <c:axId val="171855136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pravděpodobnostní funkce (P(x))</a:t>
                </a:r>
              </a:p>
            </c:rich>
          </c:tx>
          <c:layout>
            <c:manualLayout>
              <c:xMode val="edge"/>
              <c:yMode val="edge"/>
              <c:x val="0.20555555555555552"/>
              <c:y val="2.8277194517352029E-3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.00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49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3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82D-45D8-B39D-334255E56214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C82D-45D8-B39D-334255E56214}"/>
              </c:ext>
            </c:extLst>
          </c:dPt>
          <c:xVal>
            <c:numRef>
              <c:f>[Sešit1]List1!$E$8:$E$9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xVal>
          <c:yVal>
            <c:numRef>
              <c:f>[Sešit1]List1!$F$8:$F$9</c:f>
              <c:numCache>
                <c:formatCode>#,##0.00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82D-45D8-B39D-334255E56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8549280"/>
        <c:axId val="1718551360"/>
      </c:scatterChart>
      <c:valAx>
        <c:axId val="1718549280"/>
        <c:scaling>
          <c:orientation val="minMax"/>
          <c:max val="4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 vadných výrobků 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51360"/>
        <c:crosses val="autoZero"/>
        <c:crossBetween val="midCat"/>
      </c:valAx>
      <c:valAx>
        <c:axId val="171855136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distribučn</a:t>
                </a:r>
                <a:r>
                  <a:rPr lang="en-US"/>
                  <a:t>í funkce (</a:t>
                </a:r>
                <a:r>
                  <a:rPr lang="cs-CZ"/>
                  <a:t>F</a:t>
                </a:r>
                <a:r>
                  <a:rPr lang="en-US"/>
                  <a:t>(x))</a:t>
                </a:r>
              </a:p>
            </c:rich>
          </c:tx>
          <c:layout>
            <c:manualLayout>
              <c:xMode val="edge"/>
              <c:yMode val="edge"/>
              <c:x val="0.23055555555555557"/>
              <c:y val="7.2272163896179645E-2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.00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49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[Sešit1]List1!$B$1</c:f>
              <c:strCache>
                <c:ptCount val="1"/>
                <c:pt idx="0">
                  <c:v>P(x)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9525">
                <a:solidFill>
                  <a:srgbClr val="60A886"/>
                </a:solidFill>
              </a:ln>
              <a:effectLst/>
            </c:spPr>
          </c:marker>
          <c:xVal>
            <c:numRef>
              <c:f>[Sešit1]List1!$A$2:$A$4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[Sešit1]List1!$B$2:$B$4</c:f>
              <c:numCache>
                <c:formatCode>#,##0.00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44-48ED-9310-AB7B80E16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8549280"/>
        <c:axId val="1718551360"/>
      </c:scatterChart>
      <c:valAx>
        <c:axId val="1718549280"/>
        <c:scaling>
          <c:orientation val="minMax"/>
          <c:max val="4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 vadných výrobků 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51360"/>
        <c:crosses val="autoZero"/>
        <c:crossBetween val="midCat"/>
      </c:valAx>
      <c:valAx>
        <c:axId val="171855136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pravděpodobnostní funkce (P(x))</a:t>
                </a:r>
              </a:p>
            </c:rich>
          </c:tx>
          <c:layout>
            <c:manualLayout>
              <c:xMode val="edge"/>
              <c:yMode val="edge"/>
              <c:x val="0.20555555555555552"/>
              <c:y val="2.8277194517352029E-3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.00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49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3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82D-45D8-B39D-334255E56214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C82D-45D8-B39D-334255E56214}"/>
              </c:ext>
            </c:extLst>
          </c:dPt>
          <c:xVal>
            <c:numRef>
              <c:f>[Sešit1]List1!$E$8:$E$9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xVal>
          <c:yVal>
            <c:numRef>
              <c:f>[Sešit1]List1!$F$8:$F$9</c:f>
              <c:numCache>
                <c:formatCode>#,##0.00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82D-45D8-B39D-334255E56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8549280"/>
        <c:axId val="1718551360"/>
      </c:scatterChart>
      <c:valAx>
        <c:axId val="1718549280"/>
        <c:scaling>
          <c:orientation val="minMax"/>
          <c:max val="4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 vadných výrobků 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51360"/>
        <c:crosses val="autoZero"/>
        <c:crossBetween val="midCat"/>
      </c:valAx>
      <c:valAx>
        <c:axId val="171855136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distribučn</a:t>
                </a:r>
                <a:r>
                  <a:rPr lang="en-US"/>
                  <a:t>í funkce (</a:t>
                </a:r>
                <a:r>
                  <a:rPr lang="cs-CZ"/>
                  <a:t>F</a:t>
                </a:r>
                <a:r>
                  <a:rPr lang="en-US"/>
                  <a:t>(x))</a:t>
                </a:r>
              </a:p>
            </c:rich>
          </c:tx>
          <c:layout>
            <c:manualLayout>
              <c:xMode val="edge"/>
              <c:yMode val="edge"/>
              <c:x val="0.23055555555555557"/>
              <c:y val="7.2272163896179645E-2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.00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49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[Sešit1]List1!$B$1</c:f>
              <c:strCache>
                <c:ptCount val="1"/>
                <c:pt idx="0">
                  <c:v>P(x)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60A886"/>
              </a:solidFill>
              <a:ln w="9525">
                <a:solidFill>
                  <a:srgbClr val="60A886"/>
                </a:solidFill>
              </a:ln>
              <a:effectLst/>
            </c:spPr>
          </c:marker>
          <c:xVal>
            <c:numRef>
              <c:f>[Sešit1]List1!$A$2:$A$4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xVal>
          <c:yVal>
            <c:numRef>
              <c:f>[Sešit1]List1!$B$2:$B$4</c:f>
              <c:numCache>
                <c:formatCode>#,##0.00</c:formatCode>
                <c:ptCount val="3"/>
                <c:pt idx="0">
                  <c:v>0.25</c:v>
                </c:pt>
                <c:pt idx="1">
                  <c:v>0.5</c:v>
                </c:pt>
                <c:pt idx="2">
                  <c:v>0.25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44-48ED-9310-AB7B80E16F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8549280"/>
        <c:axId val="1718551360"/>
      </c:scatterChart>
      <c:valAx>
        <c:axId val="1718549280"/>
        <c:scaling>
          <c:orientation val="minMax"/>
          <c:max val="4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 vadných výrobků 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51360"/>
        <c:crosses val="autoZero"/>
        <c:crossBetween val="midCat"/>
      </c:valAx>
      <c:valAx>
        <c:axId val="171855136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pravděpodobnostní funkce (P(x))</a:t>
                </a:r>
              </a:p>
            </c:rich>
          </c:tx>
          <c:layout>
            <c:manualLayout>
              <c:xMode val="edge"/>
              <c:yMode val="edge"/>
              <c:x val="0.20555555555555552"/>
              <c:y val="2.8277194517352029E-3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.00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49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3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noFill/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C82D-45D8-B39D-334255E56214}"/>
              </c:ext>
            </c:extLst>
          </c:dPt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8-C82D-45D8-B39D-334255E56214}"/>
              </c:ext>
            </c:extLst>
          </c:dPt>
          <c:xVal>
            <c:numRef>
              <c:f>[Sešit1]List1!$E$8:$E$9</c:f>
              <c:numCache>
                <c:formatCode>General</c:formatCode>
                <c:ptCount val="2"/>
                <c:pt idx="0">
                  <c:v>2</c:v>
                </c:pt>
                <c:pt idx="1">
                  <c:v>4</c:v>
                </c:pt>
              </c:numCache>
            </c:numRef>
          </c:xVal>
          <c:yVal>
            <c:numRef>
              <c:f>[Sešit1]List1!$F$8:$F$9</c:f>
              <c:numCache>
                <c:formatCode>#,##0.00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82D-45D8-B39D-334255E56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8549280"/>
        <c:axId val="1718551360"/>
      </c:scatterChart>
      <c:valAx>
        <c:axId val="1718549280"/>
        <c:scaling>
          <c:orientation val="minMax"/>
          <c:max val="4"/>
          <c:min val="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počet vadných výrobků (x)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51360"/>
        <c:crosses val="autoZero"/>
        <c:crossBetween val="midCat"/>
      </c:valAx>
      <c:valAx>
        <c:axId val="1718551360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distribučn</a:t>
                </a:r>
                <a:r>
                  <a:rPr lang="en-US"/>
                  <a:t>í funkce (</a:t>
                </a:r>
                <a:r>
                  <a:rPr lang="cs-CZ"/>
                  <a:t>F</a:t>
                </a:r>
                <a:r>
                  <a:rPr lang="en-US"/>
                  <a:t>(x))</a:t>
                </a:r>
              </a:p>
            </c:rich>
          </c:tx>
          <c:layout>
            <c:manualLayout>
              <c:xMode val="edge"/>
              <c:yMode val="edge"/>
              <c:x val="0.23055555555555557"/>
              <c:y val="7.2272163896179645E-2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.00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718549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593D7-CC47-4C97-85AA-DEC62DBCBC42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10F3-9304-47CE-BBAF-C01A528D7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18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CADA-E0D7-462E-B257-F097299824C9}" type="datetimeFigureOut">
              <a:rPr lang="cs-CZ" smtClean="0"/>
              <a:t>22.02.2021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CA400-FF9F-4372-9083-93153931D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22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96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345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895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405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89A0-E3F2-4E50-B219-20B93D75FC5A}" type="datetime1">
              <a:rPr lang="cs-CZ" smtClean="0"/>
              <a:t>22.02.2021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A01A-5E05-42C2-8465-186D54A8145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1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62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71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3" y="363538"/>
            <a:ext cx="10861675" cy="736600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00A499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0948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09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92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2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50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74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50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2425473" y="1874605"/>
            <a:ext cx="75130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dirty="0">
                <a:solidFill>
                  <a:srgbClr val="00A499"/>
                </a:solidFill>
              </a:rPr>
              <a:t>Jak modelovat výsledky náhodných pokusů?</a:t>
            </a:r>
          </a:p>
          <a:p>
            <a:pPr algn="ctr"/>
            <a:r>
              <a:rPr lang="cs-CZ" sz="3200" dirty="0">
                <a:solidFill>
                  <a:srgbClr val="00A499"/>
                </a:solidFill>
              </a:rPr>
              <a:t>(část I.)</a:t>
            </a:r>
          </a:p>
        </p:txBody>
      </p:sp>
      <p:sp>
        <p:nvSpPr>
          <p:cNvPr id="11" name="Obdélník 10"/>
          <p:cNvSpPr/>
          <p:nvPr userDrawn="1"/>
        </p:nvSpPr>
        <p:spPr>
          <a:xfrm>
            <a:off x="4580376" y="2875956"/>
            <a:ext cx="3128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Martina </a:t>
            </a:r>
            <a:r>
              <a:rPr lang="cs-CZ" sz="2400" dirty="0" err="1"/>
              <a:t>Litschmannová</a:t>
            </a:r>
            <a:endParaRPr lang="cs-CZ" sz="240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2660" y="5201178"/>
            <a:ext cx="5847273" cy="864000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0296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8949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4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346200"/>
            <a:ext cx="111252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/>
          </a:p>
        </p:txBody>
      </p:sp>
      <p:sp>
        <p:nvSpPr>
          <p:cNvPr id="8" name="Nadpis 1"/>
          <p:cNvSpPr txBox="1">
            <a:spLocks/>
          </p:cNvSpPr>
          <p:nvPr userDrawn="1"/>
        </p:nvSpPr>
        <p:spPr>
          <a:xfrm>
            <a:off x="0" y="330081"/>
            <a:ext cx="12192000" cy="787400"/>
          </a:xfrm>
          <a:prstGeom prst="rect">
            <a:avLst/>
          </a:prstGeom>
          <a:solidFill>
            <a:srgbClr val="D0EFF0"/>
          </a:solidFill>
          <a:ln>
            <a:solidFill>
              <a:srgbClr val="D0EFF0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A49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14130" y1="48375" x2="14130" y2="48375"/>
                        <a14:foregroundMark x1="49638" y1="64621" x2="49638" y2="64621"/>
                        <a14:foregroundMark x1="70652" y1="63177" x2="70652" y2="63177"/>
                        <a14:foregroundMark x1="87319" y1="42960" x2="87319" y2="42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4533" y="426243"/>
            <a:ext cx="652217" cy="654580"/>
          </a:xfrm>
          <a:prstGeom prst="rect">
            <a:avLst/>
          </a:prstGeom>
        </p:spPr>
      </p:pic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06575" y="6527920"/>
            <a:ext cx="2743200" cy="321493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Litschmannová Martina, 2021,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Test obecných znalostí</a:t>
            </a: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03550" y="6538298"/>
            <a:ext cx="2743200" cy="330080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26</a:t>
            </a:r>
          </a:p>
        </p:txBody>
      </p:sp>
    </p:spTree>
    <p:extLst>
      <p:ext uri="{BB962C8B-B14F-4D97-AF65-F5344CB8AC3E}">
        <p14:creationId xmlns:p14="http://schemas.microsoft.com/office/powerpoint/2010/main" val="337879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6" r:id="rId12"/>
    <p:sldLayoutId id="214748367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8.xml"/><Relationship Id="rId4" Type="http://schemas.openxmlformats.org/officeDocument/2006/relationships/image" Target="../media/image29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6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54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mailto:martina.litschmannova@vsb.cz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6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Rozdělení pravděpodobnosti </a:t>
                </a:r>
                <a:r>
                  <a:rPr lang="cs-CZ" dirty="0">
                    <a:solidFill>
                      <a:schemeClr val="accent3">
                        <a:lumMod val="50000"/>
                      </a:schemeClr>
                    </a:solidFill>
                  </a:rPr>
                  <a:t>náhodné veličiny </a:t>
                </a:r>
                <a:r>
                  <a:rPr lang="cs-CZ" dirty="0"/>
                  <a:t>- předpis, který jednoznačně určuje všechny pravděpodobnosti typu</a:t>
                </a:r>
                <a:endParaRPr lang="en-US" dirty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>
                  <a:spcBef>
                    <a:spcPts val="0"/>
                  </a:spcBef>
                  <a:buNone/>
                </a:pPr>
                <a:endParaRPr lang="cs-CZ" i="1" dirty="0">
                  <a:latin typeface="Cambria Math"/>
                </a:endParaRPr>
              </a:p>
              <a:p>
                <a:pPr algn="ctr">
                  <a:buNone/>
                </a:pPr>
                <a:r>
                  <a:rPr lang="cs-CZ" dirty="0"/>
                  <a:t>(t</a:t>
                </a:r>
                <a:r>
                  <a:rPr lang="en-US" dirty="0"/>
                  <a:t>j.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,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&gt;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, …</a:t>
                </a:r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cs-CZ" dirty="0"/>
              </a:p>
              <a:p>
                <a:pPr algn="ctr">
                  <a:buNone/>
                </a:pPr>
                <a:endParaRPr lang="cs-CZ" dirty="0"/>
              </a:p>
              <a:p>
                <a:pPr algn="ctr">
                  <a:buNone/>
                </a:pPr>
                <a:endParaRPr lang="cs-CZ" dirty="0"/>
              </a:p>
              <a:p>
                <a:pPr algn="ctr">
                  <a:buNone/>
                </a:pPr>
                <a:endParaRPr lang="cs-CZ" dirty="0"/>
              </a:p>
              <a:p>
                <a:pPr algn="ctr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Jak zadat rozdělení pravděpodobnosti?</a:t>
                </a:r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funkci zadanou analyticky, </a:t>
                </a:r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výčtem hodnot NV a příslušných pravděpodobností,</a:t>
                </a:r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graficky.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popsat</a:t>
            </a:r>
            <a:r>
              <a:rPr lang="en-US" dirty="0"/>
              <a:t> </a:t>
            </a:r>
            <a:r>
              <a:rPr lang="en-US" dirty="0" err="1"/>
              <a:t>chov</a:t>
            </a:r>
            <a:r>
              <a:rPr lang="cs-CZ" dirty="0" err="1"/>
              <a:t>ání</a:t>
            </a:r>
            <a:r>
              <a:rPr lang="cs-CZ" dirty="0"/>
              <a:t> náhodné veličiny?</a:t>
            </a:r>
          </a:p>
        </p:txBody>
      </p:sp>
    </p:spTree>
    <p:extLst>
      <p:ext uri="{BB962C8B-B14F-4D97-AF65-F5344CB8AC3E}">
        <p14:creationId xmlns:p14="http://schemas.microsoft.com/office/powerpoint/2010/main" val="307421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Rozdělení pravděpodobnosti </a:t>
                </a:r>
                <a:r>
                  <a:rPr lang="cs-CZ" dirty="0">
                    <a:solidFill>
                      <a:schemeClr val="accent3">
                        <a:lumMod val="50000"/>
                      </a:schemeClr>
                    </a:solidFill>
                  </a:rPr>
                  <a:t>náhodné veličiny </a:t>
                </a:r>
                <a:r>
                  <a:rPr lang="cs-CZ" dirty="0"/>
                  <a:t>- předpis, který jednoznačně určuje všechny pravděpodobnosti typu</a:t>
                </a:r>
                <a:endParaRPr lang="en-US" dirty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kde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>
                  <a:spcBef>
                    <a:spcPts val="0"/>
                  </a:spcBef>
                  <a:buNone/>
                </a:pPr>
                <a:endParaRPr lang="cs-CZ" i="1" dirty="0">
                  <a:latin typeface="Cambria Math"/>
                </a:endParaRPr>
              </a:p>
              <a:p>
                <a:pPr algn="ctr">
                  <a:buNone/>
                </a:pPr>
                <a:r>
                  <a:rPr lang="cs-CZ" dirty="0"/>
                  <a:t>(t</a:t>
                </a:r>
                <a:r>
                  <a:rPr lang="en-US" dirty="0"/>
                  <a:t>j.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,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&gt;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dirty="0"/>
                  <a:t>, …</a:t>
                </a:r>
                <a:r>
                  <a:rPr lang="cs-CZ" dirty="0"/>
                  <a:t>, kde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∈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cs-CZ" dirty="0"/>
              </a:p>
              <a:p>
                <a:pPr algn="ctr">
                  <a:buNone/>
                </a:pPr>
                <a:endParaRPr lang="cs-CZ" dirty="0"/>
              </a:p>
              <a:p>
                <a:pPr algn="ctr">
                  <a:buNone/>
                </a:pPr>
                <a:endParaRPr lang="cs-CZ" dirty="0"/>
              </a:p>
              <a:p>
                <a:pPr algn="ctr">
                  <a:buNone/>
                </a:pPr>
                <a:endParaRPr lang="cs-CZ" dirty="0"/>
              </a:p>
              <a:p>
                <a:pPr algn="ctr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Jak zadat rozdělení pravděpodobnosti?</a:t>
                </a:r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distribuční funkcí, </a:t>
                </a:r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pravděpodobnostní funkcí (diskrétní NV),</a:t>
                </a:r>
              </a:p>
              <a:p>
                <a:pPr algn="ctr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hustotou pravděpodobnosti (spojitá NV).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11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Jak</a:t>
            </a:r>
            <a:r>
              <a:rPr lang="en-US" dirty="0"/>
              <a:t> </a:t>
            </a:r>
            <a:r>
              <a:rPr lang="en-US" dirty="0" err="1"/>
              <a:t>popsat</a:t>
            </a:r>
            <a:r>
              <a:rPr lang="en-US" dirty="0"/>
              <a:t> </a:t>
            </a:r>
            <a:r>
              <a:rPr lang="en-US" dirty="0" err="1"/>
              <a:t>chov</a:t>
            </a:r>
            <a:r>
              <a:rPr lang="cs-CZ" dirty="0" err="1"/>
              <a:t>ání</a:t>
            </a:r>
            <a:r>
              <a:rPr lang="cs-CZ" dirty="0"/>
              <a:t> náhodné veličiny?</a:t>
            </a:r>
          </a:p>
        </p:txBody>
      </p:sp>
    </p:spTree>
    <p:extLst>
      <p:ext uri="{BB962C8B-B14F-4D97-AF65-F5344CB8AC3E}">
        <p14:creationId xmlns:p14="http://schemas.microsoft.com/office/powerpoint/2010/main" val="1382238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Distribuční funkce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 dirty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solidFill>
                              <a:srgbClr val="00A499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je pravděpodobnost, že náhodná veličina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bude </a:t>
                </a:r>
                <a:r>
                  <a:rPr lang="cs-CZ" b="1" dirty="0">
                    <a:solidFill>
                      <a:srgbClr val="00A499"/>
                    </a:solidFill>
                  </a:rPr>
                  <a:t>menší než </a:t>
                </a:r>
                <a:r>
                  <a:rPr lang="cs-CZ" dirty="0"/>
                  <a:t>dané reálné číslo </a:t>
                </a:r>
                <a:r>
                  <a:rPr lang="cs-CZ" i="1" dirty="0"/>
                  <a:t>t</a:t>
                </a:r>
                <a:r>
                  <a:rPr lang="cs-CZ" dirty="0"/>
                  <a:t>.</a:t>
                </a:r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/>
                  <a:t> udává pravděpodobnost, že náhodná veličina nabývá hodnot menších než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cs-CZ" dirty="0"/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Distribuční funkce </a:t>
                </a:r>
                <a:r>
                  <a:rPr lang="cs-CZ" b="1" dirty="0"/>
                  <a:t>jednoznačně určuje </a:t>
                </a:r>
                <a:r>
                  <a:rPr lang="cs-CZ" dirty="0"/>
                  <a:t>rozdělení NV, tj. známe-li distribuční funkci, umíme určit pravděpodobnost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pro libovolnou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cs-CZ" dirty="0"/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Distribuční funkci náhodné veličiny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někdy značíme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dirty="0"/>
                  <a:t>                                                                                                   Někteří autoři definuj</a:t>
                </a:r>
                <a:r>
                  <a:rPr lang="en-US" dirty="0" err="1"/>
                  <a:t>i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‼!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12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cs-CZ" dirty="0"/>
                  <a:t>Distribuční funkce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740" t="-10000" b="-2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A848A0A6-6F2D-4A7F-8624-7CABB3DE839B}"/>
              </a:ext>
            </a:extLst>
          </p:cNvPr>
          <p:cNvSpPr/>
          <p:nvPr/>
        </p:nvSpPr>
        <p:spPr>
          <a:xfrm>
            <a:off x="5001768" y="1911096"/>
            <a:ext cx="2304288" cy="539496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511E6BC2-559E-4531-8A97-7E886CE15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38" y="5390411"/>
            <a:ext cx="641354" cy="64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7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Distribuční funkce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 dirty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solidFill>
                              <a:srgbClr val="00A499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je pravděpodobnost, že náhodná veličina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bude </a:t>
                </a:r>
                <a:r>
                  <a:rPr lang="cs-CZ" b="1" dirty="0">
                    <a:solidFill>
                      <a:srgbClr val="00A499"/>
                    </a:solidFill>
                  </a:rPr>
                  <a:t>menší než </a:t>
                </a:r>
                <a:r>
                  <a:rPr lang="cs-CZ" dirty="0"/>
                  <a:t>dané reálné číslo </a:t>
                </a:r>
                <a:r>
                  <a:rPr lang="cs-CZ" i="1" dirty="0"/>
                  <a:t>t</a:t>
                </a:r>
                <a:r>
                  <a:rPr lang="cs-CZ" dirty="0"/>
                  <a:t>.</a:t>
                </a:r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13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cs-CZ" dirty="0"/>
                  <a:t>Distribuční funkce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740" t="-10000" b="-2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A848A0A6-6F2D-4A7F-8624-7CABB3DE839B}"/>
              </a:ext>
            </a:extLst>
          </p:cNvPr>
          <p:cNvSpPr/>
          <p:nvPr/>
        </p:nvSpPr>
        <p:spPr>
          <a:xfrm>
            <a:off x="5001768" y="1911096"/>
            <a:ext cx="2304288" cy="539496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2A0D81D-ED63-4A46-ADC7-96CC0E5C2A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3813768"/>
              </p:ext>
            </p:extLst>
          </p:nvPr>
        </p:nvGraphicFramePr>
        <p:xfrm>
          <a:off x="838742" y="2539911"/>
          <a:ext cx="3643338" cy="2790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B51E7068-DF80-4520-A0D5-8537C46FF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856258"/>
              </p:ext>
            </p:extLst>
          </p:nvPr>
        </p:nvGraphicFramePr>
        <p:xfrm>
          <a:off x="7227103" y="2616107"/>
          <a:ext cx="3952894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Obdélník 10">
            <a:extLst>
              <a:ext uri="{FF2B5EF4-FFF2-40B4-BE49-F238E27FC236}">
                <a16:creationId xmlns:a16="http://schemas.microsoft.com/office/drawing/2014/main" id="{716F5963-5702-4CE4-8A7C-2E3B0E329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5104" y="5644556"/>
            <a:ext cx="3357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dirty="0">
                <a:latin typeface="Calibri" pitchFamily="34" charset="0"/>
              </a:rPr>
              <a:t>Ukázka distribuční funkce diskrétní náhodné veličiny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E4BB378-87FD-4CAF-AC50-5C068933D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335" y="5629659"/>
            <a:ext cx="33575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 dirty="0">
                <a:latin typeface="Calibri" pitchFamily="34" charset="0"/>
              </a:rPr>
              <a:t>Ukázka distribuční funkce </a:t>
            </a:r>
          </a:p>
          <a:p>
            <a:pPr algn="ctr"/>
            <a:r>
              <a:rPr lang="cs-CZ" sz="2000" dirty="0">
                <a:latin typeface="Calibri" pitchFamily="34" charset="0"/>
              </a:rPr>
              <a:t>spojité náhodné veličiny</a:t>
            </a:r>
          </a:p>
        </p:txBody>
      </p:sp>
    </p:spTree>
    <p:extLst>
      <p:ext uri="{BB962C8B-B14F-4D97-AF65-F5344CB8AC3E}">
        <p14:creationId xmlns:p14="http://schemas.microsoft.com/office/powerpoint/2010/main" val="1091198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00A499"/>
                </a:solidFill>
              </a:rPr>
              <a:t>Diskrétní NV</a:t>
            </a:r>
            <a:r>
              <a:rPr lang="cs-CZ" dirty="0">
                <a:solidFill>
                  <a:srgbClr val="00A499"/>
                </a:solidFill>
              </a:rPr>
              <a:t> </a:t>
            </a:r>
            <a:r>
              <a:rPr lang="cs-CZ" dirty="0"/>
              <a:t>– mohou nabývat spočetně mnoha hodnot </a:t>
            </a:r>
          </a:p>
          <a:p>
            <a:pPr marL="0" indent="0">
              <a:buNone/>
            </a:pPr>
            <a:r>
              <a:rPr lang="cs-CZ" u="sng" dirty="0"/>
              <a:t>Příklady</a:t>
            </a:r>
            <a:r>
              <a:rPr lang="cs-CZ" dirty="0"/>
              <a:t>: počet </a:t>
            </a:r>
            <a:r>
              <a:rPr lang="en-US" dirty="0" err="1"/>
              <a:t>pr</a:t>
            </a:r>
            <a:r>
              <a:rPr lang="cs-CZ" dirty="0" err="1"/>
              <a:t>ůjezdů</a:t>
            </a:r>
            <a:r>
              <a:rPr lang="cs-CZ" dirty="0"/>
              <a:t> automobilů Klimkovickým tunelem mezi 13:00 – 14:00, počet kybernetických útoků na určitý web během dne, počet dní nemocenské, počet zákazníků v lékárně během jednoho dne, …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00A499"/>
                </a:solidFill>
              </a:rPr>
              <a:t>Spojité NV</a:t>
            </a:r>
            <a:r>
              <a:rPr lang="cs-CZ" dirty="0">
                <a:solidFill>
                  <a:srgbClr val="00A499"/>
                </a:solidFill>
              </a:rPr>
              <a:t> </a:t>
            </a:r>
            <a:r>
              <a:rPr lang="cs-CZ" dirty="0"/>
              <a:t>– mohou nabývat všech hodnot na nějakém intervalu (mají spojitou distribuční funkci)</a:t>
            </a:r>
          </a:p>
          <a:p>
            <a:pPr marL="0" indent="0">
              <a:buNone/>
            </a:pPr>
            <a:r>
              <a:rPr lang="cs-CZ" u="sng" dirty="0"/>
              <a:t>Příklady</a:t>
            </a:r>
            <a:r>
              <a:rPr lang="cs-CZ" dirty="0"/>
              <a:t>: doba do remise onemocnění, výška, váha, BMI, IQ, doba mezi dvěma následujícími kybernetickými útoky na web, </a:t>
            </a:r>
            <a:r>
              <a:rPr lang="en-US" dirty="0" err="1"/>
              <a:t>chyb</a:t>
            </a:r>
            <a:r>
              <a:rPr lang="cs-CZ" dirty="0"/>
              <a:t>a </a:t>
            </a:r>
            <a:r>
              <a:rPr lang="en-US" dirty="0" err="1"/>
              <a:t>měření</a:t>
            </a:r>
            <a:r>
              <a:rPr lang="cs-CZ" dirty="0"/>
              <a:t>, …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14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typy náhodných veličin</a:t>
            </a:r>
          </a:p>
        </p:txBody>
      </p:sp>
    </p:spTree>
    <p:extLst>
      <p:ext uri="{BB962C8B-B14F-4D97-AF65-F5344CB8AC3E}">
        <p14:creationId xmlns:p14="http://schemas.microsoft.com/office/powerpoint/2010/main" val="309709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Diskrétní náhodná veličina </a:t>
                </a:r>
                <a:r>
                  <a:rPr lang="cs-CZ" dirty="0"/>
                  <a:t>(dále DNV) </a:t>
                </a:r>
                <a:endParaRPr lang="cs-CZ" b="1" dirty="0">
                  <a:solidFill>
                    <a:srgbClr val="FF0000"/>
                  </a:solidFill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může nabývat spočetně mnoha hodnot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DNV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s distribuční funkcí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/>
                  <a:t> je charakterizována </a:t>
                </a:r>
                <a:r>
                  <a:rPr lang="cs-CZ" dirty="0">
                    <a:solidFill>
                      <a:srgbClr val="00A499"/>
                    </a:solidFill>
                  </a:rPr>
                  <a:t>pravděpodobnostní funkcí</a:t>
                </a:r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,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tj. funkcí pro níž platí: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cs-CZ" dirty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cs-CZ" dirty="0"/>
              </a:p>
              <a:p>
                <a:pPr marL="0" indent="0" algn="ctr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Spojitá náhodná veličina </a:t>
                </a:r>
                <a:r>
                  <a:rPr lang="cs-CZ" dirty="0"/>
                  <a:t>(dále SNV)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může nabývat všech hodnot na nějakém intervalu (má spojitou distribuční funkci)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SNV</a:t>
                </a:r>
                <a14:m>
                  <m:oMath xmlns:m="http://schemas.openxmlformats.org/officeDocument/2006/math"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s distribuční funkcí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/>
                  <a:t> je charakterizována </a:t>
                </a:r>
                <a:r>
                  <a:rPr lang="cs-CZ" dirty="0">
                    <a:solidFill>
                      <a:srgbClr val="00A499"/>
                    </a:solidFill>
                  </a:rPr>
                  <a:t>hustotou pravděpodobností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dirty="0"/>
                  <a:t>,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tj. funkcí pro níž platí: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cs-CZ" i="1"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cs-CZ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 </m:t>
                          </m:r>
                          <m:r>
                            <a:rPr lang="cs-CZ" i="1"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15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Základní typy náhodných veličin</a:t>
            </a:r>
          </a:p>
        </p:txBody>
      </p:sp>
    </p:spTree>
    <p:extLst>
      <p:ext uri="{BB962C8B-B14F-4D97-AF65-F5344CB8AC3E}">
        <p14:creationId xmlns:p14="http://schemas.microsoft.com/office/powerpoint/2010/main" val="40023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rgbClr val="00A499"/>
                </a:solidFill>
              </a:rPr>
              <a:t>Definice</a:t>
            </a:r>
          </a:p>
          <a:p>
            <a:pPr marL="0" indent="0">
              <a:buNone/>
            </a:pPr>
            <a:r>
              <a:rPr lang="cs-CZ" dirty="0"/>
              <a:t>Náhodná veličina </a:t>
            </a:r>
            <a:r>
              <a:rPr lang="cs-CZ" i="1" dirty="0"/>
              <a:t>X</a:t>
            </a:r>
            <a:r>
              <a:rPr lang="cs-CZ" dirty="0"/>
              <a:t> má diskrétní rozdělení pravděpodobnosti (zkráceně: „je diskrétní“), právě když nabývá spočetně mnoha hodnot.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DNV lze charakterizovat</a:t>
            </a:r>
            <a:r>
              <a:rPr lang="cs-CZ" dirty="0"/>
              <a:t>: pravděpodobnostní funkcí, distribuční funkcí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16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Diskrétní náhodná veličina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22F4B8-3000-49C5-8266-12C204490683}"/>
              </a:ext>
            </a:extLst>
          </p:cNvPr>
          <p:cNvSpPr/>
          <p:nvPr/>
        </p:nvSpPr>
        <p:spPr>
          <a:xfrm>
            <a:off x="484632" y="1289304"/>
            <a:ext cx="11265408" cy="1106424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655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17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Pravděpodobnostní funkce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endParaRPr lang="cs-CZ" i="1" dirty="0">
                  <a:latin typeface="Cambria Math"/>
                  <a:ea typeface="Cambria Math"/>
                </a:endParaRPr>
              </a:p>
              <a:p>
                <a:pPr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  <m:r>
                              <a:rPr lang="cs-CZ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cs-CZ" i="1">
                        <a:latin typeface="Cambria Math"/>
                      </a:rPr>
                      <m:t>=1</m:t>
                    </m:r>
                  </m:oMath>
                </a14:m>
                <a:endParaRPr lang="cs-CZ" dirty="0"/>
              </a:p>
              <a:p>
                <a:pPr marL="0" indent="0">
                  <a:lnSpc>
                    <a:spcPct val="150000"/>
                  </a:lnSpc>
                  <a:buClr>
                    <a:srgbClr val="00A499"/>
                  </a:buClr>
                  <a:buNone/>
                </a:pPr>
                <a:endParaRPr lang="cs-CZ" dirty="0"/>
              </a:p>
              <a:p>
                <a:pPr>
                  <a:spcBef>
                    <a:spcPts val="60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Lze zadat: </a:t>
                </a:r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dirty="0"/>
                  <a:t>p</a:t>
                </a:r>
                <a:r>
                  <a:rPr lang="cs-CZ" dirty="0" err="1"/>
                  <a:t>ředpisem</a:t>
                </a:r>
                <a:r>
                  <a:rPr lang="cs-CZ" dirty="0"/>
                  <a:t>,</a:t>
                </a: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                      </m:t>
                    </m:r>
                    <m:r>
                      <a:rPr lang="cs-CZ" i="1">
                        <a:latin typeface="Cambria Math"/>
                      </a:rPr>
                      <m:t>∀</m:t>
                    </m:r>
                    <m:r>
                      <a:rPr lang="cs-CZ" i="1">
                        <a:latin typeface="Cambria Math"/>
                      </a:rPr>
                      <m:t>𝑥</m:t>
                    </m:r>
                    <m:r>
                      <a:rPr lang="cs-CZ" i="1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0</m:t>
                        </m:r>
                        <m:r>
                          <a:rPr lang="en-US" i="1">
                            <a:latin typeface="Cambria Math"/>
                          </a:rPr>
                          <m:t>;1;2;</m:t>
                        </m:r>
                        <m:r>
                          <a:rPr lang="cs-CZ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: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0,1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cs-CZ" i="1">
                        <a:latin typeface="Cambria Math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0,9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3−</m:t>
                        </m:r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cs-CZ" dirty="0"/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dirty="0"/>
                  <a:t>t</a:t>
                </a:r>
                <a:r>
                  <a:rPr lang="cs-CZ" dirty="0" err="1"/>
                  <a:t>abulkou</a:t>
                </a:r>
                <a:r>
                  <a:rPr lang="en-US" dirty="0"/>
                  <a:t>,</a:t>
                </a:r>
                <a:endParaRPr lang="cs-CZ" dirty="0"/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ü"/>
                </a:pPr>
                <a:endParaRPr lang="cs-CZ" dirty="0"/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dirty="0"/>
                  <a:t>g</a:t>
                </a:r>
                <a:r>
                  <a:rPr lang="cs-CZ" dirty="0" err="1"/>
                  <a:t>rafem</a:t>
                </a:r>
                <a:r>
                  <a:rPr lang="en-US" dirty="0"/>
                  <a:t>.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A66B5E35-55EA-4335-B2C5-F638811928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252352"/>
                  </p:ext>
                </p:extLst>
              </p:nvPr>
            </p:nvGraphicFramePr>
            <p:xfrm>
              <a:off x="3715824" y="4073256"/>
              <a:ext cx="3924001" cy="609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38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50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503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2503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2503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171832">
                    <a:tc>
                      <a:txBody>
                        <a:bodyPr/>
                        <a:lstStyle/>
                        <a:p>
                          <a:pPr mar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20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cs-CZ" sz="2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20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0,729</a:t>
                          </a:r>
                          <a:endParaRPr lang="cs-CZ" sz="20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0,243</a:t>
                          </a:r>
                          <a:endParaRPr lang="cs-CZ" sz="20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0,027</a:t>
                          </a:r>
                          <a:endParaRPr lang="cs-CZ" sz="20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0,001</a:t>
                          </a:r>
                          <a:endParaRPr lang="cs-CZ" sz="20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A66B5E35-55EA-4335-B2C5-F638811928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252352"/>
                  </p:ext>
                </p:extLst>
              </p:nvPr>
            </p:nvGraphicFramePr>
            <p:xfrm>
              <a:off x="3715824" y="4073256"/>
              <a:ext cx="3924001" cy="609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238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503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503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2503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2503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71" t="-25490" r="-528155" b="-1470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0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1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cs-CZ" sz="20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971" t="-128000" r="-528155" b="-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0,729</a:t>
                          </a:r>
                          <a:endParaRPr lang="cs-CZ" sz="20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0,243</a:t>
                          </a:r>
                          <a:endParaRPr lang="cs-CZ" sz="20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0,027</a:t>
                          </a:r>
                          <a:endParaRPr lang="cs-CZ" sz="20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solidFill>
                                <a:schemeClr val="tx1"/>
                              </a:solidFill>
                              <a:effectLst/>
                            </a:rPr>
                            <a:t>0,001</a:t>
                          </a:r>
                          <a:endParaRPr lang="cs-CZ" sz="20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50D443A6-6675-4C28-B70F-A810CF3414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494375"/>
              </p:ext>
            </p:extLst>
          </p:nvPr>
        </p:nvGraphicFramePr>
        <p:xfrm>
          <a:off x="3569520" y="4817776"/>
          <a:ext cx="5126424" cy="1605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324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18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veličinou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 Z dlouhodobého pozorování jsou známy údaje uvedené v následující tabulce.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r>
                  <a:rPr lang="cs-CZ" dirty="0"/>
                  <a:t>Určete pravděpodobnostní a distribuční funkci počtu vadných výrobků v testovaném vzorku.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1B9E60F9-235E-46C4-A817-47051DDBB8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1871655"/>
              </p:ext>
            </p:extLst>
          </p:nvPr>
        </p:nvGraphicFramePr>
        <p:xfrm>
          <a:off x="3051309" y="2426614"/>
          <a:ext cx="58542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Počet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vadných výrobků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Pravděpodobnost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0,50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</p:spTree>
    <p:extLst>
      <p:ext uri="{BB962C8B-B14F-4D97-AF65-F5344CB8AC3E}">
        <p14:creationId xmlns:p14="http://schemas.microsoft.com/office/powerpoint/2010/main" val="1786761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5F8D40F-6DE6-4167-885D-8E5D0014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FCFACD-A0F9-4570-A0FE-7AC184F4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EB9783-3B28-410E-A530-F22850F7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19</a:t>
            </a:fld>
            <a:r>
              <a:rPr lang="cs-CZ" dirty="0"/>
              <a:t> / 71</a:t>
            </a:r>
          </a:p>
        </p:txBody>
      </p:sp>
      <p:sp>
        <p:nvSpPr>
          <p:cNvPr id="8" name="Zástupný symbol pro text 5">
            <a:extLst>
              <a:ext uri="{FF2B5EF4-FFF2-40B4-BE49-F238E27FC236}">
                <a16:creationId xmlns:a16="http://schemas.microsoft.com/office/drawing/2014/main" id="{B3F4D621-A7EA-4F5B-89D8-A653FA77A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C1D6ABAC-9F3E-4A39-A82B-7B1C02D971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5591254"/>
                  </p:ext>
                </p:extLst>
              </p:nvPr>
            </p:nvGraphicFramePr>
            <p:xfrm>
              <a:off x="469474" y="1236564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Počet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vadných výrobků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Pravděpodobnost</a:t>
                          </a: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C1D6ABAC-9F3E-4A39-A82B-7B1C02D971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5591254"/>
                  </p:ext>
                </p:extLst>
              </p:nvPr>
            </p:nvGraphicFramePr>
            <p:xfrm>
              <a:off x="469474" y="1236564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579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4" t="-7000" r="-90052" b="-25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10" t="-7000" r="-880" b="-259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C526BECE-3CA5-41D3-8BDD-25C1F4A740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923593"/>
              </p:ext>
            </p:extLst>
          </p:nvPr>
        </p:nvGraphicFramePr>
        <p:xfrm>
          <a:off x="469474" y="35552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DDE69C4E-CD02-40E9-873B-1CE24DA665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4588959"/>
              </p:ext>
            </p:extLst>
          </p:nvPr>
        </p:nvGraphicFramePr>
        <p:xfrm>
          <a:off x="5877696" y="35552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3D9A2FE4-FCF2-46B9-AFC6-791D1B8D12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9204545"/>
                  </p:ext>
                </p:extLst>
              </p:nvPr>
            </p:nvGraphicFramePr>
            <p:xfrm>
              <a:off x="6167824" y="1283102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Počet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vadných výrobků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Distribuční funkce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3D9A2FE4-FCF2-46B9-AFC6-791D1B8D12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9204545"/>
                  </p:ext>
                </p:extLst>
              </p:nvPr>
            </p:nvGraphicFramePr>
            <p:xfrm>
              <a:off x="6167824" y="1283102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579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2" t="-8000" r="-90052" b="-2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1988" t="-8000" r="-585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757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A499"/>
                </a:solidFill>
              </a:rPr>
              <a:t>Co je to náhodný pokus?</a:t>
            </a:r>
          </a:p>
          <a:p>
            <a:pPr>
              <a:buNone/>
            </a:pPr>
            <a:r>
              <a:rPr lang="cs-CZ" dirty="0"/>
              <a:t>	</a:t>
            </a:r>
          </a:p>
          <a:p>
            <a:pPr>
              <a:buNone/>
            </a:pPr>
            <a:r>
              <a:rPr lang="cs-CZ" dirty="0"/>
              <a:t>	Děj, jehož výsledek není předem jednoznačně určen podmínkami, za nichž probíhá.</a:t>
            </a:r>
          </a:p>
          <a:p>
            <a:pPr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00A499"/>
                </a:solidFill>
              </a:rPr>
              <a:t>Co je to náhodný jev?</a:t>
            </a:r>
          </a:p>
          <a:p>
            <a:pPr>
              <a:buNone/>
            </a:pPr>
            <a:endParaRPr lang="cs-CZ" u="sng" dirty="0"/>
          </a:p>
          <a:p>
            <a:pPr>
              <a:buNone/>
            </a:pPr>
            <a:r>
              <a:rPr lang="cs-CZ" dirty="0"/>
              <a:t>	Tvrzení o výsledku náhodného pokusu, přičemž o pravdivosti tohoto tvrzení lze po ukončení pokusu rozhodnout.</a:t>
            </a:r>
            <a:endParaRPr lang="cs-CZ" u="sng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Opakování: Základní pojmy z teorie pravděpodobnosti</a:t>
            </a:r>
          </a:p>
        </p:txBody>
      </p:sp>
    </p:spTree>
    <p:extLst>
      <p:ext uri="{BB962C8B-B14F-4D97-AF65-F5344CB8AC3E}">
        <p14:creationId xmlns:p14="http://schemas.microsoft.com/office/powerpoint/2010/main" val="114590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5F8D40F-6DE6-4167-885D-8E5D0014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FCFACD-A0F9-4570-A0FE-7AC184F4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EB9783-3B28-410E-A530-F22850F7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20</a:t>
            </a:fld>
            <a:r>
              <a:rPr lang="cs-CZ" dirty="0"/>
              <a:t> / 71</a:t>
            </a:r>
          </a:p>
        </p:txBody>
      </p:sp>
      <p:sp>
        <p:nvSpPr>
          <p:cNvPr id="8" name="Zástupný symbol pro text 5">
            <a:extLst>
              <a:ext uri="{FF2B5EF4-FFF2-40B4-BE49-F238E27FC236}">
                <a16:creationId xmlns:a16="http://schemas.microsoft.com/office/drawing/2014/main" id="{B3F4D621-A7EA-4F5B-89D8-A653FA77A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C1D6ABAC-9F3E-4A39-A82B-7B1C02D971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9474" y="1236564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Počet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vadných výrobků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Pravděpodobnost</a:t>
                          </a: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C1D6ABAC-9F3E-4A39-A82B-7B1C02D971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9474" y="1236564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579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4" t="-7000" r="-90052" b="-25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10" t="-7000" r="-880" b="-259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C526BECE-3CA5-41D3-8BDD-25C1F4A7402B}"/>
              </a:ext>
            </a:extLst>
          </p:cNvPr>
          <p:cNvGraphicFramePr>
            <a:graphicFrameLocks/>
          </p:cNvGraphicFramePr>
          <p:nvPr/>
        </p:nvGraphicFramePr>
        <p:xfrm>
          <a:off x="469474" y="35552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DDE69C4E-CD02-40E9-873B-1CE24DA665C1}"/>
              </a:ext>
            </a:extLst>
          </p:cNvPr>
          <p:cNvGraphicFramePr>
            <a:graphicFrameLocks/>
          </p:cNvGraphicFramePr>
          <p:nvPr/>
        </p:nvGraphicFramePr>
        <p:xfrm>
          <a:off x="5877696" y="35552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3D9A2FE4-FCF2-46B9-AFC6-791D1B8D125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67824" y="1283102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Počet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vadných výrobků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Distribuční funkce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3D9A2FE4-FCF2-46B9-AFC6-791D1B8D125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67824" y="1283102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579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2" t="-8000" r="-90052" b="-2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1988" t="-8000" r="-585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572A15FE-D84C-4526-9310-DCF2635171EC}"/>
                  </a:ext>
                </a:extLst>
              </p:cNvPr>
              <p:cNvSpPr txBox="1"/>
              <p:nvPr/>
            </p:nvSpPr>
            <p:spPr>
              <a:xfrm>
                <a:off x="8628499" y="5205566"/>
                <a:ext cx="33182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−100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−100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572A15FE-D84C-4526-9310-DCF263517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499" y="5205566"/>
                <a:ext cx="33182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>
            <a:extLst>
              <a:ext uri="{FF2B5EF4-FFF2-40B4-BE49-F238E27FC236}">
                <a16:creationId xmlns:a16="http://schemas.microsoft.com/office/drawing/2014/main" id="{B1702560-2729-4394-8B06-4499D5923AEE}"/>
              </a:ext>
            </a:extLst>
          </p:cNvPr>
          <p:cNvSpPr/>
          <p:nvPr/>
        </p:nvSpPr>
        <p:spPr>
          <a:xfrm>
            <a:off x="9956244" y="5080318"/>
            <a:ext cx="1618326" cy="419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A6193F2-FAC9-44F4-9A15-80B4AA60E788}"/>
              </a:ext>
            </a:extLst>
          </p:cNvPr>
          <p:cNvSpPr/>
          <p:nvPr/>
        </p:nvSpPr>
        <p:spPr>
          <a:xfrm>
            <a:off x="11574570" y="5080318"/>
            <a:ext cx="478327" cy="61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02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5F8D40F-6DE6-4167-885D-8E5D0014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FCFACD-A0F9-4570-A0FE-7AC184F4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EB9783-3B28-410E-A530-F22850F7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21</a:t>
            </a:fld>
            <a:r>
              <a:rPr lang="cs-CZ" dirty="0"/>
              <a:t> / 71</a:t>
            </a:r>
          </a:p>
        </p:txBody>
      </p:sp>
      <p:sp>
        <p:nvSpPr>
          <p:cNvPr id="8" name="Zástupný symbol pro text 5">
            <a:extLst>
              <a:ext uri="{FF2B5EF4-FFF2-40B4-BE49-F238E27FC236}">
                <a16:creationId xmlns:a16="http://schemas.microsoft.com/office/drawing/2014/main" id="{B3F4D621-A7EA-4F5B-89D8-A653FA77A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C1D6ABAC-9F3E-4A39-A82B-7B1C02D971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9474" y="1236564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Počet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vadných výrobků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Pravděpodobnost</a:t>
                          </a: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C1D6ABAC-9F3E-4A39-A82B-7B1C02D971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9474" y="1236564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579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4" t="-7000" r="-90052" b="-25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10" t="-7000" r="-880" b="-259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C526BECE-3CA5-41D3-8BDD-25C1F4A7402B}"/>
              </a:ext>
            </a:extLst>
          </p:cNvPr>
          <p:cNvGraphicFramePr>
            <a:graphicFrameLocks/>
          </p:cNvGraphicFramePr>
          <p:nvPr/>
        </p:nvGraphicFramePr>
        <p:xfrm>
          <a:off x="469474" y="35552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DDE69C4E-CD02-40E9-873B-1CE24DA665C1}"/>
              </a:ext>
            </a:extLst>
          </p:cNvPr>
          <p:cNvGraphicFramePr>
            <a:graphicFrameLocks/>
          </p:cNvGraphicFramePr>
          <p:nvPr/>
        </p:nvGraphicFramePr>
        <p:xfrm>
          <a:off x="5877696" y="35552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3D9A2FE4-FCF2-46B9-AFC6-791D1B8D125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67824" y="1283102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Počet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vadných výrobků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Distribuční funkce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3D9A2FE4-FCF2-46B9-AFC6-791D1B8D125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67824" y="1283102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579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2" t="-8000" r="-90052" b="-2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1988" t="-8000" r="-585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572A15FE-D84C-4526-9310-DCF2635171EC}"/>
                  </a:ext>
                </a:extLst>
              </p:cNvPr>
              <p:cNvSpPr txBox="1"/>
              <p:nvPr/>
            </p:nvSpPr>
            <p:spPr>
              <a:xfrm>
                <a:off x="8628499" y="5205566"/>
                <a:ext cx="33182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−70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−70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572A15FE-D84C-4526-9310-DCF263517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499" y="5205566"/>
                <a:ext cx="33182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>
            <a:extLst>
              <a:ext uri="{FF2B5EF4-FFF2-40B4-BE49-F238E27FC236}">
                <a16:creationId xmlns:a16="http://schemas.microsoft.com/office/drawing/2014/main" id="{B1702560-2729-4394-8B06-4499D5923AEE}"/>
              </a:ext>
            </a:extLst>
          </p:cNvPr>
          <p:cNvSpPr/>
          <p:nvPr/>
        </p:nvSpPr>
        <p:spPr>
          <a:xfrm>
            <a:off x="9980792" y="5185061"/>
            <a:ext cx="1618326" cy="419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A6193F2-FAC9-44F4-9A15-80B4AA60E788}"/>
              </a:ext>
            </a:extLst>
          </p:cNvPr>
          <p:cNvSpPr/>
          <p:nvPr/>
        </p:nvSpPr>
        <p:spPr>
          <a:xfrm>
            <a:off x="11468423" y="5080318"/>
            <a:ext cx="478327" cy="61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136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5F8D40F-6DE6-4167-885D-8E5D0014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FCFACD-A0F9-4570-A0FE-7AC184F4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EB9783-3B28-410E-A530-F22850F7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22</a:t>
            </a:fld>
            <a:r>
              <a:rPr lang="cs-CZ" dirty="0"/>
              <a:t> / 71</a:t>
            </a:r>
          </a:p>
        </p:txBody>
      </p:sp>
      <p:sp>
        <p:nvSpPr>
          <p:cNvPr id="8" name="Zástupný symbol pro text 5">
            <a:extLst>
              <a:ext uri="{FF2B5EF4-FFF2-40B4-BE49-F238E27FC236}">
                <a16:creationId xmlns:a16="http://schemas.microsoft.com/office/drawing/2014/main" id="{B3F4D621-A7EA-4F5B-89D8-A653FA77A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C1D6ABAC-9F3E-4A39-A82B-7B1C02D971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9474" y="1236564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Počet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vadných výrobků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Pravděpodobnost</a:t>
                          </a: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C1D6ABAC-9F3E-4A39-A82B-7B1C02D971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9474" y="1236564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579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4" t="-7000" r="-90052" b="-25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10" t="-7000" r="-880" b="-259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C526BECE-3CA5-41D3-8BDD-25C1F4A7402B}"/>
              </a:ext>
            </a:extLst>
          </p:cNvPr>
          <p:cNvGraphicFramePr>
            <a:graphicFrameLocks/>
          </p:cNvGraphicFramePr>
          <p:nvPr/>
        </p:nvGraphicFramePr>
        <p:xfrm>
          <a:off x="469474" y="35552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DDE69C4E-CD02-40E9-873B-1CE24DA665C1}"/>
              </a:ext>
            </a:extLst>
          </p:cNvPr>
          <p:cNvGraphicFramePr>
            <a:graphicFrameLocks/>
          </p:cNvGraphicFramePr>
          <p:nvPr/>
        </p:nvGraphicFramePr>
        <p:xfrm>
          <a:off x="5877696" y="35552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3D9A2FE4-FCF2-46B9-AFC6-791D1B8D125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67824" y="1283102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Počet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vadných výrobků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Distribuční funkce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3D9A2FE4-FCF2-46B9-AFC6-791D1B8D125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67824" y="1283102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579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2" t="-8000" r="-90052" b="-2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1988" t="-8000" r="-585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572A15FE-D84C-4526-9310-DCF2635171EC}"/>
                  </a:ext>
                </a:extLst>
              </p:cNvPr>
              <p:cNvSpPr txBox="1"/>
              <p:nvPr/>
            </p:nvSpPr>
            <p:spPr>
              <a:xfrm>
                <a:off x="8910570" y="5205284"/>
                <a:ext cx="33182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572A15FE-D84C-4526-9310-DCF263517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570" y="5205284"/>
                <a:ext cx="33182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>
            <a:extLst>
              <a:ext uri="{FF2B5EF4-FFF2-40B4-BE49-F238E27FC236}">
                <a16:creationId xmlns:a16="http://schemas.microsoft.com/office/drawing/2014/main" id="{B1702560-2729-4394-8B06-4499D5923AEE}"/>
              </a:ext>
            </a:extLst>
          </p:cNvPr>
          <p:cNvSpPr/>
          <p:nvPr/>
        </p:nvSpPr>
        <p:spPr>
          <a:xfrm>
            <a:off x="10278772" y="5119191"/>
            <a:ext cx="1618326" cy="419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A6193F2-FAC9-44F4-9A15-80B4AA60E788}"/>
              </a:ext>
            </a:extLst>
          </p:cNvPr>
          <p:cNvSpPr/>
          <p:nvPr/>
        </p:nvSpPr>
        <p:spPr>
          <a:xfrm>
            <a:off x="11468423" y="5080318"/>
            <a:ext cx="478327" cy="61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32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5F8D40F-6DE6-4167-885D-8E5D0014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FCFACD-A0F9-4570-A0FE-7AC184F4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EB9783-3B28-410E-A530-F22850F7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23</a:t>
            </a:fld>
            <a:r>
              <a:rPr lang="cs-CZ" dirty="0"/>
              <a:t> / 71</a:t>
            </a:r>
          </a:p>
        </p:txBody>
      </p:sp>
      <p:sp>
        <p:nvSpPr>
          <p:cNvPr id="8" name="Zástupný symbol pro text 5">
            <a:extLst>
              <a:ext uri="{FF2B5EF4-FFF2-40B4-BE49-F238E27FC236}">
                <a16:creationId xmlns:a16="http://schemas.microsoft.com/office/drawing/2014/main" id="{B3F4D621-A7EA-4F5B-89D8-A653FA77A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C1D6ABAC-9F3E-4A39-A82B-7B1C02D971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9474" y="1236564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Počet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vadných výrobků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Pravděpodobnost</a:t>
                          </a: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C1D6ABAC-9F3E-4A39-A82B-7B1C02D971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9474" y="1236564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579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4" t="-7000" r="-90052" b="-25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10" t="-7000" r="-880" b="-259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C526BECE-3CA5-41D3-8BDD-25C1F4A7402B}"/>
              </a:ext>
            </a:extLst>
          </p:cNvPr>
          <p:cNvGraphicFramePr>
            <a:graphicFrameLocks/>
          </p:cNvGraphicFramePr>
          <p:nvPr/>
        </p:nvGraphicFramePr>
        <p:xfrm>
          <a:off x="469474" y="35552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DDE69C4E-CD02-40E9-873B-1CE24DA665C1}"/>
              </a:ext>
            </a:extLst>
          </p:cNvPr>
          <p:cNvGraphicFramePr>
            <a:graphicFrameLocks/>
          </p:cNvGraphicFramePr>
          <p:nvPr/>
        </p:nvGraphicFramePr>
        <p:xfrm>
          <a:off x="5877696" y="35552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3D9A2FE4-FCF2-46B9-AFC6-791D1B8D12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549606"/>
                  </p:ext>
                </p:extLst>
              </p:nvPr>
            </p:nvGraphicFramePr>
            <p:xfrm>
              <a:off x="6167824" y="1283102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Počet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vadných výrobků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Distribuční funkce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0,00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3D9A2FE4-FCF2-46B9-AFC6-791D1B8D12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50549606"/>
                  </p:ext>
                </p:extLst>
              </p:nvPr>
            </p:nvGraphicFramePr>
            <p:xfrm>
              <a:off x="6167824" y="1283102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579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2" t="-8000" r="-90052" b="-2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1988" t="-8000" r="-585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2" t="-177049" r="-9005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0,00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2D1F1206-B140-4BF4-B796-B02CF1E09DA7}"/>
                  </a:ext>
                </a:extLst>
              </p:cNvPr>
              <p:cNvSpPr txBox="1"/>
              <p:nvPr/>
            </p:nvSpPr>
            <p:spPr>
              <a:xfrm>
                <a:off x="8790570" y="5205566"/>
                <a:ext cx="33182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=0,25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2D1F1206-B140-4BF4-B796-B02CF1E09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570" y="5205566"/>
                <a:ext cx="33182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délník 13">
            <a:extLst>
              <a:ext uri="{FF2B5EF4-FFF2-40B4-BE49-F238E27FC236}">
                <a16:creationId xmlns:a16="http://schemas.microsoft.com/office/drawing/2014/main" id="{07B9C07E-C0F9-407A-9A2E-E40C8F0A234F}"/>
              </a:ext>
            </a:extLst>
          </p:cNvPr>
          <p:cNvSpPr/>
          <p:nvPr/>
        </p:nvSpPr>
        <p:spPr>
          <a:xfrm>
            <a:off x="9984932" y="5175630"/>
            <a:ext cx="1618326" cy="419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7A64CDF-090A-4070-93D4-EA4FA1ED4B65}"/>
              </a:ext>
            </a:extLst>
          </p:cNvPr>
          <p:cNvSpPr/>
          <p:nvPr/>
        </p:nvSpPr>
        <p:spPr>
          <a:xfrm>
            <a:off x="11364095" y="5175630"/>
            <a:ext cx="478327" cy="61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48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5F8D40F-6DE6-4167-885D-8E5D0014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FCFACD-A0F9-4570-A0FE-7AC184F4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EB9783-3B28-410E-A530-F22850F7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24</a:t>
            </a:fld>
            <a:r>
              <a:rPr lang="cs-CZ" dirty="0"/>
              <a:t> / 71</a:t>
            </a:r>
          </a:p>
        </p:txBody>
      </p:sp>
      <p:sp>
        <p:nvSpPr>
          <p:cNvPr id="8" name="Zástupný symbol pro text 5">
            <a:extLst>
              <a:ext uri="{FF2B5EF4-FFF2-40B4-BE49-F238E27FC236}">
                <a16:creationId xmlns:a16="http://schemas.microsoft.com/office/drawing/2014/main" id="{B3F4D621-A7EA-4F5B-89D8-A653FA77A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C1D6ABAC-9F3E-4A39-A82B-7B1C02D971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9474" y="1236564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Počet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vadných výrobků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Pravděpodobnost</a:t>
                          </a: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C1D6ABAC-9F3E-4A39-A82B-7B1C02D971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9474" y="1236564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579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4" t="-7000" r="-90052" b="-25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10" t="-7000" r="-880" b="-259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C526BECE-3CA5-41D3-8BDD-25C1F4A7402B}"/>
              </a:ext>
            </a:extLst>
          </p:cNvPr>
          <p:cNvGraphicFramePr>
            <a:graphicFrameLocks/>
          </p:cNvGraphicFramePr>
          <p:nvPr/>
        </p:nvGraphicFramePr>
        <p:xfrm>
          <a:off x="469474" y="35552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DDE69C4E-CD02-40E9-873B-1CE24DA665C1}"/>
              </a:ext>
            </a:extLst>
          </p:cNvPr>
          <p:cNvGraphicFramePr>
            <a:graphicFrameLocks/>
          </p:cNvGraphicFramePr>
          <p:nvPr/>
        </p:nvGraphicFramePr>
        <p:xfrm>
          <a:off x="5877696" y="35552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3D9A2FE4-FCF2-46B9-AFC6-791D1B8D125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67824" y="1283102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Počet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vadných výrobků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Distribuční funkce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0,00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3D9A2FE4-FCF2-46B9-AFC6-791D1B8D125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67824" y="1283102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579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2" t="-8000" r="-90052" b="-2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1988" t="-8000" r="-585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2" t="-177049" r="-9005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0,00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61C55F71-0851-42E8-863E-DADC720F7651}"/>
                  </a:ext>
                </a:extLst>
              </p:cNvPr>
              <p:cNvSpPr txBox="1"/>
              <p:nvPr/>
            </p:nvSpPr>
            <p:spPr>
              <a:xfrm>
                <a:off x="8962403" y="5205566"/>
                <a:ext cx="33182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=0,25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61C55F71-0851-42E8-863E-DADC720F7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2403" y="5205566"/>
                <a:ext cx="331825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délník 16">
            <a:extLst>
              <a:ext uri="{FF2B5EF4-FFF2-40B4-BE49-F238E27FC236}">
                <a16:creationId xmlns:a16="http://schemas.microsoft.com/office/drawing/2014/main" id="{70573D36-90EF-4608-B2FA-84AB1CCBF565}"/>
              </a:ext>
            </a:extLst>
          </p:cNvPr>
          <p:cNvSpPr/>
          <p:nvPr/>
        </p:nvSpPr>
        <p:spPr>
          <a:xfrm>
            <a:off x="10072281" y="5180286"/>
            <a:ext cx="1618326" cy="4198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656B59F2-D530-4B70-94AE-9CB663FC1064}"/>
              </a:ext>
            </a:extLst>
          </p:cNvPr>
          <p:cNvSpPr/>
          <p:nvPr/>
        </p:nvSpPr>
        <p:spPr>
          <a:xfrm>
            <a:off x="11364095" y="5175630"/>
            <a:ext cx="478327" cy="619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44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5F8D40F-6DE6-4167-885D-8E5D0014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FCFACD-A0F9-4570-A0FE-7AC184F4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EB9783-3B28-410E-A530-F22850F7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25</a:t>
            </a:fld>
            <a:r>
              <a:rPr lang="cs-CZ" dirty="0"/>
              <a:t> / 71</a:t>
            </a:r>
          </a:p>
        </p:txBody>
      </p:sp>
      <p:sp>
        <p:nvSpPr>
          <p:cNvPr id="8" name="Zástupný symbol pro text 5">
            <a:extLst>
              <a:ext uri="{FF2B5EF4-FFF2-40B4-BE49-F238E27FC236}">
                <a16:creationId xmlns:a16="http://schemas.microsoft.com/office/drawing/2014/main" id="{B3F4D621-A7EA-4F5B-89D8-A653FA77A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C1D6ABAC-9F3E-4A39-A82B-7B1C02D971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9474" y="1236564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Počet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vadných výrobků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Pravděpodobnost</a:t>
                          </a: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C1D6ABAC-9F3E-4A39-A82B-7B1C02D971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9474" y="1236564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579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4" t="-7000" r="-90052" b="-25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10" t="-7000" r="-880" b="-259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C526BECE-3CA5-41D3-8BDD-25C1F4A7402B}"/>
              </a:ext>
            </a:extLst>
          </p:cNvPr>
          <p:cNvGraphicFramePr>
            <a:graphicFrameLocks/>
          </p:cNvGraphicFramePr>
          <p:nvPr/>
        </p:nvGraphicFramePr>
        <p:xfrm>
          <a:off x="469474" y="35552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DDE69C4E-CD02-40E9-873B-1CE24DA665C1}"/>
              </a:ext>
            </a:extLst>
          </p:cNvPr>
          <p:cNvGraphicFramePr>
            <a:graphicFrameLocks/>
          </p:cNvGraphicFramePr>
          <p:nvPr/>
        </p:nvGraphicFramePr>
        <p:xfrm>
          <a:off x="5877696" y="35552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3D9A2FE4-FCF2-46B9-AFC6-791D1B8D12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6358732"/>
                  </p:ext>
                </p:extLst>
              </p:nvPr>
            </p:nvGraphicFramePr>
            <p:xfrm>
              <a:off x="6167824" y="1283102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Počet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vadných výrobků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Distribuční funkce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0,00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3D9A2FE4-FCF2-46B9-AFC6-791D1B8D12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6358732"/>
                  </p:ext>
                </p:extLst>
              </p:nvPr>
            </p:nvGraphicFramePr>
            <p:xfrm>
              <a:off x="6167824" y="1283102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579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2" t="-8000" r="-90052" b="-24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1988" t="-8000" r="-585" b="-24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2" t="-177049" r="-9005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0,00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2" t="-277049" r="-9005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82520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5F8D40F-6DE6-4167-885D-8E5D0014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FCFACD-A0F9-4570-A0FE-7AC184F4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EB9783-3B28-410E-A530-F22850F7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26</a:t>
            </a:fld>
            <a:r>
              <a:rPr lang="cs-CZ" dirty="0"/>
              <a:t> / 71</a:t>
            </a:r>
          </a:p>
        </p:txBody>
      </p:sp>
      <p:sp>
        <p:nvSpPr>
          <p:cNvPr id="8" name="Zástupný symbol pro text 5">
            <a:extLst>
              <a:ext uri="{FF2B5EF4-FFF2-40B4-BE49-F238E27FC236}">
                <a16:creationId xmlns:a16="http://schemas.microsoft.com/office/drawing/2014/main" id="{B3F4D621-A7EA-4F5B-89D8-A653FA77A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C1D6ABAC-9F3E-4A39-A82B-7B1C02D971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9474" y="1236564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Počet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vadných výrobků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Pravděpodobnost</a:t>
                          </a: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C1D6ABAC-9F3E-4A39-A82B-7B1C02D971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9474" y="1236564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579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4" t="-7000" r="-90052" b="-25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10" t="-7000" r="-880" b="-259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C526BECE-3CA5-41D3-8BDD-25C1F4A7402B}"/>
              </a:ext>
            </a:extLst>
          </p:cNvPr>
          <p:cNvGraphicFramePr>
            <a:graphicFrameLocks/>
          </p:cNvGraphicFramePr>
          <p:nvPr/>
        </p:nvGraphicFramePr>
        <p:xfrm>
          <a:off x="469474" y="35552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DDE69C4E-CD02-40E9-873B-1CE24DA665C1}"/>
              </a:ext>
            </a:extLst>
          </p:cNvPr>
          <p:cNvGraphicFramePr>
            <a:graphicFrameLocks/>
          </p:cNvGraphicFramePr>
          <p:nvPr/>
        </p:nvGraphicFramePr>
        <p:xfrm>
          <a:off x="5877696" y="35552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3D9A2FE4-FCF2-46B9-AFC6-791D1B8D12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6434045"/>
                  </p:ext>
                </p:extLst>
              </p:nvPr>
            </p:nvGraphicFramePr>
            <p:xfrm>
              <a:off x="6167824" y="1283102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Počet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vadných výrobků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Distribuční funkce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0,00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0,75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3D9A2FE4-FCF2-46B9-AFC6-791D1B8D125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66434045"/>
                  </p:ext>
                </p:extLst>
              </p:nvPr>
            </p:nvGraphicFramePr>
            <p:xfrm>
              <a:off x="6167824" y="1283102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579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2" t="-8000" r="-90052" b="-2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1988" t="-8000" r="-585" b="-29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2" t="-177049" r="-90052" b="-3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0,00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2" t="-277049" r="-90052" b="-2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2" t="-377049" r="-90052" b="-1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0,75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65273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5F8D40F-6DE6-4167-885D-8E5D0014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EFCFACD-A0F9-4570-A0FE-7AC184F4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EB9783-3B28-410E-A530-F22850F7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27</a:t>
            </a:fld>
            <a:r>
              <a:rPr lang="cs-CZ" dirty="0"/>
              <a:t> / 71</a:t>
            </a:r>
          </a:p>
        </p:txBody>
      </p:sp>
      <p:sp>
        <p:nvSpPr>
          <p:cNvPr id="8" name="Zástupný symbol pro text 5">
            <a:extLst>
              <a:ext uri="{FF2B5EF4-FFF2-40B4-BE49-F238E27FC236}">
                <a16:creationId xmlns:a16="http://schemas.microsoft.com/office/drawing/2014/main" id="{B3F4D621-A7EA-4F5B-89D8-A653FA77AF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C1D6ABAC-9F3E-4A39-A82B-7B1C02D971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9474" y="1236564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Počet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vadných výrobků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Pravděpodobnost</a:t>
                          </a:r>
                          <a:endParaRPr lang="cs-CZ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lka 8">
                <a:extLst>
                  <a:ext uri="{FF2B5EF4-FFF2-40B4-BE49-F238E27FC236}">
                    <a16:creationId xmlns:a16="http://schemas.microsoft.com/office/drawing/2014/main" id="{C1D6ABAC-9F3E-4A39-A82B-7B1C02D9719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69474" y="1236564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579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24" t="-7000" r="-90052" b="-259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610" t="-7000" r="-880" b="-259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C526BECE-3CA5-41D3-8BDD-25C1F4A7402B}"/>
              </a:ext>
            </a:extLst>
          </p:cNvPr>
          <p:cNvGraphicFramePr>
            <a:graphicFrameLocks/>
          </p:cNvGraphicFramePr>
          <p:nvPr/>
        </p:nvGraphicFramePr>
        <p:xfrm>
          <a:off x="469474" y="35552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DDE69C4E-CD02-40E9-873B-1CE24DA665C1}"/>
              </a:ext>
            </a:extLst>
          </p:cNvPr>
          <p:cNvGraphicFramePr>
            <a:graphicFrameLocks/>
          </p:cNvGraphicFramePr>
          <p:nvPr/>
        </p:nvGraphicFramePr>
        <p:xfrm>
          <a:off x="5877696" y="35552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3D9A2FE4-FCF2-46B9-AFC6-791D1B8D125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67824" y="1283102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>
                              <a:solidFill>
                                <a:schemeClr val="tx1"/>
                              </a:solidFill>
                            </a:rPr>
                            <a:t>Počet</a:t>
                          </a: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vadných výrobků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dirty="0">
                              <a:solidFill>
                                <a:schemeClr val="tx1"/>
                              </a:solidFill>
                            </a:rPr>
                            <a:t>Distribuční funkce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0,00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0,75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;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0" dirty="0"/>
                            <a:t>1,00</a:t>
                          </a:r>
                          <a:endParaRPr lang="en-US" b="0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ulka 11">
                <a:extLst>
                  <a:ext uri="{FF2B5EF4-FFF2-40B4-BE49-F238E27FC236}">
                    <a16:creationId xmlns:a16="http://schemas.microsoft.com/office/drawing/2014/main" id="{3D9A2FE4-FCF2-46B9-AFC6-791D1B8D125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167824" y="1283102"/>
              <a:ext cx="4407326" cy="20891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275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7981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0579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2" t="-8000" r="-90052" b="-2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11988" t="-8000" r="-585" b="-29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2" t="-177049" r="-90052" b="-3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0,00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2" t="-277049" r="-90052" b="-2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2" t="-377049" r="-90052" b="-1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0,75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62" t="-477049" r="-90052" b="-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0" dirty="0"/>
                            <a:t>1,00</a:t>
                          </a:r>
                          <a:endParaRPr lang="en-US" b="0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62033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93621F6B-7150-4013-808F-42FB95E74A28}"/>
              </a:ext>
            </a:extLst>
          </p:cNvPr>
          <p:cNvGraphicFramePr>
            <a:graphicFrameLocks/>
          </p:cNvGraphicFramePr>
          <p:nvPr/>
        </p:nvGraphicFramePr>
        <p:xfrm>
          <a:off x="1703512" y="1916832"/>
          <a:ext cx="410445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34F26B1F-080F-4981-B2F9-CD40B1FEF2CD}"/>
              </a:ext>
            </a:extLst>
          </p:cNvPr>
          <p:cNvGraphicFramePr>
            <a:graphicFrameLocks/>
          </p:cNvGraphicFramePr>
          <p:nvPr/>
        </p:nvGraphicFramePr>
        <p:xfrm>
          <a:off x="5951984" y="1844824"/>
          <a:ext cx="432048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28</a:t>
            </a:fld>
            <a:r>
              <a:rPr lang="cs-CZ" dirty="0"/>
              <a:t> / 71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Vztah mezi pravděpodobnostní a distribuční funkci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7ED02669-9702-461A-8EF1-15871C76025A}"/>
              </a:ext>
            </a:extLst>
          </p:cNvPr>
          <p:cNvSpPr/>
          <p:nvPr/>
        </p:nvSpPr>
        <p:spPr>
          <a:xfrm>
            <a:off x="854771" y="5576047"/>
            <a:ext cx="11058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Body nespojitosti distribuční f-</a:t>
            </a:r>
            <a:r>
              <a:rPr lang="cs-CZ" dirty="0" err="1"/>
              <a:t>ce</a:t>
            </a:r>
            <a:r>
              <a:rPr lang="cs-CZ" dirty="0"/>
              <a:t> jsou body, v nichž je pravděpodobnostní f-</a:t>
            </a:r>
            <a:r>
              <a:rPr lang="cs-CZ" dirty="0" err="1"/>
              <a:t>ce</a:t>
            </a:r>
            <a:r>
              <a:rPr lang="cs-CZ" dirty="0"/>
              <a:t> nenulová.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8395BCD7-AFA4-4AE7-A41B-3FD5371D39E2}"/>
              </a:ext>
            </a:extLst>
          </p:cNvPr>
          <p:cNvGrpSpPr/>
          <p:nvPr/>
        </p:nvGrpSpPr>
        <p:grpSpPr>
          <a:xfrm>
            <a:off x="2495600" y="4607414"/>
            <a:ext cx="2592288" cy="293309"/>
            <a:chOff x="971600" y="4607413"/>
            <a:chExt cx="2592288" cy="293309"/>
          </a:xfrm>
        </p:grpSpPr>
        <p:sp>
          <p:nvSpPr>
            <p:cNvPr id="12" name="Ovál 11">
              <a:extLst>
                <a:ext uri="{FF2B5EF4-FFF2-40B4-BE49-F238E27FC236}">
                  <a16:creationId xmlns:a16="http://schemas.microsoft.com/office/drawing/2014/main" id="{723A4452-5057-4A61-9B20-351910A217E8}"/>
                </a:ext>
              </a:extLst>
            </p:cNvPr>
            <p:cNvSpPr/>
            <p:nvPr/>
          </p:nvSpPr>
          <p:spPr>
            <a:xfrm>
              <a:off x="971600" y="4607413"/>
              <a:ext cx="360040" cy="28181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vál 12">
              <a:extLst>
                <a:ext uri="{FF2B5EF4-FFF2-40B4-BE49-F238E27FC236}">
                  <a16:creationId xmlns:a16="http://schemas.microsoft.com/office/drawing/2014/main" id="{2A5670F1-F6CF-4D25-B23D-6568DFC29CB3}"/>
                </a:ext>
              </a:extLst>
            </p:cNvPr>
            <p:cNvSpPr/>
            <p:nvPr/>
          </p:nvSpPr>
          <p:spPr>
            <a:xfrm>
              <a:off x="1691680" y="4618904"/>
              <a:ext cx="360040" cy="28181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vál 13">
              <a:extLst>
                <a:ext uri="{FF2B5EF4-FFF2-40B4-BE49-F238E27FC236}">
                  <a16:creationId xmlns:a16="http://schemas.microsoft.com/office/drawing/2014/main" id="{F5D6FE78-B86D-4A33-A545-3EC03F3512C0}"/>
                </a:ext>
              </a:extLst>
            </p:cNvPr>
            <p:cNvSpPr/>
            <p:nvPr/>
          </p:nvSpPr>
          <p:spPr>
            <a:xfrm>
              <a:off x="2411760" y="4618904"/>
              <a:ext cx="360040" cy="28181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338A120F-5851-4F40-8351-1B27B162E17C}"/>
                </a:ext>
              </a:extLst>
            </p:cNvPr>
            <p:cNvSpPr/>
            <p:nvPr/>
          </p:nvSpPr>
          <p:spPr>
            <a:xfrm>
              <a:off x="3203848" y="4618904"/>
              <a:ext cx="360040" cy="28181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7758AB03-C071-4831-8843-6E80F1EF9EAF}"/>
              </a:ext>
            </a:extLst>
          </p:cNvPr>
          <p:cNvGrpSpPr/>
          <p:nvPr/>
        </p:nvGrpSpPr>
        <p:grpSpPr>
          <a:xfrm>
            <a:off x="6816081" y="4593379"/>
            <a:ext cx="2730477" cy="358781"/>
            <a:chOff x="5292080" y="4593378"/>
            <a:chExt cx="2730477" cy="358781"/>
          </a:xfrm>
        </p:grpSpPr>
        <p:sp>
          <p:nvSpPr>
            <p:cNvPr id="18" name="Ovál 17">
              <a:extLst>
                <a:ext uri="{FF2B5EF4-FFF2-40B4-BE49-F238E27FC236}">
                  <a16:creationId xmlns:a16="http://schemas.microsoft.com/office/drawing/2014/main" id="{6E908897-B30F-4FCD-8276-7A6334DF7134}"/>
                </a:ext>
              </a:extLst>
            </p:cNvPr>
            <p:cNvSpPr/>
            <p:nvPr/>
          </p:nvSpPr>
          <p:spPr>
            <a:xfrm>
              <a:off x="5292080" y="4593378"/>
              <a:ext cx="426221" cy="33325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vál 18">
              <a:extLst>
                <a:ext uri="{FF2B5EF4-FFF2-40B4-BE49-F238E27FC236}">
                  <a16:creationId xmlns:a16="http://schemas.microsoft.com/office/drawing/2014/main" id="{3401D20B-B3FF-43C6-90F0-413BF5D48ECC}"/>
                </a:ext>
              </a:extLst>
            </p:cNvPr>
            <p:cNvSpPr/>
            <p:nvPr/>
          </p:nvSpPr>
          <p:spPr>
            <a:xfrm>
              <a:off x="6012160" y="4618904"/>
              <a:ext cx="426221" cy="33325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0" name="Ovál 19">
              <a:extLst>
                <a:ext uri="{FF2B5EF4-FFF2-40B4-BE49-F238E27FC236}">
                  <a16:creationId xmlns:a16="http://schemas.microsoft.com/office/drawing/2014/main" id="{D1424648-081C-4AAA-882F-798C16BA0B04}"/>
                </a:ext>
              </a:extLst>
            </p:cNvPr>
            <p:cNvSpPr/>
            <p:nvPr/>
          </p:nvSpPr>
          <p:spPr>
            <a:xfrm>
              <a:off x="6804248" y="4607413"/>
              <a:ext cx="426221" cy="33325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" name="Ovál 20">
              <a:extLst>
                <a:ext uri="{FF2B5EF4-FFF2-40B4-BE49-F238E27FC236}">
                  <a16:creationId xmlns:a16="http://schemas.microsoft.com/office/drawing/2014/main" id="{B5AC367B-E554-4197-8191-2A4CF5ABD64D}"/>
                </a:ext>
              </a:extLst>
            </p:cNvPr>
            <p:cNvSpPr/>
            <p:nvPr/>
          </p:nvSpPr>
          <p:spPr>
            <a:xfrm>
              <a:off x="7596336" y="4607412"/>
              <a:ext cx="426221" cy="33325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52141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34F26B1F-080F-4981-B2F9-CD40B1FEF2CD}"/>
              </a:ext>
            </a:extLst>
          </p:cNvPr>
          <p:cNvGraphicFramePr>
            <a:graphicFrameLocks/>
          </p:cNvGraphicFramePr>
          <p:nvPr/>
        </p:nvGraphicFramePr>
        <p:xfrm>
          <a:off x="5951984" y="1844824"/>
          <a:ext cx="432048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93621F6B-7150-4013-808F-42FB95E74A28}"/>
              </a:ext>
            </a:extLst>
          </p:cNvPr>
          <p:cNvGraphicFramePr>
            <a:graphicFrameLocks/>
          </p:cNvGraphicFramePr>
          <p:nvPr/>
        </p:nvGraphicFramePr>
        <p:xfrm>
          <a:off x="1703512" y="1916832"/>
          <a:ext cx="410445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29</a:t>
            </a:fld>
            <a:r>
              <a:rPr lang="cs-CZ" dirty="0"/>
              <a:t> / 71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Vztah mezi pravděpodobnostní a distribuční funkci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7ED02669-9702-461A-8EF1-15871C76025A}"/>
                  </a:ext>
                </a:extLst>
              </p:cNvPr>
              <p:cNvSpPr/>
              <p:nvPr/>
            </p:nvSpPr>
            <p:spPr>
              <a:xfrm>
                <a:off x="854771" y="5576047"/>
                <a:ext cx="11058525" cy="100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Body nespojitosti distribuční f-</a:t>
                </a:r>
                <a:r>
                  <a:rPr lang="cs-CZ" dirty="0" err="1"/>
                  <a:t>ce</a:t>
                </a:r>
                <a:r>
                  <a:rPr lang="cs-CZ" dirty="0"/>
                  <a:t> jsou body, v nichž je pravděpodobnostní f-</a:t>
                </a:r>
                <a:r>
                  <a:rPr lang="cs-CZ" dirty="0" err="1"/>
                  <a:t>ce</a:t>
                </a:r>
                <a:r>
                  <a:rPr lang="cs-CZ" dirty="0"/>
                  <a:t> nenulová.</a:t>
                </a:r>
              </a:p>
              <a:p>
                <a:pPr marL="285750" indent="-28575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lim>
                        </m:limLow>
                      </m:fName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cs-CZ" i="1">
                        <a:latin typeface="Cambria Math"/>
                      </a:rPr>
                      <m:t>−</m:t>
                    </m:r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endParaRPr lang="cs-CZ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cs-CZ" dirty="0"/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7ED02669-9702-461A-8EF1-15871C760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71" y="5576047"/>
                <a:ext cx="11058525" cy="1006942"/>
              </a:xfrm>
              <a:prstGeom prst="rect">
                <a:avLst/>
              </a:prstGeom>
              <a:blipFill>
                <a:blip r:embed="rId4"/>
                <a:stretch>
                  <a:fillRect l="-331" t="-36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15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3000"/>
                  </a:spcBef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Definice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Náhodná veličina je funkce, která zobrazuje elementární jevy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cs-CZ" dirty="0"/>
                  <a:t> na reálná čísla.</a:t>
                </a:r>
              </a:p>
              <a:p>
                <a:pPr marL="0" indent="0">
                  <a:buNone/>
                </a:pPr>
                <a:endParaRPr lang="cs-CZ" sz="8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NV obvykle značíme velkými písmeny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NV přiřadí každému elementárnímu jevu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cs-CZ" dirty="0"/>
                  <a:t> reálné číslo (převádí elementární jevy (abstraktními objekty) na čísla).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Hodnota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cs-CZ" dirty="0"/>
                  <a:t> náhodné veličiny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z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vis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</m:t>
                    </m:r>
                    <m:r>
                      <a:rPr lang="cs-CZ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tom</m:t>
                    </m:r>
                    <m:r>
                      <a:rPr lang="cs-CZ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kter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ý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element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rn</m:t>
                    </m:r>
                    <m:r>
                      <a:rPr lang="cs-CZ">
                        <a:latin typeface="Cambria Math" panose="02040503050406030204" pitchFamily="18" charset="0"/>
                      </a:rPr>
                      <m:t>í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jev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</a:rPr>
                      <m:t>nastal</m:t>
                    </m:r>
                    <m:r>
                      <a:rPr lang="cs-CZ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Víme-li, který elementární jev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nastal, známe hodnotu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cs-CZ" dirty="0"/>
                  <a:t> náhodné veličiny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7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0B8803B2-1F09-4145-93A5-CB49F68C2276}"/>
              </a:ext>
            </a:extLst>
          </p:cNvPr>
          <p:cNvGrpSpPr/>
          <p:nvPr/>
        </p:nvGrpSpPr>
        <p:grpSpPr>
          <a:xfrm>
            <a:off x="3410973" y="4544197"/>
            <a:ext cx="5868652" cy="1803056"/>
            <a:chOff x="1331640" y="3499687"/>
            <a:chExt cx="5868652" cy="2521601"/>
          </a:xfrm>
        </p:grpSpPr>
        <p:grpSp>
          <p:nvGrpSpPr>
            <p:cNvPr id="8" name="Skupina 12">
              <a:extLst>
                <a:ext uri="{FF2B5EF4-FFF2-40B4-BE49-F238E27FC236}">
                  <a16:creationId xmlns:a16="http://schemas.microsoft.com/office/drawing/2014/main" id="{5F013F06-45A9-4146-A749-81BA28710F96}"/>
                </a:ext>
              </a:extLst>
            </p:cNvPr>
            <p:cNvGrpSpPr/>
            <p:nvPr/>
          </p:nvGrpSpPr>
          <p:grpSpPr>
            <a:xfrm>
              <a:off x="1331640" y="4221088"/>
              <a:ext cx="2664296" cy="1800200"/>
              <a:chOff x="1907704" y="4725144"/>
              <a:chExt cx="2664296" cy="1800200"/>
            </a:xfrm>
          </p:grpSpPr>
          <p:sp>
            <p:nvSpPr>
              <p:cNvPr id="19" name="Elipsa 6">
                <a:extLst>
                  <a:ext uri="{FF2B5EF4-FFF2-40B4-BE49-F238E27FC236}">
                    <a16:creationId xmlns:a16="http://schemas.microsoft.com/office/drawing/2014/main" id="{162AA688-996D-4AF4-B8D8-E4DD70DCF53B}"/>
                  </a:ext>
                </a:extLst>
              </p:cNvPr>
              <p:cNvSpPr/>
              <p:nvPr/>
            </p:nvSpPr>
            <p:spPr>
              <a:xfrm>
                <a:off x="1907704" y="4725144"/>
                <a:ext cx="2664296" cy="1800200"/>
              </a:xfrm>
              <a:prstGeom prst="ellipse">
                <a:avLst/>
              </a:prstGeom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0" scaled="0"/>
                <a:tileRect/>
              </a:gra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ovéPole 19">
                    <a:extLst>
                      <a:ext uri="{FF2B5EF4-FFF2-40B4-BE49-F238E27FC236}">
                        <a16:creationId xmlns:a16="http://schemas.microsoft.com/office/drawing/2014/main" id="{239B02D8-148D-439D-BF35-4D850DE72822}"/>
                      </a:ext>
                    </a:extLst>
                  </p:cNvPr>
                  <p:cNvSpPr txBox="1"/>
                  <p:nvPr/>
                </p:nvSpPr>
                <p:spPr>
                  <a:xfrm>
                    <a:off x="2051720" y="5373216"/>
                    <a:ext cx="57606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l-GR" sz="360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oMath>
                      </m:oMathPara>
                    </a14:m>
                    <a:endParaRPr lang="cs-CZ" sz="3600" dirty="0"/>
                  </a:p>
                </p:txBody>
              </p:sp>
            </mc:Choice>
            <mc:Fallback xmlns="">
              <p:sp>
                <p:nvSpPr>
                  <p:cNvPr id="8" name="TextovéPole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1720" y="5373216"/>
                    <a:ext cx="576064" cy="646331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ovéPole 20">
                    <a:extLst>
                      <a:ext uri="{FF2B5EF4-FFF2-40B4-BE49-F238E27FC236}">
                        <a16:creationId xmlns:a16="http://schemas.microsoft.com/office/drawing/2014/main" id="{A19279A8-1537-434E-A843-374572E2579B}"/>
                      </a:ext>
                    </a:extLst>
                  </p:cNvPr>
                  <p:cNvSpPr txBox="1"/>
                  <p:nvPr/>
                </p:nvSpPr>
                <p:spPr>
                  <a:xfrm>
                    <a:off x="3272183" y="5230517"/>
                    <a:ext cx="936104" cy="5734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sz="3200" i="1" baseline="-2500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 baseline="-25000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baseline="-2500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cs-CZ" sz="3200" baseline="-25000" dirty="0"/>
                  </a:p>
                </p:txBody>
              </p:sp>
            </mc:Choice>
            <mc:Fallback xmlns="">
              <p:sp>
                <p:nvSpPr>
                  <p:cNvPr id="9" name="TextovéPole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2183" y="5230517"/>
                    <a:ext cx="936104" cy="573427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2446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Skupina 26">
              <a:extLst>
                <a:ext uri="{FF2B5EF4-FFF2-40B4-BE49-F238E27FC236}">
                  <a16:creationId xmlns:a16="http://schemas.microsoft.com/office/drawing/2014/main" id="{DE22E26A-5D37-43BE-A423-AF7063CAF05D}"/>
                </a:ext>
              </a:extLst>
            </p:cNvPr>
            <p:cNvGrpSpPr/>
            <p:nvPr/>
          </p:nvGrpSpPr>
          <p:grpSpPr>
            <a:xfrm>
              <a:off x="5004048" y="5013176"/>
              <a:ext cx="1944216" cy="657364"/>
              <a:chOff x="5508104" y="5805264"/>
              <a:chExt cx="1944216" cy="657364"/>
            </a:xfrm>
          </p:grpSpPr>
          <p:cxnSp>
            <p:nvCxnSpPr>
              <p:cNvPr id="14" name="Přímá spojovací čára 10">
                <a:extLst>
                  <a:ext uri="{FF2B5EF4-FFF2-40B4-BE49-F238E27FC236}">
                    <a16:creationId xmlns:a16="http://schemas.microsoft.com/office/drawing/2014/main" id="{21F5008D-55D3-4F45-AC71-07D2530F6FF2}"/>
                  </a:ext>
                </a:extLst>
              </p:cNvPr>
              <p:cNvCxnSpPr/>
              <p:nvPr/>
            </p:nvCxnSpPr>
            <p:spPr>
              <a:xfrm rot="16200000">
                <a:off x="6480212" y="4977172"/>
                <a:ext cx="0" cy="1944216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Přímá spojovací čára 14">
                <a:extLst>
                  <a:ext uri="{FF2B5EF4-FFF2-40B4-BE49-F238E27FC236}">
                    <a16:creationId xmlns:a16="http://schemas.microsoft.com/office/drawing/2014/main" id="{D10EAD3E-8849-4EBE-9F35-90BFC8E445EF}"/>
                  </a:ext>
                </a:extLst>
              </p:cNvPr>
              <p:cNvCxnSpPr/>
              <p:nvPr/>
            </p:nvCxnSpPr>
            <p:spPr>
              <a:xfrm rot="5400000">
                <a:off x="6732240" y="5949280"/>
                <a:ext cx="288032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664C1A3A-1010-45F3-B8A5-89A7E2FFCFFF}"/>
                  </a:ext>
                </a:extLst>
              </p:cNvPr>
              <p:cNvSpPr txBox="1"/>
              <p:nvPr/>
            </p:nvSpPr>
            <p:spPr>
              <a:xfrm>
                <a:off x="6732240" y="609329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0</a:t>
                </a:r>
              </a:p>
            </p:txBody>
          </p:sp>
          <p:cxnSp>
            <p:nvCxnSpPr>
              <p:cNvPr id="17" name="Přímá spojovací čára 24">
                <a:extLst>
                  <a:ext uri="{FF2B5EF4-FFF2-40B4-BE49-F238E27FC236}">
                    <a16:creationId xmlns:a16="http://schemas.microsoft.com/office/drawing/2014/main" id="{975F5DB5-EB90-4FF0-98B7-8006D9E8061D}"/>
                  </a:ext>
                </a:extLst>
              </p:cNvPr>
              <p:cNvCxnSpPr/>
              <p:nvPr/>
            </p:nvCxnSpPr>
            <p:spPr>
              <a:xfrm rot="5400000">
                <a:off x="5724128" y="5949280"/>
                <a:ext cx="288032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B9CFF385-EA3C-4709-AC4A-EF2AC749E7E9}"/>
                  </a:ext>
                </a:extLst>
              </p:cNvPr>
              <p:cNvSpPr txBox="1"/>
              <p:nvPr/>
            </p:nvSpPr>
            <p:spPr>
              <a:xfrm>
                <a:off x="5724128" y="609329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/>
                  <a:t>x</a:t>
                </a:r>
                <a:r>
                  <a:rPr lang="cs-CZ" baseline="-25000" dirty="0"/>
                  <a:t>1</a:t>
                </a:r>
              </a:p>
            </p:txBody>
          </p:sp>
        </p:grpSp>
        <p:grpSp>
          <p:nvGrpSpPr>
            <p:cNvPr id="10" name="Skupina 28">
              <a:extLst>
                <a:ext uri="{FF2B5EF4-FFF2-40B4-BE49-F238E27FC236}">
                  <a16:creationId xmlns:a16="http://schemas.microsoft.com/office/drawing/2014/main" id="{39F5FD1C-BAC1-4C14-9198-A2F6782B0B22}"/>
                </a:ext>
              </a:extLst>
            </p:cNvPr>
            <p:cNvGrpSpPr/>
            <p:nvPr/>
          </p:nvGrpSpPr>
          <p:grpSpPr>
            <a:xfrm>
              <a:off x="3059832" y="3499687"/>
              <a:ext cx="2520280" cy="1441481"/>
              <a:chOff x="3059832" y="4147759"/>
              <a:chExt cx="2520280" cy="1441481"/>
            </a:xfrm>
          </p:grpSpPr>
          <p:sp>
            <p:nvSpPr>
              <p:cNvPr id="12" name="Zahnutá šipka dolů 8">
                <a:extLst>
                  <a:ext uri="{FF2B5EF4-FFF2-40B4-BE49-F238E27FC236}">
                    <a16:creationId xmlns:a16="http://schemas.microsoft.com/office/drawing/2014/main" id="{EA751BD1-CCF7-4C06-941B-550FD1E0D40A}"/>
                  </a:ext>
                </a:extLst>
              </p:cNvPr>
              <p:cNvSpPr/>
              <p:nvPr/>
            </p:nvSpPr>
            <p:spPr>
              <a:xfrm>
                <a:off x="3059832" y="4725144"/>
                <a:ext cx="2520280" cy="864096"/>
              </a:xfrm>
              <a:prstGeom prst="curvedDownArrow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33387BF3-E22B-4CCB-B9EA-C7633659B9FE}"/>
                  </a:ext>
                </a:extLst>
              </p:cNvPr>
              <p:cNvSpPr txBox="1"/>
              <p:nvPr/>
            </p:nvSpPr>
            <p:spPr>
              <a:xfrm>
                <a:off x="3059832" y="4147759"/>
                <a:ext cx="2520280" cy="369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dirty="0"/>
                  <a:t>Náhodná veličina </a:t>
                </a:r>
                <a:r>
                  <a:rPr lang="cs-CZ" i="1" dirty="0"/>
                  <a:t>X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ovéPole 10">
                  <a:extLst>
                    <a:ext uri="{FF2B5EF4-FFF2-40B4-BE49-F238E27FC236}">
                      <a16:creationId xmlns:a16="http://schemas.microsoft.com/office/drawing/2014/main" id="{DD4C3D6D-E651-46B0-B401-F226B8D1618B}"/>
                    </a:ext>
                  </a:extLst>
                </p:cNvPr>
                <p:cNvSpPr txBox="1"/>
                <p:nvPr/>
              </p:nvSpPr>
              <p:spPr>
                <a:xfrm>
                  <a:off x="6696236" y="4726461"/>
                  <a:ext cx="50405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ovéPole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6236" y="4726461"/>
                  <a:ext cx="50405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3181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Obdélník 21">
            <a:extLst>
              <a:ext uri="{FF2B5EF4-FFF2-40B4-BE49-F238E27FC236}">
                <a16:creationId xmlns:a16="http://schemas.microsoft.com/office/drawing/2014/main" id="{9D87721E-1B10-415C-8CC4-8E0DEB1F7B30}"/>
              </a:ext>
            </a:extLst>
          </p:cNvPr>
          <p:cNvSpPr/>
          <p:nvPr/>
        </p:nvSpPr>
        <p:spPr>
          <a:xfrm>
            <a:off x="548643" y="1346200"/>
            <a:ext cx="11169210" cy="884208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567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93621F6B-7150-4013-808F-42FB95E74A28}"/>
              </a:ext>
            </a:extLst>
          </p:cNvPr>
          <p:cNvGraphicFramePr>
            <a:graphicFrameLocks/>
          </p:cNvGraphicFramePr>
          <p:nvPr/>
        </p:nvGraphicFramePr>
        <p:xfrm>
          <a:off x="1703512" y="1916832"/>
          <a:ext cx="410445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10EE717-DD12-4960-AE78-8049C1C52C11}"/>
              </a:ext>
            </a:extLst>
          </p:cNvPr>
          <p:cNvCxnSpPr/>
          <p:nvPr/>
        </p:nvCxnSpPr>
        <p:spPr>
          <a:xfrm flipV="1">
            <a:off x="3394301" y="3875914"/>
            <a:ext cx="0" cy="64807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34F26B1F-080F-4981-B2F9-CD40B1FEF2CD}"/>
              </a:ext>
            </a:extLst>
          </p:cNvPr>
          <p:cNvGraphicFramePr>
            <a:graphicFrameLocks/>
          </p:cNvGraphicFramePr>
          <p:nvPr/>
        </p:nvGraphicFramePr>
        <p:xfrm>
          <a:off x="5951984" y="1844824"/>
          <a:ext cx="432048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30</a:t>
            </a:fld>
            <a:r>
              <a:rPr lang="cs-CZ" dirty="0"/>
              <a:t> / 71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Vztah mezi pravděpodobnostní a distribuční funkci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7ED02669-9702-461A-8EF1-15871C76025A}"/>
                  </a:ext>
                </a:extLst>
              </p:cNvPr>
              <p:cNvSpPr/>
              <p:nvPr/>
            </p:nvSpPr>
            <p:spPr>
              <a:xfrm>
                <a:off x="854771" y="5576047"/>
                <a:ext cx="11058525" cy="1283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Body nespojitosti distribuční f-</a:t>
                </a:r>
                <a:r>
                  <a:rPr lang="cs-CZ" dirty="0" err="1"/>
                  <a:t>ce</a:t>
                </a:r>
                <a:r>
                  <a:rPr lang="cs-CZ" dirty="0"/>
                  <a:t> jsou body, v nichž je pravděpodobnostní f-</a:t>
                </a:r>
                <a:r>
                  <a:rPr lang="cs-CZ" dirty="0" err="1"/>
                  <a:t>ce</a:t>
                </a:r>
                <a:r>
                  <a:rPr lang="cs-CZ" dirty="0"/>
                  <a:t> nenulová.</a:t>
                </a:r>
              </a:p>
              <a:p>
                <a:pPr marL="285750" indent="-28575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lim>
                        </m:limLow>
                      </m:fName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𝑥</m:t>
                        </m:r>
                        <m:r>
                          <a:rPr lang="cs-CZ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cs-CZ" i="1">
                        <a:latin typeface="Cambria Math"/>
                      </a:rPr>
                      <m:t>−</m:t>
                    </m:r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cs-CZ" dirty="0"/>
                  <a:t> , tj. velikost „skoku“ distribuční funkce v bodech nespojitosti je rovna příslušným hodnotám pravděpodobnostní funkce.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cs-CZ" dirty="0"/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7ED02669-9702-461A-8EF1-15871C760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771" y="5576047"/>
                <a:ext cx="11058525" cy="1283941"/>
              </a:xfrm>
              <a:prstGeom prst="rect">
                <a:avLst/>
              </a:prstGeom>
              <a:blipFill>
                <a:blip r:embed="rId4"/>
                <a:stretch>
                  <a:fillRect l="-331" t="-285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A4E39098-AAE2-4CA3-A8D3-3F4D23EE8A8F}"/>
              </a:ext>
            </a:extLst>
          </p:cNvPr>
          <p:cNvCxnSpPr/>
          <p:nvPr/>
        </p:nvCxnSpPr>
        <p:spPr>
          <a:xfrm flipV="1">
            <a:off x="3863752" y="2600908"/>
            <a:ext cx="3456384" cy="1555754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avá složená závorka 12">
            <a:extLst>
              <a:ext uri="{FF2B5EF4-FFF2-40B4-BE49-F238E27FC236}">
                <a16:creationId xmlns:a16="http://schemas.microsoft.com/office/drawing/2014/main" id="{A950E718-AEFE-4CB3-AB14-747D9FD1EFFF}"/>
              </a:ext>
            </a:extLst>
          </p:cNvPr>
          <p:cNvSpPr/>
          <p:nvPr/>
        </p:nvSpPr>
        <p:spPr>
          <a:xfrm>
            <a:off x="3591877" y="3876063"/>
            <a:ext cx="85239" cy="561198"/>
          </a:xfrm>
          <a:prstGeom prst="rightBrace">
            <a:avLst/>
          </a:prstGeom>
          <a:noFill/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16DBB455-D1EF-408A-A16B-024F5AB54CF1}"/>
              </a:ext>
            </a:extLst>
          </p:cNvPr>
          <p:cNvCxnSpPr/>
          <p:nvPr/>
        </p:nvCxnSpPr>
        <p:spPr>
          <a:xfrm>
            <a:off x="7752184" y="2348880"/>
            <a:ext cx="0" cy="50405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vá složená závorka 14">
            <a:extLst>
              <a:ext uri="{FF2B5EF4-FFF2-40B4-BE49-F238E27FC236}">
                <a16:creationId xmlns:a16="http://schemas.microsoft.com/office/drawing/2014/main" id="{CA319BC9-6D62-431B-B52E-529D50090D18}"/>
              </a:ext>
            </a:extLst>
          </p:cNvPr>
          <p:cNvSpPr/>
          <p:nvPr/>
        </p:nvSpPr>
        <p:spPr>
          <a:xfrm>
            <a:off x="7583886" y="2348880"/>
            <a:ext cx="45719" cy="360040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2AA6314B-8690-405D-A192-146A36E3A1D8}"/>
              </a:ext>
            </a:extLst>
          </p:cNvPr>
          <p:cNvSpPr/>
          <p:nvPr/>
        </p:nvSpPr>
        <p:spPr>
          <a:xfrm>
            <a:off x="7564086" y="4628906"/>
            <a:ext cx="376196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EEFFB21C-EEDC-4229-BDFD-6C8971145DB8}"/>
              </a:ext>
            </a:extLst>
          </p:cNvPr>
          <p:cNvSpPr/>
          <p:nvPr/>
        </p:nvSpPr>
        <p:spPr>
          <a:xfrm>
            <a:off x="3206203" y="4628906"/>
            <a:ext cx="376196" cy="2880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092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31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Distribuční funkce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cs-CZ" dirty="0"/>
              </a:p>
              <a:p>
                <a:pPr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lnSpc>
                    <a:spcPct val="15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spcBef>
                    <a:spcPts val="60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Lze zadat: </a:t>
                </a:r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dirty="0"/>
                  <a:t>p</a:t>
                </a:r>
                <a:r>
                  <a:rPr lang="cs-CZ" dirty="0" err="1"/>
                  <a:t>ředpisem</a:t>
                </a:r>
                <a:r>
                  <a:rPr lang="cs-CZ" dirty="0"/>
                  <a:t>,</a:t>
                </a:r>
                <a14:m>
                  <m:oMath xmlns:m="http://schemas.openxmlformats.org/officeDocument/2006/math">
                    <m:r>
                      <a:rPr lang="cs-CZ">
                        <a:latin typeface="Cambria Math"/>
                      </a:rPr>
                      <m:t>                      </m:t>
                    </m:r>
                  </m:oMath>
                </a14:m>
                <a:endParaRPr lang="cs-CZ" dirty="0"/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dirty="0"/>
                  <a:t>t</a:t>
                </a:r>
                <a:r>
                  <a:rPr lang="cs-CZ" dirty="0" err="1"/>
                  <a:t>abulkou</a:t>
                </a:r>
                <a:r>
                  <a:rPr lang="en-US" dirty="0"/>
                  <a:t>,</a:t>
                </a:r>
                <a:endParaRPr lang="cs-CZ" dirty="0"/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ü"/>
                </a:pPr>
                <a:endParaRPr lang="cs-CZ" dirty="0"/>
              </a:p>
              <a:p>
                <a:pPr marL="742950" lvl="1" indent="-285750">
                  <a:spcBef>
                    <a:spcPts val="600"/>
                  </a:spcBef>
                  <a:buFont typeface="Wingdings" pitchFamily="2" charset="2"/>
                  <a:buChar char="ü"/>
                </a:pPr>
                <a:r>
                  <a:rPr lang="en-US" dirty="0"/>
                  <a:t>g</a:t>
                </a:r>
                <a:r>
                  <a:rPr lang="cs-CZ" dirty="0" err="1"/>
                  <a:t>rafem</a:t>
                </a:r>
                <a:r>
                  <a:rPr lang="en-US" dirty="0"/>
                  <a:t>.</a:t>
                </a: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757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485A7540-D0E8-4F0F-98D1-FD76AA5C45B8}"/>
                  </a:ext>
                </a:extLst>
              </p:cNvPr>
              <p:cNvSpPr txBox="1"/>
              <p:nvPr/>
            </p:nvSpPr>
            <p:spPr>
              <a:xfrm>
                <a:off x="3693233" y="2500670"/>
                <a:ext cx="3874132" cy="1438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cs-CZ" i="1"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               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          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cs-CZ" i="1">
                                        <a:latin typeface="Cambria Math"/>
                                        <a:ea typeface="Cambria Math"/>
                                      </a:rPr>
                                      <m:t>≤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0,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729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      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0&lt;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≤1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0,972        1&lt;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≤2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0,999         2&lt;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≤3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1                  3&lt;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≤∞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485A7540-D0E8-4F0F-98D1-FD76AA5C4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3233" y="2500670"/>
                <a:ext cx="3874132" cy="14383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ulka 12">
                <a:extLst>
                  <a:ext uri="{FF2B5EF4-FFF2-40B4-BE49-F238E27FC236}">
                    <a16:creationId xmlns:a16="http://schemas.microsoft.com/office/drawing/2014/main" id="{81E5D139-094E-4B4B-8938-3F8692A68E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508813"/>
                  </p:ext>
                </p:extLst>
              </p:nvPr>
            </p:nvGraphicFramePr>
            <p:xfrm>
              <a:off x="8846385" y="2444885"/>
              <a:ext cx="1919550" cy="18288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597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97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10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i="1" dirty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cs-CZ" sz="2000" i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2000" i="1" smtClean="0">
                                    <a:latin typeface="Cambria Math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20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>
                                        <a:effectLst/>
                                        <a:latin typeface="Cambria Math"/>
                                      </a:rPr>
                                      <m:t>−∞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</a:rPr>
                            <a:t>0</a:t>
                          </a:r>
                          <a:endParaRPr lang="cs-CZ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20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0" smtClean="0"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</a:rPr>
                            <a:t>0,</a:t>
                          </a:r>
                          <a:r>
                            <a:rPr lang="en-US" sz="2000" dirty="0">
                              <a:effectLst/>
                            </a:rPr>
                            <a:t>729</a:t>
                          </a:r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20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2000" b="0" i="0" smtClean="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</a:rPr>
                            <a:t>0,9</a:t>
                          </a:r>
                          <a:r>
                            <a:rPr lang="en-US" sz="2000" dirty="0">
                              <a:effectLst/>
                            </a:rPr>
                            <a:t>72</a:t>
                          </a:r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endChr m:val=""/>
                                    <m:ctrlPr>
                                      <a:rPr lang="cs-CZ" sz="20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0" smtClean="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〉"/>
                                        <m:ctrlPr>
                                          <a:rPr lang="cs-CZ" sz="20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0" smtClean="0">
                                            <a:effectLst/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0,999</a:t>
                          </a:r>
                          <a:endParaRPr lang="cs-CZ" dirty="0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20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0" smtClean="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;</m:t>
                                    </m:r>
                                    <m:r>
                                      <a:rPr lang="cs-CZ" sz="2000">
                                        <a:effectLst/>
                                        <a:latin typeface="Cambria Math"/>
                                      </a:rPr>
                                      <m:t> 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</a:rPr>
                            <a:t>1</a:t>
                          </a:r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ulka 12">
                <a:extLst>
                  <a:ext uri="{FF2B5EF4-FFF2-40B4-BE49-F238E27FC236}">
                    <a16:creationId xmlns:a16="http://schemas.microsoft.com/office/drawing/2014/main" id="{81E5D139-094E-4B4B-8938-3F8692A68E6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508813"/>
                  </p:ext>
                </p:extLst>
              </p:nvPr>
            </p:nvGraphicFramePr>
            <p:xfrm>
              <a:off x="8846385" y="2444885"/>
              <a:ext cx="1919550" cy="1828800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597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977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3" t="-78000" r="-101266" b="-6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633" t="-78000" r="-1266" b="-67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3" t="-178000" r="-101266" b="-57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>
                              <a:effectLst/>
                            </a:rPr>
                            <a:t>0</a:t>
                          </a:r>
                          <a:endParaRPr lang="cs-CZ" sz="20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3" t="-272549" r="-101266" b="-45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</a:rPr>
                            <a:t>0,</a:t>
                          </a:r>
                          <a:r>
                            <a:rPr lang="en-US" sz="2000" dirty="0">
                              <a:effectLst/>
                            </a:rPr>
                            <a:t>729</a:t>
                          </a:r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3" t="-380000" r="-101266" b="-3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</a:rPr>
                            <a:t>0,9</a:t>
                          </a:r>
                          <a:r>
                            <a:rPr lang="en-US" sz="2000" dirty="0">
                              <a:effectLst/>
                            </a:rPr>
                            <a:t>72</a:t>
                          </a:r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3" t="-480000" r="-101266" b="-2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0,999</a:t>
                          </a:r>
                          <a:endParaRPr lang="cs-CZ" dirty="0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33" t="-580000" r="-101266" b="-16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cs-CZ" sz="2000" dirty="0">
                              <a:effectLst/>
                            </a:rPr>
                            <a:t>1</a:t>
                          </a:r>
                          <a:endParaRPr lang="cs-CZ" sz="2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669FF583-B4F2-4D74-AB4E-F9B8B318FC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477805"/>
              </p:ext>
            </p:extLst>
          </p:nvPr>
        </p:nvGraphicFramePr>
        <p:xfrm>
          <a:off x="3575720" y="4357330"/>
          <a:ext cx="4680520" cy="2081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1315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4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Distribuční funkce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 dirty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solidFill>
                              <a:srgbClr val="00A499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je pravděpodobnost, že náhodná veličina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bude </a:t>
                </a:r>
                <a:r>
                  <a:rPr lang="cs-CZ" b="1" dirty="0">
                    <a:solidFill>
                      <a:srgbClr val="00A499"/>
                    </a:solidFill>
                  </a:rPr>
                  <a:t>menší než </a:t>
                </a:r>
                <a:r>
                  <a:rPr lang="cs-CZ" dirty="0"/>
                  <a:t>dané reálné číslo </a:t>
                </a:r>
                <a:r>
                  <a:rPr lang="cs-CZ" i="1" dirty="0"/>
                  <a:t>t</a:t>
                </a:r>
                <a:r>
                  <a:rPr lang="cs-CZ" dirty="0"/>
                  <a:t>.</a:t>
                </a:r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  <a:defRPr/>
                </a:pPr>
                <a:r>
                  <a:rPr lang="cs-CZ" b="1" dirty="0"/>
                  <a:t>Vlastnosti distribuční funkce:</a:t>
                </a:r>
              </a:p>
              <a:p>
                <a:pPr marL="114300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≤1,</m:t>
                    </m:r>
                  </m:oMath>
                </a14:m>
                <a:endParaRPr lang="cs-CZ" dirty="0"/>
              </a:p>
              <a:p>
                <a:pPr marL="114300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cs-CZ" dirty="0"/>
                  <a:t>je neklesající,  </a:t>
                </a:r>
              </a:p>
              <a:p>
                <a:pPr marL="114300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cs-CZ" dirty="0"/>
                  <a:t>je zleva spojitá,</a:t>
                </a:r>
              </a:p>
              <a:p>
                <a:pPr marL="114300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cs-CZ" dirty="0"/>
                  <a:t>má nejvýše spočetně mnoho bodů nespojitosti,</a:t>
                </a:r>
              </a:p>
              <a:p>
                <a:pPr marL="114300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=0</m:t>
                        </m:r>
                      </m:e>
                    </m:func>
                  </m:oMath>
                </a14:m>
                <a:r>
                  <a:rPr lang="cs-CZ" dirty="0"/>
                  <a:t>     („začíná“ v 0), </a:t>
                </a:r>
              </a:p>
              <a:p>
                <a:pPr marL="114300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  <a:defRPr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cs-CZ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/>
                  <a:t>       („končí“ v 1).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dirty="0"/>
                  <a:t>                                                                                                                  Někteří autoři definuj</a:t>
                </a:r>
                <a:r>
                  <a:rPr lang="en-US" dirty="0" err="1"/>
                  <a:t>i</a:t>
                </a:r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‼!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6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32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symbol pro text 5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cs-CZ" dirty="0"/>
                  <a:t>Distribuční funkce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" name="Zástupný symbol pro text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1740" t="-10000" b="-2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A848A0A6-6F2D-4A7F-8624-7CABB3DE839B}"/>
              </a:ext>
            </a:extLst>
          </p:cNvPr>
          <p:cNvSpPr/>
          <p:nvPr/>
        </p:nvSpPr>
        <p:spPr>
          <a:xfrm>
            <a:off x="5003123" y="1826790"/>
            <a:ext cx="2304288" cy="539496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511E6BC2-559E-4531-8A97-7E886CE15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938" y="5511800"/>
            <a:ext cx="641354" cy="64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4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33</a:t>
            </a:fld>
            <a:r>
              <a:rPr lang="cs-CZ" dirty="0"/>
              <a:t> / 71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Vztah mezi pravděpodobnostní a distribuční funkci</a:t>
            </a:r>
          </a:p>
        </p:txBody>
      </p:sp>
      <p:pic>
        <p:nvPicPr>
          <p:cNvPr id="9" name="Picture 53">
            <a:extLst>
              <a:ext uri="{FF2B5EF4-FFF2-40B4-BE49-F238E27FC236}">
                <a16:creationId xmlns:a16="http://schemas.microsoft.com/office/drawing/2014/main" id="{BA3A1B08-7D1C-45AC-9C04-6BE810DFA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7578" t="16113" r="16209" b="51270"/>
          <a:stretch>
            <a:fillRect/>
          </a:stretch>
        </p:blipFill>
        <p:spPr bwMode="auto">
          <a:xfrm>
            <a:off x="2063551" y="1797624"/>
            <a:ext cx="7794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A9300D4A-5B9F-4650-B68C-A8D735F87164}"/>
                  </a:ext>
                </a:extLst>
              </p:cNvPr>
              <p:cNvSpPr txBox="1"/>
              <p:nvPr/>
            </p:nvSpPr>
            <p:spPr>
              <a:xfrm>
                <a:off x="4340684" y="5648395"/>
                <a:ext cx="3240360" cy="457754"/>
              </a:xfrm>
              <a:prstGeom prst="rect">
                <a:avLst/>
              </a:prstGeom>
              <a:noFill/>
              <a:ln w="28575">
                <a:solidFill>
                  <a:srgbClr val="00A4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  <m:r>
                            <a:rPr lang="cs-CZ" i="1">
                              <a:latin typeface="Cambria Math"/>
                            </a:rPr>
                            <m:t>=</m:t>
                          </m:r>
                          <m:r>
                            <a:rPr lang="cs-CZ" i="1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lim>
                          </m:limLow>
                        </m:fName>
                        <m:e>
                          <m:r>
                            <a:rPr lang="cs-CZ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cs-CZ" i="1">
                          <a:latin typeface="Cambria Math"/>
                        </a:rPr>
                        <m:t>−</m:t>
                      </m:r>
                      <m:r>
                        <a:rPr lang="cs-CZ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A9300D4A-5B9F-4650-B68C-A8D735F87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684" y="5648395"/>
                <a:ext cx="3240360" cy="4577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00A499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328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34</a:t>
            </a:fld>
            <a:r>
              <a:rPr lang="cs-CZ" dirty="0"/>
              <a:t> / 71</a:t>
            </a:r>
          </a:p>
        </p:txBody>
      </p:sp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Vztah mezi pravděpodobnostní a distribuční funkci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ástupný symbol pro obsah 2">
                <a:extLst>
                  <a:ext uri="{FF2B5EF4-FFF2-40B4-BE49-F238E27FC236}">
                    <a16:creationId xmlns:a16="http://schemas.microsoft.com/office/drawing/2014/main" id="{D035FB80-5D9E-4AC3-81E9-88F5F482D4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=1−</m:t>
                    </m:r>
                    <m:r>
                      <a:rPr lang="cs-CZ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cs-CZ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cs-CZ">
                        <a:latin typeface="Cambria Math"/>
                        <a:ea typeface="Cambria Math"/>
                      </a:rPr>
                      <m:t>=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𝐹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𝑎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</a:rPr>
                          <m:t>&lt;</m:t>
                        </m:r>
                        <m:r>
                          <a:rPr lang="cs-CZ" i="1">
                            <a:latin typeface="Cambria Math"/>
                          </a:rPr>
                          <m:t>𝑏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cs-CZ" i="1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r>
                          <a:rPr lang="cs-CZ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lim>
                        </m:limLow>
                      </m:fName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r>
                          <a:rPr lang="cs-CZ" i="1">
                            <a:latin typeface="Cambria Math"/>
                          </a:rPr>
                          <m:t>𝐹</m:t>
                        </m:r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𝑎</m:t>
                        </m:r>
                        <m:r>
                          <a:rPr lang="cs-CZ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cs-CZ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chemeClr val="accent6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8" name="Zástupný symbol pro obsah 2">
                <a:extLst>
                  <a:ext uri="{FF2B5EF4-FFF2-40B4-BE49-F238E27FC236}">
                    <a16:creationId xmlns:a16="http://schemas.microsoft.com/office/drawing/2014/main" id="{D035FB80-5D9E-4AC3-81E9-88F5F482D4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 t="-107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6086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35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,  která má níže uvedenou distribuční funkci.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,00</m:t>
                                </m:r>
                                <m:r>
                                  <m:rPr>
                                    <m:brk m:alnAt="7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−∞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m:rPr>
                                        <m:nor/>
                                      </m:rPr>
                                      <a:rPr lang="cs-CZ" dirty="0"/>
                                      <m:t> 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,25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r>
                                      <m:rPr>
                                        <m:nor/>
                                      </m:rPr>
                                      <a:rPr lang="cs-CZ" dirty="0"/>
                                      <m:t> 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,75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d>
                                        <m:dPr>
                                          <m:endChr m:val=""/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1;</m:t>
                                          </m:r>
                                          <m:d>
                                            <m:dPr>
                                              <m:begChr m:val=""/>
                                              <m:endChr m:val="⟩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d>
                                          <m:r>
                                            <m:rPr>
                                              <m:nor/>
                                            </m:rPr>
                                            <a:rPr lang="cs-CZ" dirty="0"/>
                                            <m:t> 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1,00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d>
                                        <m:d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2;∞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r>
                  <a:rPr lang="cs-CZ" dirty="0"/>
                  <a:t>Určete pravděpodobnostní funkci počtu vadných výrobků v testovaném vzorku.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</p:spTree>
    <p:extLst>
      <p:ext uri="{BB962C8B-B14F-4D97-AF65-F5344CB8AC3E}">
        <p14:creationId xmlns:p14="http://schemas.microsoft.com/office/powerpoint/2010/main" val="14425812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36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,  která má níže uvedenou distribuční funkci.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,00</m:t>
                                </m:r>
                                <m:r>
                                  <m:rPr>
                                    <m:brk m:alnAt="7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−∞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m:rPr>
                                        <m:nor/>
                                      </m:rPr>
                                      <a:rPr lang="cs-CZ" dirty="0"/>
                                      <m:t> 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cs-CZ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,25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endChr m:val=""/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0;</m:t>
                                    </m:r>
                                    <m:d>
                                      <m:dPr>
                                        <m:begChr m:val=""/>
                                        <m:endChr m:val="⟩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r>
                                      <m:rPr>
                                        <m:nor/>
                                      </m:rPr>
                                      <a:rPr lang="cs-CZ" dirty="0"/>
                                      <m:t> 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,75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d>
                                        <m:dPr>
                                          <m:endChr m:val=""/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1;</m:t>
                                          </m:r>
                                          <m:d>
                                            <m:dPr>
                                              <m:begChr m:val=""/>
                                              <m:endChr m:val="⟩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d>
                                          <m:r>
                                            <m:rPr>
                                              <m:nor/>
                                            </m:rPr>
                                            <a:rPr lang="cs-CZ" dirty="0"/>
                                            <m:t> </m:t>
                                          </m:r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1,00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∈</m:t>
                                      </m:r>
                                      <m:d>
                                        <m:d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2;∞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r>
                  <a:rPr lang="cs-CZ" dirty="0"/>
                  <a:t>Určete pravděpodobnostní funkci počtu vadných výrobků v testovaném vzorku.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2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15C9FE19-0118-4A1B-A565-EA6FD50D7C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813223"/>
              </p:ext>
            </p:extLst>
          </p:nvPr>
        </p:nvGraphicFramePr>
        <p:xfrm>
          <a:off x="3717503" y="27378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E6820D69-35AF-4777-9638-D9B276957B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2530397"/>
                  </p:ext>
                </p:extLst>
              </p:nvPr>
            </p:nvGraphicFramePr>
            <p:xfrm>
              <a:off x="9157160" y="2716884"/>
              <a:ext cx="244217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50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1712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CEF5F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E6820D69-35AF-4777-9638-D9B276957B1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2530397"/>
                  </p:ext>
                </p:extLst>
              </p:nvPr>
            </p:nvGraphicFramePr>
            <p:xfrm>
              <a:off x="9157160" y="2716884"/>
              <a:ext cx="2442173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250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1712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95" t="-1639" r="-13988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72532" t="-1639" r="-858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869781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4798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NV převádějí abstraktní základní prostor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na čísla (s čísly se lépe pracuje).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NV slouží jako model pro naše empirická pozorování (data).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endParaRPr lang="cs-CZ" dirty="0"/>
              </a:p>
              <a:p>
                <a:pPr lvl="1"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 teorii pravděpodobnosti s nimi pracujeme teoreticky – jejich rozdělení považujeme za dané 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dirty="0"/>
                  <a:t>    a zkoumáme jejich vlastnosti.</a:t>
                </a:r>
              </a:p>
              <a:p>
                <a:pPr lvl="1">
                  <a:spcBef>
                    <a:spcPts val="180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Ve statistice se snažíme cosi usoudit o jejich neznámém rozdělení na základě konkrétních realizací.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37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K čemu potřebujeme popisovat chování NV?</a:t>
            </a:r>
          </a:p>
        </p:txBody>
      </p:sp>
    </p:spTree>
    <p:extLst>
      <p:ext uri="{BB962C8B-B14F-4D97-AF65-F5344CB8AC3E}">
        <p14:creationId xmlns:p14="http://schemas.microsoft.com/office/powerpoint/2010/main" val="3240142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Distribuční funkce, resp. pravděpodobnostní funkce, popisují rozdělení NV jednoznačně, do všech podrobností. 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Někdy nás zajímá pouze některý aspekt NV, který se dá popsat jedním číslem: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očekávaná hodnota NV,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variabilita možných hodnot,</a:t>
            </a:r>
          </a:p>
          <a:p>
            <a:pPr lvl="1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...</a:t>
            </a:r>
          </a:p>
          <a:p>
            <a:pPr marL="0" indent="0">
              <a:buNone/>
            </a:pPr>
            <a:endParaRPr lang="cs-CZ" b="1" dirty="0"/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38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Proč potřebujeme číselné charakteristiky NV?</a:t>
            </a:r>
          </a:p>
        </p:txBody>
      </p:sp>
    </p:spTree>
    <p:extLst>
      <p:ext uri="{BB962C8B-B14F-4D97-AF65-F5344CB8AC3E}">
        <p14:creationId xmlns:p14="http://schemas.microsoft.com/office/powerpoint/2010/main" val="26428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0"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Obecný moment r-</a:t>
                </a:r>
                <a:r>
                  <a:rPr lang="cs-CZ" dirty="0" err="1">
                    <a:solidFill>
                      <a:srgbClr val="00A499"/>
                    </a:solidFill>
                  </a:rPr>
                  <a:t>tého</a:t>
                </a:r>
                <a:r>
                  <a:rPr lang="cs-CZ" dirty="0">
                    <a:solidFill>
                      <a:srgbClr val="00A499"/>
                    </a:solidFill>
                  </a:rPr>
                  <a:t> řádu </a:t>
                </a:r>
                <a:r>
                  <a:rPr lang="cs-CZ" dirty="0"/>
                  <a:t>(značí se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nebo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</m:e>
                    </m:d>
                    <m:r>
                      <a:rPr lang="cs-CZ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pro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𝑟</m:t>
                    </m:r>
                    <m:r>
                      <a:rPr lang="cs-CZ" i="1">
                        <a:latin typeface="Cambria Math"/>
                      </a:rPr>
                      <m:t>=1, 2, …</m:t>
                    </m:r>
                  </m:oMath>
                </a14:m>
                <a:r>
                  <a:rPr lang="cs-CZ" dirty="0"/>
                  <a:t>)  </a:t>
                </a:r>
              </a:p>
              <a:p>
                <a:pPr lvl="1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pro diskrétní NV:    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𝑟</m:t>
                            </m:r>
                          </m:sup>
                        </m:sSubSup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cs-CZ" dirty="0"/>
                  <a:t>			</a:t>
                </a:r>
              </a:p>
              <a:p>
                <a:pPr marL="457200" lvl="1" indent="0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:endParaRPr lang="cs-CZ" dirty="0"/>
              </a:p>
              <a:p>
                <a:pPr lvl="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 lvl="1"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Střední hodnota </a:t>
                </a:r>
                <a:r>
                  <a:rPr lang="cs-CZ" dirty="0"/>
                  <a:t>(angl. </a:t>
                </a:r>
                <a:r>
                  <a:rPr lang="cs-CZ" dirty="0" err="1"/>
                  <a:t>expected</a:t>
                </a:r>
                <a:r>
                  <a:rPr lang="cs-CZ" dirty="0"/>
                  <a:t> </a:t>
                </a:r>
                <a:r>
                  <a:rPr lang="cs-CZ" dirty="0" err="1"/>
                  <a:t>value</a:t>
                </a:r>
                <a:r>
                  <a:rPr lang="cs-CZ" dirty="0"/>
                  <a:t>, </a:t>
                </a:r>
                <a:r>
                  <a:rPr lang="cs-CZ" dirty="0" err="1"/>
                  <a:t>mean</a:t>
                </a:r>
                <a:r>
                  <a:rPr lang="en-US" dirty="0"/>
                  <a:t>;</a:t>
                </a:r>
                <a:r>
                  <a:rPr lang="cs-CZ" dirty="0"/>
                  <a:t> značí se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cs-CZ" dirty="0"/>
                  <a:t>nebo </a:t>
                </a:r>
                <a:r>
                  <a:rPr lang="cs-CZ" i="1" dirty="0"/>
                  <a:t>µ</a:t>
                </a:r>
                <a:r>
                  <a:rPr lang="cs-CZ" dirty="0"/>
                  <a:t>)        </a:t>
                </a:r>
              </a:p>
              <a:p>
                <a:pPr lvl="2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pro diskrétní NV: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𝜇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cs-CZ" dirty="0"/>
                  <a:t>		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39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Číselné charakteristiky NV</a:t>
            </a:r>
          </a:p>
        </p:txBody>
      </p:sp>
    </p:spTree>
    <p:extLst>
      <p:ext uri="{BB962C8B-B14F-4D97-AF65-F5344CB8AC3E}">
        <p14:creationId xmlns:p14="http://schemas.microsoft.com/office/powerpoint/2010/main" val="22560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cs-CZ" dirty="0"/>
                  <a:t>Zápisem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cs-CZ" dirty="0"/>
                  <a:t> rozumíme jev složený ze všech elementárních jevů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cs-CZ" dirty="0"/>
                  <a:t>, pro které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endParaRPr lang="cs-CZ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tj</m:t>
                    </m:r>
                    <m:r>
                      <a:rPr lang="cs-CZ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r>
                  <a:rPr lang="cs-CZ" dirty="0"/>
                  <a:t>Podobně:</a:t>
                </a:r>
              </a:p>
              <a:p>
                <a:pPr marL="2634300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de-DE" dirty="0"/>
                  <a:t>,</a:t>
                </a:r>
              </a:p>
              <a:p>
                <a:pPr marL="2634300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cs-CZ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de-DE" dirty="0"/>
                  <a:t>,</a:t>
                </a:r>
              </a:p>
              <a:p>
                <a:pPr marL="2634300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cs-CZ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de-DE" dirty="0"/>
                  <a:t>, …</a:t>
                </a:r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Zápis jevů pomocí náhodných veličin</a:t>
            </a:r>
          </a:p>
        </p:txBody>
      </p:sp>
    </p:spTree>
    <p:extLst>
      <p:ext uri="{BB962C8B-B14F-4D97-AF65-F5344CB8AC3E}">
        <p14:creationId xmlns:p14="http://schemas.microsoft.com/office/powerpoint/2010/main" val="31141310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Střední hodnotu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cs-CZ" dirty="0"/>
                  <a:t> náhodné veličiny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lze chápat jako: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průměrnou (očekávanou) hodnotu NV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, kolem níž hodnoty NV kolísají,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míru polohy, populační průměr,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vážený průměr všech možných hodnot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E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sub>
                          <m:sup/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∙</m:t>
                            </m:r>
                            <m:r>
                              <a:rPr lang="cs-CZ" i="1">
                                <a:latin typeface="Cambria Math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40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Význam střední hodnoty</a:t>
            </a:r>
          </a:p>
        </p:txBody>
      </p:sp>
    </p:spTree>
    <p:extLst>
      <p:ext uri="{BB962C8B-B14F-4D97-AF65-F5344CB8AC3E}">
        <p14:creationId xmlns:p14="http://schemas.microsoft.com/office/powerpoint/2010/main" val="8665227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41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 Z dlouhodobého pozorování jsou známy údaje uvedené v následující tabulce.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r>
                  <a:rPr lang="cs-CZ" dirty="0"/>
                  <a:t>Určete střední hodnotu počtu vadných výrobků v testovaném vzorku.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3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C80BDAB3-39C8-4D79-BAA6-6F2F2A6FF2D9}"/>
              </a:ext>
            </a:extLst>
          </p:cNvPr>
          <p:cNvGraphicFramePr>
            <a:graphicFrameLocks noGrp="1"/>
          </p:cNvGraphicFramePr>
          <p:nvPr/>
        </p:nvGraphicFramePr>
        <p:xfrm>
          <a:off x="3101777" y="2774086"/>
          <a:ext cx="58542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Počet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vadných výrobků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Pravděpodobnost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0,25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0,50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1338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42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 Z dlouhodobého pozorování jsou známy údaje uvedené v následující tabulce.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vadných výrobků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mtClean="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𝜇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r>
                  <a:rPr lang="cs-CZ" dirty="0"/>
                  <a:t>Určete střední hodnotu počtu vadných výrobků v testovaném vzorku.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  <a:blipFill>
                <a:blip r:embed="rId2"/>
                <a:stretch>
                  <a:fillRect l="-548" t="-1321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C80BDAB3-39C8-4D79-BAA6-6F2F2A6FF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0483496"/>
                  </p:ext>
                </p:extLst>
              </p:nvPr>
            </p:nvGraphicFramePr>
            <p:xfrm>
              <a:off x="666310" y="3695031"/>
              <a:ext cx="5395347" cy="1854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471569917"/>
                        </a:ext>
                      </a:extLst>
                    </a:gridCol>
                  </a:tblGrid>
                  <a:tr h="371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C80BDAB3-39C8-4D79-BAA6-6F2F2A6FF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0483496"/>
                  </p:ext>
                </p:extLst>
              </p:nvPr>
            </p:nvGraphicFramePr>
            <p:xfrm>
              <a:off x="666310" y="3695031"/>
              <a:ext cx="5395347" cy="1854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471569917"/>
                        </a:ext>
                      </a:extLst>
                    </a:gridCol>
                  </a:tblGrid>
                  <a:tr h="37104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2" t="-1639" r="-248235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270" t="-1639" r="-10095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0696" t="-1639" r="-63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0036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43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 Z dlouhodobého pozorování jsou známy údaje uvedené v následující tabulce.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vadných výrobků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mtClean="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𝜇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r>
                  <a:rPr lang="cs-CZ" dirty="0"/>
                  <a:t>Určete střední hodnotu počtu vadných výrobků v testovaném vzorku.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  <a:blipFill>
                <a:blip r:embed="rId2"/>
                <a:stretch>
                  <a:fillRect l="-548" t="-1321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C80BDAB3-39C8-4D79-BAA6-6F2F2A6FF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8545030"/>
                  </p:ext>
                </p:extLst>
              </p:nvPr>
            </p:nvGraphicFramePr>
            <p:xfrm>
              <a:off x="666310" y="3695031"/>
              <a:ext cx="5395347" cy="1854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471569917"/>
                        </a:ext>
                      </a:extLst>
                    </a:gridCol>
                  </a:tblGrid>
                  <a:tr h="371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∙0,25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∙0,25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C80BDAB3-39C8-4D79-BAA6-6F2F2A6FF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8545030"/>
                  </p:ext>
                </p:extLst>
              </p:nvPr>
            </p:nvGraphicFramePr>
            <p:xfrm>
              <a:off x="666310" y="3695031"/>
              <a:ext cx="5395347" cy="1854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471569917"/>
                        </a:ext>
                      </a:extLst>
                    </a:gridCol>
                  </a:tblGrid>
                  <a:tr h="37104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2" t="-1639" r="-248235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270" t="-1639" r="-10095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0696" t="-1639" r="-63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0696" t="-101639" r="-633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0696" t="-201639" r="-633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0696" t="-301639" r="-633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559870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44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 Z dlouhodobého pozorování jsou známy údaje uvedené v následující tabulce.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vadných výrobků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mtClean="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𝜇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r>
                  <a:rPr lang="cs-CZ" dirty="0"/>
                  <a:t>Určete střední hodnotu počtu vadných výrobků v testovaném vzorku.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  <a:blipFill>
                <a:blip r:embed="rId2"/>
                <a:stretch>
                  <a:fillRect l="-548" t="-1321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C80BDAB3-39C8-4D79-BAA6-6F2F2A6FF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2181745"/>
                  </p:ext>
                </p:extLst>
              </p:nvPr>
            </p:nvGraphicFramePr>
            <p:xfrm>
              <a:off x="666310" y="3695031"/>
              <a:ext cx="5395347" cy="1854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471569917"/>
                        </a:ext>
                      </a:extLst>
                    </a:gridCol>
                  </a:tblGrid>
                  <a:tr h="371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C80BDAB3-39C8-4D79-BAA6-6F2F2A6FF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2181745"/>
                  </p:ext>
                </p:extLst>
              </p:nvPr>
            </p:nvGraphicFramePr>
            <p:xfrm>
              <a:off x="666310" y="3695031"/>
              <a:ext cx="5395347" cy="1854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471569917"/>
                        </a:ext>
                      </a:extLst>
                    </a:gridCol>
                  </a:tblGrid>
                  <a:tr h="37104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2" t="-1639" r="-248235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270" t="-1639" r="-10095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0696" t="-1639" r="-63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0696" t="-101639" r="-633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0696" t="-201639" r="-633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0696" t="-301639" r="-633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786598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45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 Z dlouhodobého pozorování jsou známy údaje uvedené v následující tabulce.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vadných výrobků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mtClean="0">
                        <a:latin typeface="Cambria Math"/>
                      </a:rPr>
                      <m:t>E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𝜇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1,00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r>
                  <a:rPr lang="cs-CZ" dirty="0"/>
                  <a:t>Mezi vybranými výrobky lze očekávat průměrně 1 vadný výrobek.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  <a:blipFill>
                <a:blip r:embed="rId2"/>
                <a:stretch>
                  <a:fillRect l="-548" t="-1321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C80BDAB3-39C8-4D79-BAA6-6F2F2A6FF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2912547"/>
                  </p:ext>
                </p:extLst>
              </p:nvPr>
            </p:nvGraphicFramePr>
            <p:xfrm>
              <a:off x="666310" y="3695031"/>
              <a:ext cx="5395347" cy="1854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471569917"/>
                        </a:ext>
                      </a:extLst>
                    </a:gridCol>
                  </a:tblGrid>
                  <a:tr h="371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>
                              <a:solidFill>
                                <a:srgbClr val="00A499"/>
                              </a:solidFill>
                            </a:rPr>
                            <a:t>1,00</a:t>
                          </a:r>
                          <a:endParaRPr lang="en-US" b="1" dirty="0">
                            <a:solidFill>
                              <a:srgbClr val="00A499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C80BDAB3-39C8-4D79-BAA6-6F2F2A6FF2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2912547"/>
                  </p:ext>
                </p:extLst>
              </p:nvPr>
            </p:nvGraphicFramePr>
            <p:xfrm>
              <a:off x="666310" y="3695031"/>
              <a:ext cx="5395347" cy="1854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471569917"/>
                        </a:ext>
                      </a:extLst>
                    </a:gridCol>
                  </a:tblGrid>
                  <a:tr h="37104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2" t="-1639" r="-248235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270" t="-1639" r="-10095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0696" t="-1639" r="-63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0696" t="-101639" r="-633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0696" t="-201639" r="-633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0696" t="-301639" r="-633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>
                              <a:solidFill>
                                <a:srgbClr val="00A499"/>
                              </a:solidFill>
                            </a:rPr>
                            <a:t>1,00</a:t>
                          </a:r>
                          <a:endParaRPr lang="en-US" b="1" dirty="0">
                            <a:solidFill>
                              <a:srgbClr val="00A499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822002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lvl="2" indent="-342900">
                  <a:spcAft>
                    <a:spcPts val="24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∀</m:t>
                    </m:r>
                    <m:r>
                      <a:rPr lang="cs-CZ" i="1">
                        <a:latin typeface="Cambria Math"/>
                      </a:rPr>
                      <m:t>𝑎</m:t>
                    </m:r>
                    <m:r>
                      <a:rPr lang="cs-CZ" i="1">
                        <a:latin typeface="Cambria Math"/>
                      </a:rPr>
                      <m:t>,</m:t>
                    </m:r>
                    <m:r>
                      <a:rPr lang="cs-CZ" i="1">
                        <a:latin typeface="Cambria Math"/>
                      </a:rPr>
                      <m:t>𝑏</m:t>
                    </m:r>
                    <m:r>
                      <a:rPr lang="cs-CZ" i="1">
                        <a:latin typeface="Cambria Math"/>
                      </a:rPr>
                      <m:t>∈</m:t>
                    </m:r>
                    <m:r>
                      <a:rPr lang="cs-CZ" i="1">
                        <a:latin typeface="Cambria Math"/>
                      </a:rPr>
                      <m:t>ℝ</m:t>
                    </m:r>
                    <m:r>
                      <a:rPr lang="cs-CZ" i="1">
                        <a:latin typeface="Cambria Math"/>
                      </a:rPr>
                      <m:t>:   </m:t>
                    </m:r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𝑎𝑋</m:t>
                        </m:r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r>
                          <a:rPr lang="cs-CZ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i="1">
                        <a:latin typeface="Cambria Math"/>
                      </a:rPr>
                      <m:t>𝑎𝐸</m:t>
                    </m:r>
                    <m:r>
                      <a:rPr lang="cs-CZ" i="1">
                        <a:latin typeface="Cambria Math"/>
                      </a:rPr>
                      <m:t>(</m:t>
                    </m:r>
                    <m:r>
                      <a:rPr lang="cs-CZ" i="1">
                        <a:latin typeface="Cambria Math"/>
                      </a:rPr>
                      <m:t>𝑋</m:t>
                    </m:r>
                    <m:r>
                      <a:rPr lang="cs-CZ" i="1">
                        <a:latin typeface="Cambria Math"/>
                      </a:rPr>
                      <m:t>)+</m:t>
                    </m:r>
                    <m:r>
                      <a:rPr lang="cs-CZ" i="1">
                        <a:latin typeface="Cambria Math"/>
                      </a:rPr>
                      <m:t>𝑏</m:t>
                    </m:r>
                    <m:r>
                      <a:rPr lang="cs-CZ">
                        <a:latin typeface="Cambria Math"/>
                      </a:rPr>
                      <m:t>,  </m:t>
                    </m:r>
                  </m:oMath>
                </a14:m>
                <a:endParaRPr lang="cs-CZ" dirty="0">
                  <a:latin typeface="Cambria Math"/>
                </a:endParaRPr>
              </a:p>
              <a:p>
                <a:pPr marL="114300" lvl="2" indent="-342900">
                  <a:lnSpc>
                    <a:spcPct val="150000"/>
                  </a:lnSpc>
                  <a:spcAft>
                    <a:spcPts val="6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(</m:t>
                            </m:r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cs-CZ" dirty="0"/>
                  <a:t>, </a:t>
                </a:r>
              </a:p>
              <a:p>
                <a:pPr marL="0" lvl="2" indent="0">
                  <a:lnSpc>
                    <a:spcPct val="150000"/>
                  </a:lnSpc>
                  <a:spcAft>
                    <a:spcPts val="600"/>
                  </a:spcAft>
                  <a:buClr>
                    <a:srgbClr val="00A499"/>
                  </a:buClr>
                  <a:buNone/>
                </a:pPr>
                <a:r>
                  <a:rPr lang="cs-CZ" dirty="0"/>
                  <a:t>       tj. střední hodnota součtu NV je rovna součtu jejich středních hodnot (vždy),</a:t>
                </a:r>
              </a:p>
              <a:p>
                <a:pPr marL="342900" lvl="2" indent="-3429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114300" lvl="2" indent="-342900">
                  <a:spcAft>
                    <a:spcPts val="6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⋯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nez</m:t>
                    </m:r>
                    <m:r>
                      <a:rPr lang="cs-CZ">
                        <a:latin typeface="Cambria Math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visl</m:t>
                    </m:r>
                    <m:r>
                      <a:rPr lang="cs-CZ">
                        <a:latin typeface="Cambria Math"/>
                      </a:rPr>
                      <m:t>é</m:t>
                    </m:r>
                    <m:r>
                      <a:rPr lang="cs-CZ" i="1">
                        <a:latin typeface="Cambria Math"/>
                      </a:rPr>
                      <m:t> ⇒ </m:t>
                    </m:r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  <m:r>
                              <a:rPr lang="cs-CZ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  <m:r>
                          <a:rPr lang="cs-CZ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𝐸</m:t>
                            </m:r>
                            <m:r>
                              <a:rPr lang="cs-CZ" i="1">
                                <a:latin typeface="Cambria Math"/>
                              </a:rPr>
                              <m:t>(</m:t>
                            </m:r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>
                        <a:latin typeface="Cambria Math"/>
                      </a:rPr>
                      <m:t>)</m:t>
                    </m:r>
                  </m:oMath>
                </a14:m>
                <a:r>
                  <a:rPr lang="cs-CZ" dirty="0"/>
                  <a:t>,</a:t>
                </a:r>
              </a:p>
              <a:p>
                <a:pPr marL="0" lvl="2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dirty="0"/>
                  <a:t>      tj. jsou-li NV nezávislé, pak střední hodnota součinu NV je rovna součinu jejich  středních hodnot    </a:t>
                </a:r>
              </a:p>
              <a:p>
                <a:pPr marL="0" lvl="2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dirty="0"/>
                  <a:t>      (obecně to neplatí).</a:t>
                </a:r>
              </a:p>
              <a:p>
                <a:pPr lvl="2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8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46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Vlastnosti střední hodnoty</a:t>
            </a:r>
          </a:p>
        </p:txBody>
      </p:sp>
    </p:spTree>
    <p:extLst>
      <p:ext uri="{BB962C8B-B14F-4D97-AF65-F5344CB8AC3E}">
        <p14:creationId xmlns:p14="http://schemas.microsoft.com/office/powerpoint/2010/main" val="399365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47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1577" y="1340063"/>
                <a:ext cx="11614938" cy="5079148"/>
              </a:xfrm>
            </p:spPr>
            <p:txBody>
              <a:bodyPr>
                <a:normAutofit/>
              </a:bodyPr>
              <a:lstStyle/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cs-CZ" dirty="0"/>
                  <a:t>Nezávislé náhodné veličiny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 mají následující střední hodnotu: </a:t>
                </a:r>
              </a:p>
              <a:p>
                <a:pPr marL="0" lv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)=3</m:t>
                    </m:r>
                  </m:oMath>
                </a14:m>
                <a:r>
                  <a:rPr lang="cs-CZ" dirty="0"/>
                  <a:t>. 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cs-CZ" dirty="0"/>
                  <a:t>Definujme náhodné veličiny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 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cs-CZ" dirty="0"/>
                  <a:t> jako </a:t>
                </a:r>
              </a:p>
              <a:p>
                <a:pPr marL="0" lv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+12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lv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=−2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r>
                  <a:rPr lang="cs-CZ" dirty="0"/>
                  <a:t>. 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cs-CZ" dirty="0"/>
                  <a:t>Určete střední hodnotu náhodných veličin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 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+12=4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∙1−2∙3+12=10</m:t>
                      </m:r>
                    </m:oMath>
                  </m:oMathPara>
                </a14:m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𝑋𝑌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cs-CZ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=−2∙1∙3+3−7=−10</m:t>
                      </m:r>
                    </m:oMath>
                  </m:oMathPara>
                </a14:m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cs-CZ" i="1" dirty="0"/>
              </a:p>
              <a:p>
                <a:pPr>
                  <a:lnSpc>
                    <a:spcPct val="100000"/>
                  </a:lnSpc>
                </a:pPr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577" y="1340063"/>
                <a:ext cx="11614938" cy="5079148"/>
              </a:xfrm>
              <a:blipFill>
                <a:blip r:embed="rId2"/>
                <a:stretch>
                  <a:fillRect l="-577" t="-7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4</a:t>
            </a:r>
          </a:p>
        </p:txBody>
      </p:sp>
      <p:sp>
        <p:nvSpPr>
          <p:cNvPr id="2" name="Pravá složená závorka 1">
            <a:extLst>
              <a:ext uri="{FF2B5EF4-FFF2-40B4-BE49-F238E27FC236}">
                <a16:creationId xmlns:a16="http://schemas.microsoft.com/office/drawing/2014/main" id="{6CACD11B-6717-4AED-AD89-FCCBB3CB4AFC}"/>
              </a:ext>
            </a:extLst>
          </p:cNvPr>
          <p:cNvSpPr/>
          <p:nvPr/>
        </p:nvSpPr>
        <p:spPr>
          <a:xfrm rot="5400000">
            <a:off x="5286279" y="4957091"/>
            <a:ext cx="300709" cy="1218177"/>
          </a:xfrm>
          <a:prstGeom prst="rightBrace">
            <a:avLst/>
          </a:prstGeom>
          <a:ln w="12700">
            <a:solidFill>
              <a:srgbClr val="00A4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9AAD355-836D-49BA-819E-B764391B6C70}"/>
              </a:ext>
            </a:extLst>
          </p:cNvPr>
          <p:cNvSpPr txBox="1"/>
          <p:nvPr/>
        </p:nvSpPr>
        <p:spPr>
          <a:xfrm>
            <a:off x="4670192" y="5825243"/>
            <a:ext cx="533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toto je možné pouze proto, že X, Y jsou nezávislé NV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9A735B3-3C67-4EBB-ACA6-1C67DF50A79F}"/>
              </a:ext>
            </a:extLst>
          </p:cNvPr>
          <p:cNvSpPr/>
          <p:nvPr/>
        </p:nvSpPr>
        <p:spPr>
          <a:xfrm>
            <a:off x="6640140" y="4259018"/>
            <a:ext cx="2578248" cy="417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14A358A-49A2-4FC9-BD65-B834FD2DFA1C}"/>
              </a:ext>
            </a:extLst>
          </p:cNvPr>
          <p:cNvSpPr/>
          <p:nvPr/>
        </p:nvSpPr>
        <p:spPr>
          <a:xfrm>
            <a:off x="9272875" y="4234470"/>
            <a:ext cx="2092687" cy="417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D0C0F6D-A3DD-4F97-A772-78D7689B3B78}"/>
              </a:ext>
            </a:extLst>
          </p:cNvPr>
          <p:cNvSpPr/>
          <p:nvPr/>
        </p:nvSpPr>
        <p:spPr>
          <a:xfrm>
            <a:off x="11420049" y="4312204"/>
            <a:ext cx="490953" cy="417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424C999-369B-4C9D-A2B3-C3340946A13F}"/>
              </a:ext>
            </a:extLst>
          </p:cNvPr>
          <p:cNvSpPr/>
          <p:nvPr/>
        </p:nvSpPr>
        <p:spPr>
          <a:xfrm>
            <a:off x="3467356" y="4305045"/>
            <a:ext cx="3118297" cy="417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F60F969-E67D-40E7-86A5-02365A9A51B9}"/>
              </a:ext>
            </a:extLst>
          </p:cNvPr>
          <p:cNvSpPr/>
          <p:nvPr/>
        </p:nvSpPr>
        <p:spPr>
          <a:xfrm>
            <a:off x="349059" y="4156736"/>
            <a:ext cx="3118297" cy="417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2EA0B7C8-33C2-4140-A515-38F58CEDA0FC}"/>
              </a:ext>
            </a:extLst>
          </p:cNvPr>
          <p:cNvSpPr/>
          <p:nvPr/>
        </p:nvSpPr>
        <p:spPr>
          <a:xfrm>
            <a:off x="1286984" y="4962280"/>
            <a:ext cx="3118297" cy="417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D4CDC786-B9CC-40C7-AE42-7BC9D21ACD23}"/>
              </a:ext>
            </a:extLst>
          </p:cNvPr>
          <p:cNvSpPr/>
          <p:nvPr/>
        </p:nvSpPr>
        <p:spPr>
          <a:xfrm>
            <a:off x="4467672" y="5019117"/>
            <a:ext cx="3570661" cy="417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89F3F570-EE23-48D3-AB4C-B5531FECAAF4}"/>
              </a:ext>
            </a:extLst>
          </p:cNvPr>
          <p:cNvSpPr/>
          <p:nvPr/>
        </p:nvSpPr>
        <p:spPr>
          <a:xfrm>
            <a:off x="8118114" y="4959065"/>
            <a:ext cx="2092687" cy="417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A0E17843-6080-4E47-A433-CA4ECD84150A}"/>
              </a:ext>
            </a:extLst>
          </p:cNvPr>
          <p:cNvSpPr/>
          <p:nvPr/>
        </p:nvSpPr>
        <p:spPr>
          <a:xfrm>
            <a:off x="10319218" y="5030808"/>
            <a:ext cx="918492" cy="417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23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Modus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b="1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1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cs-CZ" b="1" dirty="0">
                    <a:solidFill>
                      <a:srgbClr val="00A499"/>
                    </a:solidFill>
                  </a:rPr>
                  <a:t> </a:t>
                </a:r>
                <a:r>
                  <a:rPr lang="cs-CZ" dirty="0"/>
                  <a:t>– typická hodnota náhodné veličiny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     </a:t>
                </a:r>
                <a:r>
                  <a:rPr lang="cs-CZ" dirty="0">
                    <a:solidFill>
                      <a:srgbClr val="00A499"/>
                    </a:solidFill>
                  </a:rPr>
                  <a:t>pro diskrétní NV</a:t>
                </a:r>
                <a:r>
                  <a:rPr lang="cs-CZ" dirty="0"/>
                  <a:t>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∀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/>
                        <a:ea typeface="Cambria Math"/>
                      </a:rPr>
                      <m:t>:  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cs-CZ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cs-CZ" dirty="0"/>
              </a:p>
              <a:p>
                <a:pPr marL="0" indent="0" algn="r">
                  <a:buNone/>
                </a:pPr>
                <a:r>
                  <a:rPr lang="cs-CZ" dirty="0"/>
                  <a:t>(tzn. modus je taková hodnota DNV, v níž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nabývá svého maxima)</a:t>
                </a:r>
              </a:p>
              <a:p>
                <a:pPr marL="0" indent="0" algn="r">
                  <a:spcBef>
                    <a:spcPts val="0"/>
                  </a:spcBef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     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 algn="r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112500" indent="-3429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Modus není těmito podmínkami určen jednoznačně, tzn. </a:t>
                </a:r>
                <a:r>
                  <a:rPr lang="cs-CZ" dirty="0">
                    <a:solidFill>
                      <a:srgbClr val="00A499"/>
                    </a:solidFill>
                  </a:rPr>
                  <a:t>náhodná veličina může mít několik modů</a:t>
                </a:r>
                <a:r>
                  <a:rPr lang="cs-CZ" dirty="0"/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dirty="0"/>
                  <a:t>      (např. výsledek hodu kostkou).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112500" indent="-3429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Má-li NV právě jeden modus, mluvíme o </a:t>
                </a:r>
                <a:r>
                  <a:rPr lang="cs-CZ" dirty="0" err="1">
                    <a:solidFill>
                      <a:srgbClr val="00A499"/>
                    </a:solidFill>
                  </a:rPr>
                  <a:t>unimodálním</a:t>
                </a:r>
                <a:r>
                  <a:rPr lang="cs-CZ" dirty="0">
                    <a:solidFill>
                      <a:srgbClr val="00A499"/>
                    </a:solidFill>
                  </a:rPr>
                  <a:t> rozdělení </a:t>
                </a:r>
                <a:r>
                  <a:rPr lang="cs-CZ" dirty="0"/>
                  <a:t>NV.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112500" indent="-34290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Má-li NV </a:t>
                </a:r>
                <a:r>
                  <a:rPr lang="cs-CZ" dirty="0" err="1">
                    <a:solidFill>
                      <a:srgbClr val="00A499"/>
                    </a:solidFill>
                  </a:rPr>
                  <a:t>unimodální</a:t>
                </a:r>
                <a:r>
                  <a:rPr lang="cs-CZ" dirty="0">
                    <a:solidFill>
                      <a:srgbClr val="00A499"/>
                    </a:solidFill>
                  </a:rPr>
                  <a:t> symetrické rozdělení</a:t>
                </a:r>
                <a:r>
                  <a:rPr lang="cs-CZ" dirty="0"/>
                  <a:t>, pak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acc>
                      <m:accPr>
                        <m:chr m:val="̂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cs-CZ" dirty="0"/>
                  <a:t>.</a:t>
                </a: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603" b="-16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48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Modus</a:t>
            </a:r>
          </a:p>
        </p:txBody>
      </p:sp>
    </p:spTree>
    <p:extLst>
      <p:ext uri="{BB962C8B-B14F-4D97-AF65-F5344CB8AC3E}">
        <p14:creationId xmlns:p14="http://schemas.microsoft.com/office/powerpoint/2010/main" val="15400392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49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 Z dlouhodobého pozorování jsou známy údaje uvedené v následující tabulce.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r>
                  <a:rPr lang="cs-CZ" dirty="0"/>
                  <a:t>Určete modus počtu vadných výrobků v testovaném vzorku.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5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C80BDAB3-39C8-4D79-BAA6-6F2F2A6FF2D9}"/>
              </a:ext>
            </a:extLst>
          </p:cNvPr>
          <p:cNvGraphicFramePr>
            <a:graphicFrameLocks noGrp="1"/>
          </p:cNvGraphicFramePr>
          <p:nvPr/>
        </p:nvGraphicFramePr>
        <p:xfrm>
          <a:off x="3101777" y="2774086"/>
          <a:ext cx="58542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Počet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vadných výrobků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Pravděpodobnost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0,25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0,50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47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Náhodná veličina </a:t>
                </a:r>
                <a:r>
                  <a:rPr lang="cs-CZ" dirty="0"/>
                  <a:t>– </a:t>
                </a:r>
                <a:r>
                  <a:rPr lang="cs-CZ" b="1" dirty="0"/>
                  <a:t>číselné </a:t>
                </a:r>
                <a:r>
                  <a:rPr lang="cs-CZ" dirty="0"/>
                  <a:t>vyjádření výsledku náhodného pokusu</a:t>
                </a:r>
              </a:p>
              <a:p>
                <a:pPr>
                  <a:buNone/>
                </a:pPr>
                <a:endParaRPr lang="cs-CZ" dirty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b="1" dirty="0"/>
                  <a:t>… výsledek hodu kostkou</a:t>
                </a:r>
              </a:p>
              <a:p>
                <a:pPr algn="ctr">
                  <a:buNone/>
                </a:pPr>
                <a:endParaRPr lang="cs-CZ" b="1" dirty="0"/>
              </a:p>
              <a:p>
                <a:pPr algn="ctr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			Náhodný pokus</a:t>
                </a:r>
                <a:r>
                  <a:rPr lang="cs-CZ" dirty="0"/>
                  <a:t>:   </a:t>
                </a:r>
                <a:r>
                  <a:rPr lang="cs-CZ" b="1" dirty="0"/>
                  <a:t>Hod kostkou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			Náhodný jev</a:t>
                </a:r>
                <a:r>
                  <a:rPr lang="cs-CZ" dirty="0"/>
                  <a:t>:        </a:t>
                </a:r>
                <a:r>
                  <a:rPr lang="cs-CZ" b="1" dirty="0"/>
                  <a:t>Padne sudé číslo</a:t>
                </a:r>
                <a:r>
                  <a:rPr lang="cs-CZ" dirty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;4;6</m:t>
                            </m:r>
                          </m:e>
                        </m:d>
                      </m:e>
                    </m:d>
                  </m:oMath>
                </a14:m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Náhodná veličina (NV)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A27B69A-C645-44DD-B402-8A7AD9A01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635">
            <a:off x="9409660" y="1684116"/>
            <a:ext cx="2116595" cy="211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87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50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 Z dlouhodobého pozorování jsou známy údaje uvedené v následující tabulce.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Nejčastěji lze mezi vybranými výrobky očekávat 1 vadný výrobek.</a:t>
                </a:r>
              </a:p>
            </p:txBody>
          </p:sp>
        </mc:Choice>
        <mc:Fallback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5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C80BDAB3-39C8-4D79-BAA6-6F2F2A6FF2D9}"/>
              </a:ext>
            </a:extLst>
          </p:cNvPr>
          <p:cNvGraphicFramePr>
            <a:graphicFrameLocks noGrp="1"/>
          </p:cNvGraphicFramePr>
          <p:nvPr/>
        </p:nvGraphicFramePr>
        <p:xfrm>
          <a:off x="3101777" y="2774086"/>
          <a:ext cx="58542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Počet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vadných výrobků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Pravděpodobnost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0,25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0,50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6475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lvl="0"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Centrální moment r-</a:t>
                </a:r>
                <a:r>
                  <a:rPr lang="cs-CZ" dirty="0" err="1">
                    <a:solidFill>
                      <a:srgbClr val="00A499"/>
                    </a:solidFill>
                  </a:rPr>
                  <a:t>tého</a:t>
                </a:r>
                <a:r>
                  <a:rPr lang="cs-CZ" dirty="0">
                    <a:solidFill>
                      <a:srgbClr val="00A499"/>
                    </a:solidFill>
                  </a:rPr>
                  <a:t> řádu </a:t>
                </a:r>
                <a:r>
                  <a:rPr lang="cs-CZ" dirty="0"/>
                  <a:t>(značí se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¨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cs-CZ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nebo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</m:e>
                    </m:d>
                    <m:r>
                      <a:rPr lang="cs-CZ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pro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𝑟</m:t>
                    </m:r>
                    <m:r>
                      <a:rPr lang="cs-CZ" i="1">
                        <a:latin typeface="Cambria Math"/>
                      </a:rPr>
                      <m:t>=1, 2, …</m:t>
                    </m:r>
                  </m:oMath>
                </a14:m>
                <a:r>
                  <a:rPr lang="cs-CZ" dirty="0"/>
                  <a:t>)  </a:t>
                </a:r>
              </a:p>
              <a:p>
                <a:pPr lvl="1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pro diskrétní NV:      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¨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cs-CZ" dirty="0"/>
                  <a:t>			</a:t>
                </a:r>
              </a:p>
              <a:p>
                <a:pPr lvl="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b="1" dirty="0"/>
              </a:p>
              <a:p>
                <a:pPr lvl="1">
                  <a:spcAft>
                    <a:spcPts val="12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solidFill>
                      <a:srgbClr val="00A499"/>
                    </a:solidFill>
                  </a:rPr>
                  <a:t>Rozptyl </a:t>
                </a:r>
                <a:r>
                  <a:rPr lang="cs-CZ" dirty="0"/>
                  <a:t>(angl. </a:t>
                </a:r>
                <a:r>
                  <a:rPr lang="cs-CZ" dirty="0" err="1"/>
                  <a:t>dispersion</a:t>
                </a:r>
                <a:r>
                  <a:rPr lang="cs-CZ" dirty="0"/>
                  <a:t>, resp. variance, značí 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´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nebo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𝐷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latin typeface="Cambria Math"/>
                      </a:rPr>
                      <m:t>𝑋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nebo</m:t>
                    </m:r>
                    <m:r>
                      <a:rPr lang="cs-CZ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)        </a:t>
                </a:r>
              </a:p>
              <a:p>
                <a:pPr lvl="2">
                  <a:lnSpc>
                    <a:spcPct val="10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pro diskrétní NV: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𝐸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cs-CZ" dirty="0"/>
                  <a:t>		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r>
                  <a:rPr lang="cs-CZ" dirty="0"/>
                  <a:t> </a:t>
                </a:r>
                <a:r>
                  <a:rPr lang="cs-CZ" b="1" dirty="0"/>
                  <a:t>Výpočetní vztah pro rozptyl</a:t>
                </a:r>
                <a:r>
                  <a:rPr lang="cs-CZ" dirty="0"/>
                  <a:t>: </a:t>
                </a:r>
                <a:endParaRPr lang="cs-CZ" i="1" dirty="0">
                  <a:latin typeface="Cambria Math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𝐷</m:t>
                      </m:r>
                      <m:r>
                        <a:rPr lang="cs-CZ" i="1">
                          <a:latin typeface="Cambria Math"/>
                        </a:rPr>
                        <m:t>(</m:t>
                      </m:r>
                      <m:r>
                        <a:rPr lang="cs-CZ" i="1">
                          <a:latin typeface="Cambria Math"/>
                        </a:rPr>
                        <m:t>𝑋</m:t>
                      </m:r>
                      <m:r>
                        <a:rPr lang="cs-CZ" i="1">
                          <a:latin typeface="Cambria Math"/>
                        </a:rPr>
                        <m:t>)=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/>
                            </a:rPr>
                            <m:t>𝐸</m:t>
                          </m:r>
                          <m:r>
                            <a:rPr lang="cs-CZ" i="1">
                              <a:latin typeface="Cambria Math"/>
                            </a:rPr>
                            <m:t>(</m:t>
                          </m:r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cs-CZ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cs-CZ" i="1">
                          <a:latin typeface="Cambria Math"/>
                        </a:rPr>
                        <m:t>)−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  <a:p>
                <a:pPr>
                  <a:buNone/>
                </a:pPr>
                <a:r>
                  <a:rPr lang="cs-CZ" b="1" dirty="0"/>
                  <a:t>Důkaz</a:t>
                </a:r>
                <a:r>
                  <a:rPr lang="cs-CZ" dirty="0"/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buNone/>
                </a:pPr>
                <a:r>
                  <a:rPr lang="cs-CZ" b="0" dirty="0">
                    <a:ea typeface="Cambria Math" panose="02040503050406030204" pitchFamily="18" charset="0"/>
                  </a:rPr>
                  <a:t>				  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/>
                      </a:rPr>
                      <m:t>)−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5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51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Číselné charakteristiky NV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C46278E8-5DA2-4E3F-9065-43B710059369}"/>
              </a:ext>
            </a:extLst>
          </p:cNvPr>
          <p:cNvSpPr/>
          <p:nvPr/>
        </p:nvSpPr>
        <p:spPr>
          <a:xfrm>
            <a:off x="4700746" y="4211379"/>
            <a:ext cx="2909041" cy="569276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ABA73CE-806B-4F9A-B8EC-B9439C12A11D}"/>
              </a:ext>
            </a:extLst>
          </p:cNvPr>
          <p:cNvSpPr/>
          <p:nvPr/>
        </p:nvSpPr>
        <p:spPr>
          <a:xfrm>
            <a:off x="3835570" y="4958626"/>
            <a:ext cx="3774217" cy="497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70E0B7A7-AD68-4BCC-B8A7-9AC075312174}"/>
              </a:ext>
            </a:extLst>
          </p:cNvPr>
          <p:cNvSpPr/>
          <p:nvPr/>
        </p:nvSpPr>
        <p:spPr>
          <a:xfrm>
            <a:off x="3607480" y="5455715"/>
            <a:ext cx="4204809" cy="599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96AD56A-BC88-4C42-AE0B-867EB1178663}"/>
              </a:ext>
            </a:extLst>
          </p:cNvPr>
          <p:cNvSpPr/>
          <p:nvPr/>
        </p:nvSpPr>
        <p:spPr>
          <a:xfrm>
            <a:off x="7837877" y="5448001"/>
            <a:ext cx="2178068" cy="5995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4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en-US" dirty="0"/>
                  <a:t>M</a:t>
                </a:r>
                <a:r>
                  <a:rPr lang="cs-CZ" dirty="0" err="1"/>
                  <a:t>íra</a:t>
                </a:r>
                <a:r>
                  <a:rPr lang="cs-CZ" dirty="0"/>
                  <a:t> variability dat kolem střední hodnoty.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Střední kvadratická odchylka od střední hodnoty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𝐸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Malý rozptyl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cs-CZ" dirty="0"/>
                  <a:t> hodnoty NV se s vysokou pravděpodobností objevují blízko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Velký rozptyl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cs-CZ" dirty="0"/>
                  <a:t> hodnoty NV se často objevují ve velké vzdálenosti od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cs-CZ" dirty="0"/>
                  <a:t>.</a:t>
                </a:r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52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Význam rozptylu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6732266-1A99-4215-965E-21CB2B1C64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" t="18219" r="18207" b="10827"/>
          <a:stretch/>
        </p:blipFill>
        <p:spPr bwMode="auto">
          <a:xfrm>
            <a:off x="3850725" y="3263660"/>
            <a:ext cx="3804749" cy="2159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FA1E240-8502-48BB-8C6C-EB1844ECDF80}"/>
                  </a:ext>
                </a:extLst>
              </p:cNvPr>
              <p:cNvSpPr txBox="1"/>
              <p:nvPr/>
            </p:nvSpPr>
            <p:spPr>
              <a:xfrm>
                <a:off x="3795756" y="5423427"/>
                <a:ext cx="45222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8000"/>
                          </a:solidFill>
                          <a:latin typeface="Cambria Math"/>
                        </a:rPr>
                        <m:t>𝑫</m:t>
                      </m:r>
                      <m:d>
                        <m:dPr>
                          <m:ctrlPr>
                            <a:rPr lang="cs-CZ" sz="2000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000" b="1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𝑿</m:t>
                          </m:r>
                          <m:r>
                            <a:rPr lang="cs-CZ" sz="2000" b="1" i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000" b="1" i="1">
                          <a:latin typeface="Cambria Math"/>
                        </a:rPr>
                        <m:t>&lt;</m:t>
                      </m:r>
                      <m:r>
                        <a:rPr lang="en-US" sz="2000" b="1" i="1" smtClean="0">
                          <a:solidFill>
                            <a:srgbClr val="FF9900"/>
                          </a:solidFill>
                          <a:latin typeface="Cambria Math"/>
                        </a:rPr>
                        <m:t>𝑫</m:t>
                      </m:r>
                      <m:r>
                        <a:rPr lang="cs-CZ" sz="2000" b="1" i="1">
                          <a:solidFill>
                            <a:srgbClr val="FF9900"/>
                          </a:solidFill>
                          <a:latin typeface="Cambria Math"/>
                        </a:rPr>
                        <m:t>(</m:t>
                      </m:r>
                      <m:r>
                        <a:rPr lang="cs-CZ" sz="2000" b="1" i="1">
                          <a:solidFill>
                            <a:srgbClr val="FF9900"/>
                          </a:solidFill>
                          <a:latin typeface="Cambria Math"/>
                        </a:rPr>
                        <m:t>𝑿</m:t>
                      </m:r>
                      <m:r>
                        <a:rPr lang="cs-CZ" sz="2000" b="1" i="1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cs-CZ" sz="2000" b="1" i="1">
                          <a:solidFill>
                            <a:srgbClr val="FF99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2000" b="1" dirty="0">
                  <a:solidFill>
                    <a:srgbClr val="FF990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FA1E240-8502-48BB-8C6C-EB1844ECD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756" y="5423427"/>
                <a:ext cx="4522293" cy="400110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">
            <a:extLst>
              <a:ext uri="{FF2B5EF4-FFF2-40B4-BE49-F238E27FC236}">
                <a16:creationId xmlns:a16="http://schemas.microsoft.com/office/drawing/2014/main" id="{988C22C3-D1BC-415D-92B3-FCB582D73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7231" y="5726619"/>
            <a:ext cx="767843" cy="76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0B6B883-D6EA-49C8-A3B1-39850F1A2777}"/>
              </a:ext>
            </a:extLst>
          </p:cNvPr>
          <p:cNvSpPr txBox="1"/>
          <p:nvPr/>
        </p:nvSpPr>
        <p:spPr>
          <a:xfrm>
            <a:off x="1105659" y="6051034"/>
            <a:ext cx="9980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A499"/>
                </a:solidFill>
              </a:rPr>
              <a:t>Jednotka rozptylu je kvadrátem jednotky náhodné veličiny!!!  </a:t>
            </a:r>
          </a:p>
        </p:txBody>
      </p:sp>
    </p:spTree>
    <p:extLst>
      <p:ext uri="{BB962C8B-B14F-4D97-AF65-F5344CB8AC3E}">
        <p14:creationId xmlns:p14="http://schemas.microsoft.com/office/powerpoint/2010/main" val="113519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53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 Z dlouhodobého pozorování jsou známy údaje uvedené v následující tabulce.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r>
                  <a:rPr lang="cs-CZ" dirty="0"/>
                  <a:t>Určete rozptyl počtu vadných výrobků v testovaném vzorku.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6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1BBEF1C9-1D74-47E8-93B4-0559F6F4DBDA}"/>
              </a:ext>
            </a:extLst>
          </p:cNvPr>
          <p:cNvGraphicFramePr>
            <a:graphicFrameLocks noGrp="1"/>
          </p:cNvGraphicFramePr>
          <p:nvPr/>
        </p:nvGraphicFramePr>
        <p:xfrm>
          <a:off x="2949775" y="2687320"/>
          <a:ext cx="58542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Počet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vadných výrobků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Pravděpodobnost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0,25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0,50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6515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54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 Z dlouhodobého pozorování jsou známy údaje uvedené v následující tabulce.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vadných výrobků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/>
                      </a:rPr>
                      <m:t>)−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r>
                  <a:rPr lang="cs-CZ" dirty="0"/>
                  <a:t>Určete rozptyl počtu vadných výrobků v testovaném vzorku.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  <a:blipFill>
                <a:blip r:embed="rId2"/>
                <a:stretch>
                  <a:fillRect l="-548" t="-1321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4A362C0-D0E9-4BF3-B812-3FF88D8AF8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7217831"/>
                  </p:ext>
                </p:extLst>
              </p:nvPr>
            </p:nvGraphicFramePr>
            <p:xfrm>
              <a:off x="666310" y="3695031"/>
              <a:ext cx="5395347" cy="1854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471569917"/>
                        </a:ext>
                      </a:extLst>
                    </a:gridCol>
                  </a:tblGrid>
                  <a:tr h="371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>
                              <a:solidFill>
                                <a:schemeClr val="tx1"/>
                              </a:solidFill>
                            </a:rPr>
                            <a:t>1,00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4A362C0-D0E9-4BF3-B812-3FF88D8AF8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7217831"/>
                  </p:ext>
                </p:extLst>
              </p:nvPr>
            </p:nvGraphicFramePr>
            <p:xfrm>
              <a:off x="666310" y="3695031"/>
              <a:ext cx="5395347" cy="1854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471569917"/>
                        </a:ext>
                      </a:extLst>
                    </a:gridCol>
                  </a:tblGrid>
                  <a:tr h="37104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2" t="-1639" r="-248235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270" t="-1639" r="-10095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0696" t="-1639" r="-63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0696" t="-101639" r="-633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0696" t="-201639" r="-633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0696" t="-301639" r="-633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>
                              <a:solidFill>
                                <a:schemeClr val="tx1"/>
                              </a:solidFill>
                            </a:rPr>
                            <a:t>1,00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7694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55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 Z dlouhodobého pozorování jsou známy údaje uvedené v následující tabulce.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vadných výrobků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/>
                      </a:rPr>
                      <m:t>)−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r>
                  <a:rPr lang="cs-CZ" dirty="0"/>
                  <a:t>Určete rozptyl počtu vadných výrobků v testovaném vzorku.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  <a:blipFill>
                <a:blip r:embed="rId2"/>
                <a:stretch>
                  <a:fillRect l="-548" t="-1321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4A362C0-D0E9-4BF3-B812-3FF88D8AF8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9887394"/>
                  </p:ext>
                </p:extLst>
              </p:nvPr>
            </p:nvGraphicFramePr>
            <p:xfrm>
              <a:off x="666310" y="3695031"/>
              <a:ext cx="7317814" cy="1854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471569917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526089063"/>
                        </a:ext>
                      </a:extLst>
                    </a:gridCol>
                  </a:tblGrid>
                  <a:tr h="371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cs-CZ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>
                              <a:solidFill>
                                <a:schemeClr val="tx1"/>
                              </a:solidFill>
                            </a:rPr>
                            <a:t>1,00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4A362C0-D0E9-4BF3-B812-3FF88D8AF8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9887394"/>
                  </p:ext>
                </p:extLst>
              </p:nvPr>
            </p:nvGraphicFramePr>
            <p:xfrm>
              <a:off x="666310" y="3695031"/>
              <a:ext cx="7317814" cy="1854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471569917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526089063"/>
                        </a:ext>
                      </a:extLst>
                    </a:gridCol>
                  </a:tblGrid>
                  <a:tr h="37104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4" t="-1639" r="-37362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0696" t="-1639" r="-20031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1639" r="-10095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1639" r="-63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101639" r="-10095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201639" r="-10095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301639" r="-10095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>
                              <a:solidFill>
                                <a:schemeClr val="tx1"/>
                              </a:solidFill>
                            </a:rPr>
                            <a:t>1,00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326677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56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 Z dlouhodobého pozorování jsou známy údaje uvedené v následující tabulce.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vadných výrobků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/>
                      </a:rPr>
                      <m:t>)−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r>
                  <a:rPr lang="cs-CZ" dirty="0"/>
                  <a:t>Určete rozptyl počtu vadných výrobků v testovaném vzorku.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  <a:blipFill>
                <a:blip r:embed="rId2"/>
                <a:stretch>
                  <a:fillRect l="-548" t="-1321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4A362C0-D0E9-4BF3-B812-3FF88D8AF8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9704764"/>
                  </p:ext>
                </p:extLst>
              </p:nvPr>
            </p:nvGraphicFramePr>
            <p:xfrm>
              <a:off x="666310" y="3695031"/>
              <a:ext cx="7317814" cy="1854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471569917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526089063"/>
                        </a:ext>
                      </a:extLst>
                    </a:gridCol>
                  </a:tblGrid>
                  <a:tr h="371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cs-CZ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0,25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cs-CZ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0,25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>
                              <a:solidFill>
                                <a:schemeClr val="tx1"/>
                              </a:solidFill>
                            </a:rPr>
                            <a:t>1,00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4A362C0-D0E9-4BF3-B812-3FF88D8AF8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9704764"/>
                  </p:ext>
                </p:extLst>
              </p:nvPr>
            </p:nvGraphicFramePr>
            <p:xfrm>
              <a:off x="666310" y="3695031"/>
              <a:ext cx="7317814" cy="1854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471569917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526089063"/>
                        </a:ext>
                      </a:extLst>
                    </a:gridCol>
                  </a:tblGrid>
                  <a:tr h="37104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4" t="-1639" r="-37362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0696" t="-1639" r="-20031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1639" r="-10095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1639" r="-63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101639" r="-10095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101639" r="-633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201639" r="-10095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201639" r="-633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301639" r="-10095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301639" r="-633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>
                              <a:solidFill>
                                <a:schemeClr val="tx1"/>
                              </a:solidFill>
                            </a:rPr>
                            <a:t>1,00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818222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57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 Z dlouhodobého pozorování jsou známy údaje uvedené v následující tabulce.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vadných výrobků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/>
                      </a:rPr>
                      <m:t>)−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1,50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1,00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=0,50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r>
                  <a:rPr lang="cs-CZ" dirty="0"/>
                  <a:t>Rozptyl počtu vadných výrobků v testovaném vzorku je 0,5 ks</a:t>
                </a:r>
                <a:r>
                  <a:rPr lang="cs-CZ" baseline="30000" dirty="0"/>
                  <a:t>2</a:t>
                </a:r>
                <a:r>
                  <a:rPr lang="cs-CZ" dirty="0"/>
                  <a:t>.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  <a:blipFill>
                <a:blip r:embed="rId2"/>
                <a:stretch>
                  <a:fillRect l="-548" t="-1321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4A362C0-D0E9-4BF3-B812-3FF88D8AF8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3229234"/>
                  </p:ext>
                </p:extLst>
              </p:nvPr>
            </p:nvGraphicFramePr>
            <p:xfrm>
              <a:off x="666310" y="3695031"/>
              <a:ext cx="7317814" cy="1854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471569917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526089063"/>
                        </a:ext>
                      </a:extLst>
                    </a:gridCol>
                  </a:tblGrid>
                  <a:tr h="371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cs-CZ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,00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>
                              <a:solidFill>
                                <a:srgbClr val="00A499"/>
                              </a:solidFill>
                            </a:rPr>
                            <a:t>1,00</a:t>
                          </a:r>
                          <a:endParaRPr lang="en-US" b="1" dirty="0">
                            <a:solidFill>
                              <a:srgbClr val="00A499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cs-CZ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𝟓𝟎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4A362C0-D0E9-4BF3-B812-3FF88D8AF8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3229234"/>
                  </p:ext>
                </p:extLst>
              </p:nvPr>
            </p:nvGraphicFramePr>
            <p:xfrm>
              <a:off x="666310" y="3695031"/>
              <a:ext cx="7317814" cy="1854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471569917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526089063"/>
                        </a:ext>
                      </a:extLst>
                    </a:gridCol>
                  </a:tblGrid>
                  <a:tr h="37104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4" t="-1639" r="-37362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0696" t="-1639" r="-20031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1639" r="-10095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1639" r="-63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101639" r="-10095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101639" r="-633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201639" r="-10095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201639" r="-633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301639" r="-10095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301639" r="-633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>
                              <a:solidFill>
                                <a:srgbClr val="00A499"/>
                              </a:solidFill>
                            </a:rPr>
                            <a:t>1,00</a:t>
                          </a:r>
                          <a:endParaRPr lang="en-US" b="1" dirty="0">
                            <a:solidFill>
                              <a:srgbClr val="00A499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401639" r="-633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6460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lvl="2" indent="-342900">
                  <a:spcAft>
                    <a:spcPts val="24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/>
                      </a:rPr>
                      <m:t>∀</m:t>
                    </m:r>
                    <m:r>
                      <a:rPr lang="cs-CZ" i="1" smtClean="0">
                        <a:latin typeface="Cambria Math"/>
                      </a:rPr>
                      <m:t>𝑎</m:t>
                    </m:r>
                    <m:r>
                      <a:rPr lang="cs-CZ" i="1" smtClean="0">
                        <a:latin typeface="Cambria Math"/>
                      </a:rPr>
                      <m:t>,</m:t>
                    </m:r>
                    <m:r>
                      <a:rPr lang="cs-CZ" i="1" smtClean="0">
                        <a:latin typeface="Cambria Math"/>
                      </a:rPr>
                      <m:t>𝑏</m:t>
                    </m:r>
                    <m:r>
                      <a:rPr lang="cs-CZ" i="1" smtClean="0">
                        <a:latin typeface="Cambria Math"/>
                      </a:rPr>
                      <m:t>∈</m:t>
                    </m:r>
                    <m:r>
                      <a:rPr lang="cs-CZ" i="1" smtClean="0">
                        <a:latin typeface="Cambria Math"/>
                      </a:rPr>
                      <m:t>ℝ</m:t>
                    </m:r>
                    <m:r>
                      <a:rPr lang="cs-CZ" i="1" smtClean="0">
                        <a:latin typeface="Cambria Math"/>
                      </a:rPr>
                      <m:t>:   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𝑎𝑋</m:t>
                        </m:r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r>
                          <a:rPr lang="cs-CZ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i="1">
                        <a:latin typeface="Cambria Math"/>
                      </a:rPr>
                      <m:t>(</m:t>
                    </m:r>
                    <m:r>
                      <a:rPr lang="cs-CZ" i="1">
                        <a:latin typeface="Cambria Math"/>
                      </a:rPr>
                      <m:t>𝑋</m:t>
                    </m:r>
                    <m:r>
                      <a:rPr lang="cs-CZ" i="1">
                        <a:latin typeface="Cambria Math"/>
                      </a:rPr>
                      <m:t>)</m:t>
                    </m:r>
                    <m:r>
                      <a:rPr lang="cs-CZ">
                        <a:latin typeface="Cambria Math"/>
                      </a:rPr>
                      <m:t>,  </m:t>
                    </m:r>
                  </m:oMath>
                </a14:m>
                <a:endParaRPr lang="cs-CZ" dirty="0">
                  <a:latin typeface="Cambria Math"/>
                </a:endParaRPr>
              </a:p>
              <a:p>
                <a:pPr marL="0" lvl="2" indent="0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:r>
                  <a:rPr lang="cs-CZ" dirty="0">
                    <a:latin typeface="Cambria Math"/>
                  </a:rPr>
                  <a:t>       </a:t>
                </a:r>
                <a:r>
                  <a:rPr lang="cs-CZ" b="1" dirty="0"/>
                  <a:t>Důkaz</a:t>
                </a:r>
                <a:r>
                  <a:rPr lang="cs-CZ" dirty="0"/>
                  <a:t>:</a:t>
                </a:r>
                <a:r>
                  <a:rPr lang="cs-CZ" dirty="0">
                    <a:latin typeface="Cambria Math"/>
                  </a:rPr>
                  <a:t> </a:t>
                </a:r>
                <a:endParaRPr lang="cs-CZ" i="1" dirty="0">
                  <a:latin typeface="Cambria Math" panose="02040503050406030204" pitchFamily="18" charset="0"/>
                </a:endParaRPr>
              </a:p>
              <a:p>
                <a:pPr marL="0" lvl="2" indent="0">
                  <a:lnSpc>
                    <a:spcPct val="100000"/>
                  </a:lnSpc>
                  <a:spcAft>
                    <a:spcPts val="600"/>
                  </a:spcAft>
                  <a:buClr>
                    <a:srgbClr val="00A49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𝑎𝑋</m:t>
                          </m:r>
                          <m:r>
                            <a:rPr lang="cs-CZ" i="1">
                              <a:latin typeface="Cambria Math"/>
                            </a:rPr>
                            <m:t>+</m:t>
                          </m:r>
                          <m:r>
                            <a:rPr lang="cs-CZ" i="1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𝑎𝑋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cs-CZ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𝑎𝑋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𝑎𝑏𝑋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0" i="1" dirty="0">
                  <a:latin typeface="Cambria Math" panose="02040503050406030204" pitchFamily="18" charset="0"/>
                </a:endParaRPr>
              </a:p>
              <a:p>
                <a:pPr marL="0" lvl="2" indent="0">
                  <a:lnSpc>
                    <a:spcPct val="100000"/>
                  </a:lnSpc>
                  <a:spcAft>
                    <a:spcPts val="600"/>
                  </a:spcAft>
                  <a:buClr>
                    <a:srgbClr val="00A49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𝑎𝑏𝐸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0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𝑎𝑏𝐸</m:t>
                          </m:r>
                          <m:d>
                            <m:d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b="0" i="1" dirty="0">
                  <a:latin typeface="Cambria Math" panose="02040503050406030204" pitchFamily="18" charset="0"/>
                </a:endParaRPr>
              </a:p>
              <a:p>
                <a:pPr marL="0" lvl="2" indent="0">
                  <a:spcAft>
                    <a:spcPts val="2400"/>
                  </a:spcAft>
                  <a:buClr>
                    <a:srgbClr val="00A499"/>
                  </a:buClr>
                  <a:buNone/>
                </a:pPr>
                <a:r>
                  <a:rPr lang="cs-CZ" b="0" dirty="0"/>
                  <a:t>                                  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i="1">
                        <a:latin typeface="Cambria Math"/>
                      </a:rPr>
                      <m:t>(</m:t>
                    </m:r>
                    <m:r>
                      <a:rPr lang="cs-CZ" i="1">
                        <a:latin typeface="Cambria Math"/>
                      </a:rPr>
                      <m:t>𝑋</m:t>
                    </m:r>
                    <m:r>
                      <a:rPr lang="cs-CZ" i="1">
                        <a:latin typeface="Cambria Math"/>
                      </a:rPr>
                      <m:t>)</m:t>
                    </m:r>
                  </m:oMath>
                </a14:m>
                <a:r>
                  <a:rPr lang="cs-CZ" b="0" dirty="0">
                    <a:latin typeface="Cambria Math"/>
                  </a:rPr>
                  <a:t> </a:t>
                </a:r>
              </a:p>
              <a:p>
                <a:pPr marL="114300" lvl="2" indent="-342900">
                  <a:lnSpc>
                    <a:spcPct val="150000"/>
                  </a:lnSpc>
                  <a:spcAft>
                    <a:spcPts val="600"/>
                  </a:spcAft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, ⋯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nez</m:t>
                    </m:r>
                    <m:r>
                      <a:rPr lang="cs-CZ">
                        <a:latin typeface="Cambria Math"/>
                      </a:rPr>
                      <m:t>á</m:t>
                    </m:r>
                    <m:r>
                      <m:rPr>
                        <m:sty m:val="p"/>
                      </m:rPr>
                      <a:rPr lang="cs-CZ">
                        <a:latin typeface="Cambria Math"/>
                      </a:rPr>
                      <m:t>visl</m:t>
                    </m:r>
                    <m:r>
                      <a:rPr lang="cs-CZ">
                        <a:latin typeface="Cambria Math"/>
                      </a:rPr>
                      <m:t>é</m:t>
                    </m:r>
                    <m:r>
                      <a:rPr lang="cs-CZ" i="1">
                        <a:latin typeface="Cambria Math"/>
                      </a:rPr>
                      <m:t> ⇒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𝐷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(</m:t>
                            </m:r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cs-CZ" dirty="0"/>
                  <a:t>, </a:t>
                </a:r>
              </a:p>
              <a:p>
                <a:pPr marL="0" lvl="2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r>
                  <a:rPr lang="cs-CZ" dirty="0"/>
                  <a:t>      tj. jsou-li NV nezávislé, pak rozptyl součtu NV je roven součtu jejich rozptylů (obecně to neplatí).</a:t>
                </a:r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8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58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Vlastnosti rozptylu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48B19A5-A03E-430C-A342-3F4A3B46D7BB}"/>
              </a:ext>
            </a:extLst>
          </p:cNvPr>
          <p:cNvSpPr/>
          <p:nvPr/>
        </p:nvSpPr>
        <p:spPr>
          <a:xfrm>
            <a:off x="6473439" y="2394388"/>
            <a:ext cx="4765963" cy="399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EC08DFC-130B-419B-B8A5-DA935C8BAF7C}"/>
              </a:ext>
            </a:extLst>
          </p:cNvPr>
          <p:cNvSpPr/>
          <p:nvPr/>
        </p:nvSpPr>
        <p:spPr>
          <a:xfrm>
            <a:off x="2675956" y="2819751"/>
            <a:ext cx="7087099" cy="561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1262F4B-27F1-43B1-AC8A-83ABA25B5C1F}"/>
              </a:ext>
            </a:extLst>
          </p:cNvPr>
          <p:cNvSpPr/>
          <p:nvPr/>
        </p:nvSpPr>
        <p:spPr>
          <a:xfrm>
            <a:off x="5661565" y="3562076"/>
            <a:ext cx="889462" cy="399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B1B39F1B-F1F9-4530-801C-1C40409B1A0D}"/>
              </a:ext>
            </a:extLst>
          </p:cNvPr>
          <p:cNvSpPr/>
          <p:nvPr/>
        </p:nvSpPr>
        <p:spPr>
          <a:xfrm>
            <a:off x="2602051" y="3504177"/>
            <a:ext cx="3059514" cy="456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44878F75-9519-43BF-AB1A-F20D243863CA}"/>
              </a:ext>
            </a:extLst>
          </p:cNvPr>
          <p:cNvSpPr/>
          <p:nvPr/>
        </p:nvSpPr>
        <p:spPr>
          <a:xfrm>
            <a:off x="945085" y="1982223"/>
            <a:ext cx="5528354" cy="837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84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59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1577" y="1340063"/>
                <a:ext cx="11614938" cy="5079148"/>
              </a:xfrm>
            </p:spPr>
            <p:txBody>
              <a:bodyPr>
                <a:normAutofit/>
              </a:bodyPr>
              <a:lstStyle/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cs-CZ" dirty="0"/>
                  <a:t>Nezávislé náhodné veličiny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 mají následující rozptyly: </a:t>
                </a:r>
              </a:p>
              <a:p>
                <a:pPr marL="0" lv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cs-CZ" dirty="0"/>
                  <a:t>,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)=2</m:t>
                    </m:r>
                  </m:oMath>
                </a14:m>
                <a:r>
                  <a:rPr lang="cs-CZ" dirty="0"/>
                  <a:t>. 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cs-CZ" dirty="0"/>
                  <a:t>Definujme náhodné veličiny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 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cs-CZ" dirty="0"/>
                  <a:t> jako </a:t>
                </a:r>
              </a:p>
              <a:p>
                <a:pPr marL="0" lv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+12</m:t>
                    </m:r>
                    <m:r>
                      <a:rPr lang="cs-CZ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lv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𝑄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=−2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−7</m:t>
                    </m:r>
                  </m:oMath>
                </a14:m>
                <a:r>
                  <a:rPr lang="cs-CZ" dirty="0"/>
                  <a:t>. </a:t>
                </a:r>
              </a:p>
              <a:p>
                <a:pPr marL="0" lvl="0" indent="0">
                  <a:lnSpc>
                    <a:spcPct val="100000"/>
                  </a:lnSpc>
                  <a:buNone/>
                </a:pPr>
                <a:r>
                  <a:rPr lang="cs-CZ" dirty="0"/>
                  <a:t>Určete rozptyly náhodných veličin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cs-CZ" dirty="0"/>
                  <a:t> 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(−2)</m:t>
                          </m:r>
                        </m:e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=16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∙1+4∙2=24</m:t>
                      </m:r>
                    </m:oMath>
                  </m:oMathPara>
                </a14:m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b="0" i="1" dirty="0">
                  <a:latin typeface="Cambria Math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𝑋𝑌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−7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cs-CZ" dirty="0"/>
                  <a:t>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cs-CZ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cs-CZ" i="1" dirty="0"/>
              </a:p>
              <a:p>
                <a:pPr>
                  <a:lnSpc>
                    <a:spcPct val="100000"/>
                  </a:lnSpc>
                </a:pPr>
                <a:endParaRPr lang="cs-CZ" dirty="0"/>
              </a:p>
            </p:txBody>
          </p:sp>
        </mc:Choice>
        <mc:Fallback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1577" y="1340063"/>
                <a:ext cx="11614938" cy="5079148"/>
              </a:xfrm>
              <a:blipFill>
                <a:blip r:embed="rId2"/>
                <a:stretch>
                  <a:fillRect l="-577" t="-7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7</a:t>
            </a:r>
          </a:p>
        </p:txBody>
      </p:sp>
      <p:sp>
        <p:nvSpPr>
          <p:cNvPr id="2" name="Pravá složená závorka 1">
            <a:extLst>
              <a:ext uri="{FF2B5EF4-FFF2-40B4-BE49-F238E27FC236}">
                <a16:creationId xmlns:a16="http://schemas.microsoft.com/office/drawing/2014/main" id="{6CACD11B-6717-4AED-AD89-FCCBB3CB4AFC}"/>
              </a:ext>
            </a:extLst>
          </p:cNvPr>
          <p:cNvSpPr/>
          <p:nvPr/>
        </p:nvSpPr>
        <p:spPr>
          <a:xfrm rot="5400000">
            <a:off x="4563349" y="4232861"/>
            <a:ext cx="300709" cy="1218177"/>
          </a:xfrm>
          <a:prstGeom prst="rightBrace">
            <a:avLst/>
          </a:prstGeom>
          <a:ln w="12700">
            <a:solidFill>
              <a:srgbClr val="00A4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9AAD355-836D-49BA-819E-B764391B6C70}"/>
              </a:ext>
            </a:extLst>
          </p:cNvPr>
          <p:cNvSpPr txBox="1"/>
          <p:nvPr/>
        </p:nvSpPr>
        <p:spPr>
          <a:xfrm>
            <a:off x="3904733" y="5107242"/>
            <a:ext cx="533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toto je možné pouze proto, že X, Y jsou nezávislé NV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19A735B3-3C67-4EBB-ACA6-1C67DF50A79F}"/>
              </a:ext>
            </a:extLst>
          </p:cNvPr>
          <p:cNvSpPr/>
          <p:nvPr/>
        </p:nvSpPr>
        <p:spPr>
          <a:xfrm>
            <a:off x="6844145" y="4175068"/>
            <a:ext cx="2687782" cy="417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D14A358A-49A2-4FC9-BD65-B834FD2DFA1C}"/>
              </a:ext>
            </a:extLst>
          </p:cNvPr>
          <p:cNvSpPr/>
          <p:nvPr/>
        </p:nvSpPr>
        <p:spPr>
          <a:xfrm>
            <a:off x="9531927" y="4301542"/>
            <a:ext cx="1652011" cy="417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D0C0F6D-A3DD-4F97-A772-78D7689B3B78}"/>
              </a:ext>
            </a:extLst>
          </p:cNvPr>
          <p:cNvSpPr/>
          <p:nvPr/>
        </p:nvSpPr>
        <p:spPr>
          <a:xfrm>
            <a:off x="11220862" y="4274285"/>
            <a:ext cx="490953" cy="417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1424C999-369B-4C9D-A2B3-C3340946A13F}"/>
              </a:ext>
            </a:extLst>
          </p:cNvPr>
          <p:cNvSpPr/>
          <p:nvPr/>
        </p:nvSpPr>
        <p:spPr>
          <a:xfrm>
            <a:off x="3641340" y="4243575"/>
            <a:ext cx="3202805" cy="417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CF60F969-E67D-40E7-86A5-02365A9A51B9}"/>
              </a:ext>
            </a:extLst>
          </p:cNvPr>
          <p:cNvSpPr/>
          <p:nvPr/>
        </p:nvSpPr>
        <p:spPr>
          <a:xfrm>
            <a:off x="382310" y="4276113"/>
            <a:ext cx="3259030" cy="417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2EA0B7C8-33C2-4140-A515-38F58CEDA0FC}"/>
              </a:ext>
            </a:extLst>
          </p:cNvPr>
          <p:cNvSpPr/>
          <p:nvPr/>
        </p:nvSpPr>
        <p:spPr>
          <a:xfrm>
            <a:off x="3452924" y="5481017"/>
            <a:ext cx="3118297" cy="417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A0E17843-6080-4E47-A433-CA4ECD84150A}"/>
              </a:ext>
            </a:extLst>
          </p:cNvPr>
          <p:cNvSpPr/>
          <p:nvPr/>
        </p:nvSpPr>
        <p:spPr>
          <a:xfrm>
            <a:off x="10319218" y="5030808"/>
            <a:ext cx="918492" cy="417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Pravá složená závorka 21">
            <a:extLst>
              <a:ext uri="{FF2B5EF4-FFF2-40B4-BE49-F238E27FC236}">
                <a16:creationId xmlns:a16="http://schemas.microsoft.com/office/drawing/2014/main" id="{C70A0663-9D07-4A5C-984F-6C666F9F794F}"/>
              </a:ext>
            </a:extLst>
          </p:cNvPr>
          <p:cNvSpPr/>
          <p:nvPr/>
        </p:nvSpPr>
        <p:spPr>
          <a:xfrm rot="5400000">
            <a:off x="3869575" y="5658658"/>
            <a:ext cx="300709" cy="679422"/>
          </a:xfrm>
          <a:prstGeom prst="rightBrace">
            <a:avLst/>
          </a:prstGeom>
          <a:ln w="12700">
            <a:solidFill>
              <a:srgbClr val="00A4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F00BEAA3-C8EB-4208-A830-263310112777}"/>
              </a:ext>
            </a:extLst>
          </p:cNvPr>
          <p:cNvSpPr txBox="1"/>
          <p:nvPr/>
        </p:nvSpPr>
        <p:spPr>
          <a:xfrm>
            <a:off x="4198951" y="6035620"/>
            <a:ext cx="533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A499"/>
                </a:solidFill>
              </a:rPr>
              <a:t>pro výpočet nemáme dostatek informací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85D9CA5-BA86-47AE-82F0-4BEC8FEC7C3C}"/>
              </a:ext>
            </a:extLst>
          </p:cNvPr>
          <p:cNvSpPr/>
          <p:nvPr/>
        </p:nvSpPr>
        <p:spPr>
          <a:xfrm>
            <a:off x="116380" y="5502908"/>
            <a:ext cx="3367898" cy="4173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96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22" grpId="0" animBg="1"/>
      <p:bldP spid="23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Náhodná veličina </a:t>
                </a:r>
                <a:r>
                  <a:rPr lang="cs-CZ" dirty="0"/>
                  <a:t>– </a:t>
                </a:r>
                <a:r>
                  <a:rPr lang="cs-CZ" b="1" dirty="0"/>
                  <a:t>číselné </a:t>
                </a:r>
                <a:r>
                  <a:rPr lang="cs-CZ" dirty="0"/>
                  <a:t>vyjádření výsledku náhodného pokusu</a:t>
                </a:r>
              </a:p>
              <a:p>
                <a:pPr>
                  <a:buNone/>
                </a:pPr>
                <a:endParaRPr lang="cs-CZ" dirty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b="1" dirty="0"/>
                  <a:t>… počet  dívek mezi 1 000 náhodně vybranými dětmi </a:t>
                </a:r>
              </a:p>
              <a:p>
                <a:pPr algn="ctr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	            Náhodný pokus</a:t>
                </a:r>
                <a:r>
                  <a:rPr lang="cs-CZ" dirty="0"/>
                  <a:t>:   </a:t>
                </a:r>
                <a:r>
                  <a:rPr lang="cs-CZ" b="1" dirty="0"/>
                  <a:t>Náhodný výběr 1 000 dětí a zjištění počtu dívek mezi nimi. 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	            Náhodný jev</a:t>
                </a:r>
                <a:r>
                  <a:rPr lang="cs-CZ" dirty="0"/>
                  <a:t>:        </a:t>
                </a:r>
                <a:r>
                  <a:rPr lang="cs-CZ" b="1" dirty="0"/>
                  <a:t>Mezi 1 000 náhodně vybranými dětmi bude více než 500 dívek</a:t>
                </a:r>
                <a:r>
                  <a:rPr lang="cs-CZ" dirty="0"/>
                  <a:t>.</a:t>
                </a:r>
                <a:r>
                  <a:rPr lang="en-US" dirty="0"/>
                  <a:t>   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</a:t>
                </a:r>
                <a:r>
                  <a:rPr lang="cs-CZ" dirty="0"/>
                  <a:t>   </a:t>
                </a:r>
                <a:r>
                  <a:rPr lang="en-US" dirty="0"/>
                  <a:t>         </a:t>
                </a:r>
                <a:r>
                  <a:rPr lang="cs-CZ" dirty="0"/>
                  <a:t>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</a:rPr>
                          <m:t>&gt;500</m:t>
                        </m:r>
                      </m:e>
                    </m:d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Náhodná veličina (NV)</a:t>
            </a:r>
          </a:p>
        </p:txBody>
      </p:sp>
      <p:pic>
        <p:nvPicPr>
          <p:cNvPr id="9" name="Picture 2" descr="http://slunicka.com/wp/wp-content/uploads/2013/08/deti.jpg">
            <a:extLst>
              <a:ext uri="{FF2B5EF4-FFF2-40B4-BE49-F238E27FC236}">
                <a16:creationId xmlns:a16="http://schemas.microsoft.com/office/drawing/2014/main" id="{35AA4A6D-108C-4D55-9587-1A42F6817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21" y="4814888"/>
            <a:ext cx="45529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74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Směrodatná odchylka </a:t>
                </a:r>
                <a14:m>
                  <m:oMath xmlns:m="http://schemas.openxmlformats.org/officeDocument/2006/math">
                    <m:r>
                      <a:rPr lang="cs-CZ" b="0" i="1">
                        <a:solidFill>
                          <a:srgbClr val="00A499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endParaRPr lang="cs-CZ" dirty="0">
                  <a:solidFill>
                    <a:srgbClr val="00A499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/>
                        </a:rPr>
                        <m:t>(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/>
                        </a:rPr>
                        <m:t>𝑋</m:t>
                      </m:r>
                      <m:r>
                        <a:rPr lang="cs-CZ" i="1">
                          <a:latin typeface="Cambria Math" panose="02040503050406030204" pitchFamily="18" charset="0"/>
                          <a:ea typeface="Cambria Math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𝐷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cs-CZ" dirty="0"/>
              </a:p>
              <a:p>
                <a:pPr marL="0" lvl="1" indent="0" algn="ctr">
                  <a:buNone/>
                </a:pPr>
                <a:endParaRPr lang="cs-CZ" sz="1000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marL="0" lvl="1" indent="0" algn="ctr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Jakou představu o náhodné veličině </a:t>
                </a:r>
                <a14:m>
                  <m:oMath xmlns:m="http://schemas.openxmlformats.org/officeDocument/2006/math">
                    <m:r>
                      <a:rPr lang="cs-CZ" i="1" dirty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si lze udělat </a:t>
                </a:r>
              </a:p>
              <a:p>
                <a:pPr marL="0" lvl="1" indent="0" algn="ctr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na základě její </a:t>
                </a:r>
                <a:r>
                  <a:rPr lang="cs-CZ" dirty="0" err="1">
                    <a:solidFill>
                      <a:srgbClr val="00A499"/>
                    </a:solidFill>
                  </a:rPr>
                  <a:t>stř</a:t>
                </a:r>
                <a:r>
                  <a:rPr lang="cs-CZ" dirty="0">
                    <a:solidFill>
                      <a:srgbClr val="00A499"/>
                    </a:solidFill>
                  </a:rPr>
                  <a:t>. hodnoty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 a </a:t>
                </a:r>
                <a:r>
                  <a:rPr lang="cs-CZ" dirty="0" err="1">
                    <a:solidFill>
                      <a:srgbClr val="00A499"/>
                    </a:solidFill>
                  </a:rPr>
                  <a:t>sm</a:t>
                </a:r>
                <a:r>
                  <a:rPr lang="cs-CZ" dirty="0">
                    <a:solidFill>
                      <a:srgbClr val="00A499"/>
                    </a:solidFill>
                  </a:rPr>
                  <a:t>. odchylky </a:t>
                </a:r>
                <a14:m>
                  <m:oMath xmlns:m="http://schemas.openxmlformats.org/officeDocument/2006/math">
                    <m:r>
                      <a:rPr lang="cs-CZ" i="1">
                        <a:solidFill>
                          <a:srgbClr val="00A499"/>
                        </a:solidFill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</a:rPr>
                  <a:t>?</a:t>
                </a:r>
              </a:p>
              <a:p>
                <a:pPr marL="0" lvl="1" indent="0">
                  <a:buNone/>
                </a:pPr>
                <a:endParaRPr lang="cs-CZ" dirty="0"/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&gt;0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:</m:t>
                    </m:r>
                    <m:r>
                      <a:rPr lang="cs-CZ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cs-CZ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l-GR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&gt;1−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i="1" dirty="0"/>
                  <a:t> </a:t>
                </a:r>
                <a:r>
                  <a:rPr lang="cs-CZ" dirty="0"/>
                  <a:t>(</a:t>
                </a:r>
                <a:r>
                  <a:rPr lang="cs-CZ" dirty="0" err="1"/>
                  <a:t>Čebyševova</a:t>
                </a:r>
                <a:r>
                  <a:rPr lang="cs-CZ" dirty="0"/>
                  <a:t> nerovnost)</a:t>
                </a:r>
              </a:p>
              <a:p>
                <a:pPr marL="0" lvl="1" indent="0">
                  <a:buNone/>
                </a:pPr>
                <a:endParaRPr lang="cs-CZ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457200" lvl="2" indent="-285750">
                  <a:buFont typeface="Calibri" pitchFamily="34" charset="0"/>
                  <a:buChar char="―"/>
                </a:pPr>
                <a:endParaRPr lang="cs-CZ" sz="1000" dirty="0"/>
              </a:p>
              <a:p>
                <a:pPr marL="171450" lvl="2" indent="0">
                  <a:buNone/>
                </a:pPr>
                <a:endParaRPr lang="cs-CZ" dirty="0"/>
              </a:p>
              <a:p>
                <a:pPr marL="171450" lvl="2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Směrodatná odchylka neumožňuje srovnávat variabilitu náhodných veličin měřených v různých jednotkách! </a:t>
                </a:r>
                <a:endParaRPr lang="cs-CZ" sz="1000" dirty="0">
                  <a:solidFill>
                    <a:srgbClr val="00A499"/>
                  </a:solidFill>
                </a:endParaRPr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263" b="-1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60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Směrodatná odchylka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09527DE4-6B2D-4CBF-82D8-14B341FE4E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7099642"/>
                  </p:ext>
                </p:extLst>
              </p:nvPr>
            </p:nvGraphicFramePr>
            <p:xfrm>
              <a:off x="1919536" y="4075107"/>
              <a:ext cx="4176464" cy="1169288"/>
            </p:xfrm>
            <a:graphic>
              <a:graphicData uri="http://schemas.openxmlformats.org/drawingml/2006/table">
                <a:tbl>
                  <a:tblPr/>
                  <a:tblGrid>
                    <a:gridCol w="13892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872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b="1" i="1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k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0" i="1" smtClean="0"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cs-CZ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800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  <m:r>
                                      <a:rPr lang="cs-CZ" sz="1800" b="0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l-GR" sz="1800" b="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𝑋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cs-CZ" sz="1800" i="1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  <m:r>
                                      <a:rPr lang="en-US" sz="1800" b="0" i="1" smtClean="0"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sz="18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l-GR" sz="180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</a:t>
                          </a: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75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</a:t>
                          </a: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89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09527DE4-6B2D-4CBF-82D8-14B341FE4EF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7099642"/>
                  </p:ext>
                </p:extLst>
              </p:nvPr>
            </p:nvGraphicFramePr>
            <p:xfrm>
              <a:off x="1919536" y="4075107"/>
              <a:ext cx="4176464" cy="1169288"/>
            </p:xfrm>
            <a:graphic>
              <a:graphicData uri="http://schemas.openxmlformats.org/drawingml/2006/table">
                <a:tbl>
                  <a:tblPr/>
                  <a:tblGrid>
                    <a:gridCol w="13892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8721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 b="1" i="1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k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000" t="-27083" r="-873" b="-34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</a:t>
                          </a: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75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2322"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latin typeface="Times New Roman"/>
                              <a:ea typeface="Times New Roman"/>
                              <a:cs typeface="Times New Roman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indent="182880" algn="ctr"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&gt;</a:t>
                          </a:r>
                          <a:r>
                            <a:rPr lang="cs-CZ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0,</a:t>
                          </a:r>
                          <a:r>
                            <a:rPr lang="en-US" sz="1800" dirty="0">
                              <a:latin typeface="Times New Roman"/>
                              <a:ea typeface="Times New Roman"/>
                              <a:cs typeface="Times New Roman"/>
                            </a:rPr>
                            <a:t>89</a:t>
                          </a:r>
                          <a:endParaRPr lang="cs-CZ" sz="1800" dirty="0">
                            <a:latin typeface="Times New Roman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9" name="Skupina 8">
            <a:extLst>
              <a:ext uri="{FF2B5EF4-FFF2-40B4-BE49-F238E27FC236}">
                <a16:creationId xmlns:a16="http://schemas.microsoft.com/office/drawing/2014/main" id="{77D0A2D7-ECEB-44DD-B678-CDB625EE5463}"/>
              </a:ext>
            </a:extLst>
          </p:cNvPr>
          <p:cNvGrpSpPr/>
          <p:nvPr/>
        </p:nvGrpSpPr>
        <p:grpSpPr>
          <a:xfrm>
            <a:off x="6562747" y="3865089"/>
            <a:ext cx="3817215" cy="1690015"/>
            <a:chOff x="3682966" y="3282177"/>
            <a:chExt cx="4474718" cy="3278384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0524AC24-9CEF-4BF6-8245-42ED656B0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281" y="3282177"/>
              <a:ext cx="4330403" cy="3278384"/>
            </a:xfrm>
            <a:prstGeom prst="rect">
              <a:avLst/>
            </a:prstGeom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7D37D118-DA4C-4023-8AA2-76B1AE8D2C74}"/>
                </a:ext>
              </a:extLst>
            </p:cNvPr>
            <p:cNvSpPr txBox="1"/>
            <p:nvPr/>
          </p:nvSpPr>
          <p:spPr>
            <a:xfrm>
              <a:off x="5556115" y="3599235"/>
              <a:ext cx="1079770" cy="6983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rgbClr val="D65858"/>
                  </a:solidFill>
                </a:rPr>
                <a:t>n</a:t>
              </a:r>
              <a:r>
                <a:rPr lang="en-US" sz="800" dirty="0" err="1">
                  <a:solidFill>
                    <a:srgbClr val="D65858"/>
                  </a:solidFill>
                </a:rPr>
                <a:t>ejm</a:t>
              </a:r>
              <a:r>
                <a:rPr lang="cs-CZ" sz="800" dirty="0" err="1">
                  <a:solidFill>
                    <a:srgbClr val="D65858"/>
                  </a:solidFill>
                </a:rPr>
                <a:t>éně</a:t>
              </a:r>
              <a:r>
                <a:rPr lang="cs-CZ" sz="800" dirty="0">
                  <a:solidFill>
                    <a:srgbClr val="D65858"/>
                  </a:solidFill>
                </a:rPr>
                <a:t> 89 %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591D9601-F4BB-4F9A-94B8-AAF1478607DD}"/>
                </a:ext>
              </a:extLst>
            </p:cNvPr>
            <p:cNvSpPr txBox="1"/>
            <p:nvPr/>
          </p:nvSpPr>
          <p:spPr>
            <a:xfrm>
              <a:off x="5640422" y="3876234"/>
              <a:ext cx="1079770" cy="6983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800" dirty="0">
                  <a:solidFill>
                    <a:schemeClr val="accent6">
                      <a:lumMod val="75000"/>
                    </a:schemeClr>
                  </a:solidFill>
                </a:rPr>
                <a:t>n</a:t>
              </a:r>
              <a:r>
                <a:rPr lang="en-US" sz="800" dirty="0" err="1">
                  <a:solidFill>
                    <a:schemeClr val="accent6">
                      <a:lumMod val="75000"/>
                    </a:schemeClr>
                  </a:solidFill>
                </a:rPr>
                <a:t>ejm</a:t>
              </a:r>
              <a:r>
                <a:rPr lang="cs-CZ" sz="800" dirty="0" err="1">
                  <a:solidFill>
                    <a:schemeClr val="accent6">
                      <a:lumMod val="75000"/>
                    </a:schemeClr>
                  </a:solidFill>
                </a:rPr>
                <a:t>éně</a:t>
              </a:r>
              <a:r>
                <a:rPr lang="cs-CZ" sz="800" dirty="0">
                  <a:solidFill>
                    <a:schemeClr val="accent6">
                      <a:lumMod val="75000"/>
                    </a:schemeClr>
                  </a:solidFill>
                </a:rPr>
                <a:t> 75 %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02A56620-C271-485D-A265-25776CDDE1F3}"/>
                </a:ext>
              </a:extLst>
            </p:cNvPr>
            <p:cNvSpPr txBox="1"/>
            <p:nvPr/>
          </p:nvSpPr>
          <p:spPr>
            <a:xfrm rot="16200000">
              <a:off x="2340633" y="4772678"/>
              <a:ext cx="2973296" cy="2886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cs-CZ" sz="800" dirty="0"/>
                <a:t>hustota pravděpodobnosti</a:t>
              </a:r>
            </a:p>
          </p:txBody>
        </p:sp>
      </p:grpSp>
      <p:pic>
        <p:nvPicPr>
          <p:cNvPr id="14" name="Picture 3">
            <a:extLst>
              <a:ext uri="{FF2B5EF4-FFF2-40B4-BE49-F238E27FC236}">
                <a16:creationId xmlns:a16="http://schemas.microsoft.com/office/drawing/2014/main" id="{2CCE0CED-AA06-4CA8-BA6B-D7B0E2A89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945" y="5655182"/>
            <a:ext cx="767843" cy="76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FD18014C-566A-4C7E-BA58-CAC9B67ED3AF}"/>
              </a:ext>
            </a:extLst>
          </p:cNvPr>
          <p:cNvSpPr/>
          <p:nvPr/>
        </p:nvSpPr>
        <p:spPr>
          <a:xfrm>
            <a:off x="5263515" y="1600200"/>
            <a:ext cx="1783080" cy="417195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357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lvl="1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Variační koeficient </a:t>
                </a:r>
                <a14:m>
                  <m:oMath xmlns:m="http://schemas.openxmlformats.org/officeDocument/2006/math">
                    <m:r>
                      <a:rPr lang="cs-CZ" b="0" i="1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/>
                      </a:rPr>
                      <m:t>𝛾</m:t>
                    </m:r>
                    <m:r>
                      <a:rPr lang="cs-CZ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cs-CZ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/>
                      </a:rPr>
                      <m:t>𝑋</m:t>
                    </m:r>
                    <m:r>
                      <a:rPr lang="cs-CZ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cs-CZ" dirty="0">
                    <a:solidFill>
                      <a:srgbClr val="00A499"/>
                    </a:solidFill>
                    <a:ea typeface="Cambria Math"/>
                  </a:rPr>
                  <a:t> </a:t>
                </a:r>
                <a:r>
                  <a:rPr lang="cs-CZ" dirty="0">
                    <a:ea typeface="Cambria Math"/>
                  </a:rPr>
                  <a:t>definujme pouze pro nezáporné náhodné veličiny.</a:t>
                </a:r>
              </a:p>
              <a:p>
                <a:pPr marL="0" lvl="1"/>
                <a:endParaRPr lang="cs-CZ" dirty="0">
                  <a:ea typeface="Cambria Math"/>
                </a:endParaRP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𝑋</m:t>
                            </m:r>
                          </m:e>
                        </m:d>
                      </m:den>
                    </m:f>
                    <m:r>
                      <a:rPr lang="cs-CZ" b="0" i="0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</m:oMath>
                </a14:m>
                <a:r>
                  <a:rPr lang="cs-CZ" dirty="0"/>
                  <a:t> resp.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𝐸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(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cs-CZ" i="1">
                        <a:latin typeface="Cambria Math"/>
                        <a:ea typeface="Cambria Math"/>
                      </a:rPr>
                      <m:t>∙100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%</m:t>
                    </m:r>
                  </m:oMath>
                </a14:m>
                <a:r>
                  <a:rPr lang="cs-CZ" dirty="0"/>
                  <a:t>) </a:t>
                </a:r>
              </a:p>
              <a:p>
                <a:pPr marL="0" lvl="1"/>
                <a:endParaRPr lang="cs-CZ" dirty="0">
                  <a:ea typeface="Cambria Math"/>
                </a:endParaRPr>
              </a:p>
              <a:p>
                <a:pPr marL="0" lvl="1"/>
                <a:endParaRPr lang="cs-CZ" dirty="0">
                  <a:ea typeface="Cambria Math"/>
                </a:endParaRPr>
              </a:p>
              <a:p>
                <a:pPr marL="114300" lvl="2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Variační koeficient – směrodatná odchylka v procentech střední hodnoty</a:t>
                </a:r>
              </a:p>
              <a:p>
                <a:pPr marL="114300" lvl="2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/>
              </a:p>
              <a:p>
                <a:pPr marL="114300" lvl="2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Čím nižší variační koeficient, tím homogennější soubor.</a:t>
                </a:r>
              </a:p>
              <a:p>
                <a:pPr marL="114300" lvl="2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800" dirty="0"/>
              </a:p>
              <a:p>
                <a:pPr marL="114300" lvl="2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cs-C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cs-CZ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 50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%</m:t>
                    </m:r>
                    <m:r>
                      <a:rPr lang="cs-CZ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cs-CZ" dirty="0"/>
                  <a:t> silně rozptýlený soubor.</a:t>
                </a:r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61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Variační koeficient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B0B8F7A-44C4-40EE-9483-537426B11D9B}"/>
              </a:ext>
            </a:extLst>
          </p:cNvPr>
          <p:cNvSpPr/>
          <p:nvPr/>
        </p:nvSpPr>
        <p:spPr>
          <a:xfrm>
            <a:off x="4261658" y="1983105"/>
            <a:ext cx="3735185" cy="560070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8242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62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 Z dlouhodobého pozorování jsou známy údaje uvedené v následující tabulce.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r>
                  <a:rPr lang="cs-CZ" dirty="0"/>
                  <a:t>Určete směrodatnou odchylku a variační koeficient počtu vadných výrobků v testovaném vzorku.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</a:t>
            </a:r>
            <a:r>
              <a:rPr lang="en-US" dirty="0"/>
              <a:t>8</a:t>
            </a:r>
            <a:endParaRPr lang="cs-CZ" dirty="0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1BBEF1C9-1D74-47E8-93B4-0559F6F4DBDA}"/>
              </a:ext>
            </a:extLst>
          </p:cNvPr>
          <p:cNvGraphicFramePr>
            <a:graphicFrameLocks noGrp="1"/>
          </p:cNvGraphicFramePr>
          <p:nvPr/>
        </p:nvGraphicFramePr>
        <p:xfrm>
          <a:off x="2949775" y="2687320"/>
          <a:ext cx="58542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Počet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vadných výrobků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Pravděpodobnost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0,25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0,50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2133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63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 Z dlouhodobého pozorování jsou známy údaje uvedené v následující tabulce.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vadných výrobků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=1,00,  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𝐸</m:t>
                        </m:r>
                        <m:r>
                          <a:rPr lang="cs-CZ" i="1">
                            <a:latin typeface="Cambria Math"/>
                          </a:rPr>
                          <m:t>(</m:t>
                        </m:r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/>
                      </a:rPr>
                      <m:t>)−</m:t>
                    </m:r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1,50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1,00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=0,50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r>
                  <a:rPr lang="cs-CZ" dirty="0"/>
                  <a:t>Určete směrodatnou odchylku a variační koeficient počtu vadných výrobků v testovaném vzorku.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  <a:blipFill>
                <a:blip r:embed="rId2"/>
                <a:stretch>
                  <a:fillRect l="-548" t="-1321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</a:t>
            </a:r>
            <a:r>
              <a:rPr lang="en-US" dirty="0"/>
              <a:t>8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4A362C0-D0E9-4BF3-B812-3FF88D8AF87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66310" y="3695031"/>
              <a:ext cx="7317814" cy="1854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471569917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526089063"/>
                        </a:ext>
                      </a:extLst>
                    </a:gridCol>
                  </a:tblGrid>
                  <a:tr h="371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cs-CZ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,00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>
                              <a:solidFill>
                                <a:srgbClr val="00A499"/>
                              </a:solidFill>
                            </a:rPr>
                            <a:t>1,00</a:t>
                          </a:r>
                          <a:endParaRPr lang="en-US" b="1" dirty="0">
                            <a:solidFill>
                              <a:srgbClr val="00A499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cs-CZ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𝟓𝟎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accent2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4A362C0-D0E9-4BF3-B812-3FF88D8AF87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66310" y="3695031"/>
              <a:ext cx="7317814" cy="1854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471569917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526089063"/>
                        </a:ext>
                      </a:extLst>
                    </a:gridCol>
                  </a:tblGrid>
                  <a:tr h="37104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4" t="-1639" r="-37362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0696" t="-1639" r="-20031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1639" r="-10095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1639" r="-63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101639" r="-10095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101639" r="-633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201639" r="-10095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201639" r="-633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301639" r="-10095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301639" r="-633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>
                              <a:solidFill>
                                <a:srgbClr val="00A499"/>
                              </a:solidFill>
                            </a:rPr>
                            <a:t>1,00</a:t>
                          </a:r>
                          <a:endParaRPr lang="en-US" b="1" dirty="0">
                            <a:solidFill>
                              <a:srgbClr val="00A499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401639" r="-633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362526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64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 Z dlouhodobého pozorování jsou známy údaje uvedené v následující tabulce.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vadných výrobků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=1,00,  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=0,50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rad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0,71</m:t>
                    </m:r>
                  </m:oMath>
                </a14:m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r>
                  <a:rPr lang="cs-CZ" dirty="0"/>
                  <a:t>Směrodatná odchylka počtu vadných výrobků v testovaném vzorku je 0,71 ks.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  <a:blipFill>
                <a:blip r:embed="rId2"/>
                <a:stretch>
                  <a:fillRect l="-548" t="-1321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</a:t>
            </a:r>
            <a:r>
              <a:rPr lang="en-US" dirty="0"/>
              <a:t>8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4A362C0-D0E9-4BF3-B812-3FF88D8AF8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0578413"/>
                  </p:ext>
                </p:extLst>
              </p:nvPr>
            </p:nvGraphicFramePr>
            <p:xfrm>
              <a:off x="666310" y="3695031"/>
              <a:ext cx="7317814" cy="1854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471569917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526089063"/>
                        </a:ext>
                      </a:extLst>
                    </a:gridCol>
                  </a:tblGrid>
                  <a:tr h="371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cs-CZ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,00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>
                              <a:solidFill>
                                <a:schemeClr val="tx1"/>
                              </a:solidFill>
                            </a:rPr>
                            <a:t>1,00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𝟓𝟎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4A362C0-D0E9-4BF3-B812-3FF88D8AF8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0578413"/>
                  </p:ext>
                </p:extLst>
              </p:nvPr>
            </p:nvGraphicFramePr>
            <p:xfrm>
              <a:off x="666310" y="3695031"/>
              <a:ext cx="7317814" cy="1854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471569917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526089063"/>
                        </a:ext>
                      </a:extLst>
                    </a:gridCol>
                  </a:tblGrid>
                  <a:tr h="37104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4" t="-1639" r="-37362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0696" t="-1639" r="-20031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1639" r="-10095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1639" r="-63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101639" r="-10095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101639" r="-633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201639" r="-10095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201639" r="-633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301639" r="-10095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301639" r="-633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>
                              <a:solidFill>
                                <a:schemeClr val="tx1"/>
                              </a:solidFill>
                            </a:rPr>
                            <a:t>1,00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401639" r="-633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Obdélník 1">
            <a:extLst>
              <a:ext uri="{FF2B5EF4-FFF2-40B4-BE49-F238E27FC236}">
                <a16:creationId xmlns:a16="http://schemas.microsoft.com/office/drawing/2014/main" id="{2113665E-B1BE-4116-86BE-2E094F5F27A1}"/>
              </a:ext>
            </a:extLst>
          </p:cNvPr>
          <p:cNvSpPr/>
          <p:nvPr/>
        </p:nvSpPr>
        <p:spPr>
          <a:xfrm>
            <a:off x="5406620" y="2939581"/>
            <a:ext cx="3657600" cy="583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27B93963-B70F-430B-967F-770D53EA04B1}"/>
              </a:ext>
            </a:extLst>
          </p:cNvPr>
          <p:cNvSpPr/>
          <p:nvPr/>
        </p:nvSpPr>
        <p:spPr>
          <a:xfrm>
            <a:off x="592667" y="5823930"/>
            <a:ext cx="8207666" cy="4725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39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65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42590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 Z dlouhodobého pozorování jsou známy údaje uvedené v následující tabulce.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vadných výrobků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sub>
                      <m:sup/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∙</m:t>
                        </m:r>
                        <m:r>
                          <a:rPr lang="cs-CZ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=1,00,   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=0,50, 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cs-CZ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r>
                      <a:rPr lang="cs-CZ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0,71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cs-CZ" dirty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𝑋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  <a:ea typeface="Cambria Math"/>
                          </a:rPr>
                          <m:t>𝜎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Cambria Math"/>
                              </a:rPr>
                              <m:t>𝑋</m:t>
                            </m:r>
                          </m:e>
                        </m:d>
                      </m:den>
                    </m:f>
                    <m:r>
                      <a:rPr lang="cs-CZ" i="1">
                        <a:latin typeface="Cambria Math" panose="02040503050406030204" pitchFamily="18" charset="0"/>
                        <a:ea typeface="Cambria Math"/>
                      </a:rPr>
                      <m:t>≅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0,71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≈71 %</m:t>
                    </m:r>
                  </m:oMath>
                </a14:m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just">
                  <a:buNone/>
                </a:pPr>
                <a:r>
                  <a:rPr lang="cs-CZ" dirty="0"/>
                  <a:t>Variační koeficient počtu vadných výrobků v testovaném vzorku je cca 71 %, </a:t>
                </a:r>
              </a:p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cs-CZ" dirty="0"/>
                  <a:t>tj. lze mluvit o nehomogenním (silně rozptýleném) rozdělení.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425902"/>
              </a:xfrm>
              <a:blipFill>
                <a:blip r:embed="rId2"/>
                <a:stretch>
                  <a:fillRect l="-548" t="-1236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</a:t>
            </a:r>
            <a:r>
              <a:rPr lang="en-US" dirty="0"/>
              <a:t>8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4A362C0-D0E9-4BF3-B812-3FF88D8AF87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66310" y="3695031"/>
              <a:ext cx="7317814" cy="1854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471569917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526089063"/>
                        </a:ext>
                      </a:extLst>
                    </a:gridCol>
                  </a:tblGrid>
                  <a:tr h="371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cs-CZ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cs-CZ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,00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0,50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,00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>
                              <a:solidFill>
                                <a:schemeClr val="tx1"/>
                              </a:solidFill>
                            </a:rPr>
                            <a:t>1,00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𝟓𝟎</m:t>
                                </m:r>
                              </m:oMath>
                            </m:oMathPara>
                          </a14:m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4A362C0-D0E9-4BF3-B812-3FF88D8AF87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66310" y="3695031"/>
              <a:ext cx="7317814" cy="185440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471569917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526089063"/>
                        </a:ext>
                      </a:extLst>
                    </a:gridCol>
                  </a:tblGrid>
                  <a:tr h="37104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4" t="-1639" r="-37362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0696" t="-1639" r="-200316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1639" r="-100952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1639" r="-633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101639" r="-100952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101639" r="-633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201639" r="-10095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201639" r="-633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81270" t="-301639" r="-10095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301639" r="-633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>
                              <a:solidFill>
                                <a:schemeClr val="tx1"/>
                              </a:solidFill>
                            </a:rPr>
                            <a:t>1,00</a:t>
                          </a:r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0380" t="-401639" r="-633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Obdélník 1">
            <a:extLst>
              <a:ext uri="{FF2B5EF4-FFF2-40B4-BE49-F238E27FC236}">
                <a16:creationId xmlns:a16="http://schemas.microsoft.com/office/drawing/2014/main" id="{848567E1-80F8-48C3-A279-302691047AAC}"/>
              </a:ext>
            </a:extLst>
          </p:cNvPr>
          <p:cNvSpPr/>
          <p:nvPr/>
        </p:nvSpPr>
        <p:spPr>
          <a:xfrm>
            <a:off x="6910164" y="2908897"/>
            <a:ext cx="3436671" cy="5339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99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Transformací NV </a:t>
                </a:r>
                <a:r>
                  <a:rPr lang="cs-CZ" i="1" dirty="0"/>
                  <a:t>X</a:t>
                </a:r>
                <a:r>
                  <a:rPr lang="cs-CZ" dirty="0"/>
                  <a:t> rozumíme aplikaci prosté reálné funkce </a:t>
                </a:r>
                <a:r>
                  <a:rPr lang="cs-CZ" i="1" dirty="0"/>
                  <a:t>g</a:t>
                </a:r>
                <a:r>
                  <a:rPr lang="cs-CZ" dirty="0"/>
                  <a:t> tak, že vznikne nová náhodná veličina </a:t>
                </a:r>
              </a:p>
              <a:p>
                <a:pPr marL="0" indent="0">
                  <a:lnSpc>
                    <a:spcPct val="100000"/>
                  </a:lnSpc>
                  <a:buClr>
                    <a:srgbClr val="00A499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</a:rPr>
                        <m:t>𝑌</m:t>
                      </m:r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NV </a:t>
                </a:r>
                <a:r>
                  <a:rPr lang="cs-CZ" i="1" dirty="0"/>
                  <a:t>Y</a:t>
                </a:r>
                <a:r>
                  <a:rPr lang="cs-CZ" dirty="0"/>
                  <a:t> může nabývat jiných hodnot než NV </a:t>
                </a:r>
                <a:r>
                  <a:rPr lang="cs-CZ" i="1" dirty="0"/>
                  <a:t>X</a:t>
                </a:r>
                <a:r>
                  <a:rPr lang="cs-CZ" dirty="0"/>
                  <a:t>,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může mít také jiné rozdělení pravděpodobnosti, které chceme najít,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tj. hledáme pravděpodobnostní f-</a:t>
                </a:r>
                <a:r>
                  <a:rPr lang="cs-CZ" dirty="0" err="1"/>
                  <a:t>ci</a:t>
                </a:r>
                <a:r>
                  <a:rPr lang="cs-CZ" dirty="0"/>
                  <a:t>, resp. hustotu pravděpodobnosti NV </a:t>
                </a:r>
                <a:r>
                  <a:rPr lang="cs-CZ" i="1" dirty="0"/>
                  <a:t>Y</a:t>
                </a:r>
                <a:r>
                  <a:rPr lang="cs-CZ" dirty="0"/>
                  <a:t>. </a:t>
                </a:r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66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Transformace náhodné veličiny</a:t>
            </a:r>
          </a:p>
        </p:txBody>
      </p:sp>
    </p:spTree>
    <p:extLst>
      <p:ext uri="{BB962C8B-B14F-4D97-AF65-F5344CB8AC3E}">
        <p14:creationId xmlns:p14="http://schemas.microsoft.com/office/powerpoint/2010/main" val="276722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𝑌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𝑔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cs-CZ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:endParaRPr lang="cs-CZ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:   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cs-CZ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𝑌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</m:d>
                      <m:r>
                        <a:rPr lang="cs-CZ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𝑃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𝑔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𝑦</m:t>
                      </m:r>
                      <m:r>
                        <a:rPr lang="cs-CZ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Pro diskrétní NV: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𝑌</m:t>
                          </m:r>
                          <m:r>
                            <a:rPr lang="cs-CZ" i="1">
                              <a:latin typeface="Cambria Math"/>
                            </a:rPr>
                            <m:t>=</m:t>
                          </m:r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  <m:r>
                            <a:rPr lang="cs-CZ" i="1">
                              <a:latin typeface="Cambria Math"/>
                            </a:rPr>
                            <m:t>=</m:t>
                          </m:r>
                          <m:r>
                            <a:rPr lang="cs-CZ" i="1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r>
                        <a:rPr lang="cs-CZ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</a:rPr>
                            <m:t>𝑋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67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Transformace náhodné veličiny</a:t>
            </a:r>
          </a:p>
        </p:txBody>
      </p:sp>
    </p:spTree>
    <p:extLst>
      <p:ext uri="{BB962C8B-B14F-4D97-AF65-F5344CB8AC3E}">
        <p14:creationId xmlns:p14="http://schemas.microsoft.com/office/powerpoint/2010/main" val="34295645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68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 Z dlouhodobého pozorování jsou známy údaje uvedené v následující tabulce.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r>
                  <a:rPr lang="cs-CZ" dirty="0"/>
                  <a:t>Na evidenci výsledků kontroly kvality testovaných výrobků potřebujeme 10 minut plus dalších 5 minut na evidenci podrobného výsledku v případě, že je výrobek vadný. Určete pravděpodobnostní funkci celkového času potřebného k evidenci výsledků kontroly kvality.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9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1BBEF1C9-1D74-47E8-93B4-0559F6F4DBDA}"/>
              </a:ext>
            </a:extLst>
          </p:cNvPr>
          <p:cNvGraphicFramePr>
            <a:graphicFrameLocks noGrp="1"/>
          </p:cNvGraphicFramePr>
          <p:nvPr/>
        </p:nvGraphicFramePr>
        <p:xfrm>
          <a:off x="2949775" y="2687320"/>
          <a:ext cx="58542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Počet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dirty="0">
                          <a:solidFill>
                            <a:schemeClr val="tx1"/>
                          </a:solidFill>
                        </a:rPr>
                        <a:t>vadných výrobků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C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Pravděpodobnost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0,25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0,50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0,25</a:t>
                      </a:r>
                    </a:p>
                  </a:txBody>
                  <a:tcPr marL="28575" marR="2857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83004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69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 Z dlouhodobého pozorování jsou známy údaje uvedené v následující tabulce.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vadných výrobků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r>
                  <a:rPr lang="cs-CZ" dirty="0"/>
                  <a:t>Na evidenci výsledků kontroly kvality testovaných výrobků potřebujeme 10 minut plus dalších 5 minut na evidenci podrobného výsledku v případě, že je výrobek vadný. Určete pravděpodobnostní funkci celkového času potřebného k evidenci výsledků kontroly kvality.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  <a:blipFill>
                <a:blip r:embed="rId2"/>
                <a:stretch>
                  <a:fillRect l="-548" t="-1321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656" y="5760717"/>
            <a:ext cx="563344" cy="71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4A362C0-D0E9-4BF3-B812-3FF88D8AF8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7946138"/>
                  </p:ext>
                </p:extLst>
              </p:nvPr>
            </p:nvGraphicFramePr>
            <p:xfrm>
              <a:off x="660173" y="3587106"/>
              <a:ext cx="3472880" cy="16573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793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3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93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93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93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4A362C0-D0E9-4BF3-B812-3FF88D8AF8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17946138"/>
                  </p:ext>
                </p:extLst>
              </p:nvPr>
            </p:nvGraphicFramePr>
            <p:xfrm>
              <a:off x="660173" y="3587106"/>
              <a:ext cx="3472880" cy="16573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147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4" t="-1818" r="-125591" b="-42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0696" t="-1818" r="-949" b="-42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14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14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14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14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1B4A5FF3-A032-4686-97CD-8FDA5C8F1C60}"/>
                  </a:ext>
                </a:extLst>
              </p:cNvPr>
              <p:cNvSpPr txBox="1"/>
              <p:nvPr/>
            </p:nvSpPr>
            <p:spPr>
              <a:xfrm>
                <a:off x="4883621" y="2270908"/>
                <a:ext cx="6745035" cy="1614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 … čas potřebný k evidenci výsledků kontroly kvality (min)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=10+5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10+5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1B4A5FF3-A032-4686-97CD-8FDA5C8F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621" y="2270908"/>
                <a:ext cx="6745035" cy="1614866"/>
              </a:xfrm>
              <a:prstGeom prst="rect">
                <a:avLst/>
              </a:prstGeom>
              <a:blipFill>
                <a:blip r:embed="rId5"/>
                <a:stretch>
                  <a:fillRect t="-22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ulka 10">
                <a:extLst>
                  <a:ext uri="{FF2B5EF4-FFF2-40B4-BE49-F238E27FC236}">
                    <a16:creationId xmlns:a16="http://schemas.microsoft.com/office/drawing/2014/main" id="{859FDCFA-90BA-46E8-AC19-32164A1170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0267983"/>
                  </p:ext>
                </p:extLst>
              </p:nvPr>
            </p:nvGraphicFramePr>
            <p:xfrm>
              <a:off x="4951127" y="3587106"/>
              <a:ext cx="3472880" cy="16573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793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3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10+5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93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10+5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93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10+5</m:t>
                                </m:r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93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ulka 10">
                <a:extLst>
                  <a:ext uri="{FF2B5EF4-FFF2-40B4-BE49-F238E27FC236}">
                    <a16:creationId xmlns:a16="http://schemas.microsoft.com/office/drawing/2014/main" id="{859FDCFA-90BA-46E8-AC19-32164A1170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0267983"/>
                  </p:ext>
                </p:extLst>
              </p:nvPr>
            </p:nvGraphicFramePr>
            <p:xfrm>
              <a:off x="4951127" y="3587106"/>
              <a:ext cx="3472880" cy="16573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147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94" t="-1818" r="-125197" b="-42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0696" t="-1818" r="-633" b="-42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147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94" t="-103704" r="-125197" b="-3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147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94" t="-200000" r="-125197" b="-23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147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94" t="-305556" r="-125197" b="-13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14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1645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Náhodná veličina </a:t>
                </a:r>
                <a:r>
                  <a:rPr lang="cs-CZ" dirty="0"/>
                  <a:t>– </a:t>
                </a:r>
                <a:r>
                  <a:rPr lang="cs-CZ" b="1" dirty="0"/>
                  <a:t>číselné </a:t>
                </a:r>
                <a:r>
                  <a:rPr lang="cs-CZ" dirty="0"/>
                  <a:t>vyjádření výsledku náhodného pokusu</a:t>
                </a:r>
              </a:p>
              <a:p>
                <a:pPr>
                  <a:buNone/>
                </a:pPr>
                <a:endParaRPr lang="cs-CZ" dirty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b="1" dirty="0"/>
                  <a:t>… doba do remise onemocnění (měsíc)</a:t>
                </a:r>
              </a:p>
              <a:p>
                <a:pPr>
                  <a:buNone/>
                </a:pPr>
                <a:endParaRPr lang="cs-CZ" dirty="0"/>
              </a:p>
              <a:p>
                <a:pPr algn="ctr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Náhodný pokus</a:t>
                </a:r>
                <a:r>
                  <a:rPr lang="cs-CZ" dirty="0"/>
                  <a:t>: </a:t>
                </a:r>
                <a:r>
                  <a:rPr lang="cs-CZ" b="1" dirty="0"/>
                  <a:t>Pozorování doby do remise onemocnění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Náhodný jev</a:t>
                </a:r>
                <a:r>
                  <a:rPr lang="cs-CZ" dirty="0"/>
                  <a:t>:      </a:t>
                </a:r>
                <a:r>
                  <a:rPr lang="cs-CZ" b="1" dirty="0"/>
                  <a:t>Doba do remise nepřekročí 60 měsíců</a:t>
                </a:r>
                <a:r>
                  <a:rPr lang="cs-CZ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</a:t>
                </a:r>
                <a:r>
                  <a:rPr lang="cs-CZ" dirty="0"/>
                  <a:t>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Cambria Math"/>
                          </a:rPr>
                          <m:t>6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Náhodná veličina (NV)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FF3BAA6-33A0-4983-AA2B-0FEA90D9C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125" y="3091694"/>
            <a:ext cx="3881742" cy="27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5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70</a:t>
            </a:fld>
            <a:r>
              <a:rPr lang="cs-CZ" dirty="0"/>
              <a:t> / 71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/>
                  <a:t>P</a:t>
                </a:r>
                <a:r>
                  <a:rPr lang="cs-CZ" dirty="0" err="1"/>
                  <a:t>ři</a:t>
                </a:r>
                <a:r>
                  <a:rPr lang="cs-CZ" dirty="0"/>
                  <a:t> ověřování kvality výroby jsou náhodně vybrány dva výrobky a je testována jejich kvalita. Počet vadných výrobků mezi vybranými modelujeme náhodnou veličino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. Z dlouhodobého pozorování jsou známy údaje uvedené v následující tabulce.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dirty="0"/>
                  <a:t> … počet vadných výrobků</a:t>
                </a:r>
              </a:p>
              <a:p>
                <a:pPr marL="0" indent="0" algn="just">
                  <a:buNone/>
                </a:pPr>
                <a:endParaRPr lang="cs-CZ" sz="800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ctr">
                  <a:buNone/>
                </a:pPr>
                <a:endParaRPr lang="cs-CZ" i="1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:r>
                  <a:rPr lang="cs-CZ" dirty="0"/>
                  <a:t>Na evidenci výsledků kontroly kvality testovaných výrobků potřebujeme 10 minut plus dalších 5 minut na evidenci podrobného výsledku v případě, že je výrobek vadný. Určete pravděpodobnostní funkci celkového času potřebného k evidenci výsledků kontroly kvality.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9" name="Zástupný obsah 8">
                <a:extLst>
                  <a:ext uri="{FF2B5EF4-FFF2-40B4-BE49-F238E27FC236}">
                    <a16:creationId xmlns:a16="http://schemas.microsoft.com/office/drawing/2014/main" id="{3911BC44-5394-463D-A917-7E5C13CC73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079148"/>
              </a:xfrm>
              <a:blipFill>
                <a:blip r:embed="rId2"/>
                <a:stretch>
                  <a:fillRect l="-548" t="-1321" r="-6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9B8EC1C4-417A-4B5A-A029-4D41D653F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656" y="5760717"/>
            <a:ext cx="563344" cy="71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ástupný symbol pro text 5">
            <a:extLst>
              <a:ext uri="{FF2B5EF4-FFF2-40B4-BE49-F238E27FC236}">
                <a16:creationId xmlns:a16="http://schemas.microsoft.com/office/drawing/2014/main" id="{7559F2C2-C165-4A55-90C9-662E744B2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263" y="363538"/>
            <a:ext cx="10861675" cy="736600"/>
          </a:xfrm>
        </p:spPr>
        <p:txBody>
          <a:bodyPr/>
          <a:lstStyle/>
          <a:p>
            <a:r>
              <a:rPr lang="cs-CZ" dirty="0"/>
              <a:t>Příklad 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4A362C0-D0E9-4BF3-B812-3FF88D8AF87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60173" y="3587106"/>
              <a:ext cx="3472880" cy="16573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793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3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93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93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93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ulka 9">
                <a:extLst>
                  <a:ext uri="{FF2B5EF4-FFF2-40B4-BE49-F238E27FC236}">
                    <a16:creationId xmlns:a16="http://schemas.microsoft.com/office/drawing/2014/main" id="{84A362C0-D0E9-4BF3-B812-3FF88D8AF87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60173" y="3587106"/>
              <a:ext cx="3472880" cy="16573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147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94" t="-1818" r="-125591" b="-42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0696" t="-1818" r="-949" b="-42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14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14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1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14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14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1B4A5FF3-A032-4686-97CD-8FDA5C8F1C60}"/>
                  </a:ext>
                </a:extLst>
              </p:cNvPr>
              <p:cNvSpPr txBox="1"/>
              <p:nvPr/>
            </p:nvSpPr>
            <p:spPr>
              <a:xfrm>
                <a:off x="4883621" y="2270908"/>
                <a:ext cx="6745035" cy="1614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cs-CZ" dirty="0"/>
                  <a:t> … čas potřebný k evidenci výsledků kontroly kvality (min)</a:t>
                </a:r>
              </a:p>
              <a:p>
                <a:pPr marL="0" indent="0" algn="just">
                  <a:buNone/>
                </a:pPr>
                <a:endParaRPr lang="cs-CZ" dirty="0"/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=10+5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/>
                  <a:t>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10+5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1B4A5FF3-A032-4686-97CD-8FDA5C8F1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621" y="2270908"/>
                <a:ext cx="6745035" cy="1614866"/>
              </a:xfrm>
              <a:prstGeom prst="rect">
                <a:avLst/>
              </a:prstGeom>
              <a:blipFill>
                <a:blip r:embed="rId5"/>
                <a:stretch>
                  <a:fillRect t="-22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ulka 10">
                <a:extLst>
                  <a:ext uri="{FF2B5EF4-FFF2-40B4-BE49-F238E27FC236}">
                    <a16:creationId xmlns:a16="http://schemas.microsoft.com/office/drawing/2014/main" id="{859FDCFA-90BA-46E8-AC19-32164A1170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3946203"/>
                  </p:ext>
                </p:extLst>
              </p:nvPr>
            </p:nvGraphicFramePr>
            <p:xfrm>
              <a:off x="4951127" y="3587106"/>
              <a:ext cx="3472880" cy="16573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2793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cs-CZ" b="1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cs-CZ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6ECE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3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93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932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b="0" i="1" smtClean="0">
                                    <a:latin typeface="Cambria Math" panose="02040503050406030204" pitchFamily="18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93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ulka 10">
                <a:extLst>
                  <a:ext uri="{FF2B5EF4-FFF2-40B4-BE49-F238E27FC236}">
                    <a16:creationId xmlns:a16="http://schemas.microsoft.com/office/drawing/2014/main" id="{859FDCFA-90BA-46E8-AC19-32164A11704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3946203"/>
                  </p:ext>
                </p:extLst>
              </p:nvPr>
            </p:nvGraphicFramePr>
            <p:xfrm>
              <a:off x="4951127" y="3587106"/>
              <a:ext cx="3472880" cy="16573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5041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9224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3147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94" t="-1818" r="-125197" b="-42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80696" t="-1818" r="-633" b="-42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147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94" t="-103704" r="-125197" b="-3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147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94" t="-200000" r="-125197" b="-23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/>
                            <a:t>0,50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147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94" t="-305556" r="-125197" b="-1351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0,25</a:t>
                          </a:r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14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Celkem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/>
                            <a:t>1,00</a:t>
                          </a:r>
                          <a:endParaRPr lang="en-US" b="1" dirty="0"/>
                        </a:p>
                      </a:txBody>
                      <a:tcPr marL="28575" marR="28575" marT="28575" marB="2857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29463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216564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84039" y="2103354"/>
            <a:ext cx="4890786" cy="148245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Děkuji za pozornost!</a:t>
            </a:r>
            <a:br>
              <a:rPr lang="cs-CZ" dirty="0"/>
            </a:br>
            <a:r>
              <a:rPr lang="cs-CZ" sz="2000" dirty="0" err="1">
                <a:hlinkClick r:id="rId2"/>
              </a:rPr>
              <a:t>martina.litschmannova</a:t>
            </a:r>
            <a:r>
              <a:rPr lang="en-US" sz="2000" dirty="0">
                <a:hlinkClick r:id="rId2"/>
              </a:rPr>
              <a:t>@</a:t>
            </a:r>
            <a:r>
              <a:rPr lang="cs-CZ" sz="2000" dirty="0">
                <a:hlinkClick r:id="rId2"/>
              </a:rPr>
              <a:t>vsb.cz</a:t>
            </a:r>
            <a:endParaRPr lang="cs-CZ" sz="2000" dirty="0"/>
          </a:p>
        </p:txBody>
      </p:sp>
      <p:pic>
        <p:nvPicPr>
          <p:cNvPr id="3" name="Picture 2" descr="http://www.ush.sd/ar/_imgs/g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 bwMode="auto">
          <a:xfrm>
            <a:off x="7883889" y="2103354"/>
            <a:ext cx="3494026" cy="28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3" y="5403512"/>
            <a:ext cx="5768098" cy="7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3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cs-CZ" b="1" dirty="0">
                    <a:solidFill>
                      <a:srgbClr val="00A499"/>
                    </a:solidFill>
                  </a:rPr>
                  <a:t>Náhodná veličina </a:t>
                </a:r>
                <a:r>
                  <a:rPr lang="cs-CZ" dirty="0"/>
                  <a:t>– </a:t>
                </a:r>
                <a:r>
                  <a:rPr lang="cs-CZ" b="1" dirty="0"/>
                  <a:t>číselné </a:t>
                </a:r>
                <a:r>
                  <a:rPr lang="cs-CZ" dirty="0"/>
                  <a:t>vyjádření výsledku náhodného pokusu</a:t>
                </a:r>
              </a:p>
              <a:p>
                <a:pPr>
                  <a:buNone/>
                </a:pPr>
                <a:endParaRPr lang="cs-CZ" dirty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cs-CZ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cs-CZ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b="1" dirty="0"/>
                  <a:t>… </a:t>
                </a:r>
                <a:r>
                  <a:rPr lang="en-US" b="1" dirty="0" err="1"/>
                  <a:t>rychlost</a:t>
                </a:r>
                <a:r>
                  <a:rPr lang="en-US" b="1" dirty="0"/>
                  <a:t> </a:t>
                </a:r>
                <a:r>
                  <a:rPr lang="cs-CZ" b="1" dirty="0"/>
                  <a:t>připojení k internetu</a:t>
                </a:r>
                <a:r>
                  <a:rPr lang="en-US" b="1" dirty="0"/>
                  <a:t> </a:t>
                </a:r>
                <a:r>
                  <a:rPr lang="cs-CZ" b="1" dirty="0"/>
                  <a:t>(</a:t>
                </a:r>
                <a:r>
                  <a:rPr lang="cs-CZ" b="1" dirty="0" err="1"/>
                  <a:t>Mb</a:t>
                </a:r>
                <a:r>
                  <a:rPr lang="cs-CZ" b="1" dirty="0"/>
                  <a:t>/s)</a:t>
                </a:r>
              </a:p>
              <a:p>
                <a:pPr>
                  <a:buNone/>
                </a:pPr>
                <a:endParaRPr lang="cs-CZ" dirty="0"/>
              </a:p>
              <a:p>
                <a:pPr algn="ctr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Náhodný pokus</a:t>
                </a:r>
                <a:r>
                  <a:rPr lang="cs-CZ" dirty="0"/>
                  <a:t>: </a:t>
                </a:r>
                <a:r>
                  <a:rPr lang="cs-CZ" b="1" dirty="0"/>
                  <a:t>Měření rychlosti připojení k internetu (</a:t>
                </a:r>
                <a:r>
                  <a:rPr lang="cs-CZ" b="1" dirty="0" err="1"/>
                  <a:t>download</a:t>
                </a:r>
                <a:r>
                  <a:rPr lang="cs-CZ" b="1" dirty="0"/>
                  <a:t>)</a:t>
                </a:r>
              </a:p>
              <a:p>
                <a:pPr marL="0" indent="0">
                  <a:buNone/>
                </a:pPr>
                <a:endParaRPr lang="cs-CZ" b="1" dirty="0"/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00A499"/>
                    </a:solidFill>
                  </a:rPr>
                  <a:t>Náhodný jev</a:t>
                </a:r>
                <a:r>
                  <a:rPr lang="cs-CZ" dirty="0"/>
                  <a:t>:      </a:t>
                </a:r>
                <a:r>
                  <a:rPr lang="cs-CZ" b="1" dirty="0"/>
                  <a:t>Rychlost připojení k internetu je vyšší než 20 </a:t>
                </a:r>
                <a:r>
                  <a:rPr lang="cs-CZ" b="1" dirty="0" err="1"/>
                  <a:t>Mb</a:t>
                </a:r>
                <a:r>
                  <a:rPr lang="cs-CZ" b="1" dirty="0"/>
                  <a:t>/s.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</a:t>
                </a:r>
                <a:r>
                  <a:rPr lang="cs-CZ" dirty="0"/>
                  <a:t>  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&gt;2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b="1" dirty="0"/>
              </a:p>
              <a:p>
                <a:pPr>
                  <a:buNone/>
                </a:pPr>
                <a:endParaRPr lang="cs-CZ" dirty="0"/>
              </a:p>
              <a:p>
                <a:endParaRPr lang="cs-CZ" dirty="0"/>
              </a:p>
              <a:p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Náhodná veličina (NV)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AD10E97-76EC-4027-9C5F-92D7FD343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789" y="3264070"/>
            <a:ext cx="3063544" cy="170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86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>
                <a:solidFill>
                  <a:srgbClr val="00A499"/>
                </a:solidFill>
              </a:rPr>
              <a:t>Náhodná veličina </a:t>
            </a:r>
            <a:r>
              <a:rPr lang="cs-CZ" dirty="0"/>
              <a:t>– </a:t>
            </a:r>
            <a:r>
              <a:rPr lang="cs-CZ" b="1" dirty="0"/>
              <a:t>číselné </a:t>
            </a:r>
            <a:r>
              <a:rPr lang="cs-CZ" dirty="0"/>
              <a:t>vyjádření výsledku náhodného pokusu</a:t>
            </a:r>
          </a:p>
          <a:p>
            <a:pPr>
              <a:buNone/>
            </a:pPr>
            <a:endParaRPr lang="cs-CZ" dirty="0"/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endParaRPr lang="en-US" b="1" dirty="0"/>
          </a:p>
          <a:p>
            <a:pPr algn="ctr">
              <a:buNone/>
            </a:pPr>
            <a:r>
              <a:rPr lang="cs-CZ" b="1" dirty="0">
                <a:solidFill>
                  <a:srgbClr val="00A499"/>
                </a:solidFill>
              </a:rPr>
              <a:t>POZOR!</a:t>
            </a:r>
            <a:r>
              <a:rPr lang="cs-CZ" dirty="0">
                <a:solidFill>
                  <a:srgbClr val="00A499"/>
                </a:solidFill>
              </a:rPr>
              <a:t> </a:t>
            </a:r>
          </a:p>
          <a:p>
            <a:pPr algn="ctr">
              <a:buNone/>
            </a:pPr>
            <a:r>
              <a:rPr lang="cs-CZ" dirty="0"/>
              <a:t>Číselně vyjádření lze použít i u veličin, které nejsou kvantitativní ze své podstaty </a:t>
            </a:r>
          </a:p>
          <a:p>
            <a:pPr algn="ctr">
              <a:buNone/>
            </a:pPr>
            <a:r>
              <a:rPr lang="cs-CZ" dirty="0"/>
              <a:t>(např. pohlaví – muž (0), žena (1)).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Jak modelovat výsledky náhodných pokusů? (část I.)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</a:t>
            </a:fld>
            <a:r>
              <a:rPr lang="cs-CZ" dirty="0"/>
              <a:t> / 71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Náhodná veličina (NV)</a:t>
            </a:r>
          </a:p>
        </p:txBody>
      </p:sp>
    </p:spTree>
    <p:extLst>
      <p:ext uri="{BB962C8B-B14F-4D97-AF65-F5344CB8AC3E}">
        <p14:creationId xmlns:p14="http://schemas.microsoft.com/office/powerpoint/2010/main" val="1134515016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19187</TotalTime>
  <Words>6129</Words>
  <Application>Microsoft Office PowerPoint</Application>
  <PresentationFormat>Širokoúhlá obrazovka</PresentationFormat>
  <Paragraphs>1428</Paragraphs>
  <Slides>71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71</vt:i4>
      </vt:variant>
    </vt:vector>
  </HeadingPairs>
  <TitlesOfParts>
    <vt:vector size="79" baseType="lpstr">
      <vt:lpstr>Arial</vt:lpstr>
      <vt:lpstr>Calibri</vt:lpstr>
      <vt:lpstr>Calibri Light</vt:lpstr>
      <vt:lpstr>Cambria Math</vt:lpstr>
      <vt:lpstr>Times New Roman</vt:lpstr>
      <vt:lpstr>Wingdings</vt:lpstr>
      <vt:lpstr>Vlastní návrh</vt:lpstr>
      <vt:lpstr>1_Vlastní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Litschmannová</dc:creator>
  <cp:lastModifiedBy>Martina Litschmannová</cp:lastModifiedBy>
  <cp:revision>186</cp:revision>
  <dcterms:created xsi:type="dcterms:W3CDTF">2019-08-14T09:45:45Z</dcterms:created>
  <dcterms:modified xsi:type="dcterms:W3CDTF">2021-02-22T14:07:54Z</dcterms:modified>
</cp:coreProperties>
</file>