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118"/>
  </p:notesMasterIdLst>
  <p:handoutMasterIdLst>
    <p:handoutMasterId r:id="rId119"/>
  </p:handoutMasterIdLst>
  <p:sldIdLst>
    <p:sldId id="259" r:id="rId3"/>
    <p:sldId id="648" r:id="rId4"/>
    <p:sldId id="649" r:id="rId5"/>
    <p:sldId id="650" r:id="rId6"/>
    <p:sldId id="651" r:id="rId7"/>
    <p:sldId id="653" r:id="rId8"/>
    <p:sldId id="652" r:id="rId9"/>
    <p:sldId id="654" r:id="rId10"/>
    <p:sldId id="655" r:id="rId11"/>
    <p:sldId id="656" r:id="rId12"/>
    <p:sldId id="657" r:id="rId13"/>
    <p:sldId id="658" r:id="rId14"/>
    <p:sldId id="659" r:id="rId15"/>
    <p:sldId id="660" r:id="rId16"/>
    <p:sldId id="661" r:id="rId17"/>
    <p:sldId id="662" r:id="rId18"/>
    <p:sldId id="663" r:id="rId19"/>
    <p:sldId id="664" r:id="rId20"/>
    <p:sldId id="665" r:id="rId21"/>
    <p:sldId id="666" r:id="rId22"/>
    <p:sldId id="667" r:id="rId23"/>
    <p:sldId id="668" r:id="rId24"/>
    <p:sldId id="669" r:id="rId25"/>
    <p:sldId id="670" r:id="rId26"/>
    <p:sldId id="671" r:id="rId27"/>
    <p:sldId id="672" r:id="rId28"/>
    <p:sldId id="673" r:id="rId29"/>
    <p:sldId id="674" r:id="rId30"/>
    <p:sldId id="675" r:id="rId31"/>
    <p:sldId id="676" r:id="rId32"/>
    <p:sldId id="677" r:id="rId33"/>
    <p:sldId id="678" r:id="rId34"/>
    <p:sldId id="679" r:id="rId35"/>
    <p:sldId id="680" r:id="rId36"/>
    <p:sldId id="681" r:id="rId37"/>
    <p:sldId id="682" r:id="rId38"/>
    <p:sldId id="683" r:id="rId39"/>
    <p:sldId id="684" r:id="rId40"/>
    <p:sldId id="685" r:id="rId41"/>
    <p:sldId id="686" r:id="rId42"/>
    <p:sldId id="687" r:id="rId43"/>
    <p:sldId id="691" r:id="rId44"/>
    <p:sldId id="689" r:id="rId45"/>
    <p:sldId id="690" r:id="rId46"/>
    <p:sldId id="692" r:id="rId47"/>
    <p:sldId id="693" r:id="rId48"/>
    <p:sldId id="694" r:id="rId49"/>
    <p:sldId id="695" r:id="rId50"/>
    <p:sldId id="696" r:id="rId51"/>
    <p:sldId id="697" r:id="rId52"/>
    <p:sldId id="698" r:id="rId53"/>
    <p:sldId id="699" r:id="rId54"/>
    <p:sldId id="700" r:id="rId55"/>
    <p:sldId id="701" r:id="rId56"/>
    <p:sldId id="702" r:id="rId57"/>
    <p:sldId id="703" r:id="rId58"/>
    <p:sldId id="704" r:id="rId59"/>
    <p:sldId id="705" r:id="rId60"/>
    <p:sldId id="706" r:id="rId61"/>
    <p:sldId id="707" r:id="rId62"/>
    <p:sldId id="708" r:id="rId63"/>
    <p:sldId id="709" r:id="rId64"/>
    <p:sldId id="710" r:id="rId65"/>
    <p:sldId id="713" r:id="rId66"/>
    <p:sldId id="714" r:id="rId67"/>
    <p:sldId id="711" r:id="rId68"/>
    <p:sldId id="712" r:id="rId69"/>
    <p:sldId id="715" r:id="rId70"/>
    <p:sldId id="716" r:id="rId71"/>
    <p:sldId id="717" r:id="rId72"/>
    <p:sldId id="718" r:id="rId73"/>
    <p:sldId id="720" r:id="rId74"/>
    <p:sldId id="719" r:id="rId75"/>
    <p:sldId id="721" r:id="rId76"/>
    <p:sldId id="722" r:id="rId77"/>
    <p:sldId id="723" r:id="rId78"/>
    <p:sldId id="726" r:id="rId79"/>
    <p:sldId id="724" r:id="rId80"/>
    <p:sldId id="725" r:id="rId81"/>
    <p:sldId id="727" r:id="rId82"/>
    <p:sldId id="741" r:id="rId83"/>
    <p:sldId id="742" r:id="rId84"/>
    <p:sldId id="743" r:id="rId85"/>
    <p:sldId id="744" r:id="rId86"/>
    <p:sldId id="745" r:id="rId87"/>
    <p:sldId id="773" r:id="rId88"/>
    <p:sldId id="775" r:id="rId89"/>
    <p:sldId id="776" r:id="rId90"/>
    <p:sldId id="777" r:id="rId91"/>
    <p:sldId id="778" r:id="rId92"/>
    <p:sldId id="779" r:id="rId93"/>
    <p:sldId id="780" r:id="rId94"/>
    <p:sldId id="781" r:id="rId95"/>
    <p:sldId id="800" r:id="rId96"/>
    <p:sldId id="801" r:id="rId97"/>
    <p:sldId id="802" r:id="rId98"/>
    <p:sldId id="803" r:id="rId99"/>
    <p:sldId id="804" r:id="rId100"/>
    <p:sldId id="805" r:id="rId101"/>
    <p:sldId id="806" r:id="rId102"/>
    <p:sldId id="807" r:id="rId103"/>
    <p:sldId id="747" r:id="rId104"/>
    <p:sldId id="759" r:id="rId105"/>
    <p:sldId id="761" r:id="rId106"/>
    <p:sldId id="762" r:id="rId107"/>
    <p:sldId id="763" r:id="rId108"/>
    <p:sldId id="785" r:id="rId109"/>
    <p:sldId id="808" r:id="rId110"/>
    <p:sldId id="809" r:id="rId111"/>
    <p:sldId id="782" r:id="rId112"/>
    <p:sldId id="783" r:id="rId113"/>
    <p:sldId id="789" r:id="rId114"/>
    <p:sldId id="790" r:id="rId115"/>
    <p:sldId id="792" r:id="rId116"/>
    <p:sldId id="547" r:id="rId1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B6ECE6"/>
    <a:srgbClr val="CEF5F6"/>
    <a:srgbClr val="D1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9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handoutMaster" Target="handoutMasters/handoutMaster1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viewProps" Target="viewProp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0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Pravděpodobnost je…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115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4278540" y="2290104"/>
            <a:ext cx="3838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00A499"/>
                </a:solidFill>
              </a:rPr>
              <a:t>Pravd</a:t>
            </a:r>
            <a:r>
              <a:rPr lang="cs-CZ" sz="3200" dirty="0" err="1">
                <a:solidFill>
                  <a:srgbClr val="00A499"/>
                </a:solidFill>
              </a:rPr>
              <a:t>ěpodobnost</a:t>
            </a:r>
            <a:r>
              <a:rPr lang="cs-CZ" sz="3200" baseline="0" dirty="0">
                <a:solidFill>
                  <a:srgbClr val="00A499"/>
                </a:solidFill>
              </a:rPr>
              <a:t> je…</a:t>
            </a:r>
            <a:endParaRPr lang="cs-CZ" sz="3200" dirty="0">
              <a:solidFill>
                <a:srgbClr val="00A499"/>
              </a:solidFill>
            </a:endParaRPr>
          </a:p>
        </p:txBody>
      </p:sp>
      <p:sp>
        <p:nvSpPr>
          <p:cNvPr id="11" name="Obdélník 10"/>
          <p:cNvSpPr/>
          <p:nvPr userDrawn="1"/>
        </p:nvSpPr>
        <p:spPr>
          <a:xfrm>
            <a:off x="4580376" y="2875956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 obecných znalostí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3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380.png"/><Relationship Id="rId7" Type="http://schemas.openxmlformats.org/officeDocument/2006/relationships/image" Target="../media/image47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380.png"/><Relationship Id="rId7" Type="http://schemas.openxmlformats.org/officeDocument/2006/relationships/image" Target="../media/image52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80.png"/><Relationship Id="rId3" Type="http://schemas.openxmlformats.org/officeDocument/2006/relationships/image" Target="../media/image380.png"/><Relationship Id="rId7" Type="http://schemas.openxmlformats.org/officeDocument/2006/relationships/image" Target="../media/image520.png"/><Relationship Id="rId12" Type="http://schemas.openxmlformats.org/officeDocument/2006/relationships/image" Target="../media/image57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0.png"/><Relationship Id="rId11" Type="http://schemas.openxmlformats.org/officeDocument/2006/relationships/image" Target="../media/image560.png"/><Relationship Id="rId5" Type="http://schemas.openxmlformats.org/officeDocument/2006/relationships/image" Target="../media/image500.png"/><Relationship Id="rId10" Type="http://schemas.openxmlformats.org/officeDocument/2006/relationships/image" Target="../media/image55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3" Type="http://schemas.openxmlformats.org/officeDocument/2006/relationships/image" Target="../media/image370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0" Type="http://schemas.openxmlformats.org/officeDocument/2006/relationships/image" Target="../media/image540.png"/><Relationship Id="rId4" Type="http://schemas.openxmlformats.org/officeDocument/2006/relationships/image" Target="../media/image380.png"/><Relationship Id="rId9" Type="http://schemas.openxmlformats.org/officeDocument/2006/relationships/image" Target="../media/image530.png"/><Relationship Id="rId14" Type="http://schemas.openxmlformats.org/officeDocument/2006/relationships/image" Target="../media/image580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3" Type="http://schemas.openxmlformats.org/officeDocument/2006/relationships/image" Target="../media/image370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0" Type="http://schemas.openxmlformats.org/officeDocument/2006/relationships/image" Target="../media/image540.png"/><Relationship Id="rId4" Type="http://schemas.openxmlformats.org/officeDocument/2006/relationships/image" Target="../media/image380.png"/><Relationship Id="rId9" Type="http://schemas.openxmlformats.org/officeDocument/2006/relationships/image" Target="../media/image530.png"/><Relationship Id="rId14" Type="http://schemas.openxmlformats.org/officeDocument/2006/relationships/image" Target="../media/image5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620.png"/><Relationship Id="rId3" Type="http://schemas.openxmlformats.org/officeDocument/2006/relationships/image" Target="../media/image370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0" Type="http://schemas.openxmlformats.org/officeDocument/2006/relationships/image" Target="../media/image540.png"/><Relationship Id="rId4" Type="http://schemas.openxmlformats.org/officeDocument/2006/relationships/image" Target="../media/image380.png"/><Relationship Id="rId9" Type="http://schemas.openxmlformats.org/officeDocument/2006/relationships/image" Target="../media/image530.png"/><Relationship Id="rId14" Type="http://schemas.openxmlformats.org/officeDocument/2006/relationships/image" Target="../media/image630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microsoft.com/office/2007/relationships/hdphoto" Target="../media/hdphoto2.wdp"/><Relationship Id="rId9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microsoft.com/office/2007/relationships/hdphoto" Target="../media/hdphoto2.wdp"/><Relationship Id="rId9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microsoft.com/office/2007/relationships/hdphoto" Target="../media/hdphoto2.wdp"/><Relationship Id="rId9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0.png"/><Relationship Id="rId4" Type="http://schemas.openxmlformats.org/officeDocument/2006/relationships/image" Target="../media/image17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3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3.png"/><Relationship Id="rId7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3.png"/><Relationship Id="rId7" Type="http://schemas.openxmlformats.org/officeDocument/2006/relationships/image" Target="../media/image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3.png"/><Relationship Id="rId7" Type="http://schemas.openxmlformats.org/officeDocument/2006/relationships/image" Target="../media/image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3.png"/><Relationship Id="rId7" Type="http://schemas.openxmlformats.org/officeDocument/2006/relationships/image" Target="../media/image6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2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microsoft.com/office/2007/relationships/hdphoto" Target="../media/hdphoto3.wdp"/><Relationship Id="rId9" Type="http://schemas.openxmlformats.org/officeDocument/2006/relationships/image" Target="../media/image7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2.png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microsoft.com/office/2007/relationships/hdphoto" Target="../media/hdphoto3.wdp"/><Relationship Id="rId9" Type="http://schemas.openxmlformats.org/officeDocument/2006/relationships/image" Target="../media/image7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3.png"/><Relationship Id="rId7" Type="http://schemas.openxmlformats.org/officeDocument/2006/relationships/image" Target="../media/image7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82.png"/><Relationship Id="rId4" Type="http://schemas.microsoft.com/office/2007/relationships/hdphoto" Target="../media/hdphoto4.wdp"/><Relationship Id="rId9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7" Type="http://schemas.openxmlformats.org/officeDocument/2006/relationships/image" Target="../media/image181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0.png"/><Relationship Id="rId10" Type="http://schemas.openxmlformats.org/officeDocument/2006/relationships/image" Target="../media/image184.png"/><Relationship Id="rId9" Type="http://schemas.openxmlformats.org/officeDocument/2006/relationships/image" Target="../media/image18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0.png"/><Relationship Id="rId5" Type="http://schemas.openxmlformats.org/officeDocument/2006/relationships/image" Target="../media/image900.png"/><Relationship Id="rId10" Type="http://schemas.openxmlformats.org/officeDocument/2006/relationships/image" Target="../media/image830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cs.wikipedia.org/wiki/Soubor:Symbol_venus.sv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png"/><Relationship Id="rId4" Type="http://schemas.openxmlformats.org/officeDocument/2006/relationships/hyperlink" Target="http://upload.wikimedia.org/wikipedia/commons/c/c1/Male.svg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://upload.wikimedia.org/wikipedia/commons/c/c1/Male.sv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96.png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90.wmf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wmf"/><Relationship Id="rId11" Type="http://schemas.openxmlformats.org/officeDocument/2006/relationships/image" Target="../media/image87.wmf"/><Relationship Id="rId5" Type="http://schemas.openxmlformats.org/officeDocument/2006/relationships/image" Target="../media/image83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91.wmf"/><Relationship Id="rId4" Type="http://schemas.openxmlformats.org/officeDocument/2006/relationships/image" Target="../media/image82.wmf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4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cs.wikipedia.org/wiki/Soubor:Symbol_venus.sv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png"/><Relationship Id="rId4" Type="http://schemas.openxmlformats.org/officeDocument/2006/relationships/hyperlink" Target="http://upload.wikimedia.org/wikipedia/commons/c/c1/Male.svg" TargetMode="Externa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82.w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8.wm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4.wmf"/><Relationship Id="rId10" Type="http://schemas.openxmlformats.org/officeDocument/2006/relationships/image" Target="../media/image87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9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14.bin"/><Relationship Id="rId26" Type="http://schemas.openxmlformats.org/officeDocument/2006/relationships/image" Target="../media/image82.wmf"/><Relationship Id="rId3" Type="http://schemas.openxmlformats.org/officeDocument/2006/relationships/image" Target="../media/image101.png"/><Relationship Id="rId21" Type="http://schemas.openxmlformats.org/officeDocument/2006/relationships/image" Target="../media/image86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88.wmf"/><Relationship Id="rId25" Type="http://schemas.openxmlformats.org/officeDocument/2006/relationships/image" Target="../media/image85.wmf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95.wmf"/><Relationship Id="rId24" Type="http://schemas.openxmlformats.org/officeDocument/2006/relationships/image" Target="../media/image84.wmf"/><Relationship Id="rId5" Type="http://schemas.openxmlformats.org/officeDocument/2006/relationships/image" Target="../media/image92.wmf"/><Relationship Id="rId15" Type="http://schemas.openxmlformats.org/officeDocument/2006/relationships/image" Target="../media/image91.wmf"/><Relationship Id="rId23" Type="http://schemas.openxmlformats.org/officeDocument/2006/relationships/image" Target="../media/image87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83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92.wmf"/><Relationship Id="rId21" Type="http://schemas.openxmlformats.org/officeDocument/2006/relationships/image" Target="../media/image87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89.wmf"/><Relationship Id="rId25" Type="http://schemas.openxmlformats.org/officeDocument/2006/relationships/image" Target="../media/image83.w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90.wmf"/><Relationship Id="rId24" Type="http://schemas.openxmlformats.org/officeDocument/2006/relationships/image" Target="../media/image82.wmf"/><Relationship Id="rId5" Type="http://schemas.openxmlformats.org/officeDocument/2006/relationships/image" Target="../media/image93.wmf"/><Relationship Id="rId15" Type="http://schemas.openxmlformats.org/officeDocument/2006/relationships/image" Target="../media/image88.wmf"/><Relationship Id="rId23" Type="http://schemas.openxmlformats.org/officeDocument/2006/relationships/image" Target="../media/image85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86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3.bin"/><Relationship Id="rId22" Type="http://schemas.openxmlformats.org/officeDocument/2006/relationships/image" Target="../media/image8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89.wmf"/><Relationship Id="rId26" Type="http://schemas.openxmlformats.org/officeDocument/2006/relationships/image" Target="../media/image83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14.bin"/><Relationship Id="rId25" Type="http://schemas.openxmlformats.org/officeDocument/2006/relationships/image" Target="../media/image82.wmf"/><Relationship Id="rId2" Type="http://schemas.openxmlformats.org/officeDocument/2006/relationships/image" Target="../media/image310.png"/><Relationship Id="rId16" Type="http://schemas.openxmlformats.org/officeDocument/2006/relationships/image" Target="../media/image88.wmf"/><Relationship Id="rId20" Type="http://schemas.openxmlformats.org/officeDocument/2006/relationships/image" Target="../media/image86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85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image" Target="../media/image84.wmf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91.wmf"/><Relationship Id="rId22" Type="http://schemas.openxmlformats.org/officeDocument/2006/relationships/image" Target="../media/image87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hyperlink" Target="http://upload.wikimedia.org/wikipedia/en/d/d4/Thomas_Bayes.gif" TargetMode="External"/><Relationship Id="rId7" Type="http://schemas.openxmlformats.org/officeDocument/2006/relationships/image" Target="../media/image900.png"/><Relationship Id="rId12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0.png"/><Relationship Id="rId11" Type="http://schemas.openxmlformats.org/officeDocument/2006/relationships/image" Target="../media/image940.png"/><Relationship Id="rId5" Type="http://schemas.openxmlformats.org/officeDocument/2006/relationships/image" Target="../media/image880.png"/><Relationship Id="rId10" Type="http://schemas.openxmlformats.org/officeDocument/2006/relationships/image" Target="../media/image930.png"/><Relationship Id="rId4" Type="http://schemas.openxmlformats.org/officeDocument/2006/relationships/image" Target="../media/image96.gif"/><Relationship Id="rId9" Type="http://schemas.openxmlformats.org/officeDocument/2006/relationships/image" Target="../media/image920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14.bin"/><Relationship Id="rId26" Type="http://schemas.openxmlformats.org/officeDocument/2006/relationships/image" Target="../media/image82.wmf"/><Relationship Id="rId3" Type="http://schemas.openxmlformats.org/officeDocument/2006/relationships/image" Target="../media/image106.png"/><Relationship Id="rId21" Type="http://schemas.openxmlformats.org/officeDocument/2006/relationships/image" Target="../media/image86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88.wmf"/><Relationship Id="rId25" Type="http://schemas.openxmlformats.org/officeDocument/2006/relationships/image" Target="../media/image85.wmf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95.wmf"/><Relationship Id="rId24" Type="http://schemas.openxmlformats.org/officeDocument/2006/relationships/image" Target="../media/image84.wmf"/><Relationship Id="rId5" Type="http://schemas.openxmlformats.org/officeDocument/2006/relationships/image" Target="../media/image92.wmf"/><Relationship Id="rId15" Type="http://schemas.openxmlformats.org/officeDocument/2006/relationships/image" Target="../media/image91.wmf"/><Relationship Id="rId23" Type="http://schemas.openxmlformats.org/officeDocument/2006/relationships/image" Target="../media/image87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83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92.wmf"/><Relationship Id="rId21" Type="http://schemas.openxmlformats.org/officeDocument/2006/relationships/image" Target="../media/image87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89.wmf"/><Relationship Id="rId25" Type="http://schemas.openxmlformats.org/officeDocument/2006/relationships/image" Target="../media/image83.w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90.wmf"/><Relationship Id="rId24" Type="http://schemas.openxmlformats.org/officeDocument/2006/relationships/image" Target="../media/image82.wmf"/><Relationship Id="rId5" Type="http://schemas.openxmlformats.org/officeDocument/2006/relationships/image" Target="../media/image93.wmf"/><Relationship Id="rId15" Type="http://schemas.openxmlformats.org/officeDocument/2006/relationships/image" Target="../media/image88.wmf"/><Relationship Id="rId23" Type="http://schemas.openxmlformats.org/officeDocument/2006/relationships/image" Target="../media/image85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86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3.bin"/><Relationship Id="rId22" Type="http://schemas.openxmlformats.org/officeDocument/2006/relationships/image" Target="../media/image84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89.wmf"/><Relationship Id="rId26" Type="http://schemas.openxmlformats.org/officeDocument/2006/relationships/image" Target="../media/image83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14.bin"/><Relationship Id="rId25" Type="http://schemas.openxmlformats.org/officeDocument/2006/relationships/image" Target="../media/image82.wmf"/><Relationship Id="rId2" Type="http://schemas.openxmlformats.org/officeDocument/2006/relationships/image" Target="../media/image340.png"/><Relationship Id="rId16" Type="http://schemas.openxmlformats.org/officeDocument/2006/relationships/image" Target="../media/image88.wmf"/><Relationship Id="rId20" Type="http://schemas.openxmlformats.org/officeDocument/2006/relationships/image" Target="../media/image86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85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image" Target="../media/image84.wmf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91.wmf"/><Relationship Id="rId22" Type="http://schemas.openxmlformats.org/officeDocument/2006/relationships/image" Target="../media/image87.w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Počátky teorie pravděpodobnosti – 17. století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990" y="3348216"/>
            <a:ext cx="2383532" cy="2491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ovéPole 28"/>
          <p:cNvSpPr txBox="1"/>
          <p:nvPr/>
        </p:nvSpPr>
        <p:spPr>
          <a:xfrm>
            <a:off x="1705230" y="5926301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/>
              <a:t>Blaise</a:t>
            </a:r>
            <a:r>
              <a:rPr lang="cs-CZ" sz="2000" b="1" dirty="0"/>
              <a:t> Pascal </a:t>
            </a:r>
            <a:r>
              <a:rPr lang="cs-CZ" sz="2000" dirty="0"/>
              <a:t>(1623 – 1662)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6266886" y="5926301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/>
              <a:t>Pierre</a:t>
            </a:r>
            <a:r>
              <a:rPr lang="cs-CZ" sz="2000" b="1" dirty="0"/>
              <a:t> de Fermat </a:t>
            </a:r>
            <a:r>
              <a:rPr lang="cs-CZ" sz="2000" dirty="0"/>
              <a:t>(1601 – 1665)</a:t>
            </a:r>
          </a:p>
        </p:txBody>
      </p:sp>
      <p:sp>
        <p:nvSpPr>
          <p:cNvPr id="33" name="Obláček 10"/>
          <p:cNvSpPr/>
          <p:nvPr/>
        </p:nvSpPr>
        <p:spPr>
          <a:xfrm>
            <a:off x="3217398" y="1422334"/>
            <a:ext cx="5760640" cy="1800200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3861370" y="1799794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Jak rozdělit spravedlivě bank mezi hráče, byla-li série hazardních her ukončena předčasně?</a:t>
            </a: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70" y="3315757"/>
            <a:ext cx="1930170" cy="2582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3462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100</a:t>
            </a:fld>
            <a:r>
              <a:rPr lang="cs-CZ" dirty="0"/>
              <a:t> / 115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>
            <a:normAutofit/>
          </a:bodyPr>
          <a:lstStyle/>
          <a:p>
            <a:r>
              <a:rPr lang="cs-CZ" dirty="0"/>
              <a:t>Jak to všechno funguje</a:t>
            </a: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51CB8A60-C347-430E-B05D-974F59B7B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9209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Označme: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Předpokládejme, že známe: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Senzitivita a specificita jsou parametry testu, vypovídají o jeho kvalitě.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Senzitivita a specificita testu se určují na základě pilotního projektu (udává je výrobce), ale je velmi vhodné je ověřovat i v reálných podmínkách používání testu.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ulka 25">
                <a:extLst>
                  <a:ext uri="{FF2B5EF4-FFF2-40B4-BE49-F238E27FC236}">
                    <a16:creationId xmlns:a16="http://schemas.microsoft.com/office/drawing/2014/main" id="{9CA5D36B-7B33-46CC-B673-D5482A06CD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1344" y="1877382"/>
              <a:ext cx="5309406" cy="14976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9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595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510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nemoc</a:t>
                          </a:r>
                          <a:r>
                            <a:rPr lang="cs-CZ" sz="1800" b="0" baseline="0" dirty="0">
                              <a:solidFill>
                                <a:schemeClr val="tx1"/>
                              </a:solidFill>
                            </a:rPr>
                            <a:t> se u pacienta vyskytuje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nemoc</a:t>
                          </a:r>
                          <a:r>
                            <a:rPr lang="cs-CZ" sz="1800" b="0" baseline="0" dirty="0">
                              <a:solidFill>
                                <a:schemeClr val="tx1"/>
                              </a:solidFill>
                            </a:rPr>
                            <a:t> se u pacienta nevyskytuje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test vyšel pozitivní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test vyšel negativní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ulka 25">
                <a:extLst>
                  <a:ext uri="{FF2B5EF4-FFF2-40B4-BE49-F238E27FC236}">
                    <a16:creationId xmlns:a16="http://schemas.microsoft.com/office/drawing/2014/main" id="{9CA5D36B-7B33-46CC-B673-D5482A06CD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9993868"/>
                  </p:ext>
                </p:extLst>
              </p:nvPr>
            </p:nvGraphicFramePr>
            <p:xfrm>
              <a:off x="691344" y="1877382"/>
              <a:ext cx="5309406" cy="14976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9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595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510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9" t="-4688" r="-362434" b="-3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nemoc</a:t>
                          </a:r>
                          <a:r>
                            <a:rPr lang="cs-CZ" sz="1800" b="0" baseline="0" dirty="0">
                              <a:solidFill>
                                <a:schemeClr val="tx1"/>
                              </a:solidFill>
                            </a:rPr>
                            <a:t> se u pacienta vyskytuje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9" t="-109836" r="-36243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nemoc</a:t>
                          </a:r>
                          <a:r>
                            <a:rPr lang="cs-CZ" sz="1800" b="0" baseline="0" dirty="0">
                              <a:solidFill>
                                <a:schemeClr val="tx1"/>
                              </a:solidFill>
                            </a:rPr>
                            <a:t> se u pacienta nevyskytuje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9" t="-209836" r="-36243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test vyšel pozitivní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9" t="-309836" r="-36243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test vyšel negativní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ulka 26">
                <a:extLst>
                  <a:ext uri="{FF2B5EF4-FFF2-40B4-BE49-F238E27FC236}">
                    <a16:creationId xmlns:a16="http://schemas.microsoft.com/office/drawing/2014/main" id="{C3A3F90B-A50A-48F5-A956-9A80C01625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1344" y="3989953"/>
              <a:ext cx="8859288" cy="1130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6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646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923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cs-CZ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p-st výskytu nemoci ve sledované populaci (</a:t>
                          </a:r>
                          <a:r>
                            <a:rPr lang="cs-CZ" sz="1800" b="1" dirty="0">
                              <a:solidFill>
                                <a:schemeClr val="tx1"/>
                              </a:solidFill>
                            </a:rPr>
                            <a:t>prevalence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– apriorní p-st)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cs-CZ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cs-CZ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cs-CZ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p-st, že test je pozitivní u nemocné osoby (</a:t>
                          </a:r>
                          <a:r>
                            <a:rPr lang="cs-CZ" sz="1800" b="1" dirty="0">
                              <a:solidFill>
                                <a:schemeClr val="tx1"/>
                              </a:solidFill>
                            </a:rPr>
                            <a:t>senzitivita testu nebo citlivost testu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cs-CZ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cs-CZ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cs-CZ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p-st, že test je negativní u osoby,</a:t>
                          </a:r>
                          <a:r>
                            <a:rPr lang="cs-CZ" sz="1800" b="0" baseline="0" dirty="0">
                              <a:solidFill>
                                <a:schemeClr val="tx1"/>
                              </a:solidFill>
                            </a:rPr>
                            <a:t> která nemoc nemá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cs-CZ" sz="1800" b="1" dirty="0">
                              <a:solidFill>
                                <a:schemeClr val="tx1"/>
                              </a:solidFill>
                            </a:rPr>
                            <a:t>specificita testu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ulka 26">
                <a:extLst>
                  <a:ext uri="{FF2B5EF4-FFF2-40B4-BE49-F238E27FC236}">
                    <a16:creationId xmlns:a16="http://schemas.microsoft.com/office/drawing/2014/main" id="{C3A3F90B-A50A-48F5-A956-9A80C01625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1642960"/>
                  </p:ext>
                </p:extLst>
              </p:nvPr>
            </p:nvGraphicFramePr>
            <p:xfrm>
              <a:off x="691344" y="3989953"/>
              <a:ext cx="8859288" cy="1130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6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646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923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0" t="-4688" r="-642857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p-st výskytu nemoci ve sledované populaci (</a:t>
                          </a:r>
                          <a:r>
                            <a:rPr lang="cs-CZ" sz="1800" b="1" dirty="0">
                              <a:solidFill>
                                <a:schemeClr val="tx1"/>
                              </a:solidFill>
                            </a:rPr>
                            <a:t>prevalence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– apriorní p-st)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0" t="-108065" r="-642857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p-st, že test je pozitivní u nemocné osoby (</a:t>
                          </a:r>
                          <a:r>
                            <a:rPr lang="cs-CZ" sz="1800" b="1" dirty="0">
                              <a:solidFill>
                                <a:schemeClr val="tx1"/>
                              </a:solidFill>
                            </a:rPr>
                            <a:t>senzitivita testu nebo citlivost testu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0" t="-211475" r="-64285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p-st, že test je negativní u osoby,</a:t>
                          </a:r>
                          <a:r>
                            <a:rPr lang="cs-CZ" sz="1800" b="0" baseline="0" dirty="0">
                              <a:solidFill>
                                <a:schemeClr val="tx1"/>
                              </a:solidFill>
                            </a:rPr>
                            <a:t> která nemoc nemá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cs-CZ" sz="1800" b="1" dirty="0">
                              <a:solidFill>
                                <a:schemeClr val="tx1"/>
                              </a:solidFill>
                            </a:rPr>
                            <a:t>specificita testu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57868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101</a:t>
            </a:fld>
            <a:r>
              <a:rPr lang="cs-CZ" dirty="0"/>
              <a:t> / 115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>
            <a:normAutofit/>
          </a:bodyPr>
          <a:lstStyle/>
          <a:p>
            <a:r>
              <a:rPr lang="cs-CZ" dirty="0"/>
              <a:t>Jak to všechno funguje</a:t>
            </a: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51CB8A60-C347-430E-B05D-974F59B7B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920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Předpokládejme, že známe: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CFA782-5FC2-40CB-BA25-1BE0DD3EDAEB}"/>
              </a:ext>
            </a:extLst>
          </p:cNvPr>
          <p:cNvGrpSpPr>
            <a:grpSpLocks/>
          </p:cNvGrpSpPr>
          <p:nvPr/>
        </p:nvGrpSpPr>
        <p:grpSpPr bwMode="auto">
          <a:xfrm>
            <a:off x="401722" y="3447415"/>
            <a:ext cx="4394373" cy="2512950"/>
            <a:chOff x="1589" y="8090"/>
            <a:chExt cx="4852" cy="2432"/>
          </a:xfrm>
        </p:grpSpPr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FE6FF4B6-49FC-498F-A179-C79A3F00C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8964"/>
              <a:ext cx="1512" cy="437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b="1" i="1" dirty="0">
                  <a:latin typeface="Calibri" pitchFamily="34" charset="0"/>
                  <a:cs typeface="Arial" pitchFamily="34" charset="0"/>
                </a:rPr>
                <a:t>Populace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04A27C00-F9F1-4894-A6A7-E36C4E03BF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0" y="9376"/>
              <a:ext cx="2661" cy="1146"/>
              <a:chOff x="3651" y="4896"/>
              <a:chExt cx="2661" cy="1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Box 16">
                    <a:extLst>
                      <a:ext uri="{FF2B5EF4-FFF2-40B4-BE49-F238E27FC236}">
                        <a16:creationId xmlns:a16="http://schemas.microsoft.com/office/drawing/2014/main" id="{45632378-9407-4E17-9D0C-79169C99ABC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cs-CZ" b="1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 Box 16">
                    <a:extLst>
                      <a:ext uri="{FF2B5EF4-FFF2-40B4-BE49-F238E27FC236}">
                        <a16:creationId xmlns:a16="http://schemas.microsoft.com/office/drawing/2014/main" id="{45632378-9407-4E17-9D0C-79169C99AB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24603353-7803-40E5-8386-34C471ADA1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AEDAA9EE-4385-46B0-87D2-DA9DA0932D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8" y="5605"/>
                <a:ext cx="794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AutoShape 19">
                <a:extLst>
                  <a:ext uri="{FF2B5EF4-FFF2-40B4-BE49-F238E27FC236}">
                    <a16:creationId xmlns:a16="http://schemas.microsoft.com/office/drawing/2014/main" id="{E5D3798B-4854-47ED-AD1F-5AF3C172F819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 flipV="1">
                <a:off x="4445" y="5082"/>
                <a:ext cx="1068" cy="3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" name="AutoShape 20">
                <a:extLst>
                  <a:ext uri="{FF2B5EF4-FFF2-40B4-BE49-F238E27FC236}">
                    <a16:creationId xmlns:a16="http://schemas.microsoft.com/office/drawing/2014/main" id="{561EAC8D-74EF-4300-9B5D-DF4C656219D7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4445" y="5392"/>
                <a:ext cx="1068" cy="3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3" name="AutoShape 21">
              <a:extLst>
                <a:ext uri="{FF2B5EF4-FFF2-40B4-BE49-F238E27FC236}">
                  <a16:creationId xmlns:a16="http://schemas.microsoft.com/office/drawing/2014/main" id="{4EF8F21E-0FE7-4D16-9E7C-8FE681B5469A}"/>
                </a:ext>
              </a:extLst>
            </p:cNvPr>
            <p:cNvCxnSpPr>
              <a:cxnSpLocks noChangeShapeType="1"/>
              <a:endCxn id="16" idx="1"/>
            </p:cNvCxnSpPr>
            <p:nvPr/>
          </p:nvCxnSpPr>
          <p:spPr bwMode="auto">
            <a:xfrm flipV="1">
              <a:off x="3100" y="8586"/>
              <a:ext cx="613" cy="4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22">
              <a:extLst>
                <a:ext uri="{FF2B5EF4-FFF2-40B4-BE49-F238E27FC236}">
                  <a16:creationId xmlns:a16="http://schemas.microsoft.com/office/drawing/2014/main" id="{6DDB1082-C316-4313-8721-3FCD64359A3C}"/>
                </a:ext>
              </a:extLst>
            </p:cNvPr>
            <p:cNvCxnSpPr>
              <a:cxnSpLocks noChangeShapeType="1"/>
              <a:stCxn id="11" idx="3"/>
              <a:endCxn id="21" idx="1"/>
            </p:cNvCxnSpPr>
            <p:nvPr/>
          </p:nvCxnSpPr>
          <p:spPr bwMode="auto">
            <a:xfrm>
              <a:off x="3101" y="9182"/>
              <a:ext cx="679" cy="6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5" name="Group 23">
              <a:extLst>
                <a:ext uri="{FF2B5EF4-FFF2-40B4-BE49-F238E27FC236}">
                  <a16:creationId xmlns:a16="http://schemas.microsoft.com/office/drawing/2014/main" id="{5E899DF6-873A-4F63-AADE-27DBFEF06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3" y="8090"/>
              <a:ext cx="2728" cy="1102"/>
              <a:chOff x="3584" y="4896"/>
              <a:chExt cx="2728" cy="11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 Box 26">
                    <a:extLst>
                      <a:ext uri="{FF2B5EF4-FFF2-40B4-BE49-F238E27FC236}">
                        <a16:creationId xmlns:a16="http://schemas.microsoft.com/office/drawing/2014/main" id="{B337B327-7D5F-417D-B65F-DA796F48CF7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cs-CZ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Text Box 26">
                    <a:extLst>
                      <a:ext uri="{FF2B5EF4-FFF2-40B4-BE49-F238E27FC236}">
                        <a16:creationId xmlns:a16="http://schemas.microsoft.com/office/drawing/2014/main" id="{B337B327-7D5F-417D-B65F-DA796F48CF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 Box 27">
                <a:extLst>
                  <a:ext uri="{FF2B5EF4-FFF2-40B4-BE49-F238E27FC236}">
                    <a16:creationId xmlns:a16="http://schemas.microsoft.com/office/drawing/2014/main" id="{708DCA05-AF3F-45A1-9988-C82A2D33DC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 Box 28">
                <a:extLst>
                  <a:ext uri="{FF2B5EF4-FFF2-40B4-BE49-F238E27FC236}">
                    <a16:creationId xmlns:a16="http://schemas.microsoft.com/office/drawing/2014/main" id="{A196C5D3-F490-4675-A1B9-BFDAB7C394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5561"/>
                <a:ext cx="799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9" name="AutoShape 29">
                <a:extLst>
                  <a:ext uri="{FF2B5EF4-FFF2-40B4-BE49-F238E27FC236}">
                    <a16:creationId xmlns:a16="http://schemas.microsoft.com/office/drawing/2014/main" id="{8B95349E-80D2-4D4F-B6C3-9FC51E4886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81" y="5085"/>
                <a:ext cx="1132" cy="3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" name="AutoShape 30">
                <a:extLst>
                  <a:ext uri="{FF2B5EF4-FFF2-40B4-BE49-F238E27FC236}">
                    <a16:creationId xmlns:a16="http://schemas.microsoft.com/office/drawing/2014/main" id="{B412EDD4-400D-4BCF-8404-B9E92FB9A85B}"/>
                  </a:ext>
                </a:extLst>
              </p:cNvPr>
              <p:cNvCxnSpPr>
                <a:cxnSpLocks noChangeShapeType="1"/>
                <a:stCxn id="16" idx="3"/>
              </p:cNvCxnSpPr>
              <p:nvPr/>
            </p:nvCxnSpPr>
            <p:spPr bwMode="auto">
              <a:xfrm>
                <a:off x="4378" y="5392"/>
                <a:ext cx="1135" cy="3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ulka 26">
                <a:extLst>
                  <a:ext uri="{FF2B5EF4-FFF2-40B4-BE49-F238E27FC236}">
                    <a16:creationId xmlns:a16="http://schemas.microsoft.com/office/drawing/2014/main" id="{C3A3F90B-A50A-48F5-A956-9A80C01625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6930" y="1821016"/>
              <a:ext cx="8859288" cy="1130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6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646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923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cs-CZ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p-st výskytu nemoci ve sledované populaci (</a:t>
                          </a:r>
                          <a:r>
                            <a:rPr lang="cs-CZ" sz="1800" b="1" dirty="0">
                              <a:solidFill>
                                <a:srgbClr val="FF0000"/>
                              </a:solidFill>
                            </a:rPr>
                            <a:t>prevalence</a:t>
                          </a:r>
                          <a:r>
                            <a:rPr lang="cs-CZ" sz="18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– apriorní p-st)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cs-CZ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cs-CZ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cs-CZ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p-st, že test je pozitivní u nemocné osoby (</a:t>
                          </a:r>
                          <a:r>
                            <a:rPr lang="cs-CZ" sz="1800" b="1" dirty="0">
                              <a:solidFill>
                                <a:srgbClr val="7030A0"/>
                              </a:solidFill>
                            </a:rPr>
                            <a:t>senzitivita testu </a:t>
                          </a:r>
                          <a:r>
                            <a:rPr lang="cs-CZ" sz="1800" b="1" dirty="0">
                              <a:solidFill>
                                <a:schemeClr val="tx1"/>
                              </a:solidFill>
                            </a:rPr>
                            <a:t>nebo citlivost testu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cs-CZ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cs-CZ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cs-CZ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p-st, že test je negativní u osoby,</a:t>
                          </a:r>
                          <a:r>
                            <a:rPr lang="cs-CZ" sz="1800" b="0" baseline="0" dirty="0">
                              <a:solidFill>
                                <a:schemeClr val="tx1"/>
                              </a:solidFill>
                            </a:rPr>
                            <a:t> která nemoc nemá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cs-CZ" sz="1800" b="1" dirty="0">
                              <a:solidFill>
                                <a:srgbClr val="C00000"/>
                              </a:solidFill>
                            </a:rPr>
                            <a:t>specificita testu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ulka 26">
                <a:extLst>
                  <a:ext uri="{FF2B5EF4-FFF2-40B4-BE49-F238E27FC236}">
                    <a16:creationId xmlns:a16="http://schemas.microsoft.com/office/drawing/2014/main" id="{C3A3F90B-A50A-48F5-A956-9A80C01625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3551858"/>
                  </p:ext>
                </p:extLst>
              </p:nvPr>
            </p:nvGraphicFramePr>
            <p:xfrm>
              <a:off x="706930" y="1821016"/>
              <a:ext cx="8859288" cy="1130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6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646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923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0" t="-4688" r="-643367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p-st výskytu nemoci ve sledované populaci (</a:t>
                          </a:r>
                          <a:r>
                            <a:rPr lang="cs-CZ" sz="1800" b="1" dirty="0">
                              <a:solidFill>
                                <a:srgbClr val="FF0000"/>
                              </a:solidFill>
                            </a:rPr>
                            <a:t>prevalence</a:t>
                          </a:r>
                          <a:r>
                            <a:rPr lang="cs-CZ" sz="18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– apriorní p-st)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0" t="-108065" r="-643367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p-st, že test je pozitivní u nemocné osoby (</a:t>
                          </a:r>
                          <a:r>
                            <a:rPr lang="cs-CZ" sz="1800" b="1" dirty="0">
                              <a:solidFill>
                                <a:srgbClr val="7030A0"/>
                              </a:solidFill>
                            </a:rPr>
                            <a:t>senzitivita testu </a:t>
                          </a:r>
                          <a:r>
                            <a:rPr lang="cs-CZ" sz="1800" b="1" dirty="0">
                              <a:solidFill>
                                <a:schemeClr val="tx1"/>
                              </a:solidFill>
                            </a:rPr>
                            <a:t>nebo citlivost testu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0" t="-211475" r="-6433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p-st, že test je negativní u osoby,</a:t>
                          </a:r>
                          <a:r>
                            <a:rPr lang="cs-CZ" sz="1800" b="0" baseline="0" dirty="0">
                              <a:solidFill>
                                <a:schemeClr val="tx1"/>
                              </a:solidFill>
                            </a:rPr>
                            <a:t> která nemoc nemá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cs-CZ" sz="1800" b="1" dirty="0">
                              <a:solidFill>
                                <a:srgbClr val="C00000"/>
                              </a:solidFill>
                            </a:rPr>
                            <a:t>specificita testu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ovéPole 1">
            <a:extLst>
              <a:ext uri="{FF2B5EF4-FFF2-40B4-BE49-F238E27FC236}">
                <a16:creationId xmlns:a16="http://schemas.microsoft.com/office/drawing/2014/main" id="{0F6B6630-7321-4ECE-AD2A-19F35E2205BA}"/>
              </a:ext>
            </a:extLst>
          </p:cNvPr>
          <p:cNvSpPr txBox="1"/>
          <p:nvPr/>
        </p:nvSpPr>
        <p:spPr>
          <a:xfrm>
            <a:off x="2642351" y="4723730"/>
            <a:ext cx="145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senzitivita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612BADD-CD1A-4856-895F-9725EDEF681A}"/>
              </a:ext>
            </a:extLst>
          </p:cNvPr>
          <p:cNvSpPr txBox="1"/>
          <p:nvPr/>
        </p:nvSpPr>
        <p:spPr>
          <a:xfrm>
            <a:off x="974736" y="4901672"/>
            <a:ext cx="145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prevalence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FFD8AE4-B579-4DFE-A745-47090F06DE8E}"/>
              </a:ext>
            </a:extLst>
          </p:cNvPr>
          <p:cNvSpPr txBox="1"/>
          <p:nvPr/>
        </p:nvSpPr>
        <p:spPr>
          <a:xfrm>
            <a:off x="2650073" y="4205051"/>
            <a:ext cx="145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specificita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170A17A-F905-4536-A331-3CB115F3418B}"/>
              </a:ext>
            </a:extLst>
          </p:cNvPr>
          <p:cNvSpPr txBox="1"/>
          <p:nvPr/>
        </p:nvSpPr>
        <p:spPr>
          <a:xfrm>
            <a:off x="4883640" y="4838812"/>
            <a:ext cx="648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Nemocní pacienti, u nichž test detekoval protilátky </a:t>
            </a:r>
            <a:r>
              <a:rPr lang="en-US" dirty="0"/>
              <a:t>~ TRUE POSITIVE</a:t>
            </a:r>
            <a:endParaRPr lang="cs-CZ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6AF6BEB-5493-46E2-A274-75C8B7675D41}"/>
              </a:ext>
            </a:extLst>
          </p:cNvPr>
          <p:cNvSpPr txBox="1"/>
          <p:nvPr/>
        </p:nvSpPr>
        <p:spPr>
          <a:xfrm>
            <a:off x="4883640" y="4230711"/>
            <a:ext cx="656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Zdraví pacienti, u nichž test protilátky nedetekoval </a:t>
            </a:r>
            <a:r>
              <a:rPr lang="en-US" dirty="0"/>
              <a:t>~ TRUE </a:t>
            </a:r>
            <a:r>
              <a:rPr lang="cs-CZ" dirty="0"/>
              <a:t>NEGA</a:t>
            </a:r>
            <a:r>
              <a:rPr lang="en-US" dirty="0"/>
              <a:t>TIVE</a:t>
            </a:r>
            <a:endParaRPr lang="cs-CZ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8C31690-93B0-42F9-A272-6732C8487763}"/>
              </a:ext>
            </a:extLst>
          </p:cNvPr>
          <p:cNvSpPr txBox="1"/>
          <p:nvPr/>
        </p:nvSpPr>
        <p:spPr>
          <a:xfrm>
            <a:off x="4876900" y="5538993"/>
            <a:ext cx="722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Nemocní pacienti, u nichž test nedetekoval protilátky </a:t>
            </a:r>
            <a:r>
              <a:rPr lang="en-US" dirty="0"/>
              <a:t>~ </a:t>
            </a:r>
            <a:r>
              <a:rPr lang="cs-CZ" dirty="0"/>
              <a:t>FALSE</a:t>
            </a:r>
            <a:r>
              <a:rPr lang="en-US" dirty="0"/>
              <a:t> </a:t>
            </a:r>
            <a:r>
              <a:rPr lang="cs-CZ" dirty="0"/>
              <a:t>NEGA</a:t>
            </a:r>
            <a:r>
              <a:rPr lang="en-US" dirty="0"/>
              <a:t>TIVE</a:t>
            </a:r>
            <a:endParaRPr lang="cs-CZ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F90C9EF3-F75C-4038-B81A-008709855D41}"/>
              </a:ext>
            </a:extLst>
          </p:cNvPr>
          <p:cNvSpPr txBox="1"/>
          <p:nvPr/>
        </p:nvSpPr>
        <p:spPr>
          <a:xfrm>
            <a:off x="4883640" y="3519489"/>
            <a:ext cx="656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Zdraví pacienti, u nichž test detekoval protilátky </a:t>
            </a:r>
            <a:r>
              <a:rPr lang="en-US" dirty="0"/>
              <a:t>~ </a:t>
            </a:r>
            <a:r>
              <a:rPr lang="cs-CZ" dirty="0"/>
              <a:t>FALSE</a:t>
            </a:r>
            <a:r>
              <a:rPr lang="en-US" dirty="0"/>
              <a:t> </a:t>
            </a:r>
            <a:r>
              <a:rPr lang="cs-CZ" dirty="0"/>
              <a:t>POSIT</a:t>
            </a:r>
            <a:r>
              <a:rPr lang="en-US" dirty="0"/>
              <a:t>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9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A7F2EFD-8279-476F-BCFB-21A47C5E9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Pravd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ěpodobnost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výskytu rakoviny prsu je u žen ve věku 40-50 let cca 0,14 %.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Podle studií naznačí mamograf u žen, které rakovinu nemají, nesprávně přítomnost nemoci pouze asi v 10 % případů. Pokud na­opak rakovinu mají, odhalí ji asi v 75 % případů.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Jaká je pravděpodobnost, že 40 letá (bezsymptomatická) žena má rakovinu prsu, byl-li výsledek jejího screeningového mamografického vyšetření pozitivní? (dle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SILVER, Nate. 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Signál a šum: mnoho předpovědí selže, některé ne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Praha: Paseka, 2014. ISBN 978-80-7432-440-6.)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688231-F5B2-460C-BD4E-C3B3BAA5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Litschmannová Martina, 2021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40D3BC-2D67-4F72-85B7-7BBCE96F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47FA74-4E1B-462B-8A0B-31A57458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102</a:t>
            </a:fld>
            <a:r>
              <a:rPr lang="cs-CZ" dirty="0"/>
              <a:t> / 115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7E4DB1F-9F81-4E11-9AD1-C393D48AF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26800"/>
            <a:r>
              <a:rPr lang="cs-CZ" sz="3600" dirty="0"/>
              <a:t>Kdy přistoupi</a:t>
            </a:r>
            <a:r>
              <a:rPr lang="cs-CZ" dirty="0"/>
              <a:t>t k screeningovým testům?</a:t>
            </a:r>
            <a:endParaRPr lang="cs-CZ" sz="3600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EA2AB89-8BBA-4720-80B4-9B55F7786EF7}"/>
              </a:ext>
            </a:extLst>
          </p:cNvPr>
          <p:cNvGrpSpPr>
            <a:grpSpLocks/>
          </p:cNvGrpSpPr>
          <p:nvPr/>
        </p:nvGrpSpPr>
        <p:grpSpPr bwMode="auto">
          <a:xfrm>
            <a:off x="401722" y="3447415"/>
            <a:ext cx="4394373" cy="2512950"/>
            <a:chOff x="1589" y="8090"/>
            <a:chExt cx="4852" cy="2432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BB48DB66-4CE5-481F-B05A-5DA4033F5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8964"/>
              <a:ext cx="1512" cy="437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b="1" i="1" dirty="0">
                  <a:latin typeface="Calibri" pitchFamily="34" charset="0"/>
                  <a:cs typeface="Arial" pitchFamily="34" charset="0"/>
                </a:rPr>
                <a:t>Populace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0F0C7205-6B37-458D-ABE9-78CAE668D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0" y="9376"/>
              <a:ext cx="2661" cy="1146"/>
              <a:chOff x="3651" y="4896"/>
              <a:chExt cx="2661" cy="1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cs-CZ" b="1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492EAFF2-C7AB-48BC-B528-1F4065425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id="{CC888241-C0D7-402F-BBFC-D28B6952E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8" y="5605"/>
                <a:ext cx="794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AutoShape 19">
                <a:extLst>
                  <a:ext uri="{FF2B5EF4-FFF2-40B4-BE49-F238E27FC236}">
                    <a16:creationId xmlns:a16="http://schemas.microsoft.com/office/drawing/2014/main" id="{2F71B5E0-0B1F-4B0E-8500-CF7CC55FC4D2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 flipV="1">
                <a:off x="4445" y="5082"/>
                <a:ext cx="1068" cy="3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AutoShape 20">
                <a:extLst>
                  <a:ext uri="{FF2B5EF4-FFF2-40B4-BE49-F238E27FC236}">
                    <a16:creationId xmlns:a16="http://schemas.microsoft.com/office/drawing/2014/main" id="{36D81459-6985-4000-A8F9-2DC03D577D7C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>
                <a:off x="4445" y="5392"/>
                <a:ext cx="1068" cy="3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0" name="AutoShape 21">
              <a:extLst>
                <a:ext uri="{FF2B5EF4-FFF2-40B4-BE49-F238E27FC236}">
                  <a16:creationId xmlns:a16="http://schemas.microsoft.com/office/drawing/2014/main" id="{6D5A1BF3-28C7-4362-B3A7-0D5EF08CA323}"/>
                </a:ext>
              </a:extLst>
            </p:cNvPr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3100" y="8586"/>
              <a:ext cx="613" cy="4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22">
              <a:extLst>
                <a:ext uri="{FF2B5EF4-FFF2-40B4-BE49-F238E27FC236}">
                  <a16:creationId xmlns:a16="http://schemas.microsoft.com/office/drawing/2014/main" id="{37D31870-4FB9-48CC-8916-58A309DF86C4}"/>
                </a:ext>
              </a:extLst>
            </p:cNvPr>
            <p:cNvCxnSpPr>
              <a:cxnSpLocks noChangeShapeType="1"/>
              <a:stCxn id="8" idx="3"/>
              <a:endCxn id="18" idx="1"/>
            </p:cNvCxnSpPr>
            <p:nvPr/>
          </p:nvCxnSpPr>
          <p:spPr bwMode="auto">
            <a:xfrm>
              <a:off x="3101" y="9182"/>
              <a:ext cx="679" cy="6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C8FC8ED8-98DA-4B0D-B803-D2CA312A2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3" y="8090"/>
              <a:ext cx="2728" cy="1102"/>
              <a:chOff x="3584" y="4896"/>
              <a:chExt cx="2728" cy="11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cs-CZ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id="{9D0AC3C4-4B10-4D52-BDB6-E8F16D5CA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id="{13AB90C0-204B-4016-959B-484CF3477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5561"/>
                <a:ext cx="799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" name="AutoShape 29">
                <a:extLst>
                  <a:ext uri="{FF2B5EF4-FFF2-40B4-BE49-F238E27FC236}">
                    <a16:creationId xmlns:a16="http://schemas.microsoft.com/office/drawing/2014/main" id="{968E2CA3-09D2-4614-BB86-1443B6F909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81" y="5085"/>
                <a:ext cx="1132" cy="3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" name="AutoShape 30">
                <a:extLst>
                  <a:ext uri="{FF2B5EF4-FFF2-40B4-BE49-F238E27FC236}">
                    <a16:creationId xmlns:a16="http://schemas.microsoft.com/office/drawing/2014/main" id="{E42321A6-B32A-4B4C-A19B-F84C5A4C8F32}"/>
                  </a:ext>
                </a:extLst>
              </p:cNvPr>
              <p:cNvCxnSpPr>
                <a:cxnSpLocks noChangeShapeType="1"/>
                <a:stCxn id="13" idx="3"/>
              </p:cNvCxnSpPr>
              <p:nvPr/>
            </p:nvCxnSpPr>
            <p:spPr bwMode="auto">
              <a:xfrm>
                <a:off x="4378" y="5392"/>
                <a:ext cx="1135" cy="3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71B5B81-7550-4379-90BB-911D68C05415}"/>
              </a:ext>
            </a:extLst>
          </p:cNvPr>
          <p:cNvSpPr txBox="1"/>
          <p:nvPr/>
        </p:nvSpPr>
        <p:spPr>
          <a:xfrm>
            <a:off x="1786526" y="379924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?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DAC895C-B561-4D80-A8EE-2EE5B5E15A7E}"/>
              </a:ext>
            </a:extLst>
          </p:cNvPr>
          <p:cNvSpPr txBox="1"/>
          <p:nvPr/>
        </p:nvSpPr>
        <p:spPr>
          <a:xfrm>
            <a:off x="1786526" y="496841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?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80BAA7-1BE0-4248-A311-34526F0DA3A2}"/>
              </a:ext>
            </a:extLst>
          </p:cNvPr>
          <p:cNvSpPr txBox="1"/>
          <p:nvPr/>
        </p:nvSpPr>
        <p:spPr>
          <a:xfrm>
            <a:off x="3442785" y="341462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?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C348BF-21BD-4CC9-8876-DFD69A043DFB}"/>
              </a:ext>
            </a:extLst>
          </p:cNvPr>
          <p:cNvSpPr txBox="1"/>
          <p:nvPr/>
        </p:nvSpPr>
        <p:spPr>
          <a:xfrm>
            <a:off x="3442785" y="419038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?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8EB426A-0CBD-4BCC-9BE4-ABC7C47F4BE2}"/>
              </a:ext>
            </a:extLst>
          </p:cNvPr>
          <p:cNvSpPr txBox="1"/>
          <p:nvPr/>
        </p:nvSpPr>
        <p:spPr>
          <a:xfrm>
            <a:off x="3420830" y="474272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?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F01AA19-4839-4B66-BD6A-403ABFC664E9}"/>
              </a:ext>
            </a:extLst>
          </p:cNvPr>
          <p:cNvSpPr txBox="1"/>
          <p:nvPr/>
        </p:nvSpPr>
        <p:spPr>
          <a:xfrm>
            <a:off x="3442785" y="548305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817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A7F2EFD-8279-476F-BCFB-21A47C5E9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Pravd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ěpodobnost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výskytu rakoviny prsu je u žen ve věku 40-50 let cca </a:t>
            </a:r>
            <a:r>
              <a:rPr lang="cs-CZ" dirty="0">
                <a:solidFill>
                  <a:srgbClr val="FF0000"/>
                </a:solidFill>
              </a:rPr>
              <a:t>0,1</a:t>
            </a:r>
            <a:r>
              <a:rPr lang="cs-CZ" sz="2000" dirty="0">
                <a:solidFill>
                  <a:srgbClr val="FF0000"/>
                </a:solidFill>
              </a:rPr>
              <a:t>4 %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Podle studií naznačí mamograf u žen, které rakovinu nemají, nesprávně přítomnost nemoci pouze asi v </a:t>
            </a:r>
            <a:r>
              <a:rPr lang="cs-CZ" dirty="0">
                <a:solidFill>
                  <a:srgbClr val="C00000"/>
                </a:solidFill>
              </a:rPr>
              <a:t>10 %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případů. Pokud na­opak rakovinu mají, odhalí ji asi v </a:t>
            </a:r>
            <a:r>
              <a:rPr lang="cs-CZ" dirty="0">
                <a:solidFill>
                  <a:srgbClr val="7030A0"/>
                </a:solidFill>
              </a:rPr>
              <a:t>75 %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případů.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Jaká je pravděpodobnost, že 40 letá (bezsymptomatická) žena má rakovinu prsu, byl-li výsledek jejího screeningového mamografického vyšetření pozitivní? (dle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SILVER, Nate. 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Signál a šum: mnoho předpovědí selže, některé ne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Praha: Paseka, 2014. ISBN 978-80-7432-440-6.)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688231-F5B2-460C-BD4E-C3B3BAA5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Litschmannová Martina, 2021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40D3BC-2D67-4F72-85B7-7BBCE96F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47FA74-4E1B-462B-8A0B-31A57458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103</a:t>
            </a:fld>
            <a:r>
              <a:rPr lang="cs-CZ" dirty="0"/>
              <a:t> / 115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7E4DB1F-9F81-4E11-9AD1-C393D48AF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26800"/>
            <a:r>
              <a:rPr lang="cs-CZ" sz="3600" dirty="0"/>
              <a:t>Kdy přistoupi</a:t>
            </a:r>
            <a:r>
              <a:rPr lang="cs-CZ" dirty="0"/>
              <a:t>t k screeningovým testům?</a:t>
            </a:r>
            <a:endParaRPr lang="cs-CZ" sz="3600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EA2AB89-8BBA-4720-80B4-9B55F7786EF7}"/>
              </a:ext>
            </a:extLst>
          </p:cNvPr>
          <p:cNvGrpSpPr>
            <a:grpSpLocks/>
          </p:cNvGrpSpPr>
          <p:nvPr/>
        </p:nvGrpSpPr>
        <p:grpSpPr bwMode="auto">
          <a:xfrm>
            <a:off x="401722" y="3447415"/>
            <a:ext cx="4394373" cy="2512950"/>
            <a:chOff x="1589" y="8090"/>
            <a:chExt cx="4852" cy="2432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BB48DB66-4CE5-481F-B05A-5DA4033F5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8964"/>
              <a:ext cx="1512" cy="437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b="1" i="1" dirty="0">
                  <a:latin typeface="Calibri" pitchFamily="34" charset="0"/>
                  <a:cs typeface="Arial" pitchFamily="34" charset="0"/>
                </a:rPr>
                <a:t>Populace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0F0C7205-6B37-458D-ABE9-78CAE668D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0" y="9376"/>
              <a:ext cx="2661" cy="1146"/>
              <a:chOff x="3651" y="4896"/>
              <a:chExt cx="2661" cy="1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cs-CZ" b="1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492EAFF2-C7AB-48BC-B528-1F4065425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id="{CC888241-C0D7-402F-BBFC-D28B6952E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8" y="5605"/>
                <a:ext cx="794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AutoShape 19">
                <a:extLst>
                  <a:ext uri="{FF2B5EF4-FFF2-40B4-BE49-F238E27FC236}">
                    <a16:creationId xmlns:a16="http://schemas.microsoft.com/office/drawing/2014/main" id="{2F71B5E0-0B1F-4B0E-8500-CF7CC55FC4D2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 flipV="1">
                <a:off x="4445" y="5082"/>
                <a:ext cx="1068" cy="3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AutoShape 20">
                <a:extLst>
                  <a:ext uri="{FF2B5EF4-FFF2-40B4-BE49-F238E27FC236}">
                    <a16:creationId xmlns:a16="http://schemas.microsoft.com/office/drawing/2014/main" id="{36D81459-6985-4000-A8F9-2DC03D577D7C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>
                <a:off x="4445" y="5392"/>
                <a:ext cx="1068" cy="3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0" name="AutoShape 21">
              <a:extLst>
                <a:ext uri="{FF2B5EF4-FFF2-40B4-BE49-F238E27FC236}">
                  <a16:creationId xmlns:a16="http://schemas.microsoft.com/office/drawing/2014/main" id="{6D5A1BF3-28C7-4362-B3A7-0D5EF08CA323}"/>
                </a:ext>
              </a:extLst>
            </p:cNvPr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3100" y="8586"/>
              <a:ext cx="613" cy="4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22">
              <a:extLst>
                <a:ext uri="{FF2B5EF4-FFF2-40B4-BE49-F238E27FC236}">
                  <a16:creationId xmlns:a16="http://schemas.microsoft.com/office/drawing/2014/main" id="{37D31870-4FB9-48CC-8916-58A309DF86C4}"/>
                </a:ext>
              </a:extLst>
            </p:cNvPr>
            <p:cNvCxnSpPr>
              <a:cxnSpLocks noChangeShapeType="1"/>
              <a:stCxn id="8" idx="3"/>
              <a:endCxn id="18" idx="1"/>
            </p:cNvCxnSpPr>
            <p:nvPr/>
          </p:nvCxnSpPr>
          <p:spPr bwMode="auto">
            <a:xfrm>
              <a:off x="3101" y="9182"/>
              <a:ext cx="679" cy="6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C8FC8ED8-98DA-4B0D-B803-D2CA312A2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3" y="8090"/>
              <a:ext cx="2728" cy="1102"/>
              <a:chOff x="3584" y="4896"/>
              <a:chExt cx="2728" cy="11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cs-CZ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id="{9D0AC3C4-4B10-4D52-BDB6-E8F16D5CA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id="{13AB90C0-204B-4016-959B-484CF3477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5561"/>
                <a:ext cx="799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" name="AutoShape 29">
                <a:extLst>
                  <a:ext uri="{FF2B5EF4-FFF2-40B4-BE49-F238E27FC236}">
                    <a16:creationId xmlns:a16="http://schemas.microsoft.com/office/drawing/2014/main" id="{968E2CA3-09D2-4614-BB86-1443B6F909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81" y="5085"/>
                <a:ext cx="1132" cy="3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" name="AutoShape 30">
                <a:extLst>
                  <a:ext uri="{FF2B5EF4-FFF2-40B4-BE49-F238E27FC236}">
                    <a16:creationId xmlns:a16="http://schemas.microsoft.com/office/drawing/2014/main" id="{E42321A6-B32A-4B4C-A19B-F84C5A4C8F32}"/>
                  </a:ext>
                </a:extLst>
              </p:cNvPr>
              <p:cNvCxnSpPr>
                <a:cxnSpLocks noChangeShapeType="1"/>
                <a:stCxn id="13" idx="3"/>
              </p:cNvCxnSpPr>
              <p:nvPr/>
            </p:nvCxnSpPr>
            <p:spPr bwMode="auto">
              <a:xfrm>
                <a:off x="4378" y="5392"/>
                <a:ext cx="1135" cy="3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71B5B81-7550-4379-90BB-911D68C05415}"/>
              </a:ext>
            </a:extLst>
          </p:cNvPr>
          <p:cNvSpPr txBox="1"/>
          <p:nvPr/>
        </p:nvSpPr>
        <p:spPr>
          <a:xfrm>
            <a:off x="1389373" y="383806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0,9986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DAC895C-B561-4D80-A8EE-2EE5B5E15A7E}"/>
              </a:ext>
            </a:extLst>
          </p:cNvPr>
          <p:cNvSpPr txBox="1"/>
          <p:nvPr/>
        </p:nvSpPr>
        <p:spPr>
          <a:xfrm>
            <a:off x="1433514" y="496441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0,0014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80BAA7-1BE0-4248-A311-34526F0DA3A2}"/>
              </a:ext>
            </a:extLst>
          </p:cNvPr>
          <p:cNvSpPr txBox="1"/>
          <p:nvPr/>
        </p:nvSpPr>
        <p:spPr>
          <a:xfrm>
            <a:off x="3235449" y="341392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0,10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C348BF-21BD-4CC9-8876-DFD69A043DFB}"/>
              </a:ext>
            </a:extLst>
          </p:cNvPr>
          <p:cNvSpPr txBox="1"/>
          <p:nvPr/>
        </p:nvSpPr>
        <p:spPr>
          <a:xfrm>
            <a:off x="3221459" y="42418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0,90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8EB426A-0CBD-4BCC-9BE4-ABC7C47F4BE2}"/>
              </a:ext>
            </a:extLst>
          </p:cNvPr>
          <p:cNvSpPr txBox="1"/>
          <p:nvPr/>
        </p:nvSpPr>
        <p:spPr>
          <a:xfrm>
            <a:off x="3261763" y="47531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0,75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F01AA19-4839-4B66-BD6A-403ABFC664E9}"/>
              </a:ext>
            </a:extLst>
          </p:cNvPr>
          <p:cNvSpPr txBox="1"/>
          <p:nvPr/>
        </p:nvSpPr>
        <p:spPr>
          <a:xfrm>
            <a:off x="3261763" y="554162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0,25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77259FF-5710-453C-A889-892260EF131A}"/>
              </a:ext>
            </a:extLst>
          </p:cNvPr>
          <p:cNvSpPr txBox="1"/>
          <p:nvPr/>
        </p:nvSpPr>
        <p:spPr>
          <a:xfrm>
            <a:off x="6096000" y="3303856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prevalence</a:t>
            </a:r>
            <a:r>
              <a:rPr lang="cs-CZ" dirty="0"/>
              <a:t>: 0,0014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063203E-7049-4F3A-A3E2-0620C0A5CD0C}"/>
              </a:ext>
            </a:extLst>
          </p:cNvPr>
          <p:cNvSpPr txBox="1"/>
          <p:nvPr/>
        </p:nvSpPr>
        <p:spPr>
          <a:xfrm>
            <a:off x="6106296" y="3641203"/>
            <a:ext cx="22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specificita testu</a:t>
            </a:r>
            <a:r>
              <a:rPr lang="cs-CZ" dirty="0"/>
              <a:t>: 0,90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72B7625-C51F-486B-B986-A44B311DFCD8}"/>
              </a:ext>
            </a:extLst>
          </p:cNvPr>
          <p:cNvSpPr txBox="1"/>
          <p:nvPr/>
        </p:nvSpPr>
        <p:spPr>
          <a:xfrm>
            <a:off x="6096000" y="4022731"/>
            <a:ext cx="223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senzitivita testu</a:t>
            </a:r>
            <a:r>
              <a:rPr lang="cs-CZ" dirty="0"/>
              <a:t>: 0,75</a:t>
            </a:r>
          </a:p>
        </p:txBody>
      </p:sp>
    </p:spTree>
    <p:extLst>
      <p:ext uri="{BB962C8B-B14F-4D97-AF65-F5344CB8AC3E}">
        <p14:creationId xmlns:p14="http://schemas.microsoft.com/office/powerpoint/2010/main" val="45658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A7F2EFD-8279-476F-BCFB-21A47C5E9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Pravd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ěpodobnost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výskytu rakoviny prsu je u žen ve věku 40-50 let cca </a:t>
            </a:r>
            <a:r>
              <a:rPr lang="cs-CZ" dirty="0">
                <a:solidFill>
                  <a:srgbClr val="FF0000"/>
                </a:solidFill>
              </a:rPr>
              <a:t>0,1</a:t>
            </a:r>
            <a:r>
              <a:rPr lang="cs-CZ" sz="2000" dirty="0">
                <a:solidFill>
                  <a:srgbClr val="FF0000"/>
                </a:solidFill>
              </a:rPr>
              <a:t>4 %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Podle studií naznačí mamograf u žen, které rakovinu nemají, nesprávně přítomnost nemoci pouze asi v </a:t>
            </a:r>
            <a:r>
              <a:rPr lang="cs-CZ" dirty="0">
                <a:solidFill>
                  <a:srgbClr val="C00000"/>
                </a:solidFill>
              </a:rPr>
              <a:t>10 %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případů. Pokud na­opak rakovinu mají, odhalí ji asi v </a:t>
            </a:r>
            <a:r>
              <a:rPr lang="cs-CZ" dirty="0">
                <a:solidFill>
                  <a:srgbClr val="7030A0"/>
                </a:solidFill>
              </a:rPr>
              <a:t>75 %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případů.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Jaká je pravděpodobnost, že 40 letá (bezsymptomatická) žena má rakovinu prsu, byl-li výsledek jejího screeningového mamografického vyšetření pozitivní? (dle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SILVER, Nate. 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Signál a šum: mnoho předpovědí selže, některé ne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Praha: Paseka, 2014. ISBN 978-80-7432-440-6.)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688231-F5B2-460C-BD4E-C3B3BAA5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Litschmannová Martina, 2021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40D3BC-2D67-4F72-85B7-7BBCE96F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47FA74-4E1B-462B-8A0B-31A57458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104</a:t>
            </a:fld>
            <a:r>
              <a:rPr lang="cs-CZ" dirty="0"/>
              <a:t> / 115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7E4DB1F-9F81-4E11-9AD1-C393D48AF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26800"/>
            <a:r>
              <a:rPr lang="cs-CZ" sz="3600" dirty="0"/>
              <a:t>Kdy přistoupi</a:t>
            </a:r>
            <a:r>
              <a:rPr lang="cs-CZ" dirty="0"/>
              <a:t>t k screeningovým testům?</a:t>
            </a:r>
            <a:endParaRPr lang="cs-CZ" sz="3600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EA2AB89-8BBA-4720-80B4-9B55F7786EF7}"/>
              </a:ext>
            </a:extLst>
          </p:cNvPr>
          <p:cNvGrpSpPr>
            <a:grpSpLocks/>
          </p:cNvGrpSpPr>
          <p:nvPr/>
        </p:nvGrpSpPr>
        <p:grpSpPr bwMode="auto">
          <a:xfrm>
            <a:off x="401722" y="3447415"/>
            <a:ext cx="4394373" cy="2512950"/>
            <a:chOff x="1589" y="8090"/>
            <a:chExt cx="4852" cy="2432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BB48DB66-4CE5-481F-B05A-5DA4033F5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8964"/>
              <a:ext cx="1512" cy="437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b="1" i="1" dirty="0">
                  <a:latin typeface="Calibri" pitchFamily="34" charset="0"/>
                  <a:cs typeface="Arial" pitchFamily="34" charset="0"/>
                </a:rPr>
                <a:t>Populace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0F0C7205-6B37-458D-ABE9-78CAE668D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0" y="9376"/>
              <a:ext cx="2661" cy="1146"/>
              <a:chOff x="3651" y="4896"/>
              <a:chExt cx="2661" cy="1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cs-CZ" b="1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492EAFF2-C7AB-48BC-B528-1F4065425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id="{CC888241-C0D7-402F-BBFC-D28B6952E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8" y="5605"/>
                <a:ext cx="794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AutoShape 19">
                <a:extLst>
                  <a:ext uri="{FF2B5EF4-FFF2-40B4-BE49-F238E27FC236}">
                    <a16:creationId xmlns:a16="http://schemas.microsoft.com/office/drawing/2014/main" id="{2F71B5E0-0B1F-4B0E-8500-CF7CC55FC4D2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 flipV="1">
                <a:off x="4445" y="5082"/>
                <a:ext cx="1068" cy="3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AutoShape 20">
                <a:extLst>
                  <a:ext uri="{FF2B5EF4-FFF2-40B4-BE49-F238E27FC236}">
                    <a16:creationId xmlns:a16="http://schemas.microsoft.com/office/drawing/2014/main" id="{36D81459-6985-4000-A8F9-2DC03D577D7C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>
                <a:off x="4445" y="5392"/>
                <a:ext cx="1068" cy="3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0" name="AutoShape 21">
              <a:extLst>
                <a:ext uri="{FF2B5EF4-FFF2-40B4-BE49-F238E27FC236}">
                  <a16:creationId xmlns:a16="http://schemas.microsoft.com/office/drawing/2014/main" id="{6D5A1BF3-28C7-4362-B3A7-0D5EF08CA323}"/>
                </a:ext>
              </a:extLst>
            </p:cNvPr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3100" y="8586"/>
              <a:ext cx="613" cy="4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22">
              <a:extLst>
                <a:ext uri="{FF2B5EF4-FFF2-40B4-BE49-F238E27FC236}">
                  <a16:creationId xmlns:a16="http://schemas.microsoft.com/office/drawing/2014/main" id="{37D31870-4FB9-48CC-8916-58A309DF86C4}"/>
                </a:ext>
              </a:extLst>
            </p:cNvPr>
            <p:cNvCxnSpPr>
              <a:cxnSpLocks noChangeShapeType="1"/>
              <a:stCxn id="8" idx="3"/>
              <a:endCxn id="18" idx="1"/>
            </p:cNvCxnSpPr>
            <p:nvPr/>
          </p:nvCxnSpPr>
          <p:spPr bwMode="auto">
            <a:xfrm>
              <a:off x="3101" y="9182"/>
              <a:ext cx="679" cy="6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C8FC8ED8-98DA-4B0D-B803-D2CA312A2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3" y="8090"/>
              <a:ext cx="2728" cy="1102"/>
              <a:chOff x="3584" y="4896"/>
              <a:chExt cx="2728" cy="11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cs-CZ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id="{9D0AC3C4-4B10-4D52-BDB6-E8F16D5CA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id="{13AB90C0-204B-4016-959B-484CF3477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5561"/>
                <a:ext cx="799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" name="AutoShape 29">
                <a:extLst>
                  <a:ext uri="{FF2B5EF4-FFF2-40B4-BE49-F238E27FC236}">
                    <a16:creationId xmlns:a16="http://schemas.microsoft.com/office/drawing/2014/main" id="{968E2CA3-09D2-4614-BB86-1443B6F909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81" y="5085"/>
                <a:ext cx="1132" cy="3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" name="AutoShape 30">
                <a:extLst>
                  <a:ext uri="{FF2B5EF4-FFF2-40B4-BE49-F238E27FC236}">
                    <a16:creationId xmlns:a16="http://schemas.microsoft.com/office/drawing/2014/main" id="{E42321A6-B32A-4B4C-A19B-F84C5A4C8F32}"/>
                  </a:ext>
                </a:extLst>
              </p:cNvPr>
              <p:cNvCxnSpPr>
                <a:cxnSpLocks noChangeShapeType="1"/>
                <a:stCxn id="13" idx="3"/>
              </p:cNvCxnSpPr>
              <p:nvPr/>
            </p:nvCxnSpPr>
            <p:spPr bwMode="auto">
              <a:xfrm>
                <a:off x="4378" y="5392"/>
                <a:ext cx="1135" cy="3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71B5B81-7550-4379-90BB-911D68C05415}"/>
              </a:ext>
            </a:extLst>
          </p:cNvPr>
          <p:cNvSpPr txBox="1"/>
          <p:nvPr/>
        </p:nvSpPr>
        <p:spPr>
          <a:xfrm>
            <a:off x="1389373" y="383806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0,9986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DAC895C-B561-4D80-A8EE-2EE5B5E15A7E}"/>
              </a:ext>
            </a:extLst>
          </p:cNvPr>
          <p:cNvSpPr txBox="1"/>
          <p:nvPr/>
        </p:nvSpPr>
        <p:spPr>
          <a:xfrm>
            <a:off x="1433514" y="496441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0,0014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80BAA7-1BE0-4248-A311-34526F0DA3A2}"/>
              </a:ext>
            </a:extLst>
          </p:cNvPr>
          <p:cNvSpPr txBox="1"/>
          <p:nvPr/>
        </p:nvSpPr>
        <p:spPr>
          <a:xfrm>
            <a:off x="3235449" y="341392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0,10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C348BF-21BD-4CC9-8876-DFD69A043DFB}"/>
              </a:ext>
            </a:extLst>
          </p:cNvPr>
          <p:cNvSpPr txBox="1"/>
          <p:nvPr/>
        </p:nvSpPr>
        <p:spPr>
          <a:xfrm>
            <a:off x="3221459" y="42418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0,90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8EB426A-0CBD-4BCC-9BE4-ABC7C47F4BE2}"/>
              </a:ext>
            </a:extLst>
          </p:cNvPr>
          <p:cNvSpPr txBox="1"/>
          <p:nvPr/>
        </p:nvSpPr>
        <p:spPr>
          <a:xfrm>
            <a:off x="3261763" y="47531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0,75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F01AA19-4839-4B66-BD6A-403ABFC664E9}"/>
              </a:ext>
            </a:extLst>
          </p:cNvPr>
          <p:cNvSpPr txBox="1"/>
          <p:nvPr/>
        </p:nvSpPr>
        <p:spPr>
          <a:xfrm>
            <a:off x="3261763" y="554162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/>
              <p:nvPr/>
            </p:nvSpPr>
            <p:spPr>
              <a:xfrm>
                <a:off x="4890021" y="3488522"/>
                <a:ext cx="2935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FALSE POSITIVE,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0,9986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21" y="3488522"/>
                <a:ext cx="2935162" cy="369332"/>
              </a:xfrm>
              <a:prstGeom prst="rect">
                <a:avLst/>
              </a:prstGeom>
              <a:blipFill>
                <a:blip r:embed="rId4"/>
                <a:stretch>
                  <a:fillRect l="-1660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/>
              <p:nvPr/>
            </p:nvSpPr>
            <p:spPr>
              <a:xfrm>
                <a:off x="4907840" y="4182389"/>
                <a:ext cx="2971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TRUE NEGATIVE,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0,9986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∙0,9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40" y="4182389"/>
                <a:ext cx="2971711" cy="369332"/>
              </a:xfrm>
              <a:prstGeom prst="rect">
                <a:avLst/>
              </a:prstGeom>
              <a:blipFill>
                <a:blip r:embed="rId5"/>
                <a:stretch>
                  <a:fillRect l="-1639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/>
              <p:nvPr/>
            </p:nvSpPr>
            <p:spPr>
              <a:xfrm>
                <a:off x="4905295" y="4787334"/>
                <a:ext cx="3018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TRUE POSITIVE,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0,0014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∙0,75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95" y="4787334"/>
                <a:ext cx="3018775" cy="369332"/>
              </a:xfrm>
              <a:prstGeom prst="rect">
                <a:avLst/>
              </a:prstGeom>
              <a:blipFill>
                <a:blip r:embed="rId6"/>
                <a:stretch>
                  <a:fillRect l="-1818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/>
              <p:nvPr/>
            </p:nvSpPr>
            <p:spPr>
              <a:xfrm>
                <a:off x="4920412" y="5532842"/>
                <a:ext cx="314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FALSE NEGATIVE,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0,0014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∙0,25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412" y="5532842"/>
                <a:ext cx="3144579" cy="369332"/>
              </a:xfrm>
              <a:prstGeom prst="rect">
                <a:avLst/>
              </a:prstGeom>
              <a:blipFill>
                <a:blip r:embed="rId7"/>
                <a:stretch>
                  <a:fillRect l="-1550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9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A7F2EFD-8279-476F-BCFB-21A47C5E9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Pravd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ěpodobnost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výskytu rakoviny prsu je u žen ve věku 40-50 let cca </a:t>
            </a:r>
            <a:r>
              <a:rPr lang="cs-CZ" dirty="0">
                <a:solidFill>
                  <a:srgbClr val="FF0000"/>
                </a:solidFill>
              </a:rPr>
              <a:t>0,1</a:t>
            </a:r>
            <a:r>
              <a:rPr lang="cs-CZ" sz="2000" dirty="0">
                <a:solidFill>
                  <a:srgbClr val="FF0000"/>
                </a:solidFill>
              </a:rPr>
              <a:t>4 %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Podle studií naznačí mamograf u žen, které rakovinu nemají, nesprávně přítomnost nemoci pouze asi v </a:t>
            </a:r>
            <a:r>
              <a:rPr lang="cs-CZ" dirty="0">
                <a:solidFill>
                  <a:srgbClr val="C00000"/>
                </a:solidFill>
              </a:rPr>
              <a:t>10 %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případů. Pokud na­opak rakovinu mají, odhalí ji asi v </a:t>
            </a:r>
            <a:r>
              <a:rPr lang="cs-CZ" dirty="0">
                <a:solidFill>
                  <a:srgbClr val="7030A0"/>
                </a:solidFill>
              </a:rPr>
              <a:t>75 %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případů.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Jaká je pravděpodobnost, že 40 letá (bezsymptomatická) žena má rakovinu prsu, byl-li výsledek jejího screeningového mamografického vyšetření pozitivní? (dle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SILVER, Nate. 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Signál a šum: mnoho předpovědí selže, některé ne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Praha: Paseka, 2014. ISBN 978-80-7432-440-6.)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688231-F5B2-460C-BD4E-C3B3BAA5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Litschmannová Martina, 2021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40D3BC-2D67-4F72-85B7-7BBCE96F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47FA74-4E1B-462B-8A0B-31A57458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105</a:t>
            </a:fld>
            <a:r>
              <a:rPr lang="cs-CZ" dirty="0"/>
              <a:t> / 115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7E4DB1F-9F81-4E11-9AD1-C393D48AF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26800"/>
            <a:r>
              <a:rPr lang="cs-CZ" sz="3600" dirty="0"/>
              <a:t>Kdy přistoupi</a:t>
            </a:r>
            <a:r>
              <a:rPr lang="cs-CZ" dirty="0"/>
              <a:t>t k screeningovým testům?</a:t>
            </a:r>
            <a:endParaRPr lang="cs-CZ" sz="3600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EA2AB89-8BBA-4720-80B4-9B55F7786EF7}"/>
              </a:ext>
            </a:extLst>
          </p:cNvPr>
          <p:cNvGrpSpPr>
            <a:grpSpLocks/>
          </p:cNvGrpSpPr>
          <p:nvPr/>
        </p:nvGrpSpPr>
        <p:grpSpPr bwMode="auto">
          <a:xfrm>
            <a:off x="401722" y="3447415"/>
            <a:ext cx="4394373" cy="2512950"/>
            <a:chOff x="1589" y="8090"/>
            <a:chExt cx="4852" cy="2432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BB48DB66-4CE5-481F-B05A-5DA4033F5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8964"/>
              <a:ext cx="1512" cy="437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b="1" i="1" dirty="0">
                  <a:latin typeface="Calibri" pitchFamily="34" charset="0"/>
                  <a:cs typeface="Arial" pitchFamily="34" charset="0"/>
                </a:rPr>
                <a:t>Populace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0F0C7205-6B37-458D-ABE9-78CAE668D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0" y="9376"/>
              <a:ext cx="2661" cy="1146"/>
              <a:chOff x="3651" y="4896"/>
              <a:chExt cx="2661" cy="1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cs-CZ" b="1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492EAFF2-C7AB-48BC-B528-1F4065425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id="{CC888241-C0D7-402F-BBFC-D28B6952E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8" y="5605"/>
                <a:ext cx="794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AutoShape 19">
                <a:extLst>
                  <a:ext uri="{FF2B5EF4-FFF2-40B4-BE49-F238E27FC236}">
                    <a16:creationId xmlns:a16="http://schemas.microsoft.com/office/drawing/2014/main" id="{2F71B5E0-0B1F-4B0E-8500-CF7CC55FC4D2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 flipV="1">
                <a:off x="4445" y="5082"/>
                <a:ext cx="1068" cy="3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AutoShape 20">
                <a:extLst>
                  <a:ext uri="{FF2B5EF4-FFF2-40B4-BE49-F238E27FC236}">
                    <a16:creationId xmlns:a16="http://schemas.microsoft.com/office/drawing/2014/main" id="{36D81459-6985-4000-A8F9-2DC03D577D7C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>
                <a:off x="4445" y="5392"/>
                <a:ext cx="1068" cy="3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0" name="AutoShape 21">
              <a:extLst>
                <a:ext uri="{FF2B5EF4-FFF2-40B4-BE49-F238E27FC236}">
                  <a16:creationId xmlns:a16="http://schemas.microsoft.com/office/drawing/2014/main" id="{6D5A1BF3-28C7-4362-B3A7-0D5EF08CA323}"/>
                </a:ext>
              </a:extLst>
            </p:cNvPr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3100" y="8586"/>
              <a:ext cx="613" cy="4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22">
              <a:extLst>
                <a:ext uri="{FF2B5EF4-FFF2-40B4-BE49-F238E27FC236}">
                  <a16:creationId xmlns:a16="http://schemas.microsoft.com/office/drawing/2014/main" id="{37D31870-4FB9-48CC-8916-58A309DF86C4}"/>
                </a:ext>
              </a:extLst>
            </p:cNvPr>
            <p:cNvCxnSpPr>
              <a:cxnSpLocks noChangeShapeType="1"/>
              <a:stCxn id="8" idx="3"/>
              <a:endCxn id="18" idx="1"/>
            </p:cNvCxnSpPr>
            <p:nvPr/>
          </p:nvCxnSpPr>
          <p:spPr bwMode="auto">
            <a:xfrm>
              <a:off x="3101" y="9182"/>
              <a:ext cx="679" cy="6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C8FC8ED8-98DA-4B0D-B803-D2CA312A2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3" y="8090"/>
              <a:ext cx="2728" cy="1102"/>
              <a:chOff x="3584" y="4896"/>
              <a:chExt cx="2728" cy="11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cs-CZ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id="{9D0AC3C4-4B10-4D52-BDB6-E8F16D5CA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id="{13AB90C0-204B-4016-959B-484CF3477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5561"/>
                <a:ext cx="799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" name="AutoShape 29">
                <a:extLst>
                  <a:ext uri="{FF2B5EF4-FFF2-40B4-BE49-F238E27FC236}">
                    <a16:creationId xmlns:a16="http://schemas.microsoft.com/office/drawing/2014/main" id="{968E2CA3-09D2-4614-BB86-1443B6F909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81" y="5085"/>
                <a:ext cx="1132" cy="3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" name="AutoShape 30">
                <a:extLst>
                  <a:ext uri="{FF2B5EF4-FFF2-40B4-BE49-F238E27FC236}">
                    <a16:creationId xmlns:a16="http://schemas.microsoft.com/office/drawing/2014/main" id="{E42321A6-B32A-4B4C-A19B-F84C5A4C8F32}"/>
                  </a:ext>
                </a:extLst>
              </p:cNvPr>
              <p:cNvCxnSpPr>
                <a:cxnSpLocks noChangeShapeType="1"/>
                <a:stCxn id="13" idx="3"/>
              </p:cNvCxnSpPr>
              <p:nvPr/>
            </p:nvCxnSpPr>
            <p:spPr bwMode="auto">
              <a:xfrm>
                <a:off x="4378" y="5392"/>
                <a:ext cx="1135" cy="3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71B5B81-7550-4379-90BB-911D68C05415}"/>
              </a:ext>
            </a:extLst>
          </p:cNvPr>
          <p:cNvSpPr txBox="1"/>
          <p:nvPr/>
        </p:nvSpPr>
        <p:spPr>
          <a:xfrm>
            <a:off x="1389373" y="383806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0,9986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DAC895C-B561-4D80-A8EE-2EE5B5E15A7E}"/>
              </a:ext>
            </a:extLst>
          </p:cNvPr>
          <p:cNvSpPr txBox="1"/>
          <p:nvPr/>
        </p:nvSpPr>
        <p:spPr>
          <a:xfrm>
            <a:off x="1433514" y="496441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0,0014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80BAA7-1BE0-4248-A311-34526F0DA3A2}"/>
              </a:ext>
            </a:extLst>
          </p:cNvPr>
          <p:cNvSpPr txBox="1"/>
          <p:nvPr/>
        </p:nvSpPr>
        <p:spPr>
          <a:xfrm>
            <a:off x="3235449" y="341392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0,10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C348BF-21BD-4CC9-8876-DFD69A043DFB}"/>
              </a:ext>
            </a:extLst>
          </p:cNvPr>
          <p:cNvSpPr txBox="1"/>
          <p:nvPr/>
        </p:nvSpPr>
        <p:spPr>
          <a:xfrm>
            <a:off x="3221459" y="42418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0,90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8EB426A-0CBD-4BCC-9BE4-ABC7C47F4BE2}"/>
              </a:ext>
            </a:extLst>
          </p:cNvPr>
          <p:cNvSpPr txBox="1"/>
          <p:nvPr/>
        </p:nvSpPr>
        <p:spPr>
          <a:xfrm>
            <a:off x="3261763" y="47531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0,75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F01AA19-4839-4B66-BD6A-403ABFC664E9}"/>
              </a:ext>
            </a:extLst>
          </p:cNvPr>
          <p:cNvSpPr txBox="1"/>
          <p:nvPr/>
        </p:nvSpPr>
        <p:spPr>
          <a:xfrm>
            <a:off x="3261763" y="554162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/>
              <p:nvPr/>
            </p:nvSpPr>
            <p:spPr>
              <a:xfrm>
                <a:off x="4890021" y="3488522"/>
                <a:ext cx="2802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FALSE POSITIVE,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0,099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21" y="3488522"/>
                <a:ext cx="2802114" cy="369332"/>
              </a:xfrm>
              <a:prstGeom prst="rect">
                <a:avLst/>
              </a:prstGeom>
              <a:blipFill>
                <a:blip r:embed="rId4"/>
                <a:stretch>
                  <a:fillRect l="-1739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/>
              <p:nvPr/>
            </p:nvSpPr>
            <p:spPr>
              <a:xfrm>
                <a:off x="4907840" y="4182389"/>
                <a:ext cx="2787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TRUE NEGATIVE,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8987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40" y="4182389"/>
                <a:ext cx="2787366" cy="369332"/>
              </a:xfrm>
              <a:prstGeom prst="rect">
                <a:avLst/>
              </a:prstGeom>
              <a:blipFill>
                <a:blip r:embed="rId5"/>
                <a:stretch>
                  <a:fillRect l="-1751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/>
              <p:nvPr/>
            </p:nvSpPr>
            <p:spPr>
              <a:xfrm>
                <a:off x="4905295" y="4787334"/>
                <a:ext cx="2813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TRUE POSITIVE,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011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95" y="4787334"/>
                <a:ext cx="2813591" cy="369332"/>
              </a:xfrm>
              <a:prstGeom prst="rect">
                <a:avLst/>
              </a:prstGeom>
              <a:blipFill>
                <a:blip r:embed="rId6"/>
                <a:stretch>
                  <a:fillRect l="-1952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/>
              <p:nvPr/>
            </p:nvSpPr>
            <p:spPr>
              <a:xfrm>
                <a:off x="4920412" y="5532842"/>
                <a:ext cx="2780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FALSE NEGATIVE,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003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412" y="5532842"/>
                <a:ext cx="2780698" cy="369332"/>
              </a:xfrm>
              <a:prstGeom prst="rect">
                <a:avLst/>
              </a:prstGeom>
              <a:blipFill>
                <a:blip r:embed="rId7"/>
                <a:stretch>
                  <a:fillRect l="-1754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2D547E5E-006E-47A6-ABC3-124B8B734BEA}"/>
              </a:ext>
            </a:extLst>
          </p:cNvPr>
          <p:cNvCxnSpPr/>
          <p:nvPr/>
        </p:nvCxnSpPr>
        <p:spPr>
          <a:xfrm>
            <a:off x="5032188" y="5960365"/>
            <a:ext cx="27133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8AD69E-0B7A-40DC-8EED-355399131297}"/>
                  </a:ext>
                </a:extLst>
              </p:cNvPr>
              <p:cNvSpPr txBox="1"/>
              <p:nvPr/>
            </p:nvSpPr>
            <p:spPr>
              <a:xfrm>
                <a:off x="4920412" y="6018557"/>
                <a:ext cx="2787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CELKEM: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8AD69E-0B7A-40DC-8EED-355399131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412" y="6018557"/>
                <a:ext cx="2787943" cy="369332"/>
              </a:xfrm>
              <a:prstGeom prst="rect">
                <a:avLst/>
              </a:prstGeom>
              <a:blipFill>
                <a:blip r:embed="rId8"/>
                <a:stretch>
                  <a:fillRect l="-1751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délník 41">
            <a:extLst>
              <a:ext uri="{FF2B5EF4-FFF2-40B4-BE49-F238E27FC236}">
                <a16:creationId xmlns:a16="http://schemas.microsoft.com/office/drawing/2014/main" id="{4065BDB5-A347-4F18-A3C3-197739878189}"/>
              </a:ext>
            </a:extLst>
          </p:cNvPr>
          <p:cNvSpPr/>
          <p:nvPr/>
        </p:nvSpPr>
        <p:spPr>
          <a:xfrm>
            <a:off x="7496149" y="5371251"/>
            <a:ext cx="4267740" cy="55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0010C10F-69B3-4B34-B954-AFDB28E5BF36}"/>
              </a:ext>
            </a:extLst>
          </p:cNvPr>
          <p:cNvSpPr/>
          <p:nvPr/>
        </p:nvSpPr>
        <p:spPr>
          <a:xfrm>
            <a:off x="7496273" y="3430687"/>
            <a:ext cx="4267740" cy="19357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2BD77046-D053-406F-86F7-5D4DA9698814}"/>
              </a:ext>
            </a:extLst>
          </p:cNvPr>
          <p:cNvSpPr txBox="1"/>
          <p:nvPr/>
        </p:nvSpPr>
        <p:spPr>
          <a:xfrm>
            <a:off x="6685456" y="54468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0,0014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741C6EA2-516E-4CE6-B1C5-7E24B34D16CC}"/>
              </a:ext>
            </a:extLst>
          </p:cNvPr>
          <p:cNvSpPr txBox="1"/>
          <p:nvPr/>
        </p:nvSpPr>
        <p:spPr>
          <a:xfrm>
            <a:off x="6685456" y="389879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0,9986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A7F2EFD-8279-476F-BCFB-21A47C5E9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Pravd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ěpodobnost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výskytu rakoviny prsu je u žen ve věku 40-50 let cca </a:t>
            </a:r>
            <a:r>
              <a:rPr lang="cs-CZ" dirty="0">
                <a:solidFill>
                  <a:srgbClr val="FF0000"/>
                </a:solidFill>
              </a:rPr>
              <a:t>0,1</a:t>
            </a:r>
            <a:r>
              <a:rPr lang="cs-CZ" sz="2000" dirty="0">
                <a:solidFill>
                  <a:srgbClr val="FF0000"/>
                </a:solidFill>
              </a:rPr>
              <a:t>4 %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Podle studií naznačí mamograf u žen, které rakovinu nemají, nesprávně přítomnost nemoci pouze asi v </a:t>
            </a:r>
            <a:r>
              <a:rPr lang="cs-CZ" dirty="0">
                <a:solidFill>
                  <a:srgbClr val="C00000"/>
                </a:solidFill>
              </a:rPr>
              <a:t>10 %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případů. Pokud na­opak rakovinu mají, odhalí ji asi v </a:t>
            </a:r>
            <a:r>
              <a:rPr lang="cs-CZ" dirty="0">
                <a:solidFill>
                  <a:srgbClr val="7030A0"/>
                </a:solidFill>
              </a:rPr>
              <a:t>75 %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případů.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Jaká je pravděpodobnost, že 40 letá (bezsymptomatická) žena má rakovinu prsu, byl-li výsledek jejího screeningového mamografického vyšetření pozitivní? (dle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SILVER, Nate. 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Signál a šum: mnoho předpovědí selže, některé ne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Praha: Paseka, 2014. ISBN 978-80-7432-440-6.)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688231-F5B2-460C-BD4E-C3B3BAA5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Litschmannová Martina, 2021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40D3BC-2D67-4F72-85B7-7BBCE96F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47FA74-4E1B-462B-8A0B-31A57458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106</a:t>
            </a:fld>
            <a:r>
              <a:rPr lang="cs-CZ" dirty="0"/>
              <a:t> / 115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7E4DB1F-9F81-4E11-9AD1-C393D48AF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26800"/>
            <a:r>
              <a:rPr lang="cs-CZ" sz="3600" dirty="0"/>
              <a:t>Kdy přistoupi</a:t>
            </a:r>
            <a:r>
              <a:rPr lang="cs-CZ" dirty="0"/>
              <a:t>t k screeningovým testům?</a:t>
            </a:r>
            <a:endParaRPr lang="cs-CZ" sz="3600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EA2AB89-8BBA-4720-80B4-9B55F7786EF7}"/>
              </a:ext>
            </a:extLst>
          </p:cNvPr>
          <p:cNvGrpSpPr>
            <a:grpSpLocks/>
          </p:cNvGrpSpPr>
          <p:nvPr/>
        </p:nvGrpSpPr>
        <p:grpSpPr bwMode="auto">
          <a:xfrm>
            <a:off x="401722" y="3447415"/>
            <a:ext cx="4394373" cy="2512950"/>
            <a:chOff x="1589" y="8090"/>
            <a:chExt cx="4852" cy="2432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BB48DB66-4CE5-481F-B05A-5DA4033F5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8964"/>
              <a:ext cx="1512" cy="437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b="1" i="1" dirty="0">
                  <a:latin typeface="Calibri" pitchFamily="34" charset="0"/>
                  <a:cs typeface="Arial" pitchFamily="34" charset="0"/>
                </a:rPr>
                <a:t>Populace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0F0C7205-6B37-458D-ABE9-78CAE668D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0" y="9376"/>
              <a:ext cx="2661" cy="1146"/>
              <a:chOff x="3651" y="4896"/>
              <a:chExt cx="2661" cy="1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cs-CZ" b="1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492EAFF2-C7AB-48BC-B528-1F4065425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id="{CC888241-C0D7-402F-BBFC-D28B6952E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8" y="5605"/>
                <a:ext cx="794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AutoShape 19">
                <a:extLst>
                  <a:ext uri="{FF2B5EF4-FFF2-40B4-BE49-F238E27FC236}">
                    <a16:creationId xmlns:a16="http://schemas.microsoft.com/office/drawing/2014/main" id="{2F71B5E0-0B1F-4B0E-8500-CF7CC55FC4D2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 flipV="1">
                <a:off x="4445" y="5082"/>
                <a:ext cx="1068" cy="3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AutoShape 20">
                <a:extLst>
                  <a:ext uri="{FF2B5EF4-FFF2-40B4-BE49-F238E27FC236}">
                    <a16:creationId xmlns:a16="http://schemas.microsoft.com/office/drawing/2014/main" id="{36D81459-6985-4000-A8F9-2DC03D577D7C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>
                <a:off x="4445" y="5392"/>
                <a:ext cx="1068" cy="3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0" name="AutoShape 21">
              <a:extLst>
                <a:ext uri="{FF2B5EF4-FFF2-40B4-BE49-F238E27FC236}">
                  <a16:creationId xmlns:a16="http://schemas.microsoft.com/office/drawing/2014/main" id="{6D5A1BF3-28C7-4362-B3A7-0D5EF08CA323}"/>
                </a:ext>
              </a:extLst>
            </p:cNvPr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3100" y="8586"/>
              <a:ext cx="613" cy="4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22">
              <a:extLst>
                <a:ext uri="{FF2B5EF4-FFF2-40B4-BE49-F238E27FC236}">
                  <a16:creationId xmlns:a16="http://schemas.microsoft.com/office/drawing/2014/main" id="{37D31870-4FB9-48CC-8916-58A309DF86C4}"/>
                </a:ext>
              </a:extLst>
            </p:cNvPr>
            <p:cNvCxnSpPr>
              <a:cxnSpLocks noChangeShapeType="1"/>
              <a:stCxn id="8" idx="3"/>
              <a:endCxn id="18" idx="1"/>
            </p:cNvCxnSpPr>
            <p:nvPr/>
          </p:nvCxnSpPr>
          <p:spPr bwMode="auto">
            <a:xfrm>
              <a:off x="3101" y="9182"/>
              <a:ext cx="679" cy="6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C8FC8ED8-98DA-4B0D-B803-D2CA312A2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3" y="8090"/>
              <a:ext cx="2728" cy="1102"/>
              <a:chOff x="3584" y="4896"/>
              <a:chExt cx="2728" cy="11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cs-CZ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id="{9D0AC3C4-4B10-4D52-BDB6-E8F16D5CA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id="{13AB90C0-204B-4016-959B-484CF3477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5561"/>
                <a:ext cx="799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" name="AutoShape 29">
                <a:extLst>
                  <a:ext uri="{FF2B5EF4-FFF2-40B4-BE49-F238E27FC236}">
                    <a16:creationId xmlns:a16="http://schemas.microsoft.com/office/drawing/2014/main" id="{968E2CA3-09D2-4614-BB86-1443B6F909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81" y="5085"/>
                <a:ext cx="1132" cy="3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" name="AutoShape 30">
                <a:extLst>
                  <a:ext uri="{FF2B5EF4-FFF2-40B4-BE49-F238E27FC236}">
                    <a16:creationId xmlns:a16="http://schemas.microsoft.com/office/drawing/2014/main" id="{E42321A6-B32A-4B4C-A19B-F84C5A4C8F32}"/>
                  </a:ext>
                </a:extLst>
              </p:cNvPr>
              <p:cNvCxnSpPr>
                <a:cxnSpLocks noChangeShapeType="1"/>
                <a:stCxn id="13" idx="3"/>
              </p:cNvCxnSpPr>
              <p:nvPr/>
            </p:nvCxnSpPr>
            <p:spPr bwMode="auto">
              <a:xfrm>
                <a:off x="4378" y="5392"/>
                <a:ext cx="1135" cy="3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71B5B81-7550-4379-90BB-911D68C05415}"/>
              </a:ext>
            </a:extLst>
          </p:cNvPr>
          <p:cNvSpPr txBox="1"/>
          <p:nvPr/>
        </p:nvSpPr>
        <p:spPr>
          <a:xfrm>
            <a:off x="1389373" y="383806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0,9986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DAC895C-B561-4D80-A8EE-2EE5B5E15A7E}"/>
              </a:ext>
            </a:extLst>
          </p:cNvPr>
          <p:cNvSpPr txBox="1"/>
          <p:nvPr/>
        </p:nvSpPr>
        <p:spPr>
          <a:xfrm>
            <a:off x="1433514" y="496441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0,0014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80BAA7-1BE0-4248-A311-34526F0DA3A2}"/>
              </a:ext>
            </a:extLst>
          </p:cNvPr>
          <p:cNvSpPr txBox="1"/>
          <p:nvPr/>
        </p:nvSpPr>
        <p:spPr>
          <a:xfrm>
            <a:off x="3235449" y="341392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0,10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C348BF-21BD-4CC9-8876-DFD69A043DFB}"/>
              </a:ext>
            </a:extLst>
          </p:cNvPr>
          <p:cNvSpPr txBox="1"/>
          <p:nvPr/>
        </p:nvSpPr>
        <p:spPr>
          <a:xfrm>
            <a:off x="3221459" y="42418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0,90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8EB426A-0CBD-4BCC-9BE4-ABC7C47F4BE2}"/>
              </a:ext>
            </a:extLst>
          </p:cNvPr>
          <p:cNvSpPr txBox="1"/>
          <p:nvPr/>
        </p:nvSpPr>
        <p:spPr>
          <a:xfrm>
            <a:off x="3261763" y="47531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0,75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F01AA19-4839-4B66-BD6A-403ABFC664E9}"/>
              </a:ext>
            </a:extLst>
          </p:cNvPr>
          <p:cNvSpPr txBox="1"/>
          <p:nvPr/>
        </p:nvSpPr>
        <p:spPr>
          <a:xfrm>
            <a:off x="3261763" y="554162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/>
              <p:nvPr/>
            </p:nvSpPr>
            <p:spPr>
              <a:xfrm>
                <a:off x="4890021" y="3488522"/>
                <a:ext cx="1581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FP,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0,0999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21" y="3488522"/>
                <a:ext cx="1581138" cy="369332"/>
              </a:xfrm>
              <a:prstGeom prst="rect">
                <a:avLst/>
              </a:prstGeom>
              <a:blipFill>
                <a:blip r:embed="rId4"/>
                <a:stretch>
                  <a:fillRect l="-3077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/>
              <p:nvPr/>
            </p:nvSpPr>
            <p:spPr>
              <a:xfrm>
                <a:off x="4907840" y="4182389"/>
                <a:ext cx="1540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TN,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,8987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40" y="4182389"/>
                <a:ext cx="1540806" cy="369332"/>
              </a:xfrm>
              <a:prstGeom prst="rect">
                <a:avLst/>
              </a:prstGeom>
              <a:blipFill>
                <a:blip r:embed="rId5"/>
                <a:stretch>
                  <a:fillRect l="-3162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/>
              <p:nvPr/>
            </p:nvSpPr>
            <p:spPr>
              <a:xfrm>
                <a:off x="4905295" y="4787334"/>
                <a:ext cx="1537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TP,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011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95" y="4787334"/>
                <a:ext cx="1537857" cy="369332"/>
              </a:xfrm>
              <a:prstGeom prst="rect">
                <a:avLst/>
              </a:prstGeom>
              <a:blipFill>
                <a:blip r:embed="rId6"/>
                <a:stretch>
                  <a:fillRect l="-3571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/>
              <p:nvPr/>
            </p:nvSpPr>
            <p:spPr>
              <a:xfrm>
                <a:off x="4920412" y="5532842"/>
                <a:ext cx="1481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FN,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003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412" y="5532842"/>
                <a:ext cx="1481496" cy="369332"/>
              </a:xfrm>
              <a:prstGeom prst="rect">
                <a:avLst/>
              </a:prstGeom>
              <a:blipFill>
                <a:blip r:embed="rId7"/>
                <a:stretch>
                  <a:fillRect l="-3292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166F032-005D-426B-B5EA-440BEDA1C136}"/>
                  </a:ext>
                </a:extLst>
              </p:cNvPr>
              <p:cNvSpPr txBox="1"/>
              <p:nvPr/>
            </p:nvSpPr>
            <p:spPr>
              <a:xfrm>
                <a:off x="9376849" y="5461655"/>
                <a:ext cx="719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166F032-005D-426B-B5EA-440BEDA1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849" y="5461655"/>
                <a:ext cx="71911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90C7053-7D6C-4390-BC9B-CB39409884B5}"/>
                  </a:ext>
                </a:extLst>
              </p:cNvPr>
              <p:cNvSpPr txBox="1"/>
              <p:nvPr/>
            </p:nvSpPr>
            <p:spPr>
              <a:xfrm>
                <a:off x="9317038" y="4337581"/>
                <a:ext cx="719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90C7053-7D6C-4390-BC9B-CB3940988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038" y="4337581"/>
                <a:ext cx="71911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19492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délník 41">
            <a:extLst>
              <a:ext uri="{FF2B5EF4-FFF2-40B4-BE49-F238E27FC236}">
                <a16:creationId xmlns:a16="http://schemas.microsoft.com/office/drawing/2014/main" id="{4065BDB5-A347-4F18-A3C3-197739878189}"/>
              </a:ext>
            </a:extLst>
          </p:cNvPr>
          <p:cNvSpPr/>
          <p:nvPr/>
        </p:nvSpPr>
        <p:spPr>
          <a:xfrm>
            <a:off x="7496149" y="5371251"/>
            <a:ext cx="4267740" cy="55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0010C10F-69B3-4B34-B954-AFDB28E5BF36}"/>
              </a:ext>
            </a:extLst>
          </p:cNvPr>
          <p:cNvSpPr/>
          <p:nvPr/>
        </p:nvSpPr>
        <p:spPr>
          <a:xfrm>
            <a:off x="7496273" y="3430687"/>
            <a:ext cx="4267740" cy="19357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2BD77046-D053-406F-86F7-5D4DA9698814}"/>
              </a:ext>
            </a:extLst>
          </p:cNvPr>
          <p:cNvSpPr txBox="1"/>
          <p:nvPr/>
        </p:nvSpPr>
        <p:spPr>
          <a:xfrm>
            <a:off x="6685456" y="54468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0,0014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741C6EA2-516E-4CE6-B1C5-7E24B34D16CC}"/>
              </a:ext>
            </a:extLst>
          </p:cNvPr>
          <p:cNvSpPr txBox="1"/>
          <p:nvPr/>
        </p:nvSpPr>
        <p:spPr>
          <a:xfrm>
            <a:off x="6685456" y="389879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0,9986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A7F2EFD-8279-476F-BCFB-21A47C5E9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Pravd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ěpodobnost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výskytu rakoviny prsu je u žen ve věku 40-50 let cca </a:t>
            </a:r>
            <a:r>
              <a:rPr lang="cs-CZ" dirty="0">
                <a:solidFill>
                  <a:srgbClr val="FF0000"/>
                </a:solidFill>
              </a:rPr>
              <a:t>0,1</a:t>
            </a:r>
            <a:r>
              <a:rPr lang="cs-CZ" sz="2000" dirty="0">
                <a:solidFill>
                  <a:srgbClr val="FF0000"/>
                </a:solidFill>
              </a:rPr>
              <a:t>4 %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Podle studií naznačí mamograf u žen, které rakovinu nemají, nesprávně přítomnost nemoci pouze asi v </a:t>
            </a:r>
            <a:r>
              <a:rPr lang="cs-CZ" dirty="0">
                <a:solidFill>
                  <a:srgbClr val="C00000"/>
                </a:solidFill>
              </a:rPr>
              <a:t>10 %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případů. Pokud na­opak rakovinu mají, odhalí ji asi v </a:t>
            </a:r>
            <a:r>
              <a:rPr lang="cs-CZ" dirty="0">
                <a:solidFill>
                  <a:srgbClr val="7030A0"/>
                </a:solidFill>
              </a:rPr>
              <a:t>75 %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případů.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Jaká je pravděpodobnost, že 40 letá (bezsymptomatická) žena má rakovinu prsu, byl-li výsledek jejího screeningového mamografického vyšetření pozitivní? (dle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SILVER, Nate. 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Signál a šum: mnoho předpovědí selže, některé ne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Praha: Paseka, 2014. ISBN 978-80-7432-440-6.)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688231-F5B2-460C-BD4E-C3B3BAA5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Litschmannová Martina, 2021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40D3BC-2D67-4F72-85B7-7BBCE96F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47FA74-4E1B-462B-8A0B-31A57458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107</a:t>
            </a:fld>
            <a:r>
              <a:rPr lang="cs-CZ" dirty="0"/>
              <a:t> / 115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7E4DB1F-9F81-4E11-9AD1-C393D48AF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26800"/>
            <a:r>
              <a:rPr lang="cs-CZ" sz="3600" dirty="0"/>
              <a:t>Kdy přistoupi</a:t>
            </a:r>
            <a:r>
              <a:rPr lang="cs-CZ" dirty="0"/>
              <a:t>t k screeningovým testům?</a:t>
            </a:r>
            <a:endParaRPr lang="cs-CZ" sz="3600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EA2AB89-8BBA-4720-80B4-9B55F7786EF7}"/>
              </a:ext>
            </a:extLst>
          </p:cNvPr>
          <p:cNvGrpSpPr>
            <a:grpSpLocks/>
          </p:cNvGrpSpPr>
          <p:nvPr/>
        </p:nvGrpSpPr>
        <p:grpSpPr bwMode="auto">
          <a:xfrm>
            <a:off x="401722" y="3447415"/>
            <a:ext cx="4394373" cy="2512950"/>
            <a:chOff x="1589" y="8090"/>
            <a:chExt cx="4852" cy="2432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BB48DB66-4CE5-481F-B05A-5DA4033F5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8964"/>
              <a:ext cx="1512" cy="437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b="1" i="1" dirty="0">
                  <a:latin typeface="Calibri" pitchFamily="34" charset="0"/>
                  <a:cs typeface="Arial" pitchFamily="34" charset="0"/>
                </a:rPr>
                <a:t>Populace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0F0C7205-6B37-458D-ABE9-78CAE668D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0" y="9376"/>
              <a:ext cx="2661" cy="1146"/>
              <a:chOff x="3651" y="4896"/>
              <a:chExt cx="2661" cy="1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cs-CZ" b="1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492EAFF2-C7AB-48BC-B528-1F4065425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id="{CC888241-C0D7-402F-BBFC-D28B6952E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8" y="5605"/>
                <a:ext cx="794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AutoShape 19">
                <a:extLst>
                  <a:ext uri="{FF2B5EF4-FFF2-40B4-BE49-F238E27FC236}">
                    <a16:creationId xmlns:a16="http://schemas.microsoft.com/office/drawing/2014/main" id="{2F71B5E0-0B1F-4B0E-8500-CF7CC55FC4D2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 flipV="1">
                <a:off x="4445" y="5082"/>
                <a:ext cx="1068" cy="3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AutoShape 20">
                <a:extLst>
                  <a:ext uri="{FF2B5EF4-FFF2-40B4-BE49-F238E27FC236}">
                    <a16:creationId xmlns:a16="http://schemas.microsoft.com/office/drawing/2014/main" id="{36D81459-6985-4000-A8F9-2DC03D577D7C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>
                <a:off x="4445" y="5392"/>
                <a:ext cx="1068" cy="3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0" name="AutoShape 21">
              <a:extLst>
                <a:ext uri="{FF2B5EF4-FFF2-40B4-BE49-F238E27FC236}">
                  <a16:creationId xmlns:a16="http://schemas.microsoft.com/office/drawing/2014/main" id="{6D5A1BF3-28C7-4362-B3A7-0D5EF08CA323}"/>
                </a:ext>
              </a:extLst>
            </p:cNvPr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3100" y="8586"/>
              <a:ext cx="613" cy="4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22">
              <a:extLst>
                <a:ext uri="{FF2B5EF4-FFF2-40B4-BE49-F238E27FC236}">
                  <a16:creationId xmlns:a16="http://schemas.microsoft.com/office/drawing/2014/main" id="{37D31870-4FB9-48CC-8916-58A309DF86C4}"/>
                </a:ext>
              </a:extLst>
            </p:cNvPr>
            <p:cNvCxnSpPr>
              <a:cxnSpLocks noChangeShapeType="1"/>
              <a:stCxn id="8" idx="3"/>
              <a:endCxn id="18" idx="1"/>
            </p:cNvCxnSpPr>
            <p:nvPr/>
          </p:nvCxnSpPr>
          <p:spPr bwMode="auto">
            <a:xfrm>
              <a:off x="3101" y="9182"/>
              <a:ext cx="679" cy="6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C8FC8ED8-98DA-4B0D-B803-D2CA312A2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3" y="8090"/>
              <a:ext cx="2728" cy="1102"/>
              <a:chOff x="3584" y="4896"/>
              <a:chExt cx="2728" cy="11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cs-CZ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id="{9D0AC3C4-4B10-4D52-BDB6-E8F16D5CA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id="{13AB90C0-204B-4016-959B-484CF3477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5561"/>
                <a:ext cx="799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" name="AutoShape 29">
                <a:extLst>
                  <a:ext uri="{FF2B5EF4-FFF2-40B4-BE49-F238E27FC236}">
                    <a16:creationId xmlns:a16="http://schemas.microsoft.com/office/drawing/2014/main" id="{968E2CA3-09D2-4614-BB86-1443B6F909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81" y="5085"/>
                <a:ext cx="1132" cy="3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" name="AutoShape 30">
                <a:extLst>
                  <a:ext uri="{FF2B5EF4-FFF2-40B4-BE49-F238E27FC236}">
                    <a16:creationId xmlns:a16="http://schemas.microsoft.com/office/drawing/2014/main" id="{E42321A6-B32A-4B4C-A19B-F84C5A4C8F32}"/>
                  </a:ext>
                </a:extLst>
              </p:cNvPr>
              <p:cNvCxnSpPr>
                <a:cxnSpLocks noChangeShapeType="1"/>
                <a:stCxn id="13" idx="3"/>
              </p:cNvCxnSpPr>
              <p:nvPr/>
            </p:nvCxnSpPr>
            <p:spPr bwMode="auto">
              <a:xfrm>
                <a:off x="4378" y="5392"/>
                <a:ext cx="1135" cy="3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71B5B81-7550-4379-90BB-911D68C05415}"/>
              </a:ext>
            </a:extLst>
          </p:cNvPr>
          <p:cNvSpPr txBox="1"/>
          <p:nvPr/>
        </p:nvSpPr>
        <p:spPr>
          <a:xfrm>
            <a:off x="1389373" y="383806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0,9986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DAC895C-B561-4D80-A8EE-2EE5B5E15A7E}"/>
              </a:ext>
            </a:extLst>
          </p:cNvPr>
          <p:cNvSpPr txBox="1"/>
          <p:nvPr/>
        </p:nvSpPr>
        <p:spPr>
          <a:xfrm>
            <a:off x="1433514" y="496441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0,0014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80BAA7-1BE0-4248-A311-34526F0DA3A2}"/>
              </a:ext>
            </a:extLst>
          </p:cNvPr>
          <p:cNvSpPr txBox="1"/>
          <p:nvPr/>
        </p:nvSpPr>
        <p:spPr>
          <a:xfrm>
            <a:off x="3235449" y="341392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0,10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C348BF-21BD-4CC9-8876-DFD69A043DFB}"/>
              </a:ext>
            </a:extLst>
          </p:cNvPr>
          <p:cNvSpPr txBox="1"/>
          <p:nvPr/>
        </p:nvSpPr>
        <p:spPr>
          <a:xfrm>
            <a:off x="3221459" y="42418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0,90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8EB426A-0CBD-4BCC-9BE4-ABC7C47F4BE2}"/>
              </a:ext>
            </a:extLst>
          </p:cNvPr>
          <p:cNvSpPr txBox="1"/>
          <p:nvPr/>
        </p:nvSpPr>
        <p:spPr>
          <a:xfrm>
            <a:off x="3261763" y="47531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0,75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F01AA19-4839-4B66-BD6A-403ABFC664E9}"/>
              </a:ext>
            </a:extLst>
          </p:cNvPr>
          <p:cNvSpPr txBox="1"/>
          <p:nvPr/>
        </p:nvSpPr>
        <p:spPr>
          <a:xfrm>
            <a:off x="3261763" y="554162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/>
              <p:nvPr/>
            </p:nvSpPr>
            <p:spPr>
              <a:xfrm>
                <a:off x="4890021" y="3488522"/>
                <a:ext cx="1581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FP,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0,0999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21" y="3488522"/>
                <a:ext cx="1581138" cy="369332"/>
              </a:xfrm>
              <a:prstGeom prst="rect">
                <a:avLst/>
              </a:prstGeom>
              <a:blipFill>
                <a:blip r:embed="rId4"/>
                <a:stretch>
                  <a:fillRect l="-3077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/>
              <p:nvPr/>
            </p:nvSpPr>
            <p:spPr>
              <a:xfrm>
                <a:off x="4907840" y="4182389"/>
                <a:ext cx="1540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TN,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,8987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40" y="4182389"/>
                <a:ext cx="1540806" cy="369332"/>
              </a:xfrm>
              <a:prstGeom prst="rect">
                <a:avLst/>
              </a:prstGeom>
              <a:blipFill>
                <a:blip r:embed="rId5"/>
                <a:stretch>
                  <a:fillRect l="-3162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/>
              <p:nvPr/>
            </p:nvSpPr>
            <p:spPr>
              <a:xfrm>
                <a:off x="4905295" y="4787334"/>
                <a:ext cx="1537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TP,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011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95" y="4787334"/>
                <a:ext cx="1537857" cy="369332"/>
              </a:xfrm>
              <a:prstGeom prst="rect">
                <a:avLst/>
              </a:prstGeom>
              <a:blipFill>
                <a:blip r:embed="rId6"/>
                <a:stretch>
                  <a:fillRect l="-3571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/>
              <p:nvPr/>
            </p:nvSpPr>
            <p:spPr>
              <a:xfrm>
                <a:off x="4920412" y="5532842"/>
                <a:ext cx="1481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FN,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003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412" y="5532842"/>
                <a:ext cx="1481496" cy="369332"/>
              </a:xfrm>
              <a:prstGeom prst="rect">
                <a:avLst/>
              </a:prstGeom>
              <a:blipFill>
                <a:blip r:embed="rId7"/>
                <a:stretch>
                  <a:fillRect l="-3292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166F032-005D-426B-B5EA-440BEDA1C136}"/>
                  </a:ext>
                </a:extLst>
              </p:cNvPr>
              <p:cNvSpPr txBox="1"/>
              <p:nvPr/>
            </p:nvSpPr>
            <p:spPr>
              <a:xfrm>
                <a:off x="9376849" y="5461655"/>
                <a:ext cx="719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166F032-005D-426B-B5EA-440BEDA1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849" y="5461655"/>
                <a:ext cx="71911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90C7053-7D6C-4390-BC9B-CB39409884B5}"/>
                  </a:ext>
                </a:extLst>
              </p:cNvPr>
              <p:cNvSpPr txBox="1"/>
              <p:nvPr/>
            </p:nvSpPr>
            <p:spPr>
              <a:xfrm>
                <a:off x="9317038" y="4337581"/>
                <a:ext cx="719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90C7053-7D6C-4390-BC9B-CB3940988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038" y="4337581"/>
                <a:ext cx="71911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bdélník 38">
            <a:extLst>
              <a:ext uri="{FF2B5EF4-FFF2-40B4-BE49-F238E27FC236}">
                <a16:creationId xmlns:a16="http://schemas.microsoft.com/office/drawing/2014/main" id="{673E6C1D-ED9E-4546-9BD9-D32BC9909023}"/>
              </a:ext>
            </a:extLst>
          </p:cNvPr>
          <p:cNvSpPr/>
          <p:nvPr/>
        </p:nvSpPr>
        <p:spPr>
          <a:xfrm>
            <a:off x="7496025" y="5366648"/>
            <a:ext cx="2933684" cy="550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9968178-8E91-41A5-8B59-C44849442CB3}"/>
              </a:ext>
            </a:extLst>
          </p:cNvPr>
          <p:cNvSpPr txBox="1"/>
          <p:nvPr/>
        </p:nvSpPr>
        <p:spPr>
          <a:xfrm>
            <a:off x="8805122" y="588911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0,75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82064D11-CBF4-4167-B75F-C4FEC5227CE5}"/>
              </a:ext>
            </a:extLst>
          </p:cNvPr>
          <p:cNvSpPr txBox="1"/>
          <p:nvPr/>
        </p:nvSpPr>
        <p:spPr>
          <a:xfrm>
            <a:off x="10777072" y="58818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F70F7AF1-2356-4EFC-9A41-1F5272BE6CCC}"/>
                  </a:ext>
                </a:extLst>
              </p:cNvPr>
              <p:cNvSpPr txBox="1"/>
              <p:nvPr/>
            </p:nvSpPr>
            <p:spPr>
              <a:xfrm>
                <a:off x="8223566" y="5457052"/>
                <a:ext cx="1435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TP,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011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F70F7AF1-2356-4EFC-9A41-1F5272BE6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566" y="5457052"/>
                <a:ext cx="1435265" cy="369332"/>
              </a:xfrm>
              <a:prstGeom prst="rect">
                <a:avLst/>
              </a:prstGeom>
              <a:blipFill>
                <a:blip r:embed="rId10"/>
                <a:stretch>
                  <a:fillRect l="-3404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37272446-433F-4757-B541-E53DCC423828}"/>
                  </a:ext>
                </a:extLst>
              </p:cNvPr>
              <p:cNvSpPr txBox="1"/>
              <p:nvPr/>
            </p:nvSpPr>
            <p:spPr>
              <a:xfrm>
                <a:off x="10378145" y="5454136"/>
                <a:ext cx="1481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FN,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003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37272446-433F-4757-B541-E53DCC423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145" y="5454136"/>
                <a:ext cx="1481496" cy="369332"/>
              </a:xfrm>
              <a:prstGeom prst="rect">
                <a:avLst/>
              </a:prstGeom>
              <a:blipFill>
                <a:blip r:embed="rId11"/>
                <a:stretch>
                  <a:fillRect l="-3292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bdélník 47">
            <a:extLst>
              <a:ext uri="{FF2B5EF4-FFF2-40B4-BE49-F238E27FC236}">
                <a16:creationId xmlns:a16="http://schemas.microsoft.com/office/drawing/2014/main" id="{8F554072-DD3D-4B81-8120-349BA4147686}"/>
              </a:ext>
            </a:extLst>
          </p:cNvPr>
          <p:cNvSpPr/>
          <p:nvPr/>
        </p:nvSpPr>
        <p:spPr>
          <a:xfrm>
            <a:off x="7933823" y="3432367"/>
            <a:ext cx="3830066" cy="192721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B2FAD66E-6FFB-46AA-AB0F-4B5D87DA19DA}"/>
              </a:ext>
            </a:extLst>
          </p:cNvPr>
          <p:cNvSpPr txBox="1"/>
          <p:nvPr/>
        </p:nvSpPr>
        <p:spPr>
          <a:xfrm>
            <a:off x="9502529" y="30709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0,90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4BDDCEF3-C755-4DD1-94D8-F3736974D85A}"/>
              </a:ext>
            </a:extLst>
          </p:cNvPr>
          <p:cNvSpPr txBox="1"/>
          <p:nvPr/>
        </p:nvSpPr>
        <p:spPr>
          <a:xfrm>
            <a:off x="7390688" y="3062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0,10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237DDB8C-D68A-4140-B7C8-39E86E19820C}"/>
                  </a:ext>
                </a:extLst>
              </p:cNvPr>
              <p:cNvSpPr txBox="1"/>
              <p:nvPr/>
            </p:nvSpPr>
            <p:spPr>
              <a:xfrm>
                <a:off x="9298928" y="4147782"/>
                <a:ext cx="1540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TN,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8987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237DDB8C-D68A-4140-B7C8-39E86E198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28" y="4147782"/>
                <a:ext cx="1540806" cy="369332"/>
              </a:xfrm>
              <a:prstGeom prst="rect">
                <a:avLst/>
              </a:prstGeom>
              <a:blipFill>
                <a:blip r:embed="rId12"/>
                <a:stretch>
                  <a:fillRect l="-3162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5A97DA7F-90F1-475A-AF22-09ADB57913A0}"/>
                  </a:ext>
                </a:extLst>
              </p:cNvPr>
              <p:cNvSpPr txBox="1"/>
              <p:nvPr/>
            </p:nvSpPr>
            <p:spPr>
              <a:xfrm>
                <a:off x="7505284" y="3699596"/>
                <a:ext cx="461665" cy="1334917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cs-CZ" b="1" dirty="0"/>
                  <a:t>FP,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0,0999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5A97DA7F-90F1-475A-AF22-09ADB5791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284" y="3699596"/>
                <a:ext cx="461665" cy="1334917"/>
              </a:xfrm>
              <a:prstGeom prst="rect">
                <a:avLst/>
              </a:prstGeom>
              <a:blipFill>
                <a:blip r:embed="rId13"/>
                <a:stretch>
                  <a:fillRect r="-10526" b="-7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6964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délník 41">
            <a:extLst>
              <a:ext uri="{FF2B5EF4-FFF2-40B4-BE49-F238E27FC236}">
                <a16:creationId xmlns:a16="http://schemas.microsoft.com/office/drawing/2014/main" id="{4065BDB5-A347-4F18-A3C3-197739878189}"/>
              </a:ext>
            </a:extLst>
          </p:cNvPr>
          <p:cNvSpPr/>
          <p:nvPr/>
        </p:nvSpPr>
        <p:spPr>
          <a:xfrm>
            <a:off x="7496149" y="5371251"/>
            <a:ext cx="4267740" cy="55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0010C10F-69B3-4B34-B954-AFDB28E5BF36}"/>
              </a:ext>
            </a:extLst>
          </p:cNvPr>
          <p:cNvSpPr/>
          <p:nvPr/>
        </p:nvSpPr>
        <p:spPr>
          <a:xfrm>
            <a:off x="7496273" y="3430687"/>
            <a:ext cx="4267740" cy="19357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2BD77046-D053-406F-86F7-5D4DA9698814}"/>
              </a:ext>
            </a:extLst>
          </p:cNvPr>
          <p:cNvSpPr txBox="1"/>
          <p:nvPr/>
        </p:nvSpPr>
        <p:spPr>
          <a:xfrm>
            <a:off x="6685456" y="54468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0,0014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741C6EA2-516E-4CE6-B1C5-7E24B34D16CC}"/>
              </a:ext>
            </a:extLst>
          </p:cNvPr>
          <p:cNvSpPr txBox="1"/>
          <p:nvPr/>
        </p:nvSpPr>
        <p:spPr>
          <a:xfrm>
            <a:off x="6685456" y="389879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0,9986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obsah 1">
                <a:extLst>
                  <a:ext uri="{FF2B5EF4-FFF2-40B4-BE49-F238E27FC236}">
                    <a16:creationId xmlns:a16="http://schemas.microsoft.com/office/drawing/2014/main" id="{1A7F2EFD-8279-476F-BCFB-21A47C5E96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Jaká část z provedených mamografických vyšetření vyjde „pozitivní“?</a:t>
                </a:r>
              </a:p>
              <a:p>
                <a:pPr marL="0" indent="0" algn="ctr">
                  <a:buNone/>
                </a:pPr>
                <a:endParaRPr lang="cs-CZ" dirty="0">
                  <a:solidFill>
                    <a:srgbClr val="00A499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</m:e>
                    </m:d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𝐹𝑃</m:t>
                        </m:r>
                      </m:e>
                    </m:d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=0,0011+0,0999=0,1010,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tj. </a:t>
                </a:r>
                <a:r>
                  <a:rPr lang="cs-CZ" b="1" dirty="0">
                    <a:solidFill>
                      <a:srgbClr val="00A499"/>
                    </a:solidFill>
                  </a:rPr>
                  <a:t>cca 10 %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Zástupný obsah 1">
                <a:extLst>
                  <a:ext uri="{FF2B5EF4-FFF2-40B4-BE49-F238E27FC236}">
                    <a16:creationId xmlns:a16="http://schemas.microsoft.com/office/drawing/2014/main" id="{1A7F2EFD-8279-476F-BCFB-21A47C5E9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688231-F5B2-460C-BD4E-C3B3BAA5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Litschmannová Martina, 2021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40D3BC-2D67-4F72-85B7-7BBCE96F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47FA74-4E1B-462B-8A0B-31A57458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108</a:t>
            </a:fld>
            <a:r>
              <a:rPr lang="cs-CZ" dirty="0"/>
              <a:t> / 115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7E4DB1F-9F81-4E11-9AD1-C393D48AF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26800"/>
            <a:r>
              <a:rPr lang="cs-CZ" sz="3600" dirty="0"/>
              <a:t>Kdy přistoupi</a:t>
            </a:r>
            <a:r>
              <a:rPr lang="cs-CZ" dirty="0"/>
              <a:t>t k screeningovým testům?</a:t>
            </a:r>
            <a:endParaRPr lang="cs-CZ" sz="3600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EA2AB89-8BBA-4720-80B4-9B55F7786EF7}"/>
              </a:ext>
            </a:extLst>
          </p:cNvPr>
          <p:cNvGrpSpPr>
            <a:grpSpLocks/>
          </p:cNvGrpSpPr>
          <p:nvPr/>
        </p:nvGrpSpPr>
        <p:grpSpPr bwMode="auto">
          <a:xfrm>
            <a:off x="401722" y="3447415"/>
            <a:ext cx="4394373" cy="2512950"/>
            <a:chOff x="1589" y="8090"/>
            <a:chExt cx="4852" cy="2432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BB48DB66-4CE5-481F-B05A-5DA4033F5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8964"/>
              <a:ext cx="1512" cy="437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b="1" i="1" dirty="0">
                  <a:latin typeface="Calibri" pitchFamily="34" charset="0"/>
                  <a:cs typeface="Arial" pitchFamily="34" charset="0"/>
                </a:rPr>
                <a:t>Populace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0F0C7205-6B37-458D-ABE9-78CAE668D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0" y="9376"/>
              <a:ext cx="2661" cy="1146"/>
              <a:chOff x="3651" y="4896"/>
              <a:chExt cx="2661" cy="1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cs-CZ" b="1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492EAFF2-C7AB-48BC-B528-1F4065425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id="{CC888241-C0D7-402F-BBFC-D28B6952E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8" y="5605"/>
                <a:ext cx="794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AutoShape 19">
                <a:extLst>
                  <a:ext uri="{FF2B5EF4-FFF2-40B4-BE49-F238E27FC236}">
                    <a16:creationId xmlns:a16="http://schemas.microsoft.com/office/drawing/2014/main" id="{2F71B5E0-0B1F-4B0E-8500-CF7CC55FC4D2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 flipV="1">
                <a:off x="4445" y="5082"/>
                <a:ext cx="1068" cy="3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AutoShape 20">
                <a:extLst>
                  <a:ext uri="{FF2B5EF4-FFF2-40B4-BE49-F238E27FC236}">
                    <a16:creationId xmlns:a16="http://schemas.microsoft.com/office/drawing/2014/main" id="{36D81459-6985-4000-A8F9-2DC03D577D7C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>
                <a:off x="4445" y="5392"/>
                <a:ext cx="1068" cy="3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0" name="AutoShape 21">
              <a:extLst>
                <a:ext uri="{FF2B5EF4-FFF2-40B4-BE49-F238E27FC236}">
                  <a16:creationId xmlns:a16="http://schemas.microsoft.com/office/drawing/2014/main" id="{6D5A1BF3-28C7-4362-B3A7-0D5EF08CA323}"/>
                </a:ext>
              </a:extLst>
            </p:cNvPr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3100" y="8586"/>
              <a:ext cx="613" cy="4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22">
              <a:extLst>
                <a:ext uri="{FF2B5EF4-FFF2-40B4-BE49-F238E27FC236}">
                  <a16:creationId xmlns:a16="http://schemas.microsoft.com/office/drawing/2014/main" id="{37D31870-4FB9-48CC-8916-58A309DF86C4}"/>
                </a:ext>
              </a:extLst>
            </p:cNvPr>
            <p:cNvCxnSpPr>
              <a:cxnSpLocks noChangeShapeType="1"/>
              <a:stCxn id="8" idx="3"/>
              <a:endCxn id="18" idx="1"/>
            </p:cNvCxnSpPr>
            <p:nvPr/>
          </p:nvCxnSpPr>
          <p:spPr bwMode="auto">
            <a:xfrm>
              <a:off x="3101" y="9182"/>
              <a:ext cx="679" cy="6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C8FC8ED8-98DA-4B0D-B803-D2CA312A2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3" y="8090"/>
              <a:ext cx="2728" cy="1102"/>
              <a:chOff x="3584" y="4896"/>
              <a:chExt cx="2728" cy="11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cs-CZ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id="{9D0AC3C4-4B10-4D52-BDB6-E8F16D5CA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id="{13AB90C0-204B-4016-959B-484CF3477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5561"/>
                <a:ext cx="799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" name="AutoShape 29">
                <a:extLst>
                  <a:ext uri="{FF2B5EF4-FFF2-40B4-BE49-F238E27FC236}">
                    <a16:creationId xmlns:a16="http://schemas.microsoft.com/office/drawing/2014/main" id="{968E2CA3-09D2-4614-BB86-1443B6F909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81" y="5085"/>
                <a:ext cx="1132" cy="3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" name="AutoShape 30">
                <a:extLst>
                  <a:ext uri="{FF2B5EF4-FFF2-40B4-BE49-F238E27FC236}">
                    <a16:creationId xmlns:a16="http://schemas.microsoft.com/office/drawing/2014/main" id="{E42321A6-B32A-4B4C-A19B-F84C5A4C8F32}"/>
                  </a:ext>
                </a:extLst>
              </p:cNvPr>
              <p:cNvCxnSpPr>
                <a:cxnSpLocks noChangeShapeType="1"/>
                <a:stCxn id="13" idx="3"/>
              </p:cNvCxnSpPr>
              <p:nvPr/>
            </p:nvCxnSpPr>
            <p:spPr bwMode="auto">
              <a:xfrm>
                <a:off x="4378" y="5392"/>
                <a:ext cx="1135" cy="3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71B5B81-7550-4379-90BB-911D68C05415}"/>
              </a:ext>
            </a:extLst>
          </p:cNvPr>
          <p:cNvSpPr txBox="1"/>
          <p:nvPr/>
        </p:nvSpPr>
        <p:spPr>
          <a:xfrm>
            <a:off x="1389373" y="383806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0,9986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DAC895C-B561-4D80-A8EE-2EE5B5E15A7E}"/>
              </a:ext>
            </a:extLst>
          </p:cNvPr>
          <p:cNvSpPr txBox="1"/>
          <p:nvPr/>
        </p:nvSpPr>
        <p:spPr>
          <a:xfrm>
            <a:off x="1433514" y="496441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0,0014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80BAA7-1BE0-4248-A311-34526F0DA3A2}"/>
              </a:ext>
            </a:extLst>
          </p:cNvPr>
          <p:cNvSpPr txBox="1"/>
          <p:nvPr/>
        </p:nvSpPr>
        <p:spPr>
          <a:xfrm>
            <a:off x="3235449" y="341392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0,10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C348BF-21BD-4CC9-8876-DFD69A043DFB}"/>
              </a:ext>
            </a:extLst>
          </p:cNvPr>
          <p:cNvSpPr txBox="1"/>
          <p:nvPr/>
        </p:nvSpPr>
        <p:spPr>
          <a:xfrm>
            <a:off x="3221459" y="42418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0,90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8EB426A-0CBD-4BCC-9BE4-ABC7C47F4BE2}"/>
              </a:ext>
            </a:extLst>
          </p:cNvPr>
          <p:cNvSpPr txBox="1"/>
          <p:nvPr/>
        </p:nvSpPr>
        <p:spPr>
          <a:xfrm>
            <a:off x="3261763" y="47531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0,75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F01AA19-4839-4B66-BD6A-403ABFC664E9}"/>
              </a:ext>
            </a:extLst>
          </p:cNvPr>
          <p:cNvSpPr txBox="1"/>
          <p:nvPr/>
        </p:nvSpPr>
        <p:spPr>
          <a:xfrm>
            <a:off x="3261763" y="554162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/>
              <p:nvPr/>
            </p:nvSpPr>
            <p:spPr>
              <a:xfrm>
                <a:off x="4890021" y="3488522"/>
                <a:ext cx="1581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FP,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0,0999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21" y="3488522"/>
                <a:ext cx="1581138" cy="369332"/>
              </a:xfrm>
              <a:prstGeom prst="rect">
                <a:avLst/>
              </a:prstGeom>
              <a:blipFill>
                <a:blip r:embed="rId5"/>
                <a:stretch>
                  <a:fillRect l="-3077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/>
              <p:nvPr/>
            </p:nvSpPr>
            <p:spPr>
              <a:xfrm>
                <a:off x="4907840" y="4182389"/>
                <a:ext cx="1540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TN,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,8987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40" y="4182389"/>
                <a:ext cx="1540806" cy="369332"/>
              </a:xfrm>
              <a:prstGeom prst="rect">
                <a:avLst/>
              </a:prstGeom>
              <a:blipFill>
                <a:blip r:embed="rId6"/>
                <a:stretch>
                  <a:fillRect l="-3162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/>
              <p:nvPr/>
            </p:nvSpPr>
            <p:spPr>
              <a:xfrm>
                <a:off x="4905295" y="4787334"/>
                <a:ext cx="1537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TP,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011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95" y="4787334"/>
                <a:ext cx="1537857" cy="369332"/>
              </a:xfrm>
              <a:prstGeom prst="rect">
                <a:avLst/>
              </a:prstGeom>
              <a:blipFill>
                <a:blip r:embed="rId7"/>
                <a:stretch>
                  <a:fillRect l="-3571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/>
              <p:nvPr/>
            </p:nvSpPr>
            <p:spPr>
              <a:xfrm>
                <a:off x="4920412" y="5532842"/>
                <a:ext cx="1481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FN,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003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412" y="5532842"/>
                <a:ext cx="1481496" cy="369332"/>
              </a:xfrm>
              <a:prstGeom prst="rect">
                <a:avLst/>
              </a:prstGeom>
              <a:blipFill>
                <a:blip r:embed="rId8"/>
                <a:stretch>
                  <a:fillRect l="-3292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166F032-005D-426B-B5EA-440BEDA1C136}"/>
                  </a:ext>
                </a:extLst>
              </p:cNvPr>
              <p:cNvSpPr txBox="1"/>
              <p:nvPr/>
            </p:nvSpPr>
            <p:spPr>
              <a:xfrm>
                <a:off x="9376849" y="5461655"/>
                <a:ext cx="719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166F032-005D-426B-B5EA-440BEDA1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849" y="5461655"/>
                <a:ext cx="71911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90C7053-7D6C-4390-BC9B-CB39409884B5}"/>
                  </a:ext>
                </a:extLst>
              </p:cNvPr>
              <p:cNvSpPr txBox="1"/>
              <p:nvPr/>
            </p:nvSpPr>
            <p:spPr>
              <a:xfrm>
                <a:off x="9317038" y="4337581"/>
                <a:ext cx="719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90C7053-7D6C-4390-BC9B-CB3940988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038" y="4337581"/>
                <a:ext cx="71911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bdélník 38">
            <a:extLst>
              <a:ext uri="{FF2B5EF4-FFF2-40B4-BE49-F238E27FC236}">
                <a16:creationId xmlns:a16="http://schemas.microsoft.com/office/drawing/2014/main" id="{673E6C1D-ED9E-4546-9BD9-D32BC9909023}"/>
              </a:ext>
            </a:extLst>
          </p:cNvPr>
          <p:cNvSpPr/>
          <p:nvPr/>
        </p:nvSpPr>
        <p:spPr>
          <a:xfrm>
            <a:off x="7496025" y="5366648"/>
            <a:ext cx="2933684" cy="550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9968178-8E91-41A5-8B59-C44849442CB3}"/>
              </a:ext>
            </a:extLst>
          </p:cNvPr>
          <p:cNvSpPr txBox="1"/>
          <p:nvPr/>
        </p:nvSpPr>
        <p:spPr>
          <a:xfrm>
            <a:off x="8805122" y="588911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0,75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82064D11-CBF4-4167-B75F-C4FEC5227CE5}"/>
              </a:ext>
            </a:extLst>
          </p:cNvPr>
          <p:cNvSpPr txBox="1"/>
          <p:nvPr/>
        </p:nvSpPr>
        <p:spPr>
          <a:xfrm>
            <a:off x="10777072" y="58818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F70F7AF1-2356-4EFC-9A41-1F5272BE6CCC}"/>
                  </a:ext>
                </a:extLst>
              </p:cNvPr>
              <p:cNvSpPr txBox="1"/>
              <p:nvPr/>
            </p:nvSpPr>
            <p:spPr>
              <a:xfrm>
                <a:off x="8223566" y="5457052"/>
                <a:ext cx="1435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TP,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011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F70F7AF1-2356-4EFC-9A41-1F5272BE6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566" y="5457052"/>
                <a:ext cx="1435265" cy="369332"/>
              </a:xfrm>
              <a:prstGeom prst="rect">
                <a:avLst/>
              </a:prstGeom>
              <a:blipFill>
                <a:blip r:embed="rId11"/>
                <a:stretch>
                  <a:fillRect l="-3404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37272446-433F-4757-B541-E53DCC423828}"/>
                  </a:ext>
                </a:extLst>
              </p:cNvPr>
              <p:cNvSpPr txBox="1"/>
              <p:nvPr/>
            </p:nvSpPr>
            <p:spPr>
              <a:xfrm>
                <a:off x="10378145" y="5454136"/>
                <a:ext cx="1481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FN,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003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37272446-433F-4757-B541-E53DCC423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145" y="5454136"/>
                <a:ext cx="1481496" cy="369332"/>
              </a:xfrm>
              <a:prstGeom prst="rect">
                <a:avLst/>
              </a:prstGeom>
              <a:blipFill>
                <a:blip r:embed="rId12"/>
                <a:stretch>
                  <a:fillRect l="-3292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bdélník 47">
            <a:extLst>
              <a:ext uri="{FF2B5EF4-FFF2-40B4-BE49-F238E27FC236}">
                <a16:creationId xmlns:a16="http://schemas.microsoft.com/office/drawing/2014/main" id="{8F554072-DD3D-4B81-8120-349BA4147686}"/>
              </a:ext>
            </a:extLst>
          </p:cNvPr>
          <p:cNvSpPr/>
          <p:nvPr/>
        </p:nvSpPr>
        <p:spPr>
          <a:xfrm>
            <a:off x="7933823" y="3432367"/>
            <a:ext cx="3830066" cy="192721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B2FAD66E-6FFB-46AA-AB0F-4B5D87DA19DA}"/>
              </a:ext>
            </a:extLst>
          </p:cNvPr>
          <p:cNvSpPr txBox="1"/>
          <p:nvPr/>
        </p:nvSpPr>
        <p:spPr>
          <a:xfrm>
            <a:off x="9502529" y="30709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0,90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4BDDCEF3-C755-4DD1-94D8-F3736974D85A}"/>
              </a:ext>
            </a:extLst>
          </p:cNvPr>
          <p:cNvSpPr txBox="1"/>
          <p:nvPr/>
        </p:nvSpPr>
        <p:spPr>
          <a:xfrm>
            <a:off x="7390688" y="3062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0,10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237DDB8C-D68A-4140-B7C8-39E86E19820C}"/>
                  </a:ext>
                </a:extLst>
              </p:cNvPr>
              <p:cNvSpPr txBox="1"/>
              <p:nvPr/>
            </p:nvSpPr>
            <p:spPr>
              <a:xfrm>
                <a:off x="9298928" y="4147782"/>
                <a:ext cx="1540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TN,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8987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237DDB8C-D68A-4140-B7C8-39E86E198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28" y="4147782"/>
                <a:ext cx="1540806" cy="369332"/>
              </a:xfrm>
              <a:prstGeom prst="rect">
                <a:avLst/>
              </a:prstGeom>
              <a:blipFill>
                <a:blip r:embed="rId13"/>
                <a:stretch>
                  <a:fillRect l="-3162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5A97DA7F-90F1-475A-AF22-09ADB57913A0}"/>
                  </a:ext>
                </a:extLst>
              </p:cNvPr>
              <p:cNvSpPr txBox="1"/>
              <p:nvPr/>
            </p:nvSpPr>
            <p:spPr>
              <a:xfrm>
                <a:off x="7505284" y="3699596"/>
                <a:ext cx="461665" cy="1334917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cs-CZ" b="1" dirty="0"/>
                  <a:t>FP,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0,0999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5A97DA7F-90F1-475A-AF22-09ADB5791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284" y="3699596"/>
                <a:ext cx="461665" cy="1334917"/>
              </a:xfrm>
              <a:prstGeom prst="rect">
                <a:avLst/>
              </a:prstGeom>
              <a:blipFill>
                <a:blip r:embed="rId14"/>
                <a:stretch>
                  <a:fillRect r="-10526" b="-7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5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délník 41">
            <a:extLst>
              <a:ext uri="{FF2B5EF4-FFF2-40B4-BE49-F238E27FC236}">
                <a16:creationId xmlns:a16="http://schemas.microsoft.com/office/drawing/2014/main" id="{4065BDB5-A347-4F18-A3C3-197739878189}"/>
              </a:ext>
            </a:extLst>
          </p:cNvPr>
          <p:cNvSpPr/>
          <p:nvPr/>
        </p:nvSpPr>
        <p:spPr>
          <a:xfrm>
            <a:off x="7496149" y="5371251"/>
            <a:ext cx="4267740" cy="55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0010C10F-69B3-4B34-B954-AFDB28E5BF36}"/>
              </a:ext>
            </a:extLst>
          </p:cNvPr>
          <p:cNvSpPr/>
          <p:nvPr/>
        </p:nvSpPr>
        <p:spPr>
          <a:xfrm>
            <a:off x="7496273" y="3430687"/>
            <a:ext cx="4267740" cy="19357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2BD77046-D053-406F-86F7-5D4DA9698814}"/>
              </a:ext>
            </a:extLst>
          </p:cNvPr>
          <p:cNvSpPr txBox="1"/>
          <p:nvPr/>
        </p:nvSpPr>
        <p:spPr>
          <a:xfrm>
            <a:off x="6685456" y="54468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0,0014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741C6EA2-516E-4CE6-B1C5-7E24B34D16CC}"/>
              </a:ext>
            </a:extLst>
          </p:cNvPr>
          <p:cNvSpPr txBox="1"/>
          <p:nvPr/>
        </p:nvSpPr>
        <p:spPr>
          <a:xfrm>
            <a:off x="6685456" y="389879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0,9986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obsah 1">
                <a:extLst>
                  <a:ext uri="{FF2B5EF4-FFF2-40B4-BE49-F238E27FC236}">
                    <a16:creationId xmlns:a16="http://schemas.microsoft.com/office/drawing/2014/main" id="{1A7F2EFD-8279-476F-BCFB-21A47C5E96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cs-CZ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Jaká je pravděpodobnost, že žena má rakovinu prsu, byl-li výsledek jejího vyšetření pozitivní?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cs-CZ" sz="800" b="0" i="1" dirty="0">
                  <a:solidFill>
                    <a:srgbClr val="00A499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+|</m:t>
                          </m:r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cs-CZ" b="0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cs-CZ" sz="800" dirty="0">
                  <a:solidFill>
                    <a:srgbClr val="00A499"/>
                  </a:solidFill>
                </a:endParaRPr>
              </a:p>
              <a:p>
                <a:pPr marL="0" indent="0" algn="ctr">
                  <a:buNone/>
                </a:pPr>
                <a:endParaRPr lang="cs-CZ" sz="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 ∩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𝑇𝑃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0,0011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0,0011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0,0999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0,0104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tj. </a:t>
                </a:r>
                <a:r>
                  <a:rPr lang="cs-CZ" b="1" dirty="0">
                    <a:solidFill>
                      <a:schemeClr val="tx1"/>
                    </a:solidFill>
                  </a:rPr>
                  <a:t>cca</a:t>
                </a:r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r>
                  <a:rPr lang="cs-CZ" b="1" dirty="0">
                    <a:solidFill>
                      <a:srgbClr val="00A499"/>
                    </a:solidFill>
                  </a:rPr>
                  <a:t>1,0 %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Zástupný obsah 1">
                <a:extLst>
                  <a:ext uri="{FF2B5EF4-FFF2-40B4-BE49-F238E27FC236}">
                    <a16:creationId xmlns:a16="http://schemas.microsoft.com/office/drawing/2014/main" id="{1A7F2EFD-8279-476F-BCFB-21A47C5E9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688231-F5B2-460C-BD4E-C3B3BAA5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Litschmannová Martina, 2021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40D3BC-2D67-4F72-85B7-7BBCE96F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47FA74-4E1B-462B-8A0B-31A57458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109</a:t>
            </a:fld>
            <a:r>
              <a:rPr lang="cs-CZ" dirty="0"/>
              <a:t> / 115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7E4DB1F-9F81-4E11-9AD1-C393D48AF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26800"/>
            <a:r>
              <a:rPr lang="cs-CZ" sz="3600" dirty="0"/>
              <a:t>Kdy přistoupi</a:t>
            </a:r>
            <a:r>
              <a:rPr lang="cs-CZ" dirty="0"/>
              <a:t>t k screeningovým testům?</a:t>
            </a:r>
            <a:endParaRPr lang="cs-CZ" sz="3600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EA2AB89-8BBA-4720-80B4-9B55F7786EF7}"/>
              </a:ext>
            </a:extLst>
          </p:cNvPr>
          <p:cNvGrpSpPr>
            <a:grpSpLocks/>
          </p:cNvGrpSpPr>
          <p:nvPr/>
        </p:nvGrpSpPr>
        <p:grpSpPr bwMode="auto">
          <a:xfrm>
            <a:off x="401722" y="3447415"/>
            <a:ext cx="4394373" cy="2512950"/>
            <a:chOff x="1589" y="8090"/>
            <a:chExt cx="4852" cy="2432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BB48DB66-4CE5-481F-B05A-5DA4033F5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8964"/>
              <a:ext cx="1512" cy="437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b="1" i="1" dirty="0">
                  <a:latin typeface="Calibri" pitchFamily="34" charset="0"/>
                  <a:cs typeface="Arial" pitchFamily="34" charset="0"/>
                </a:rPr>
                <a:t>Populace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0F0C7205-6B37-458D-ABE9-78CAE668D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0" y="9376"/>
              <a:ext cx="2661" cy="1146"/>
              <a:chOff x="3651" y="4896"/>
              <a:chExt cx="2661" cy="1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cs-CZ" b="1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492EAFF2-C7AB-48BC-B528-1F4065425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id="{CC888241-C0D7-402F-BBFC-D28B6952E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8" y="5605"/>
                <a:ext cx="794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AutoShape 19">
                <a:extLst>
                  <a:ext uri="{FF2B5EF4-FFF2-40B4-BE49-F238E27FC236}">
                    <a16:creationId xmlns:a16="http://schemas.microsoft.com/office/drawing/2014/main" id="{2F71B5E0-0B1F-4B0E-8500-CF7CC55FC4D2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 flipV="1">
                <a:off x="4445" y="5082"/>
                <a:ext cx="1068" cy="3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AutoShape 20">
                <a:extLst>
                  <a:ext uri="{FF2B5EF4-FFF2-40B4-BE49-F238E27FC236}">
                    <a16:creationId xmlns:a16="http://schemas.microsoft.com/office/drawing/2014/main" id="{36D81459-6985-4000-A8F9-2DC03D577D7C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>
                <a:off x="4445" y="5392"/>
                <a:ext cx="1068" cy="3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0" name="AutoShape 21">
              <a:extLst>
                <a:ext uri="{FF2B5EF4-FFF2-40B4-BE49-F238E27FC236}">
                  <a16:creationId xmlns:a16="http://schemas.microsoft.com/office/drawing/2014/main" id="{6D5A1BF3-28C7-4362-B3A7-0D5EF08CA323}"/>
                </a:ext>
              </a:extLst>
            </p:cNvPr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3100" y="8586"/>
              <a:ext cx="613" cy="4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22">
              <a:extLst>
                <a:ext uri="{FF2B5EF4-FFF2-40B4-BE49-F238E27FC236}">
                  <a16:creationId xmlns:a16="http://schemas.microsoft.com/office/drawing/2014/main" id="{37D31870-4FB9-48CC-8916-58A309DF86C4}"/>
                </a:ext>
              </a:extLst>
            </p:cNvPr>
            <p:cNvCxnSpPr>
              <a:cxnSpLocks noChangeShapeType="1"/>
              <a:stCxn id="8" idx="3"/>
              <a:endCxn id="18" idx="1"/>
            </p:cNvCxnSpPr>
            <p:nvPr/>
          </p:nvCxnSpPr>
          <p:spPr bwMode="auto">
            <a:xfrm>
              <a:off x="3101" y="9182"/>
              <a:ext cx="679" cy="6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C8FC8ED8-98DA-4B0D-B803-D2CA312A2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3" y="8090"/>
              <a:ext cx="2728" cy="1102"/>
              <a:chOff x="3584" y="4896"/>
              <a:chExt cx="2728" cy="11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cs-CZ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id="{9D0AC3C4-4B10-4D52-BDB6-E8F16D5CA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id="{13AB90C0-204B-4016-959B-484CF3477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5561"/>
                <a:ext cx="799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" name="AutoShape 29">
                <a:extLst>
                  <a:ext uri="{FF2B5EF4-FFF2-40B4-BE49-F238E27FC236}">
                    <a16:creationId xmlns:a16="http://schemas.microsoft.com/office/drawing/2014/main" id="{968E2CA3-09D2-4614-BB86-1443B6F909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81" y="5085"/>
                <a:ext cx="1132" cy="3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" name="AutoShape 30">
                <a:extLst>
                  <a:ext uri="{FF2B5EF4-FFF2-40B4-BE49-F238E27FC236}">
                    <a16:creationId xmlns:a16="http://schemas.microsoft.com/office/drawing/2014/main" id="{E42321A6-B32A-4B4C-A19B-F84C5A4C8F32}"/>
                  </a:ext>
                </a:extLst>
              </p:cNvPr>
              <p:cNvCxnSpPr>
                <a:cxnSpLocks noChangeShapeType="1"/>
                <a:stCxn id="13" idx="3"/>
              </p:cNvCxnSpPr>
              <p:nvPr/>
            </p:nvCxnSpPr>
            <p:spPr bwMode="auto">
              <a:xfrm>
                <a:off x="4378" y="5392"/>
                <a:ext cx="1135" cy="3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71B5B81-7550-4379-90BB-911D68C05415}"/>
              </a:ext>
            </a:extLst>
          </p:cNvPr>
          <p:cNvSpPr txBox="1"/>
          <p:nvPr/>
        </p:nvSpPr>
        <p:spPr>
          <a:xfrm>
            <a:off x="1389373" y="383806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0,9986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DAC895C-B561-4D80-A8EE-2EE5B5E15A7E}"/>
              </a:ext>
            </a:extLst>
          </p:cNvPr>
          <p:cNvSpPr txBox="1"/>
          <p:nvPr/>
        </p:nvSpPr>
        <p:spPr>
          <a:xfrm>
            <a:off x="1433514" y="496441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0,0014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80BAA7-1BE0-4248-A311-34526F0DA3A2}"/>
              </a:ext>
            </a:extLst>
          </p:cNvPr>
          <p:cNvSpPr txBox="1"/>
          <p:nvPr/>
        </p:nvSpPr>
        <p:spPr>
          <a:xfrm>
            <a:off x="3235449" y="341392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0,10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C348BF-21BD-4CC9-8876-DFD69A043DFB}"/>
              </a:ext>
            </a:extLst>
          </p:cNvPr>
          <p:cNvSpPr txBox="1"/>
          <p:nvPr/>
        </p:nvSpPr>
        <p:spPr>
          <a:xfrm>
            <a:off x="3221459" y="42418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0,90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8EB426A-0CBD-4BCC-9BE4-ABC7C47F4BE2}"/>
              </a:ext>
            </a:extLst>
          </p:cNvPr>
          <p:cNvSpPr txBox="1"/>
          <p:nvPr/>
        </p:nvSpPr>
        <p:spPr>
          <a:xfrm>
            <a:off x="3261763" y="47531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0,75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F01AA19-4839-4B66-BD6A-403ABFC664E9}"/>
              </a:ext>
            </a:extLst>
          </p:cNvPr>
          <p:cNvSpPr txBox="1"/>
          <p:nvPr/>
        </p:nvSpPr>
        <p:spPr>
          <a:xfrm>
            <a:off x="3261763" y="554162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/>
              <p:nvPr/>
            </p:nvSpPr>
            <p:spPr>
              <a:xfrm>
                <a:off x="4890021" y="3488522"/>
                <a:ext cx="1581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FP,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0,0999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21" y="3488522"/>
                <a:ext cx="1581138" cy="369332"/>
              </a:xfrm>
              <a:prstGeom prst="rect">
                <a:avLst/>
              </a:prstGeom>
              <a:blipFill>
                <a:blip r:embed="rId5"/>
                <a:stretch>
                  <a:fillRect l="-3077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/>
              <p:nvPr/>
            </p:nvSpPr>
            <p:spPr>
              <a:xfrm>
                <a:off x="4907840" y="4182389"/>
                <a:ext cx="1540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TN,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,8987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40" y="4182389"/>
                <a:ext cx="1540806" cy="369332"/>
              </a:xfrm>
              <a:prstGeom prst="rect">
                <a:avLst/>
              </a:prstGeom>
              <a:blipFill>
                <a:blip r:embed="rId6"/>
                <a:stretch>
                  <a:fillRect l="-3162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/>
              <p:nvPr/>
            </p:nvSpPr>
            <p:spPr>
              <a:xfrm>
                <a:off x="4905295" y="4787334"/>
                <a:ext cx="1537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TP,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011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95" y="4787334"/>
                <a:ext cx="1537857" cy="369332"/>
              </a:xfrm>
              <a:prstGeom prst="rect">
                <a:avLst/>
              </a:prstGeom>
              <a:blipFill>
                <a:blip r:embed="rId7"/>
                <a:stretch>
                  <a:fillRect l="-3571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/>
              <p:nvPr/>
            </p:nvSpPr>
            <p:spPr>
              <a:xfrm>
                <a:off x="4920412" y="5532842"/>
                <a:ext cx="1481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FN,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003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412" y="5532842"/>
                <a:ext cx="1481496" cy="369332"/>
              </a:xfrm>
              <a:prstGeom prst="rect">
                <a:avLst/>
              </a:prstGeom>
              <a:blipFill>
                <a:blip r:embed="rId8"/>
                <a:stretch>
                  <a:fillRect l="-3292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166F032-005D-426B-B5EA-440BEDA1C136}"/>
                  </a:ext>
                </a:extLst>
              </p:cNvPr>
              <p:cNvSpPr txBox="1"/>
              <p:nvPr/>
            </p:nvSpPr>
            <p:spPr>
              <a:xfrm>
                <a:off x="9376849" y="5461655"/>
                <a:ext cx="719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166F032-005D-426B-B5EA-440BEDA1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849" y="5461655"/>
                <a:ext cx="71911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90C7053-7D6C-4390-BC9B-CB39409884B5}"/>
                  </a:ext>
                </a:extLst>
              </p:cNvPr>
              <p:cNvSpPr txBox="1"/>
              <p:nvPr/>
            </p:nvSpPr>
            <p:spPr>
              <a:xfrm>
                <a:off x="9317038" y="4337581"/>
                <a:ext cx="719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90C7053-7D6C-4390-BC9B-CB3940988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038" y="4337581"/>
                <a:ext cx="71911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bdélník 38">
            <a:extLst>
              <a:ext uri="{FF2B5EF4-FFF2-40B4-BE49-F238E27FC236}">
                <a16:creationId xmlns:a16="http://schemas.microsoft.com/office/drawing/2014/main" id="{673E6C1D-ED9E-4546-9BD9-D32BC9909023}"/>
              </a:ext>
            </a:extLst>
          </p:cNvPr>
          <p:cNvSpPr/>
          <p:nvPr/>
        </p:nvSpPr>
        <p:spPr>
          <a:xfrm>
            <a:off x="7496025" y="5366648"/>
            <a:ext cx="2933684" cy="550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9968178-8E91-41A5-8B59-C44849442CB3}"/>
              </a:ext>
            </a:extLst>
          </p:cNvPr>
          <p:cNvSpPr txBox="1"/>
          <p:nvPr/>
        </p:nvSpPr>
        <p:spPr>
          <a:xfrm>
            <a:off x="8805122" y="588911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0,75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82064D11-CBF4-4167-B75F-C4FEC5227CE5}"/>
              </a:ext>
            </a:extLst>
          </p:cNvPr>
          <p:cNvSpPr txBox="1"/>
          <p:nvPr/>
        </p:nvSpPr>
        <p:spPr>
          <a:xfrm>
            <a:off x="10777072" y="58818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F70F7AF1-2356-4EFC-9A41-1F5272BE6CCC}"/>
                  </a:ext>
                </a:extLst>
              </p:cNvPr>
              <p:cNvSpPr txBox="1"/>
              <p:nvPr/>
            </p:nvSpPr>
            <p:spPr>
              <a:xfrm>
                <a:off x="8223566" y="5457052"/>
                <a:ext cx="1435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TP,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011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F70F7AF1-2356-4EFC-9A41-1F5272BE6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566" y="5457052"/>
                <a:ext cx="1435265" cy="369332"/>
              </a:xfrm>
              <a:prstGeom prst="rect">
                <a:avLst/>
              </a:prstGeom>
              <a:blipFill>
                <a:blip r:embed="rId11"/>
                <a:stretch>
                  <a:fillRect l="-3404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37272446-433F-4757-B541-E53DCC423828}"/>
                  </a:ext>
                </a:extLst>
              </p:cNvPr>
              <p:cNvSpPr txBox="1"/>
              <p:nvPr/>
            </p:nvSpPr>
            <p:spPr>
              <a:xfrm>
                <a:off x="10378145" y="5454136"/>
                <a:ext cx="1481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FN,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003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37272446-433F-4757-B541-E53DCC423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145" y="5454136"/>
                <a:ext cx="1481496" cy="369332"/>
              </a:xfrm>
              <a:prstGeom prst="rect">
                <a:avLst/>
              </a:prstGeom>
              <a:blipFill>
                <a:blip r:embed="rId12"/>
                <a:stretch>
                  <a:fillRect l="-3292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bdélník 47">
            <a:extLst>
              <a:ext uri="{FF2B5EF4-FFF2-40B4-BE49-F238E27FC236}">
                <a16:creationId xmlns:a16="http://schemas.microsoft.com/office/drawing/2014/main" id="{8F554072-DD3D-4B81-8120-349BA4147686}"/>
              </a:ext>
            </a:extLst>
          </p:cNvPr>
          <p:cNvSpPr/>
          <p:nvPr/>
        </p:nvSpPr>
        <p:spPr>
          <a:xfrm>
            <a:off x="7933823" y="3432367"/>
            <a:ext cx="3830066" cy="192721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B2FAD66E-6FFB-46AA-AB0F-4B5D87DA19DA}"/>
              </a:ext>
            </a:extLst>
          </p:cNvPr>
          <p:cNvSpPr txBox="1"/>
          <p:nvPr/>
        </p:nvSpPr>
        <p:spPr>
          <a:xfrm>
            <a:off x="9502529" y="30709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0,90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4BDDCEF3-C755-4DD1-94D8-F3736974D85A}"/>
              </a:ext>
            </a:extLst>
          </p:cNvPr>
          <p:cNvSpPr txBox="1"/>
          <p:nvPr/>
        </p:nvSpPr>
        <p:spPr>
          <a:xfrm>
            <a:off x="7390688" y="3062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0,10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237DDB8C-D68A-4140-B7C8-39E86E19820C}"/>
                  </a:ext>
                </a:extLst>
              </p:cNvPr>
              <p:cNvSpPr txBox="1"/>
              <p:nvPr/>
            </p:nvSpPr>
            <p:spPr>
              <a:xfrm>
                <a:off x="9298928" y="4147782"/>
                <a:ext cx="1540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TN,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8987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237DDB8C-D68A-4140-B7C8-39E86E198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28" y="4147782"/>
                <a:ext cx="1540806" cy="369332"/>
              </a:xfrm>
              <a:prstGeom prst="rect">
                <a:avLst/>
              </a:prstGeom>
              <a:blipFill>
                <a:blip r:embed="rId13"/>
                <a:stretch>
                  <a:fillRect l="-3162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5A97DA7F-90F1-475A-AF22-09ADB57913A0}"/>
                  </a:ext>
                </a:extLst>
              </p:cNvPr>
              <p:cNvSpPr txBox="1"/>
              <p:nvPr/>
            </p:nvSpPr>
            <p:spPr>
              <a:xfrm>
                <a:off x="7505284" y="3699596"/>
                <a:ext cx="461665" cy="1334917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cs-CZ" b="1" dirty="0"/>
                  <a:t>FP,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0,0999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5A97DA7F-90F1-475A-AF22-09ADB5791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284" y="3699596"/>
                <a:ext cx="461665" cy="1334917"/>
              </a:xfrm>
              <a:prstGeom prst="rect">
                <a:avLst/>
              </a:prstGeom>
              <a:blipFill>
                <a:blip r:embed="rId14"/>
                <a:stretch>
                  <a:fillRect r="-10526" b="-7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3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40000" indent="0">
              <a:buNone/>
            </a:pPr>
            <a:endParaRPr lang="cs-CZ" dirty="0"/>
          </a:p>
          <a:p>
            <a:pPr marL="5040000" indent="0">
              <a:buNone/>
            </a:pPr>
            <a:endParaRPr lang="cs-CZ" dirty="0"/>
          </a:p>
          <a:p>
            <a:pPr marL="5040000" indent="0">
              <a:buNone/>
            </a:pPr>
            <a:endParaRPr lang="cs-CZ" dirty="0"/>
          </a:p>
          <a:p>
            <a:pPr marL="5040000" indent="0">
              <a:buNone/>
            </a:pPr>
            <a:r>
              <a:rPr lang="cs-CZ" dirty="0"/>
              <a:t>„Je pozoruhodné, že věda, </a:t>
            </a:r>
          </a:p>
          <a:p>
            <a:pPr marL="5040000" indent="0">
              <a:buNone/>
            </a:pPr>
            <a:r>
              <a:rPr lang="cs-CZ" dirty="0"/>
              <a:t>jenž se započala uvažováním </a:t>
            </a:r>
          </a:p>
          <a:p>
            <a:pPr marL="5040000" indent="0">
              <a:buNone/>
            </a:pPr>
            <a:r>
              <a:rPr lang="cs-CZ" dirty="0"/>
              <a:t>o hazardních hrách, by se měla stát </a:t>
            </a:r>
          </a:p>
          <a:p>
            <a:pPr marL="5040000" indent="0">
              <a:buNone/>
            </a:pPr>
            <a:r>
              <a:rPr lang="cs-CZ" dirty="0"/>
              <a:t>nejvýznamnějším objektem lidského vědění.”</a:t>
            </a:r>
          </a:p>
          <a:p>
            <a:pPr marL="0" indent="0" algn="r">
              <a:buNone/>
            </a:pP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Pierre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Simon de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Laplace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, začátek 19. století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Počátky teorie pravděpodobnosti – 19. století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1" y="2030606"/>
            <a:ext cx="4319727" cy="2881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6064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546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cs-CZ" dirty="0"/>
              <a:t>Jaká je p-st, že žena ve věku 40-50 let má rakovinu prsu?</a:t>
            </a:r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just">
              <a:buClr>
                <a:srgbClr val="00A499"/>
              </a:buClr>
              <a:buNone/>
            </a:pPr>
            <a:r>
              <a:rPr lang="cs-CZ" b="1" dirty="0"/>
              <a:t>         0,14 </a:t>
            </a:r>
            <a:r>
              <a:rPr lang="en-US" b="1" dirty="0"/>
              <a:t>%</a:t>
            </a:r>
            <a:endParaRPr lang="cs-CZ" b="1" dirty="0"/>
          </a:p>
          <a:p>
            <a:pPr marL="0" indent="0" algn="just">
              <a:buClr>
                <a:srgbClr val="00A499"/>
              </a:buClr>
              <a:buNone/>
            </a:pPr>
            <a:endParaRPr lang="cs-CZ" dirty="0"/>
          </a:p>
          <a:p>
            <a:pPr marL="457200" indent="-457200" algn="just">
              <a:buFont typeface="+mj-lt"/>
              <a:buAutoNum type="alphaLcParenR"/>
            </a:pPr>
            <a:r>
              <a:rPr lang="cs-CZ" dirty="0"/>
              <a:t>Jaká je p-st, že žena ve věku 40-50 let má rakovinu prsu,</a:t>
            </a:r>
          </a:p>
          <a:p>
            <a:pPr marL="0" indent="0" algn="just">
              <a:buNone/>
            </a:pPr>
            <a:r>
              <a:rPr lang="cs-CZ" dirty="0"/>
              <a:t>        víte-li, že měla pozitivní výsledek mamografického vyšetření?</a:t>
            </a:r>
          </a:p>
          <a:p>
            <a:pPr marL="0" indent="0" algn="just">
              <a:buClr>
                <a:srgbClr val="00A499"/>
              </a:buClr>
              <a:buNone/>
            </a:pPr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r>
              <a:rPr lang="cs-CZ" b="1" dirty="0"/>
              <a:t>        1,0 %</a:t>
            </a:r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Clr>
                <a:srgbClr val="00A499"/>
              </a:buClr>
              <a:buNone/>
            </a:pPr>
            <a:r>
              <a:rPr lang="cs-CZ" b="1" dirty="0"/>
              <a:t>POZOR!</a:t>
            </a:r>
          </a:p>
          <a:p>
            <a:pPr marL="0" indent="0" algn="ctr">
              <a:buClr>
                <a:srgbClr val="00A499"/>
              </a:buClr>
              <a:buNone/>
            </a:pPr>
            <a:r>
              <a:rPr lang="cs-CZ" b="1" dirty="0">
                <a:solidFill>
                  <a:srgbClr val="00A499"/>
                </a:solidFill>
              </a:rPr>
              <a:t>Je-li naše apriorní přesvědčení silné, dokáže být překvapivě odolné i ve světle nových důkazů.</a:t>
            </a:r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110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Screeningové mamografické vyšetření žen ve věku 40-50 let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745CF72-3D1C-4712-9508-B044BA0B1C89}"/>
              </a:ext>
            </a:extLst>
          </p:cNvPr>
          <p:cNvSpPr txBox="1"/>
          <p:nvPr/>
        </p:nvSpPr>
        <p:spPr>
          <a:xfrm>
            <a:off x="2094589" y="2153827"/>
            <a:ext cx="394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apriorní pravděpodobnost (prevalence)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136F618-FB3A-414C-B7F4-D472F91DD1A7}"/>
              </a:ext>
            </a:extLst>
          </p:cNvPr>
          <p:cNvSpPr txBox="1"/>
          <p:nvPr/>
        </p:nvSpPr>
        <p:spPr>
          <a:xfrm>
            <a:off x="2067911" y="4134327"/>
            <a:ext cx="326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aposteriorní pravděpodobnost</a:t>
            </a:r>
          </a:p>
        </p:txBody>
      </p:sp>
      <p:sp>
        <p:nvSpPr>
          <p:cNvPr id="9" name="Šipka: zahnutá doleva 8">
            <a:extLst>
              <a:ext uri="{FF2B5EF4-FFF2-40B4-BE49-F238E27FC236}">
                <a16:creationId xmlns:a16="http://schemas.microsoft.com/office/drawing/2014/main" id="{71902F31-7D83-44EB-9E1C-6A77C8AEBE5D}"/>
              </a:ext>
            </a:extLst>
          </p:cNvPr>
          <p:cNvSpPr/>
          <p:nvPr/>
        </p:nvSpPr>
        <p:spPr>
          <a:xfrm>
            <a:off x="7467385" y="2301291"/>
            <a:ext cx="543859" cy="2255418"/>
          </a:xfrm>
          <a:prstGeom prst="curvedLeftArrow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E90CF4-D5E7-4929-BC2A-4E747BF2F932}"/>
              </a:ext>
            </a:extLst>
          </p:cNvPr>
          <p:cNvSpPr txBox="1"/>
          <p:nvPr/>
        </p:nvSpPr>
        <p:spPr>
          <a:xfrm>
            <a:off x="8581731" y="3001215"/>
            <a:ext cx="332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změna vnímání reality </a:t>
            </a:r>
          </a:p>
          <a:p>
            <a:r>
              <a:rPr lang="cs-CZ" dirty="0">
                <a:solidFill>
                  <a:srgbClr val="00A499"/>
                </a:solidFill>
              </a:rPr>
              <a:t>ve světle nových informací</a:t>
            </a:r>
          </a:p>
        </p:txBody>
      </p:sp>
    </p:spTree>
    <p:extLst>
      <p:ext uri="{BB962C8B-B14F-4D97-AF65-F5344CB8AC3E}">
        <p14:creationId xmlns:p14="http://schemas.microsoft.com/office/powerpoint/2010/main" val="14593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546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cs-CZ" dirty="0"/>
              <a:t>Jaká je p-st, že žena ve věku 40-50 let má rakovinu prsu?</a:t>
            </a:r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just">
              <a:buClr>
                <a:srgbClr val="00A499"/>
              </a:buClr>
              <a:buNone/>
            </a:pPr>
            <a:r>
              <a:rPr lang="cs-CZ" b="1" dirty="0"/>
              <a:t>         0,14 </a:t>
            </a:r>
            <a:r>
              <a:rPr lang="en-US" b="1" dirty="0"/>
              <a:t>%</a:t>
            </a:r>
            <a:endParaRPr lang="cs-CZ" b="1" dirty="0"/>
          </a:p>
          <a:p>
            <a:pPr marL="0" indent="0" algn="just">
              <a:buClr>
                <a:srgbClr val="00A499"/>
              </a:buClr>
              <a:buNone/>
            </a:pPr>
            <a:endParaRPr lang="cs-CZ" dirty="0"/>
          </a:p>
          <a:p>
            <a:pPr marL="457200" indent="-457200" algn="just">
              <a:buFont typeface="+mj-lt"/>
              <a:buAutoNum type="alphaLcParenR"/>
            </a:pPr>
            <a:r>
              <a:rPr lang="cs-CZ" dirty="0"/>
              <a:t>Jaká je p-st, že žena ve věku 40-50 let má rakovinu prsu,</a:t>
            </a:r>
          </a:p>
          <a:p>
            <a:pPr marL="0" indent="0" algn="just">
              <a:buNone/>
            </a:pPr>
            <a:r>
              <a:rPr lang="cs-CZ" dirty="0"/>
              <a:t>        víte-li, že měla pozitivní výsledek mamografického vyšetření?</a:t>
            </a:r>
          </a:p>
          <a:p>
            <a:pPr marL="0" indent="0" algn="just">
              <a:buClr>
                <a:srgbClr val="00A499"/>
              </a:buClr>
              <a:buNone/>
            </a:pPr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r>
              <a:rPr lang="cs-CZ" b="1" dirty="0"/>
              <a:t>        1,0 %</a:t>
            </a:r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Clr>
                <a:srgbClr val="00A499"/>
              </a:buClr>
              <a:buNone/>
            </a:pPr>
            <a:r>
              <a:rPr lang="cs-CZ" b="1" dirty="0"/>
              <a:t>POZOR!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r>
              <a:rPr lang="cs-CZ" dirty="0"/>
              <a:t>Výsledky platí pouze pro ženy v dané věkové kategorii,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r>
              <a:rPr lang="cs-CZ" dirty="0"/>
              <a:t>které vyšetření podstoupily pouze v rámci screeningu, tj. bez jakýchkoliv symptomů onemocnění!!!</a:t>
            </a:r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111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Screeningové mamografické vyšetření žen ve věku 40-50 let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745CF72-3D1C-4712-9508-B044BA0B1C89}"/>
              </a:ext>
            </a:extLst>
          </p:cNvPr>
          <p:cNvSpPr txBox="1"/>
          <p:nvPr/>
        </p:nvSpPr>
        <p:spPr>
          <a:xfrm>
            <a:off x="2094589" y="2153827"/>
            <a:ext cx="394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apriorní pravděpodobnost (prevalence)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136F618-FB3A-414C-B7F4-D472F91DD1A7}"/>
              </a:ext>
            </a:extLst>
          </p:cNvPr>
          <p:cNvSpPr txBox="1"/>
          <p:nvPr/>
        </p:nvSpPr>
        <p:spPr>
          <a:xfrm>
            <a:off x="2067911" y="4134327"/>
            <a:ext cx="326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aposteriorní pravděpodobnost</a:t>
            </a:r>
          </a:p>
        </p:txBody>
      </p:sp>
      <p:sp>
        <p:nvSpPr>
          <p:cNvPr id="9" name="Šipka: zahnutá doleva 8">
            <a:extLst>
              <a:ext uri="{FF2B5EF4-FFF2-40B4-BE49-F238E27FC236}">
                <a16:creationId xmlns:a16="http://schemas.microsoft.com/office/drawing/2014/main" id="{71902F31-7D83-44EB-9E1C-6A77C8AEBE5D}"/>
              </a:ext>
            </a:extLst>
          </p:cNvPr>
          <p:cNvSpPr/>
          <p:nvPr/>
        </p:nvSpPr>
        <p:spPr>
          <a:xfrm>
            <a:off x="7467385" y="2301291"/>
            <a:ext cx="543859" cy="2255418"/>
          </a:xfrm>
          <a:prstGeom prst="curvedLeftArrow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E90CF4-D5E7-4929-BC2A-4E747BF2F932}"/>
              </a:ext>
            </a:extLst>
          </p:cNvPr>
          <p:cNvSpPr txBox="1"/>
          <p:nvPr/>
        </p:nvSpPr>
        <p:spPr>
          <a:xfrm>
            <a:off x="8581731" y="3001215"/>
            <a:ext cx="332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změna vnímání reality </a:t>
            </a:r>
          </a:p>
          <a:p>
            <a:r>
              <a:rPr lang="cs-CZ" dirty="0">
                <a:solidFill>
                  <a:srgbClr val="00A499"/>
                </a:solidFill>
              </a:rPr>
              <a:t>ve světle nových informací</a:t>
            </a:r>
          </a:p>
        </p:txBody>
      </p:sp>
    </p:spTree>
    <p:extLst>
      <p:ext uri="{BB962C8B-B14F-4D97-AF65-F5344CB8AC3E}">
        <p14:creationId xmlns:p14="http://schemas.microsoft.com/office/powerpoint/2010/main" val="340481334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délník 41">
            <a:extLst>
              <a:ext uri="{FF2B5EF4-FFF2-40B4-BE49-F238E27FC236}">
                <a16:creationId xmlns:a16="http://schemas.microsoft.com/office/drawing/2014/main" id="{4065BDB5-A347-4F18-A3C3-197739878189}"/>
              </a:ext>
            </a:extLst>
          </p:cNvPr>
          <p:cNvSpPr/>
          <p:nvPr/>
        </p:nvSpPr>
        <p:spPr>
          <a:xfrm>
            <a:off x="7496149" y="5371251"/>
            <a:ext cx="4267740" cy="55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0010C10F-69B3-4B34-B954-AFDB28E5BF36}"/>
              </a:ext>
            </a:extLst>
          </p:cNvPr>
          <p:cNvSpPr/>
          <p:nvPr/>
        </p:nvSpPr>
        <p:spPr>
          <a:xfrm>
            <a:off x="7496273" y="3430687"/>
            <a:ext cx="4267740" cy="19357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2BD77046-D053-406F-86F7-5D4DA9698814}"/>
              </a:ext>
            </a:extLst>
          </p:cNvPr>
          <p:cNvSpPr txBox="1"/>
          <p:nvPr/>
        </p:nvSpPr>
        <p:spPr>
          <a:xfrm>
            <a:off x="6685456" y="54468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0,0014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741C6EA2-516E-4CE6-B1C5-7E24B34D16CC}"/>
              </a:ext>
            </a:extLst>
          </p:cNvPr>
          <p:cNvSpPr txBox="1"/>
          <p:nvPr/>
        </p:nvSpPr>
        <p:spPr>
          <a:xfrm>
            <a:off x="6685456" y="389879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0,9986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obsah 1">
                <a:extLst>
                  <a:ext uri="{FF2B5EF4-FFF2-40B4-BE49-F238E27FC236}">
                    <a16:creationId xmlns:a16="http://schemas.microsoft.com/office/drawing/2014/main" id="{1A7F2EFD-8279-476F-BCFB-21A47C5E96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cs-CZ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Jaká je pravděpodobnost, že žena nemá rakovinu prsu, byl-li výsledek jejího vyšetření negativní?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cs-CZ" sz="800" b="0" i="1" dirty="0">
                  <a:solidFill>
                    <a:srgbClr val="00A499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cs-CZ" b="0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cs-CZ" sz="800" dirty="0">
                  <a:solidFill>
                    <a:srgbClr val="00A499"/>
                  </a:solidFill>
                </a:endParaRPr>
              </a:p>
              <a:p>
                <a:pPr marL="0" indent="0" algn="ctr">
                  <a:buNone/>
                </a:pPr>
                <a:endParaRPr lang="cs-CZ" sz="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−|</m:t>
                        </m:r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∩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0,8987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0,8987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0,0003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0,9996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tj. </a:t>
                </a:r>
                <a:r>
                  <a:rPr lang="cs-CZ" b="1" dirty="0">
                    <a:solidFill>
                      <a:srgbClr val="00A499"/>
                    </a:solidFill>
                  </a:rPr>
                  <a:t>prakticky jistě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Zástupný obsah 1">
                <a:extLst>
                  <a:ext uri="{FF2B5EF4-FFF2-40B4-BE49-F238E27FC236}">
                    <a16:creationId xmlns:a16="http://schemas.microsoft.com/office/drawing/2014/main" id="{1A7F2EFD-8279-476F-BCFB-21A47C5E9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688231-F5B2-460C-BD4E-C3B3BAA5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Litschmannová Martina, 2021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40D3BC-2D67-4F72-85B7-7BBCE96F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47FA74-4E1B-462B-8A0B-31A57458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112</a:t>
            </a:fld>
            <a:r>
              <a:rPr lang="cs-CZ" dirty="0"/>
              <a:t> / 115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7E4DB1F-9F81-4E11-9AD1-C393D48AF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26800"/>
            <a:r>
              <a:rPr lang="cs-CZ" sz="3600" dirty="0"/>
              <a:t>Kdy přistoupi</a:t>
            </a:r>
            <a:r>
              <a:rPr lang="cs-CZ" dirty="0"/>
              <a:t>t k screeningovým testům?</a:t>
            </a:r>
            <a:endParaRPr lang="cs-CZ" sz="3600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EA2AB89-8BBA-4720-80B4-9B55F7786EF7}"/>
              </a:ext>
            </a:extLst>
          </p:cNvPr>
          <p:cNvGrpSpPr>
            <a:grpSpLocks/>
          </p:cNvGrpSpPr>
          <p:nvPr/>
        </p:nvGrpSpPr>
        <p:grpSpPr bwMode="auto">
          <a:xfrm>
            <a:off x="401722" y="3447415"/>
            <a:ext cx="4394373" cy="2512950"/>
            <a:chOff x="1589" y="8090"/>
            <a:chExt cx="4852" cy="2432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BB48DB66-4CE5-481F-B05A-5DA4033F5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8964"/>
              <a:ext cx="1512" cy="437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b="1" i="1" dirty="0">
                  <a:latin typeface="Calibri" pitchFamily="34" charset="0"/>
                  <a:cs typeface="Arial" pitchFamily="34" charset="0"/>
                </a:rPr>
                <a:t>Populace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0F0C7205-6B37-458D-ABE9-78CAE668D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0" y="9376"/>
              <a:ext cx="2661" cy="1146"/>
              <a:chOff x="3651" y="4896"/>
              <a:chExt cx="2661" cy="1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cs-CZ" b="1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 Box 16">
                    <a:extLst>
                      <a:ext uri="{FF2B5EF4-FFF2-40B4-BE49-F238E27FC236}">
                        <a16:creationId xmlns:a16="http://schemas.microsoft.com/office/drawing/2014/main" id="{75CE91DF-036E-48AD-BAFD-FEC0A9F37E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51" y="5173"/>
                    <a:ext cx="794" cy="4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492EAFF2-C7AB-48BC-B528-1F4065425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id="{CC888241-C0D7-402F-BBFC-D28B6952E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8" y="5605"/>
                <a:ext cx="794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AutoShape 19">
                <a:extLst>
                  <a:ext uri="{FF2B5EF4-FFF2-40B4-BE49-F238E27FC236}">
                    <a16:creationId xmlns:a16="http://schemas.microsoft.com/office/drawing/2014/main" id="{2F71B5E0-0B1F-4B0E-8500-CF7CC55FC4D2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 flipV="1">
                <a:off x="4445" y="5082"/>
                <a:ext cx="1068" cy="3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AutoShape 20">
                <a:extLst>
                  <a:ext uri="{FF2B5EF4-FFF2-40B4-BE49-F238E27FC236}">
                    <a16:creationId xmlns:a16="http://schemas.microsoft.com/office/drawing/2014/main" id="{36D81459-6985-4000-A8F9-2DC03D577D7C}"/>
                  </a:ext>
                </a:extLst>
              </p:cNvPr>
              <p:cNvCxnSpPr>
                <a:cxnSpLocks noChangeShapeType="1"/>
                <a:stCxn id="18" idx="3"/>
              </p:cNvCxnSpPr>
              <p:nvPr/>
            </p:nvCxnSpPr>
            <p:spPr bwMode="auto">
              <a:xfrm>
                <a:off x="4445" y="5392"/>
                <a:ext cx="1068" cy="3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0" name="AutoShape 21">
              <a:extLst>
                <a:ext uri="{FF2B5EF4-FFF2-40B4-BE49-F238E27FC236}">
                  <a16:creationId xmlns:a16="http://schemas.microsoft.com/office/drawing/2014/main" id="{6D5A1BF3-28C7-4362-B3A7-0D5EF08CA323}"/>
                </a:ext>
              </a:extLst>
            </p:cNvPr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3100" y="8586"/>
              <a:ext cx="613" cy="4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22">
              <a:extLst>
                <a:ext uri="{FF2B5EF4-FFF2-40B4-BE49-F238E27FC236}">
                  <a16:creationId xmlns:a16="http://schemas.microsoft.com/office/drawing/2014/main" id="{37D31870-4FB9-48CC-8916-58A309DF86C4}"/>
                </a:ext>
              </a:extLst>
            </p:cNvPr>
            <p:cNvCxnSpPr>
              <a:cxnSpLocks noChangeShapeType="1"/>
              <a:stCxn id="8" idx="3"/>
              <a:endCxn id="18" idx="1"/>
            </p:cNvCxnSpPr>
            <p:nvPr/>
          </p:nvCxnSpPr>
          <p:spPr bwMode="auto">
            <a:xfrm>
              <a:off x="3101" y="9182"/>
              <a:ext cx="679" cy="6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C8FC8ED8-98DA-4B0D-B803-D2CA312A2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3" y="8090"/>
              <a:ext cx="2728" cy="1102"/>
              <a:chOff x="3584" y="4896"/>
              <a:chExt cx="2728" cy="11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cs-CZ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 Box 26">
                    <a:extLst>
                      <a:ext uri="{FF2B5EF4-FFF2-40B4-BE49-F238E27FC236}">
                        <a16:creationId xmlns:a16="http://schemas.microsoft.com/office/drawing/2014/main" id="{5003B166-775B-4F91-B920-3474346CD1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84" y="5174"/>
                    <a:ext cx="794" cy="4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id="{9D0AC3C4-4B10-4D52-BDB6-E8F16D5CA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4896"/>
                <a:ext cx="799" cy="4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T+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id="{13AB90C0-204B-4016-959B-484CF3477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" y="5561"/>
                <a:ext cx="799" cy="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b="1" i="1" dirty="0">
                    <a:latin typeface="Arial" pitchFamily="34" charset="0"/>
                    <a:cs typeface="Arial" pitchFamily="34" charset="0"/>
                  </a:rPr>
                  <a:t>T-</a:t>
                </a:r>
                <a:endParaRPr lang="cs-CZ" b="1" i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" name="AutoShape 29">
                <a:extLst>
                  <a:ext uri="{FF2B5EF4-FFF2-40B4-BE49-F238E27FC236}">
                    <a16:creationId xmlns:a16="http://schemas.microsoft.com/office/drawing/2014/main" id="{968E2CA3-09D2-4614-BB86-1443B6F909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81" y="5085"/>
                <a:ext cx="1132" cy="3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" name="AutoShape 30">
                <a:extLst>
                  <a:ext uri="{FF2B5EF4-FFF2-40B4-BE49-F238E27FC236}">
                    <a16:creationId xmlns:a16="http://schemas.microsoft.com/office/drawing/2014/main" id="{E42321A6-B32A-4B4C-A19B-F84C5A4C8F32}"/>
                  </a:ext>
                </a:extLst>
              </p:cNvPr>
              <p:cNvCxnSpPr>
                <a:cxnSpLocks noChangeShapeType="1"/>
                <a:stCxn id="13" idx="3"/>
              </p:cNvCxnSpPr>
              <p:nvPr/>
            </p:nvCxnSpPr>
            <p:spPr bwMode="auto">
              <a:xfrm>
                <a:off x="4378" y="5392"/>
                <a:ext cx="1135" cy="3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71B5B81-7550-4379-90BB-911D68C05415}"/>
              </a:ext>
            </a:extLst>
          </p:cNvPr>
          <p:cNvSpPr txBox="1"/>
          <p:nvPr/>
        </p:nvSpPr>
        <p:spPr>
          <a:xfrm>
            <a:off x="1389373" y="383806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0,9986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DAC895C-B561-4D80-A8EE-2EE5B5E15A7E}"/>
              </a:ext>
            </a:extLst>
          </p:cNvPr>
          <p:cNvSpPr txBox="1"/>
          <p:nvPr/>
        </p:nvSpPr>
        <p:spPr>
          <a:xfrm>
            <a:off x="1433514" y="496441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0,0014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80BAA7-1BE0-4248-A311-34526F0DA3A2}"/>
              </a:ext>
            </a:extLst>
          </p:cNvPr>
          <p:cNvSpPr txBox="1"/>
          <p:nvPr/>
        </p:nvSpPr>
        <p:spPr>
          <a:xfrm>
            <a:off x="3235449" y="341392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0,10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C348BF-21BD-4CC9-8876-DFD69A043DFB}"/>
              </a:ext>
            </a:extLst>
          </p:cNvPr>
          <p:cNvSpPr txBox="1"/>
          <p:nvPr/>
        </p:nvSpPr>
        <p:spPr>
          <a:xfrm>
            <a:off x="3221459" y="42418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0,90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8EB426A-0CBD-4BCC-9BE4-ABC7C47F4BE2}"/>
              </a:ext>
            </a:extLst>
          </p:cNvPr>
          <p:cNvSpPr txBox="1"/>
          <p:nvPr/>
        </p:nvSpPr>
        <p:spPr>
          <a:xfrm>
            <a:off x="3261763" y="47531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0,75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F01AA19-4839-4B66-BD6A-403ABFC664E9}"/>
              </a:ext>
            </a:extLst>
          </p:cNvPr>
          <p:cNvSpPr txBox="1"/>
          <p:nvPr/>
        </p:nvSpPr>
        <p:spPr>
          <a:xfrm>
            <a:off x="3261763" y="554162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/>
              <p:nvPr/>
            </p:nvSpPr>
            <p:spPr>
              <a:xfrm>
                <a:off x="4890021" y="3488522"/>
                <a:ext cx="1581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FP,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0,0999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77259FF-5710-453C-A889-892260EF1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21" y="3488522"/>
                <a:ext cx="1581138" cy="369332"/>
              </a:xfrm>
              <a:prstGeom prst="rect">
                <a:avLst/>
              </a:prstGeom>
              <a:blipFill>
                <a:blip r:embed="rId5"/>
                <a:stretch>
                  <a:fillRect l="-3077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/>
              <p:nvPr/>
            </p:nvSpPr>
            <p:spPr>
              <a:xfrm>
                <a:off x="4907840" y="4182389"/>
                <a:ext cx="1540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TN,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,8987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E7FAF75-72D6-45E8-B2DB-3D53CC7A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40" y="4182389"/>
                <a:ext cx="1540806" cy="369332"/>
              </a:xfrm>
              <a:prstGeom prst="rect">
                <a:avLst/>
              </a:prstGeom>
              <a:blipFill>
                <a:blip r:embed="rId6"/>
                <a:stretch>
                  <a:fillRect l="-3162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/>
              <p:nvPr/>
            </p:nvSpPr>
            <p:spPr>
              <a:xfrm>
                <a:off x="4905295" y="4787334"/>
                <a:ext cx="1537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TP,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011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995993E-C801-4D2F-9118-6C8BA661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95" y="4787334"/>
                <a:ext cx="1537857" cy="369332"/>
              </a:xfrm>
              <a:prstGeom prst="rect">
                <a:avLst/>
              </a:prstGeom>
              <a:blipFill>
                <a:blip r:embed="rId7"/>
                <a:stretch>
                  <a:fillRect l="-3571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/>
              <p:nvPr/>
            </p:nvSpPr>
            <p:spPr>
              <a:xfrm>
                <a:off x="4920412" y="5532842"/>
                <a:ext cx="1481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FN,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003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831020BB-56B0-461B-889D-A03743F5F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412" y="5532842"/>
                <a:ext cx="1481496" cy="369332"/>
              </a:xfrm>
              <a:prstGeom prst="rect">
                <a:avLst/>
              </a:prstGeom>
              <a:blipFill>
                <a:blip r:embed="rId8"/>
                <a:stretch>
                  <a:fillRect l="-3292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166F032-005D-426B-B5EA-440BEDA1C136}"/>
                  </a:ext>
                </a:extLst>
              </p:cNvPr>
              <p:cNvSpPr txBox="1"/>
              <p:nvPr/>
            </p:nvSpPr>
            <p:spPr>
              <a:xfrm>
                <a:off x="9376849" y="5461655"/>
                <a:ext cx="719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166F032-005D-426B-B5EA-440BEDA1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849" y="5461655"/>
                <a:ext cx="71911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90C7053-7D6C-4390-BC9B-CB39409884B5}"/>
                  </a:ext>
                </a:extLst>
              </p:cNvPr>
              <p:cNvSpPr txBox="1"/>
              <p:nvPr/>
            </p:nvSpPr>
            <p:spPr>
              <a:xfrm>
                <a:off x="9317038" y="4337581"/>
                <a:ext cx="719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90C7053-7D6C-4390-BC9B-CB3940988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038" y="4337581"/>
                <a:ext cx="71911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bdélník 38">
            <a:extLst>
              <a:ext uri="{FF2B5EF4-FFF2-40B4-BE49-F238E27FC236}">
                <a16:creationId xmlns:a16="http://schemas.microsoft.com/office/drawing/2014/main" id="{673E6C1D-ED9E-4546-9BD9-D32BC9909023}"/>
              </a:ext>
            </a:extLst>
          </p:cNvPr>
          <p:cNvSpPr/>
          <p:nvPr/>
        </p:nvSpPr>
        <p:spPr>
          <a:xfrm>
            <a:off x="7496025" y="5366648"/>
            <a:ext cx="2933684" cy="550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9968178-8E91-41A5-8B59-C44849442CB3}"/>
              </a:ext>
            </a:extLst>
          </p:cNvPr>
          <p:cNvSpPr txBox="1"/>
          <p:nvPr/>
        </p:nvSpPr>
        <p:spPr>
          <a:xfrm>
            <a:off x="8805122" y="588911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0,75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82064D11-CBF4-4167-B75F-C4FEC5227CE5}"/>
              </a:ext>
            </a:extLst>
          </p:cNvPr>
          <p:cNvSpPr txBox="1"/>
          <p:nvPr/>
        </p:nvSpPr>
        <p:spPr>
          <a:xfrm>
            <a:off x="10777072" y="58818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F70F7AF1-2356-4EFC-9A41-1F5272BE6CCC}"/>
                  </a:ext>
                </a:extLst>
              </p:cNvPr>
              <p:cNvSpPr txBox="1"/>
              <p:nvPr/>
            </p:nvSpPr>
            <p:spPr>
              <a:xfrm>
                <a:off x="8223566" y="5457052"/>
                <a:ext cx="1435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TP,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011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F70F7AF1-2356-4EFC-9A41-1F5272BE6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566" y="5457052"/>
                <a:ext cx="1435265" cy="369332"/>
              </a:xfrm>
              <a:prstGeom prst="rect">
                <a:avLst/>
              </a:prstGeom>
              <a:blipFill>
                <a:blip r:embed="rId11"/>
                <a:stretch>
                  <a:fillRect l="-3404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37272446-433F-4757-B541-E53DCC423828}"/>
                  </a:ext>
                </a:extLst>
              </p:cNvPr>
              <p:cNvSpPr txBox="1"/>
              <p:nvPr/>
            </p:nvSpPr>
            <p:spPr>
              <a:xfrm>
                <a:off x="10378145" y="5454136"/>
                <a:ext cx="1481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FN,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003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37272446-433F-4757-B541-E53DCC423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145" y="5454136"/>
                <a:ext cx="1481496" cy="369332"/>
              </a:xfrm>
              <a:prstGeom prst="rect">
                <a:avLst/>
              </a:prstGeom>
              <a:blipFill>
                <a:blip r:embed="rId12"/>
                <a:stretch>
                  <a:fillRect l="-3292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bdélník 47">
            <a:extLst>
              <a:ext uri="{FF2B5EF4-FFF2-40B4-BE49-F238E27FC236}">
                <a16:creationId xmlns:a16="http://schemas.microsoft.com/office/drawing/2014/main" id="{8F554072-DD3D-4B81-8120-349BA4147686}"/>
              </a:ext>
            </a:extLst>
          </p:cNvPr>
          <p:cNvSpPr/>
          <p:nvPr/>
        </p:nvSpPr>
        <p:spPr>
          <a:xfrm>
            <a:off x="7923651" y="3427762"/>
            <a:ext cx="3830066" cy="192721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B2FAD66E-6FFB-46AA-AB0F-4B5D87DA19DA}"/>
              </a:ext>
            </a:extLst>
          </p:cNvPr>
          <p:cNvSpPr txBox="1"/>
          <p:nvPr/>
        </p:nvSpPr>
        <p:spPr>
          <a:xfrm>
            <a:off x="9508031" y="304459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0,90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4BDDCEF3-C755-4DD1-94D8-F3736974D85A}"/>
              </a:ext>
            </a:extLst>
          </p:cNvPr>
          <p:cNvSpPr txBox="1"/>
          <p:nvPr/>
        </p:nvSpPr>
        <p:spPr>
          <a:xfrm>
            <a:off x="7377619" y="306205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0,10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237DDB8C-D68A-4140-B7C8-39E86E19820C}"/>
                  </a:ext>
                </a:extLst>
              </p:cNvPr>
              <p:cNvSpPr txBox="1"/>
              <p:nvPr/>
            </p:nvSpPr>
            <p:spPr>
              <a:xfrm>
                <a:off x="9034344" y="4182389"/>
                <a:ext cx="1540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TN,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8987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237DDB8C-D68A-4140-B7C8-39E86E198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344" y="4182389"/>
                <a:ext cx="1540806" cy="369332"/>
              </a:xfrm>
              <a:prstGeom prst="rect">
                <a:avLst/>
              </a:prstGeom>
              <a:blipFill>
                <a:blip r:embed="rId13"/>
                <a:stretch>
                  <a:fillRect l="-3162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5A97DA7F-90F1-475A-AF22-09ADB57913A0}"/>
                  </a:ext>
                </a:extLst>
              </p:cNvPr>
              <p:cNvSpPr txBox="1"/>
              <p:nvPr/>
            </p:nvSpPr>
            <p:spPr>
              <a:xfrm>
                <a:off x="7470864" y="3731098"/>
                <a:ext cx="461665" cy="1334917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cs-CZ" b="1" dirty="0"/>
                  <a:t>FP,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0,0999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5A97DA7F-90F1-475A-AF22-09ADB5791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64" y="3731098"/>
                <a:ext cx="461665" cy="1334917"/>
              </a:xfrm>
              <a:prstGeom prst="rect">
                <a:avLst/>
              </a:prstGeom>
              <a:blipFill>
                <a:blip r:embed="rId14"/>
                <a:stretch>
                  <a:fillRect r="-10667" b="-7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0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546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cs-CZ" dirty="0"/>
              <a:t>Jaká je p-st, že žena ve věku 40-50 let nemá rakovinu prsu?</a:t>
            </a:r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just">
              <a:buClr>
                <a:srgbClr val="00A499"/>
              </a:buClr>
              <a:buNone/>
            </a:pPr>
            <a:r>
              <a:rPr lang="cs-CZ" b="1" dirty="0"/>
              <a:t>         99,86 </a:t>
            </a:r>
            <a:r>
              <a:rPr lang="en-US" b="1" dirty="0"/>
              <a:t>%</a:t>
            </a:r>
            <a:endParaRPr lang="cs-CZ" b="1" dirty="0"/>
          </a:p>
          <a:p>
            <a:pPr marL="0" indent="0" algn="just">
              <a:buClr>
                <a:srgbClr val="00A499"/>
              </a:buClr>
              <a:buNone/>
            </a:pPr>
            <a:endParaRPr lang="cs-CZ" dirty="0"/>
          </a:p>
          <a:p>
            <a:pPr marL="457200" indent="-457200" algn="just">
              <a:buFont typeface="+mj-lt"/>
              <a:buAutoNum type="alphaLcParenR"/>
            </a:pPr>
            <a:r>
              <a:rPr lang="cs-CZ" dirty="0"/>
              <a:t>Jaká je p-st, že žena ve věku 40-50 let nemá rakovinu prsu,</a:t>
            </a:r>
          </a:p>
          <a:p>
            <a:pPr marL="0" indent="0" algn="just">
              <a:buNone/>
            </a:pPr>
            <a:r>
              <a:rPr lang="cs-CZ" dirty="0"/>
              <a:t>        víte-li, že měla negativní výsledek mamografického vyšetření?</a:t>
            </a:r>
          </a:p>
          <a:p>
            <a:pPr marL="0" indent="0" algn="just">
              <a:buClr>
                <a:srgbClr val="00A499"/>
              </a:buClr>
              <a:buNone/>
            </a:pPr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r>
              <a:rPr lang="cs-CZ" b="1" dirty="0"/>
              <a:t>        99,96 %</a:t>
            </a:r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113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Screeningové mamografické vyšetření žen ve věku 40-50 let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745CF72-3D1C-4712-9508-B044BA0B1C89}"/>
              </a:ext>
            </a:extLst>
          </p:cNvPr>
          <p:cNvSpPr txBox="1"/>
          <p:nvPr/>
        </p:nvSpPr>
        <p:spPr>
          <a:xfrm>
            <a:off x="2094589" y="2153827"/>
            <a:ext cx="394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apriorní pravděpodobnost (prevalence)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136F618-FB3A-414C-B7F4-D472F91DD1A7}"/>
              </a:ext>
            </a:extLst>
          </p:cNvPr>
          <p:cNvSpPr txBox="1"/>
          <p:nvPr/>
        </p:nvSpPr>
        <p:spPr>
          <a:xfrm>
            <a:off x="2067911" y="4134327"/>
            <a:ext cx="326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aposteriorní pravděpodobnost</a:t>
            </a:r>
          </a:p>
        </p:txBody>
      </p:sp>
      <p:sp>
        <p:nvSpPr>
          <p:cNvPr id="9" name="Šipka: zahnutá doleva 8">
            <a:extLst>
              <a:ext uri="{FF2B5EF4-FFF2-40B4-BE49-F238E27FC236}">
                <a16:creationId xmlns:a16="http://schemas.microsoft.com/office/drawing/2014/main" id="{71902F31-7D83-44EB-9E1C-6A77C8AEBE5D}"/>
              </a:ext>
            </a:extLst>
          </p:cNvPr>
          <p:cNvSpPr/>
          <p:nvPr/>
        </p:nvSpPr>
        <p:spPr>
          <a:xfrm>
            <a:off x="7467385" y="2301291"/>
            <a:ext cx="543859" cy="2255418"/>
          </a:xfrm>
          <a:prstGeom prst="curvedLeftArrow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9050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688231-F5B2-460C-BD4E-C3B3BAA5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Litschmannová Martina, 2021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40D3BC-2D67-4F72-85B7-7BBCE96F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47FA74-4E1B-462B-8A0B-31A57458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114</a:t>
            </a:fld>
            <a:r>
              <a:rPr lang="cs-CZ" dirty="0"/>
              <a:t> / 115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7E4DB1F-9F81-4E11-9AD1-C393D48AF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26800"/>
            <a:r>
              <a:rPr lang="cs-CZ" sz="3600" dirty="0"/>
              <a:t>Screeningové testy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1">
                <a:extLst>
                  <a:ext uri="{FF2B5EF4-FFF2-40B4-BE49-F238E27FC236}">
                    <a16:creationId xmlns:a16="http://schemas.microsoft.com/office/drawing/2014/main" id="{3F7A17C6-D400-48ED-B4E0-79617F86C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rgbClr val="00A499"/>
                  </a:buClr>
                  <a:buNone/>
                </a:pPr>
                <a:r>
                  <a:rPr lang="cs-CZ" b="1" dirty="0"/>
                  <a:t>pozitivně testovaný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cs-CZ" b="1" dirty="0"/>
                  <a:t> nemocný / nakažený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Při malé prevalenci onemocnění je obvykle mezi pozitivně testovanými vysoký podíl falešně pozitivních.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Neznáme-li senzitivitu a specificitu testu, nelze vyvářet smysluplné závěry o výsledcích screeningu.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Senzitivitu a specificitu testu udávanou výrobcem je nutno verifikovat za provozních podmínek testování!</a:t>
                </a:r>
              </a:p>
            </p:txBody>
          </p:sp>
        </mc:Choice>
        <mc:Fallback xmlns="">
          <p:sp>
            <p:nvSpPr>
              <p:cNvPr id="8" name="Zástupný symbol pro obsah 1">
                <a:extLst>
                  <a:ext uri="{FF2B5EF4-FFF2-40B4-BE49-F238E27FC236}">
                    <a16:creationId xmlns:a16="http://schemas.microsoft.com/office/drawing/2014/main" id="{3F7A17C6-D400-48ED-B4E0-79617F86C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1327" r="-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4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Založena na předpokladu, že náhodný pokus může mít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různých, avšak </a:t>
                </a:r>
                <a:r>
                  <a:rPr lang="cs-CZ" dirty="0">
                    <a:solidFill>
                      <a:srgbClr val="00A499"/>
                    </a:solidFill>
                  </a:rPr>
                  <a:t>rovnocenných</a:t>
                </a:r>
                <a:r>
                  <a:rPr lang="cs-CZ" dirty="0"/>
                  <a:t> výsledků.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	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Nechť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cs-CZ" dirty="0"/>
                  <a:t> je množina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s-CZ" dirty="0"/>
                  <a:t> rovnocenných elementárních jevů.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Pravděpodobnost jevu </a:t>
                </a:r>
                <a:r>
                  <a:rPr lang="cs-CZ" i="1" dirty="0"/>
                  <a:t>A</a:t>
                </a:r>
                <a:r>
                  <a:rPr lang="cs-CZ" dirty="0"/>
                  <a:t>, jenž je složen z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cs-CZ" dirty="0"/>
                  <a:t> těchto elementárních jevů je: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Klasická definice pravděpodobnosti – </a:t>
            </a:r>
            <a:r>
              <a:rPr lang="cs-CZ" dirty="0" err="1"/>
              <a:t>Pierre</a:t>
            </a:r>
            <a:r>
              <a:rPr lang="cs-CZ" dirty="0"/>
              <a:t> S. </a:t>
            </a:r>
            <a:r>
              <a:rPr lang="cs-CZ" dirty="0" err="1"/>
              <a:t>Laplace</a:t>
            </a:r>
            <a:r>
              <a:rPr lang="cs-CZ" dirty="0"/>
              <a:t>, 1812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0" y="5475763"/>
                <a:ext cx="12192000" cy="10625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720000"/>
                <a:r>
                  <a:rPr lang="cs-CZ" dirty="0"/>
                  <a:t>Mějme „férovou“ hrací kostku. Jaká je pravděpodobnost, že padne „6“?</a:t>
                </a:r>
              </a:p>
              <a:p>
                <a:pPr marL="720000"/>
                <a:endParaRPr lang="cs-CZ" dirty="0"/>
              </a:p>
              <a:p>
                <a:pPr marL="720000"/>
                <a:r>
                  <a:rPr lang="cs-CZ" dirty="0"/>
                  <a:t>Označme: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 … padne „6“, pak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75763"/>
                <a:ext cx="12192000" cy="1062535"/>
              </a:xfrm>
              <a:prstGeom prst="rect">
                <a:avLst/>
              </a:prstGeom>
              <a:blipFill>
                <a:blip r:embed="rId4"/>
                <a:stretch>
                  <a:fillRect t="-2857" b="-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19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Statistická definice pravděpodobnosti – Richard von Mise, počátek 20. st.</a:t>
            </a:r>
          </a:p>
        </p:txBody>
      </p:sp>
      <p:cxnSp>
        <p:nvCxnSpPr>
          <p:cNvPr id="9" name="Přímá spojovací šipka 7"/>
          <p:cNvCxnSpPr/>
          <p:nvPr/>
        </p:nvCxnSpPr>
        <p:spPr>
          <a:xfrm flipH="1">
            <a:off x="4663297" y="4948825"/>
            <a:ext cx="925401" cy="0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780236" y="4641099"/>
            <a:ext cx="4447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Počet realizací pokusu </a:t>
            </a:r>
            <a:r>
              <a:rPr lang="cs-CZ" sz="2000" b="1" dirty="0">
                <a:solidFill>
                  <a:schemeClr val="accent4"/>
                </a:solidFill>
              </a:rPr>
              <a:t>příznivých</a:t>
            </a:r>
            <a:r>
              <a:rPr lang="cs-CZ" sz="2000" dirty="0">
                <a:solidFill>
                  <a:schemeClr val="accent4"/>
                </a:solidFill>
              </a:rPr>
              <a:t> </a:t>
            </a:r>
            <a:r>
              <a:rPr lang="cs-CZ" sz="2000" dirty="0"/>
              <a:t>jevu 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780600" y="5083472"/>
            <a:ext cx="390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Počet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všech</a:t>
            </a:r>
            <a:r>
              <a:rPr lang="cs-CZ" sz="2000" dirty="0"/>
              <a:t> realizací pokusu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517826" y="4732150"/>
                <a:ext cx="1951368" cy="618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s-CZ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826" y="4732150"/>
                <a:ext cx="1951368" cy="618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ovací šipka 7"/>
          <p:cNvCxnSpPr/>
          <p:nvPr/>
        </p:nvCxnSpPr>
        <p:spPr>
          <a:xfrm flipH="1">
            <a:off x="4663296" y="5288823"/>
            <a:ext cx="925401" cy="0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23" y="1908458"/>
            <a:ext cx="3358961" cy="2314959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0" y="6158588"/>
            <a:ext cx="12192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720000"/>
            <a:r>
              <a:rPr lang="cs-CZ" dirty="0"/>
              <a:t>Jaká je pravděpodobnost padnutí „6“ na hrací kostce, nevíme-li, zda je tato kostka „férová“?</a:t>
            </a:r>
          </a:p>
        </p:txBody>
      </p:sp>
    </p:spTree>
    <p:extLst>
      <p:ext uri="{BB962C8B-B14F-4D97-AF65-F5344CB8AC3E}">
        <p14:creationId xmlns:p14="http://schemas.microsoft.com/office/powerpoint/2010/main" val="34089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Na testované kostce odhadujeme (po 1 500 hodech) pravděpodobnost padnutí šestky na 0,161.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Statistická definice pravděpodobnosti – Richard von Mise, počátek 20. st.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6158588"/>
            <a:ext cx="12192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720000"/>
            <a:r>
              <a:rPr lang="cs-CZ" dirty="0"/>
              <a:t>Jaká je pravděpodobnost padnutí „6“ na hrací kostce, nevíme-li, zda je tato kostka „férová“?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924" y="1811511"/>
            <a:ext cx="5236934" cy="31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6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None/>
                </a:pPr>
                <a:r>
                  <a:rPr lang="cs-CZ" dirty="0"/>
                  <a:t>Zobecnění klasické pravděpodobnosti pro případ, </a:t>
                </a:r>
              </a:p>
              <a:p>
                <a:pPr algn="ctr">
                  <a:spcBef>
                    <a:spcPts val="0"/>
                  </a:spcBef>
                  <a:buNone/>
                </a:pPr>
                <a:r>
                  <a:rPr lang="cs-CZ" dirty="0"/>
                  <a:t>kdy </a:t>
                </a:r>
                <a:r>
                  <a:rPr lang="cs-CZ" dirty="0">
                    <a:solidFill>
                      <a:srgbClr val="00A499"/>
                    </a:solidFill>
                  </a:rPr>
                  <a:t>počet všech možných výsledků </a:t>
                </a:r>
                <a:r>
                  <a:rPr lang="cs-CZ" dirty="0"/>
                  <a:t>náhodného pokusu </a:t>
                </a:r>
                <a:r>
                  <a:rPr lang="cs-CZ" dirty="0">
                    <a:solidFill>
                      <a:srgbClr val="00A499"/>
                    </a:solidFill>
                  </a:rPr>
                  <a:t>je nespočetný</a:t>
                </a:r>
                <a:r>
                  <a:rPr lang="cs-CZ" dirty="0"/>
                  <a:t>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cs-CZ" dirty="0">
                    <a:ea typeface="Times New Roman" pitchFamily="18" charset="0"/>
                  </a:rPr>
                  <a:t>V rovině (případně na přímce nebo v prostoru) je dána určitá oblast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dirty="0">
                        <a:latin typeface="Cambria Math" panose="02040503050406030204" pitchFamily="18" charset="0"/>
                        <a:ea typeface="Times New Roman" pitchFamily="18" charset="0"/>
                      </a:rPr>
                      <m:t>Ω</m:t>
                    </m:r>
                  </m:oMath>
                </a14:m>
                <a:r>
                  <a:rPr lang="cs-CZ" dirty="0">
                    <a:ea typeface="Times New Roman" pitchFamily="18" charset="0"/>
                  </a:rPr>
                  <a:t> a v ní další uzavřená oblast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Times New Roman" pitchFamily="18" charset="0"/>
                      </a:rPr>
                      <m:t>𝐴</m:t>
                    </m:r>
                  </m:oMath>
                </a14:m>
                <a:r>
                  <a:rPr lang="cs-CZ" dirty="0">
                    <a:ea typeface="Times New Roman" pitchFamily="18" charset="0"/>
                  </a:rPr>
                  <a:t>. Pravděpodobnost jevu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Times New Roman" pitchFamily="18" charset="0"/>
                      </a:rPr>
                      <m:t>𝐴</m:t>
                    </m:r>
                  </m:oMath>
                </a14:m>
                <a:r>
                  <a:rPr lang="cs-CZ" dirty="0">
                    <a:ea typeface="Times New Roman" pitchFamily="18" charset="0"/>
                  </a:rPr>
                  <a:t>, který spočívá v tom, že náhodně zvolený bod v oblasti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dirty="0">
                        <a:latin typeface="Cambria Math" panose="02040503050406030204" pitchFamily="18" charset="0"/>
                        <a:ea typeface="Times New Roman" pitchFamily="18" charset="0"/>
                      </a:rPr>
                      <m:t>Ω</m:t>
                    </m:r>
                  </m:oMath>
                </a14:m>
                <a:r>
                  <a:rPr lang="cs-CZ" dirty="0">
                    <a:ea typeface="Times New Roman" pitchFamily="18" charset="0"/>
                  </a:rPr>
                  <a:t> leží i v oblasti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Times New Roman" pitchFamily="18" charset="0"/>
                      </a:rPr>
                      <m:t>𝐴</m:t>
                    </m:r>
                  </m:oMath>
                </a14:m>
                <a:r>
                  <a:rPr lang="cs-CZ" dirty="0">
                    <a:ea typeface="Times New Roman" pitchFamily="18" charset="0"/>
                  </a:rPr>
                  <a:t> je</a:t>
                </a: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dirty="0"/>
              </a:p>
              <a:p>
                <a:pPr marL="0" indent="0"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Geometrická pravděpodobnost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6158588"/>
            <a:ext cx="12192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720000"/>
            <a:r>
              <a:rPr lang="cs-CZ" dirty="0"/>
              <a:t>Jaká je pravděpodobnost, že meteorit dopadl na pevninu?</a:t>
            </a:r>
          </a:p>
        </p:txBody>
      </p:sp>
    </p:spTree>
    <p:extLst>
      <p:ext uri="{BB962C8B-B14F-4D97-AF65-F5344CB8AC3E}">
        <p14:creationId xmlns:p14="http://schemas.microsoft.com/office/powerpoint/2010/main" val="123570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celková rozloha Země: 510 066 000 km</a:t>
                </a:r>
                <a:r>
                  <a:rPr lang="cs-CZ" baseline="30000" dirty="0"/>
                  <a:t>2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celková rozloha pevniny: 148 647 000 km</a:t>
                </a:r>
                <a:r>
                  <a:rPr lang="cs-CZ" baseline="30000" dirty="0"/>
                  <a:t>2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aseline="300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… meteorit dopadl na pevninu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148 647 000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510 066 000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≅0,291</m:t>
                    </m:r>
                  </m:oMath>
                </a14:m>
                <a:r>
                  <a:rPr lang="cs-CZ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Pravděpodobnost, že meteorit dopadl na pevninu je cca 29,1 %.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Geometrická pravděpodobnost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6158588"/>
            <a:ext cx="12192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720000"/>
            <a:r>
              <a:rPr lang="cs-CZ" dirty="0"/>
              <a:t>Jaká je pravděpodobnost, že meteorit dopadl na pevninu?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45" y="1723465"/>
            <a:ext cx="3818722" cy="31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Definuje pojem pravděpodobnosti a její vlastnosti, neudává však žádný návod k jejímu stanovení.</a:t>
                </a:r>
              </a:p>
              <a:p>
                <a:pPr>
                  <a:buNone/>
                </a:pPr>
                <a:endParaRPr lang="cs-CZ" dirty="0"/>
              </a:p>
              <a:p>
                <a:pPr marL="514350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cs-CZ" dirty="0"/>
                  <a:t>Každému jevu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 je přiřazena nezáporná pravděpodobnost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514350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cs-CZ" dirty="0"/>
                  <a:t>Pravděpodobnost jevu jistého je rovna 1.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pl-PL" dirty="0"/>
                  <a:t>Pravděpodobnost, že nastane některý z navzájem se vylučujících jevů, je rovna součtu jejich pravděpodobností.   (A to pro každých spočetně mnoho jevů</a:t>
                </a:r>
                <a:r>
                  <a:rPr lang="cs-CZ" dirty="0"/>
                  <a:t>.)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Důsledek</a:t>
                </a:r>
                <a:r>
                  <a:rPr lang="cs-CZ" dirty="0"/>
                  <a:t>:</a:t>
                </a:r>
              </a:p>
              <a:p>
                <a:pPr marL="0" indent="0">
                  <a:buNone/>
                </a:pPr>
                <a:r>
                  <a:rPr lang="cs-CZ" dirty="0"/>
                  <a:t>základní prostor: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cs-CZ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Kolmogorovův</a:t>
            </a:r>
            <a:r>
              <a:rPr lang="cs-CZ" dirty="0"/>
              <a:t> axiomatický systém – Alexandr N. </a:t>
            </a:r>
            <a:r>
              <a:rPr lang="cs-CZ" dirty="0" err="1"/>
              <a:t>Kolmogorov</a:t>
            </a:r>
            <a:r>
              <a:rPr lang="cs-CZ" dirty="0"/>
              <a:t>, 1933</a:t>
            </a:r>
          </a:p>
        </p:txBody>
      </p:sp>
    </p:spTree>
    <p:extLst>
      <p:ext uri="{BB962C8B-B14F-4D97-AF65-F5344CB8AC3E}">
        <p14:creationId xmlns:p14="http://schemas.microsoft.com/office/powerpoint/2010/main" val="31606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3600000" indent="0" fontAlgn="t">
              <a:buNone/>
            </a:pPr>
            <a:r>
              <a:rPr lang="cs-CZ" dirty="0"/>
              <a:t>Označme:</a:t>
            </a:r>
          </a:p>
          <a:p>
            <a:pPr marL="3600000" indent="0" fontAlgn="t">
              <a:buNone/>
            </a:pPr>
            <a:r>
              <a:rPr lang="cs-CZ" dirty="0">
                <a:solidFill>
                  <a:srgbClr val="FF0000"/>
                </a:solidFill>
              </a:rPr>
              <a:t>C</a:t>
            </a:r>
            <a:r>
              <a:rPr lang="cs-CZ" dirty="0"/>
              <a:t> … náhodně vybraný útvar je červený </a:t>
            </a:r>
          </a:p>
          <a:p>
            <a:pPr marL="3600000" indent="0" fontAlgn="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♥</a:t>
            </a:r>
            <a:r>
              <a:rPr lang="cs-CZ" dirty="0"/>
              <a:t>… náhodně vybraný útvar je srdíčko</a:t>
            </a:r>
          </a:p>
          <a:p>
            <a:pPr marL="0" indent="0" fontAlgn="t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2000" dirty="0"/>
              <a:t>V urně je 20 různých útvarů (viz obrázek). Náhodně bude vybrán jeden z nich.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786062" y="1867358"/>
            <a:ext cx="6677025" cy="2943225"/>
            <a:chOff x="0" y="0"/>
            <a:chExt cx="6677025" cy="2943225"/>
          </a:xfrm>
        </p:grpSpPr>
        <p:grpSp>
          <p:nvGrpSpPr>
            <p:cNvPr id="8" name="Skupina 7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68" name="Zaoblený obdélník 6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Ovál 6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Skupina 10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66" name="Veselý obličej 65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Zaoblený obdélník 66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Skupina 11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64" name="Srdce 6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Zaoblený obdélník 6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Skupina 12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62" name="Veselý obličej 61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Zaoblený obdélník 62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Skupina 13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60" name="Veselý obličej 59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Zaoblený obdélník 60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Skupina 14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58" name="Veselý obličej 57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Zaoblený obdélník 58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Skupina 15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56" name="Srdce 55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Zaoblený obdélník 56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Skupina 16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54" name="Srdce 5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Zaoblený obdélník 5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Skupina 17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52" name="Srdce 51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Zaoblený obdélník 52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Skupina 18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50" name="Srdce 49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Zaoblený obdélník 50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48" name="Srdce 47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Zaoblený obdélník 48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Skupina 20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46" name="Zaoblený obdélník 4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ál 4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Skupina 21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44" name="Zaoblený obdélník 4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Ovál 4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42" name="Zaoblený obdélník 4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ál 4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Skupina 23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40" name="Zaoblený obdélník 3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Ovál 4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Skupina 24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38" name="Zaoblený obdélník 3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Ovál 3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Skupina 25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36" name="Zaoblený obdélník 3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ál 3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Skupina 26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34" name="Zaoblený obdélník 3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ál 3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Skupina 27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32" name="Zaoblený obdélník 3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ál 3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Skupina 28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30" name="Zaoblený obdélník 2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ál 3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Obdélník 8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4355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457200" indent="-457200" algn="ctr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cs-CZ" dirty="0"/>
                  <a:t>Určete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cs-CZ" dirty="0">
                    <a:ea typeface="Calibri"/>
                    <a:cs typeface="Times New Roman"/>
                  </a:rPr>
                  <a:t>.</a:t>
                </a:r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2000" dirty="0"/>
              <a:t>V urně je 20 různých útvarů (viz obrázek). Náhodně bude vybrán jeden z nich.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786062" y="1867358"/>
            <a:ext cx="6677025" cy="2943225"/>
            <a:chOff x="0" y="0"/>
            <a:chExt cx="6677025" cy="2943225"/>
          </a:xfrm>
        </p:grpSpPr>
        <p:grpSp>
          <p:nvGrpSpPr>
            <p:cNvPr id="8" name="Skupina 7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68" name="Zaoblený obdélník 6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Ovál 6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Skupina 10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66" name="Veselý obličej 65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Zaoblený obdélník 66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Skupina 11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64" name="Srdce 6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Zaoblený obdélník 6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Skupina 12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62" name="Veselý obličej 61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Zaoblený obdélník 62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Skupina 13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60" name="Veselý obličej 59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Zaoblený obdélník 60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Skupina 14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58" name="Veselý obličej 57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Zaoblený obdélník 58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Skupina 15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56" name="Srdce 55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Zaoblený obdélník 56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Skupina 16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54" name="Srdce 5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Zaoblený obdélník 5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Skupina 17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52" name="Srdce 51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Zaoblený obdélník 52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Skupina 18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50" name="Srdce 49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Zaoblený obdélník 50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48" name="Srdce 47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Zaoblený obdélník 48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Skupina 20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46" name="Zaoblený obdélník 4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ál 4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Skupina 21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44" name="Zaoblený obdélník 4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Ovál 4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42" name="Zaoblený obdélník 4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ál 4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Skupina 23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40" name="Zaoblený obdélník 3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Ovál 4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Skupina 24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38" name="Zaoblený obdélník 3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Ovál 3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Skupina 25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36" name="Zaoblený obdélník 3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ál 3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Skupina 26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34" name="Zaoblený obdélník 3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ál 3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Skupina 27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32" name="Zaoblený obdélník 3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ál 3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Skupina 28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30" name="Zaoblený obdélník 2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ál 3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Obdélník 8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537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A499"/>
                </a:solidFill>
              </a:rPr>
              <a:t>Teorie pravděpodobnosti 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je matematická disciplína popisující zákonitosti týkající se náhodných jevů,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r>
              <a:rPr lang="cs-CZ" dirty="0"/>
              <a:t>    tj. jevů, které (přinejmenším z hlediska pozorovatele) mohou a nemusí nastat.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hledá pravděpodobnosti určitých výsledků (náhodných jevů), známe-li základní soubor (populaci).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Čím se zabývá teorie pravděpodobnosti?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6"/>
          <a:stretch/>
        </p:blipFill>
        <p:spPr>
          <a:xfrm>
            <a:off x="4708965" y="3761581"/>
            <a:ext cx="2641476" cy="23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457200" indent="-457200" algn="ctr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cs-CZ" dirty="0"/>
                  <a:t>Určete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cs-CZ" dirty="0">
                    <a:ea typeface="Calibri"/>
                    <a:cs typeface="Times New Roman"/>
                  </a:rPr>
                  <a:t>.</a:t>
                </a:r>
              </a:p>
              <a:p>
                <a:pPr marL="0" indent="0" algn="ctr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=0,25 </m:t>
                    </m:r>
                  </m:oMath>
                </a14:m>
                <a:r>
                  <a:rPr lang="cs-CZ" dirty="0">
                    <a:ea typeface="Calibri"/>
                    <a:cs typeface="Times New Roman"/>
                  </a:rPr>
                  <a:t> </a:t>
                </a:r>
                <a:endParaRPr lang="en-US" dirty="0">
                  <a:ea typeface="Calibri"/>
                  <a:cs typeface="Times New Roman"/>
                </a:endParaRPr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2000" dirty="0"/>
              <a:t>V urně je 20 různých útvarů (viz obrázek). Náhodně bude vybrán jeden z nich.</a:t>
            </a:r>
          </a:p>
        </p:txBody>
      </p:sp>
      <p:grpSp>
        <p:nvGrpSpPr>
          <p:cNvPr id="70" name="Skupina 69"/>
          <p:cNvGrpSpPr/>
          <p:nvPr/>
        </p:nvGrpSpPr>
        <p:grpSpPr>
          <a:xfrm>
            <a:off x="2776536" y="1879345"/>
            <a:ext cx="6677025" cy="2943225"/>
            <a:chOff x="0" y="0"/>
            <a:chExt cx="6677025" cy="2943225"/>
          </a:xfrm>
        </p:grpSpPr>
        <p:grpSp>
          <p:nvGrpSpPr>
            <p:cNvPr id="71" name="Skupina 70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3" name="Skupina 72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131" name="Zaoblený obdélník 13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Ovál 13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4" name="Skupina 73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129" name="Veselý obličej 12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Zaoblený obdélník 12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" name="Skupina 74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127" name="Srdce 12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Zaoblený obdélník 12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Skupina 75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125" name="Zaoblený obdélník 124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Veselý obličej 125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Skupina 76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123" name="Veselý obličej 122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Zaoblený obdélník 123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" name="Skupina 77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121" name="Veselý obličej 120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Zaoblený obdélník 121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Skupina 78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119" name="Srdce 118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Zaoblený obdélník 119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Skupina 79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117" name="Srdce 11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Zaoblený obdélník 11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Skupina 80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115" name="Zaoblený obdélník 11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Srdce 115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Skupina 81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113" name="Srdce 112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Zaoblený obdélník 113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Skupina 82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111" name="Zaoblený obdélník 110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Srdce 111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" name="Skupina 83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109" name="Zaoblený obdélník 10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Ovál 10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Skupina 84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107" name="Zaoblený obdélník 10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Ovál 10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Skupina 85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105" name="Zaoblený obdélník 10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Ovál 10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Skupina 86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103" name="Zaoblený obdélník 10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Ovál 10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Skupina 87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101" name="Zaoblený obdélník 10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Ovál 10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Skupina 88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99" name="Zaoblený obdélník 9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Ovál 9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Skupina 89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97" name="Zaoblený obdélník 9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Ovál 9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" name="Skupina 90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95" name="Zaoblený obdélník 9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Ovál 9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" name="Skupina 91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93" name="Zaoblený obdélník 9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Ovál 9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2" name="Obdélník 71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1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457200" indent="-457200" algn="ctr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 startAt="2"/>
                </a:pPr>
                <a:r>
                  <a:rPr lang="cs-CZ" dirty="0"/>
                  <a:t>Určete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>
                            <a:latin typeface="Cambria Math"/>
                          </a:rPr>
                          <m:t>♥</m:t>
                        </m:r>
                      </m:e>
                    </m:d>
                  </m:oMath>
                </a14:m>
                <a:r>
                  <a:rPr lang="cs-CZ" dirty="0">
                    <a:ea typeface="Calibri"/>
                    <a:cs typeface="Times New Roman"/>
                  </a:rPr>
                  <a:t>.</a:t>
                </a:r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2000" dirty="0"/>
              <a:t>V urně je 20 různých útvarů (viz obrázek). Náhodně bude vybrán jeden z nich.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786062" y="1867358"/>
            <a:ext cx="6677025" cy="2943225"/>
            <a:chOff x="0" y="0"/>
            <a:chExt cx="6677025" cy="2943225"/>
          </a:xfrm>
        </p:grpSpPr>
        <p:grpSp>
          <p:nvGrpSpPr>
            <p:cNvPr id="8" name="Skupina 7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68" name="Zaoblený obdélník 6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Ovál 6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Skupina 10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66" name="Veselý obličej 65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Zaoblený obdélník 66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Skupina 11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64" name="Srdce 6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Zaoblený obdélník 6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Skupina 12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62" name="Veselý obličej 61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Zaoblený obdélník 62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Skupina 13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60" name="Veselý obličej 59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Zaoblený obdélník 60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Skupina 14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58" name="Veselý obličej 57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Zaoblený obdélník 58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Skupina 15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56" name="Srdce 55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Zaoblený obdélník 56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Skupina 16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54" name="Srdce 5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Zaoblený obdélník 5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Skupina 17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52" name="Srdce 51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Zaoblený obdélník 52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Skupina 18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50" name="Srdce 49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Zaoblený obdélník 50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48" name="Srdce 47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Zaoblený obdélník 48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Skupina 20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46" name="Zaoblený obdélník 4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ál 4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Skupina 21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44" name="Zaoblený obdélník 4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Ovál 4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42" name="Zaoblený obdélník 4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ál 4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Skupina 23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40" name="Zaoblený obdélník 3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Ovál 4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Skupina 24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38" name="Zaoblený obdélník 3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Ovál 3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Skupina 25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36" name="Zaoblený obdélník 3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ál 3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Skupina 26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34" name="Zaoblený obdélník 3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ál 3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Skupina 27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32" name="Zaoblený obdélník 3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ál 3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Skupina 28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30" name="Zaoblený obdélník 2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ál 3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Obdélník 8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1577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457200" indent="-457200" algn="ctr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 startAt="2"/>
                </a:pPr>
                <a:r>
                  <a:rPr lang="cs-CZ" dirty="0"/>
                  <a:t>Určete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>
                            <a:latin typeface="Cambria Math"/>
                          </a:rPr>
                          <m:t>♥</m:t>
                        </m:r>
                      </m:e>
                    </m:d>
                  </m:oMath>
                </a14:m>
                <a:r>
                  <a:rPr lang="cs-CZ" dirty="0">
                    <a:ea typeface="Calibri"/>
                    <a:cs typeface="Times New Roman"/>
                  </a:rPr>
                  <a:t>.</a:t>
                </a:r>
              </a:p>
              <a:p>
                <a:pPr marL="0" indent="0" algn="ctr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>
                            <a:latin typeface="Cambria Math"/>
                          </a:rPr>
                          <m:t>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=0,10</m:t>
                    </m:r>
                  </m:oMath>
                </a14:m>
                <a:r>
                  <a:rPr lang="cs-CZ" dirty="0">
                    <a:ea typeface="Calibri"/>
                    <a:cs typeface="Times New Roman"/>
                  </a:rPr>
                  <a:t> </a:t>
                </a:r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2000" dirty="0"/>
              <a:t>V urně je 20 různých útvarů (viz obrázek). Náhodně bude vybrán jeden z nich.</a:t>
            </a:r>
          </a:p>
        </p:txBody>
      </p:sp>
      <p:grpSp>
        <p:nvGrpSpPr>
          <p:cNvPr id="70" name="Skupina 69"/>
          <p:cNvGrpSpPr/>
          <p:nvPr/>
        </p:nvGrpSpPr>
        <p:grpSpPr>
          <a:xfrm>
            <a:off x="2771775" y="1871661"/>
            <a:ext cx="6677025" cy="2943225"/>
            <a:chOff x="0" y="0"/>
            <a:chExt cx="6677025" cy="2943225"/>
          </a:xfrm>
        </p:grpSpPr>
        <p:grpSp>
          <p:nvGrpSpPr>
            <p:cNvPr id="71" name="Skupina 70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3" name="Skupina 72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131" name="Zaoblený obdélník 13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Ovál 13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4" name="Skupina 73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129" name="Veselý obličej 12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Zaoblený obdélník 12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" name="Skupina 74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127" name="Srdce 12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Zaoblený obdélník 12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Skupina 75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125" name="Veselý obličej 124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Zaoblený obdélník 125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Skupina 76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123" name="Veselý obličej 122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Zaoblený obdélník 123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" name="Skupina 77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121" name="Veselý obličej 120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Zaoblený obdélník 121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Skupina 78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119" name="Srdce 118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Zaoblený obdélník 119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Skupina 79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117" name="Srdce 11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Zaoblený obdélník 11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Skupina 80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115" name="Zaoblený obdélník 11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Srdce 115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Skupina 81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113" name="Srdce 112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Zaoblený obdélník 113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Skupina 82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111" name="Zaoblený obdélník 110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Srdce 111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" name="Skupina 83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109" name="Zaoblený obdélník 10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Ovál 10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Skupina 84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107" name="Zaoblený obdélník 10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Ovál 10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Skupina 85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105" name="Zaoblený obdélník 10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Ovál 10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Skupina 86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103" name="Zaoblený obdélník 10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Ovál 10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Skupina 87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101" name="Zaoblený obdélník 10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Ovál 10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Skupina 88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99" name="Zaoblený obdélník 9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Ovál 9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Skupina 89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97" name="Zaoblený obdélník 9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Ovál 9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" name="Skupina 90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95" name="Zaoblený obdélník 9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Ovál 9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" name="Skupina 91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93" name="Zaoblený obdélník 9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Ovál 9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2" name="Obdélník 71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0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457200" indent="-457200" algn="ctr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 startAt="3"/>
                </a:pPr>
                <a:r>
                  <a:rPr lang="cs-CZ" dirty="0"/>
                  <a:t>Určete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>
                            <a:latin typeface="Cambria Math"/>
                          </a:rPr>
                          <m:t>♥</m:t>
                        </m:r>
                      </m:e>
                    </m:d>
                  </m:oMath>
                </a14:m>
                <a:r>
                  <a:rPr lang="cs-CZ" dirty="0">
                    <a:ea typeface="Calibri"/>
                    <a:cs typeface="Times New Roman"/>
                  </a:rPr>
                  <a:t>.</a:t>
                </a:r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2000" dirty="0"/>
              <a:t>V urně je 20 různých útvarů (viz obrázek). Náhodně bude vybrán jeden z nich.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786062" y="1867358"/>
            <a:ext cx="6677025" cy="2943225"/>
            <a:chOff x="0" y="0"/>
            <a:chExt cx="6677025" cy="2943225"/>
          </a:xfrm>
        </p:grpSpPr>
        <p:grpSp>
          <p:nvGrpSpPr>
            <p:cNvPr id="8" name="Skupina 7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68" name="Zaoblený obdélník 6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Ovál 6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Skupina 10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66" name="Veselý obličej 65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Zaoblený obdélník 66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Skupina 11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64" name="Srdce 6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Zaoblený obdélník 6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Skupina 12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62" name="Veselý obličej 61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Zaoblený obdélník 62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Skupina 13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60" name="Veselý obličej 59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Zaoblený obdélník 60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Skupina 14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58" name="Veselý obličej 57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Zaoblený obdélník 58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Skupina 15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56" name="Srdce 55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Zaoblený obdélník 56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Skupina 16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54" name="Srdce 5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Zaoblený obdélník 5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Skupina 17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52" name="Srdce 51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Zaoblený obdélník 52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Skupina 18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50" name="Srdce 49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Zaoblený obdélník 50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48" name="Srdce 47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Zaoblený obdélník 48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Skupina 20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46" name="Zaoblený obdélník 4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ál 4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Skupina 21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44" name="Zaoblený obdélník 4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Ovál 4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42" name="Zaoblený obdélník 4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ál 4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Skupina 23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40" name="Zaoblený obdélník 3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Ovál 4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Skupina 24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38" name="Zaoblený obdélník 3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Ovál 3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Skupina 25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36" name="Zaoblený obdélník 3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ál 3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Skupina 26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34" name="Zaoblený obdélník 3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ál 3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Skupina 27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32" name="Zaoblený obdélník 3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ál 3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Skupina 28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30" name="Zaoblený obdélník 2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ál 3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Obdélník 8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8954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dirty="0"/>
                  <a:t>tj. pravděpodobnost jevu, za předpokladu, že nastal určitý jiný jev.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pPr marL="0" indent="0" algn="ctr">
                  <a:buNone/>
                </a:pPr>
                <a:endParaRPr lang="cs-CZ" dirty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A499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čti „pravděpodobnost jevu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za předpokladu, že nastal jev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“</a:t>
                </a:r>
              </a:p>
              <a:p>
                <a:pPr marL="0" indent="0" algn="ctr">
                  <a:buNone/>
                </a:pPr>
                <a:endParaRPr lang="cs-CZ" dirty="0">
                  <a:ea typeface="Cambria Math"/>
                </a:endParaRP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Podmíněná pravděpodobnost</a:t>
            </a:r>
          </a:p>
        </p:txBody>
      </p:sp>
    </p:spTree>
    <p:extLst>
      <p:ext uri="{BB962C8B-B14F-4D97-AF65-F5344CB8AC3E}">
        <p14:creationId xmlns:p14="http://schemas.microsoft.com/office/powerpoint/2010/main" val="2337581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457200" indent="-457200" algn="ctr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 startAt="3"/>
                </a:pPr>
                <a:r>
                  <a:rPr lang="cs-CZ" dirty="0"/>
                  <a:t>Určete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>
                            <a:latin typeface="Cambria Math"/>
                          </a:rPr>
                          <m:t>♥</m:t>
                        </m:r>
                      </m:e>
                    </m:d>
                  </m:oMath>
                </a14:m>
                <a:r>
                  <a:rPr lang="cs-CZ" dirty="0">
                    <a:ea typeface="Calibri"/>
                    <a:cs typeface="Times New Roman"/>
                  </a:rPr>
                  <a:t>.</a:t>
                </a:r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2000" dirty="0"/>
              <a:t>V urně je 20 různých útvarů (viz obrázek). Náhodně bude vybrán jeden z nich.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786062" y="1867358"/>
            <a:ext cx="6677025" cy="2943225"/>
            <a:chOff x="0" y="0"/>
            <a:chExt cx="6677025" cy="2943225"/>
          </a:xfrm>
        </p:grpSpPr>
        <p:grpSp>
          <p:nvGrpSpPr>
            <p:cNvPr id="8" name="Skupina 7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68" name="Zaoblený obdélník 6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Ovál 6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Skupina 10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66" name="Veselý obličej 65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Zaoblený obdélník 66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Skupina 11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64" name="Srdce 6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Zaoblený obdélník 6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Skupina 12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62" name="Veselý obličej 61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Zaoblený obdélník 62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Skupina 13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60" name="Veselý obličej 59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Zaoblený obdélník 60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Skupina 14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58" name="Veselý obličej 57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Zaoblený obdélník 58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Skupina 15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56" name="Srdce 55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Zaoblený obdélník 56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Skupina 16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54" name="Srdce 5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Zaoblený obdélník 5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Skupina 17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52" name="Srdce 51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Zaoblený obdélník 52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Skupina 18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50" name="Srdce 49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Zaoblený obdélník 50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48" name="Srdce 47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Zaoblený obdélník 48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Skupina 20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46" name="Zaoblený obdélník 4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ál 4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Skupina 21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44" name="Zaoblený obdélník 4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Ovál 4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42" name="Zaoblený obdélník 4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ál 4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Skupina 23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40" name="Zaoblený obdélník 3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Ovál 4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Skupina 24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38" name="Zaoblený obdélník 3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Ovál 3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Skupina 25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36" name="Zaoblený obdélník 3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ál 3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Skupina 26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34" name="Zaoblený obdélník 3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ál 3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Skupina 27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32" name="Zaoblený obdélník 3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ál 3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Skupina 28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30" name="Zaoblený obdélník 2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ál 3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Obdélník 8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2404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457200" indent="-457200" algn="ctr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 startAt="3"/>
                </a:pPr>
                <a:r>
                  <a:rPr lang="cs-CZ" dirty="0"/>
                  <a:t>Určete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>
                            <a:latin typeface="Cambria Math"/>
                          </a:rPr>
                          <m:t>♥</m:t>
                        </m:r>
                      </m:e>
                    </m:d>
                  </m:oMath>
                </a14:m>
                <a:r>
                  <a:rPr lang="cs-CZ" dirty="0">
                    <a:ea typeface="Calibri"/>
                    <a:cs typeface="Times New Roman"/>
                  </a:rPr>
                  <a:t>.</a:t>
                </a:r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2000" dirty="0"/>
              <a:t>V urně je 20 různých útvarů (viz obrázek). Náhodně bude vybrán jeden z nich.</a:t>
            </a:r>
          </a:p>
        </p:txBody>
      </p:sp>
      <p:grpSp>
        <p:nvGrpSpPr>
          <p:cNvPr id="70" name="Skupina 69"/>
          <p:cNvGrpSpPr/>
          <p:nvPr/>
        </p:nvGrpSpPr>
        <p:grpSpPr>
          <a:xfrm>
            <a:off x="2790496" y="1843087"/>
            <a:ext cx="6677025" cy="2943225"/>
            <a:chOff x="0" y="0"/>
            <a:chExt cx="6677025" cy="2943225"/>
          </a:xfrm>
        </p:grpSpPr>
        <p:grpSp>
          <p:nvGrpSpPr>
            <p:cNvPr id="71" name="Skupina 70"/>
            <p:cNvGrpSpPr/>
            <p:nvPr/>
          </p:nvGrpSpPr>
          <p:grpSpPr>
            <a:xfrm>
              <a:off x="0" y="0"/>
              <a:ext cx="6677025" cy="2943225"/>
              <a:chOff x="0" y="0"/>
              <a:chExt cx="6677025" cy="2943225"/>
            </a:xfrm>
          </p:grpSpPr>
          <p:grpSp>
            <p:nvGrpSpPr>
              <p:cNvPr id="78" name="Skupina 77"/>
              <p:cNvGrpSpPr/>
              <p:nvPr/>
            </p:nvGrpSpPr>
            <p:grpSpPr>
              <a:xfrm>
                <a:off x="247650" y="76200"/>
                <a:ext cx="5972175" cy="2638425"/>
                <a:chOff x="0" y="0"/>
                <a:chExt cx="5972175" cy="2638425"/>
              </a:xfrm>
            </p:grpSpPr>
            <p:grpSp>
              <p:nvGrpSpPr>
                <p:cNvPr id="80" name="Skupina 79"/>
                <p:cNvGrpSpPr/>
                <p:nvPr/>
              </p:nvGrpSpPr>
              <p:grpSpPr>
                <a:xfrm>
                  <a:off x="66675" y="2857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38" name="Zaoblený obdélník 137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Ovál 138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Skupina 80"/>
                <p:cNvGrpSpPr/>
                <p:nvPr/>
              </p:nvGrpSpPr>
              <p:grpSpPr>
                <a:xfrm>
                  <a:off x="447675" y="14763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36" name="Veselý obličej 135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" name="Zaoblený obdélník 136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Skupina 81"/>
                <p:cNvGrpSpPr/>
                <p:nvPr/>
              </p:nvGrpSpPr>
              <p:grpSpPr>
                <a:xfrm>
                  <a:off x="1438275" y="5715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34" name="Srdce 133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" name="Zaoblený obdélník 134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" name="Skupina 82"/>
                <p:cNvGrpSpPr/>
                <p:nvPr/>
              </p:nvGrpSpPr>
              <p:grpSpPr>
                <a:xfrm>
                  <a:off x="1724025" y="16287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32" name="Zaoblený obdélník 131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" name="Veselý obličej 132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" name="Skupina 83"/>
                <p:cNvGrpSpPr/>
                <p:nvPr/>
              </p:nvGrpSpPr>
              <p:grpSpPr>
                <a:xfrm>
                  <a:off x="2505075" y="8667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30" name="Veselý obličej 129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" name="Zaoblený obdélník 130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" name="Skupina 84"/>
                <p:cNvGrpSpPr/>
                <p:nvPr/>
              </p:nvGrpSpPr>
              <p:grpSpPr>
                <a:xfrm>
                  <a:off x="3267075" y="15525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28" name="Veselý obličej 127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Zaoblený obdélník 128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Skupina 85"/>
                <p:cNvGrpSpPr/>
                <p:nvPr/>
              </p:nvGrpSpPr>
              <p:grpSpPr>
                <a:xfrm>
                  <a:off x="942975" y="20574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26" name="Srdce 125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" name="Zaoblený obdélník 126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" name="Skupina 86"/>
                <p:cNvGrpSpPr/>
                <p:nvPr/>
              </p:nvGrpSpPr>
              <p:grpSpPr>
                <a:xfrm>
                  <a:off x="2533650" y="20574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24" name="Srdce 123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Zaoblený obdélník 124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8" name="Skupina 87"/>
                <p:cNvGrpSpPr/>
                <p:nvPr/>
              </p:nvGrpSpPr>
              <p:grpSpPr>
                <a:xfrm>
                  <a:off x="3314700" y="40005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22" name="Zaoblený obdélník 121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Srdce 122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" name="Skupina 88"/>
                <p:cNvGrpSpPr/>
                <p:nvPr/>
              </p:nvGrpSpPr>
              <p:grpSpPr>
                <a:xfrm>
                  <a:off x="4171950" y="1038225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20" name="Srdce 119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Zaoblený obdélník 120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" name="Skupina 89"/>
                <p:cNvGrpSpPr/>
                <p:nvPr/>
              </p:nvGrpSpPr>
              <p:grpSpPr>
                <a:xfrm>
                  <a:off x="4038600" y="19812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18" name="Zaoblený obdélník 117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Srdce 118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Skupina 90"/>
                <p:cNvGrpSpPr/>
                <p:nvPr/>
              </p:nvGrpSpPr>
              <p:grpSpPr>
                <a:xfrm>
                  <a:off x="790575" y="847725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16" name="Zaoblený obdélník 115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Ovál 116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" name="Skupina 91"/>
                <p:cNvGrpSpPr/>
                <p:nvPr/>
              </p:nvGrpSpPr>
              <p:grpSpPr>
                <a:xfrm>
                  <a:off x="0" y="9525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14" name="Zaoblený obdélník 113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Ovál 114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" name="Skupina 92"/>
                <p:cNvGrpSpPr/>
                <p:nvPr/>
              </p:nvGrpSpPr>
              <p:grpSpPr>
                <a:xfrm>
                  <a:off x="2447925" y="1714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12" name="Zaoblený obdélník 111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Ovál 112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" name="Skupina 93"/>
                <p:cNvGrpSpPr/>
                <p:nvPr/>
              </p:nvGrpSpPr>
              <p:grpSpPr>
                <a:xfrm>
                  <a:off x="4781550" y="15811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10" name="Zaoblený obdélník 109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Ovál 110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" name="Skupina 94"/>
                <p:cNvGrpSpPr/>
                <p:nvPr/>
              </p:nvGrpSpPr>
              <p:grpSpPr>
                <a:xfrm>
                  <a:off x="4438650" y="2857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08" name="Zaoblený obdélník 107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Ovál 108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Skupina 95"/>
                <p:cNvGrpSpPr/>
                <p:nvPr/>
              </p:nvGrpSpPr>
              <p:grpSpPr>
                <a:xfrm>
                  <a:off x="1123950" y="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06" name="Zaoblený obdélník 105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Ovál 106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" name="Skupina 96"/>
                <p:cNvGrpSpPr/>
                <p:nvPr/>
              </p:nvGrpSpPr>
              <p:grpSpPr>
                <a:xfrm>
                  <a:off x="5114925" y="8382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04" name="Zaoblený obdélník 103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Ovál 104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8" name="Skupina 97"/>
                <p:cNvGrpSpPr/>
                <p:nvPr/>
              </p:nvGrpSpPr>
              <p:grpSpPr>
                <a:xfrm>
                  <a:off x="5448300" y="19050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02" name="Zaoblený obdélník 101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Ovál 102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" name="Skupina 98"/>
                <p:cNvGrpSpPr/>
                <p:nvPr/>
              </p:nvGrpSpPr>
              <p:grpSpPr>
                <a:xfrm>
                  <a:off x="5381625" y="104775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00" name="Zaoblený obdélník 99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Ovál 100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9" name="Obdélník 78"/>
              <p:cNvSpPr/>
              <p:nvPr/>
            </p:nvSpPr>
            <p:spPr>
              <a:xfrm>
                <a:off x="0" y="0"/>
                <a:ext cx="6677025" cy="29432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2" name="Zaoblený obdélník 71"/>
            <p:cNvSpPr/>
            <p:nvPr/>
          </p:nvSpPr>
          <p:spPr>
            <a:xfrm>
              <a:off x="3514725" y="409575"/>
              <a:ext cx="666750" cy="704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Zaoblený obdélník 72"/>
            <p:cNvSpPr/>
            <p:nvPr/>
          </p:nvSpPr>
          <p:spPr>
            <a:xfrm>
              <a:off x="4362450" y="1057275"/>
              <a:ext cx="666750" cy="704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4" name="Zaoblený obdélník 73"/>
            <p:cNvSpPr/>
            <p:nvPr/>
          </p:nvSpPr>
          <p:spPr>
            <a:xfrm>
              <a:off x="1162050" y="2057400"/>
              <a:ext cx="666750" cy="704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Zaoblený obdélník 74"/>
            <p:cNvSpPr/>
            <p:nvPr/>
          </p:nvSpPr>
          <p:spPr>
            <a:xfrm>
              <a:off x="1685925" y="590550"/>
              <a:ext cx="666750" cy="704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Zaoblený obdélník 75"/>
            <p:cNvSpPr/>
            <p:nvPr/>
          </p:nvSpPr>
          <p:spPr>
            <a:xfrm>
              <a:off x="4229100" y="1990725"/>
              <a:ext cx="666750" cy="704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Zaoblený obdélník 76"/>
            <p:cNvSpPr/>
            <p:nvPr/>
          </p:nvSpPr>
          <p:spPr>
            <a:xfrm>
              <a:off x="2752725" y="2057400"/>
              <a:ext cx="666750" cy="704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7827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63226"/>
              </a:xfrm>
            </p:spPr>
            <p:txBody>
              <a:bodyPr>
                <a:normAutofit lnSpcReduction="10000"/>
              </a:bodyPr>
              <a:lstStyle/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457200" indent="-457200" algn="ctr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 startAt="3"/>
                </a:pPr>
                <a:r>
                  <a:rPr lang="cs-CZ" dirty="0"/>
                  <a:t>Určete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>
                            <a:latin typeface="Cambria Math"/>
                          </a:rPr>
                          <m:t>♥</m:t>
                        </m:r>
                      </m:e>
                    </m:d>
                  </m:oMath>
                </a14:m>
                <a:r>
                  <a:rPr lang="cs-CZ" dirty="0">
                    <a:ea typeface="Calibri"/>
                    <a:cs typeface="Times New Roman"/>
                  </a:rPr>
                  <a:t>.</a:t>
                </a:r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7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7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sz="1700" i="1">
                              <a:latin typeface="Cambria Math"/>
                            </a:rPr>
                            <m:t>|</m:t>
                          </m:r>
                          <m:r>
                            <a:rPr lang="en-US" sz="1700">
                              <a:latin typeface="Cambria Math"/>
                            </a:rPr>
                            <m:t>♥</m:t>
                          </m:r>
                        </m:e>
                      </m:d>
                      <m:r>
                        <a:rPr lang="en-US" sz="17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sz="17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1700">
                                  <a:latin typeface="Cambria Math"/>
                                </a:rPr>
                                <m:t>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700">
                                  <a:latin typeface="Cambria Math"/>
                                </a:rPr>
                                <m:t>♥</m:t>
                              </m:r>
                            </m:sub>
                          </m:sSub>
                        </m:den>
                      </m:f>
                      <m:r>
                        <a:rPr lang="en-US" sz="17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7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∩</m:t>
                                  </m:r>
                                  <m:r>
                                    <a:rPr lang="en-US" sz="1700">
                                      <a:latin typeface="Cambria Math"/>
                                    </a:rPr>
                                    <m:t>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7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700">
                                      <a:latin typeface="Cambria Math"/>
                                    </a:rPr>
                                    <m:t>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7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lang="en-US" sz="17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7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1700">
                                  <a:latin typeface="Cambria Math"/>
                                </a:rPr>
                                <m:t>♥</m:t>
                              </m:r>
                            </m:e>
                          </m:d>
                        </m:num>
                        <m:den>
                          <m:r>
                            <a:rPr lang="en-US" sz="17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>
                                  <a:latin typeface="Cambria Math"/>
                                </a:rPr>
                                <m:t>♥</m:t>
                              </m:r>
                            </m:e>
                          </m:d>
                        </m:den>
                      </m:f>
                      <m:r>
                        <a:rPr lang="cs-CZ" sz="1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7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17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1700" dirty="0">
                  <a:ea typeface="Calibri"/>
                  <a:cs typeface="Times New Roman"/>
                </a:endParaRPr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sz="1700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6322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2000" dirty="0"/>
              <a:t>V urně je 20 různých útvarů (viz obrázek). Náhodně bude vybrán jeden z nich.</a:t>
            </a:r>
          </a:p>
        </p:txBody>
      </p:sp>
      <p:grpSp>
        <p:nvGrpSpPr>
          <p:cNvPr id="140" name="Skupina 139"/>
          <p:cNvGrpSpPr/>
          <p:nvPr/>
        </p:nvGrpSpPr>
        <p:grpSpPr>
          <a:xfrm>
            <a:off x="2795587" y="1838324"/>
            <a:ext cx="6677025" cy="2943225"/>
            <a:chOff x="0" y="0"/>
            <a:chExt cx="6677025" cy="2943225"/>
          </a:xfrm>
        </p:grpSpPr>
        <p:grpSp>
          <p:nvGrpSpPr>
            <p:cNvPr id="141" name="Skupina 140"/>
            <p:cNvGrpSpPr/>
            <p:nvPr/>
          </p:nvGrpSpPr>
          <p:grpSpPr>
            <a:xfrm>
              <a:off x="0" y="0"/>
              <a:ext cx="6677025" cy="2943225"/>
              <a:chOff x="0" y="0"/>
              <a:chExt cx="6677025" cy="2943225"/>
            </a:xfrm>
          </p:grpSpPr>
          <p:grpSp>
            <p:nvGrpSpPr>
              <p:cNvPr id="148" name="Skupina 147"/>
              <p:cNvGrpSpPr/>
              <p:nvPr/>
            </p:nvGrpSpPr>
            <p:grpSpPr>
              <a:xfrm>
                <a:off x="247650" y="76200"/>
                <a:ext cx="5972175" cy="2638425"/>
                <a:chOff x="0" y="0"/>
                <a:chExt cx="5972175" cy="2638425"/>
              </a:xfrm>
            </p:grpSpPr>
            <p:grpSp>
              <p:nvGrpSpPr>
                <p:cNvPr id="150" name="Skupina 149"/>
                <p:cNvGrpSpPr/>
                <p:nvPr/>
              </p:nvGrpSpPr>
              <p:grpSpPr>
                <a:xfrm>
                  <a:off x="66675" y="2857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208" name="Zaoblený obdélník 207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Ovál 208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1" name="Skupina 150"/>
                <p:cNvGrpSpPr/>
                <p:nvPr/>
              </p:nvGrpSpPr>
              <p:grpSpPr>
                <a:xfrm>
                  <a:off x="447675" y="14763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206" name="Veselý obličej 205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Zaoblený obdélník 206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" name="Skupina 151"/>
                <p:cNvGrpSpPr/>
                <p:nvPr/>
              </p:nvGrpSpPr>
              <p:grpSpPr>
                <a:xfrm>
                  <a:off x="1438275" y="5715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204" name="Srdce 203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Zaoblený obdélník 204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" name="Skupina 152"/>
                <p:cNvGrpSpPr/>
                <p:nvPr/>
              </p:nvGrpSpPr>
              <p:grpSpPr>
                <a:xfrm>
                  <a:off x="1724025" y="16287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202" name="Zaoblený obdélník 201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Veselý obličej 202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" name="Skupina 153"/>
                <p:cNvGrpSpPr/>
                <p:nvPr/>
              </p:nvGrpSpPr>
              <p:grpSpPr>
                <a:xfrm>
                  <a:off x="2505075" y="8667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200" name="Veselý obličej 199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Zaoblený obdélník 200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5" name="Skupina 154"/>
                <p:cNvGrpSpPr/>
                <p:nvPr/>
              </p:nvGrpSpPr>
              <p:grpSpPr>
                <a:xfrm>
                  <a:off x="3267075" y="15525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98" name="Veselý obličej 197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Zaoblený obdélník 198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6" name="Skupina 155"/>
                <p:cNvGrpSpPr/>
                <p:nvPr/>
              </p:nvGrpSpPr>
              <p:grpSpPr>
                <a:xfrm>
                  <a:off x="942975" y="20574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96" name="Srdce 195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Zaoblený obdélník 196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" name="Skupina 156"/>
                <p:cNvGrpSpPr/>
                <p:nvPr/>
              </p:nvGrpSpPr>
              <p:grpSpPr>
                <a:xfrm>
                  <a:off x="2533650" y="20574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94" name="Srdce 193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Zaoblený obdélník 194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" name="Skupina 157"/>
                <p:cNvGrpSpPr/>
                <p:nvPr/>
              </p:nvGrpSpPr>
              <p:grpSpPr>
                <a:xfrm>
                  <a:off x="3314700" y="40005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92" name="Zaoblený obdélník 191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Srdce 192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9" name="Skupina 158"/>
                <p:cNvGrpSpPr/>
                <p:nvPr/>
              </p:nvGrpSpPr>
              <p:grpSpPr>
                <a:xfrm>
                  <a:off x="4171950" y="1038225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90" name="Srdce 189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" name="Zaoblený obdélník 190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" name="Skupina 159"/>
                <p:cNvGrpSpPr/>
                <p:nvPr/>
              </p:nvGrpSpPr>
              <p:grpSpPr>
                <a:xfrm>
                  <a:off x="4038600" y="19812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88" name="Zaoblený obdélník 187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" name="Srdce 188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1" name="Skupina 160"/>
                <p:cNvGrpSpPr/>
                <p:nvPr/>
              </p:nvGrpSpPr>
              <p:grpSpPr>
                <a:xfrm>
                  <a:off x="790575" y="847725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86" name="Zaoblený obdélník 185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" name="Ovál 186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2" name="Skupina 161"/>
                <p:cNvGrpSpPr/>
                <p:nvPr/>
              </p:nvGrpSpPr>
              <p:grpSpPr>
                <a:xfrm>
                  <a:off x="0" y="9525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84" name="Zaoblený obdélník 183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Ovál 184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3" name="Skupina 162"/>
                <p:cNvGrpSpPr/>
                <p:nvPr/>
              </p:nvGrpSpPr>
              <p:grpSpPr>
                <a:xfrm>
                  <a:off x="2447925" y="1714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82" name="Zaoblený obdélník 181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" name="Ovál 182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" name="Skupina 163"/>
                <p:cNvGrpSpPr/>
                <p:nvPr/>
              </p:nvGrpSpPr>
              <p:grpSpPr>
                <a:xfrm>
                  <a:off x="4781550" y="15811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80" name="Zaoblený obdélník 179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" name="Ovál 180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5" name="Skupina 164"/>
                <p:cNvGrpSpPr/>
                <p:nvPr/>
              </p:nvGrpSpPr>
              <p:grpSpPr>
                <a:xfrm>
                  <a:off x="4438650" y="2857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78" name="Zaoblený obdélník 177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Ovál 178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" name="Skupina 165"/>
                <p:cNvGrpSpPr/>
                <p:nvPr/>
              </p:nvGrpSpPr>
              <p:grpSpPr>
                <a:xfrm>
                  <a:off x="1123950" y="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76" name="Zaoblený obdélník 175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Ovál 176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Skupina 166"/>
                <p:cNvGrpSpPr/>
                <p:nvPr/>
              </p:nvGrpSpPr>
              <p:grpSpPr>
                <a:xfrm>
                  <a:off x="5114925" y="8382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74" name="Zaoblený obdélník 173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Ovál 174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8" name="Skupina 167"/>
                <p:cNvGrpSpPr/>
                <p:nvPr/>
              </p:nvGrpSpPr>
              <p:grpSpPr>
                <a:xfrm>
                  <a:off x="5448300" y="19050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72" name="Zaoblený obdélník 171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Ovál 172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9" name="Skupina 168"/>
                <p:cNvGrpSpPr/>
                <p:nvPr/>
              </p:nvGrpSpPr>
              <p:grpSpPr>
                <a:xfrm>
                  <a:off x="5381625" y="104775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70" name="Zaoblený obdélník 169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Ovál 170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9" name="Obdélník 148"/>
              <p:cNvSpPr/>
              <p:nvPr/>
            </p:nvSpPr>
            <p:spPr>
              <a:xfrm>
                <a:off x="0" y="0"/>
                <a:ext cx="6677025" cy="29432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2" name="Zaoblený obdélník 141"/>
            <p:cNvSpPr/>
            <p:nvPr/>
          </p:nvSpPr>
          <p:spPr>
            <a:xfrm>
              <a:off x="3514725" y="409575"/>
              <a:ext cx="666750" cy="704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3" name="Zaoblený obdélník 142"/>
            <p:cNvSpPr/>
            <p:nvPr/>
          </p:nvSpPr>
          <p:spPr>
            <a:xfrm>
              <a:off x="4362450" y="1057275"/>
              <a:ext cx="666750" cy="704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" name="Zaoblený obdélník 143"/>
            <p:cNvSpPr/>
            <p:nvPr/>
          </p:nvSpPr>
          <p:spPr>
            <a:xfrm>
              <a:off x="1162050" y="2057400"/>
              <a:ext cx="666750" cy="704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" name="Zaoblený obdélník 144"/>
            <p:cNvSpPr/>
            <p:nvPr/>
          </p:nvSpPr>
          <p:spPr>
            <a:xfrm>
              <a:off x="1685925" y="590550"/>
              <a:ext cx="666750" cy="704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" name="Zaoblený obdélník 145"/>
            <p:cNvSpPr/>
            <p:nvPr/>
          </p:nvSpPr>
          <p:spPr>
            <a:xfrm>
              <a:off x="4229100" y="1990725"/>
              <a:ext cx="666750" cy="704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" name="Zaoblený obdélník 146"/>
            <p:cNvSpPr/>
            <p:nvPr/>
          </p:nvSpPr>
          <p:spPr>
            <a:xfrm>
              <a:off x="2752725" y="2057400"/>
              <a:ext cx="666750" cy="704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01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dirty="0"/>
                  <a:t>tj. pravděpodobnost jevu, za předpokladu, že nastal určitý jiný jev.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pPr marL="0" indent="0" algn="ctr">
                  <a:buNone/>
                </a:pPr>
                <a:endParaRPr lang="cs-CZ" dirty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čti „pravděpodobnost jevu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za předpokladu, že nastal jev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“</a:t>
                </a:r>
              </a:p>
              <a:p>
                <a:pPr marL="0" indent="0" algn="ctr">
                  <a:buNone/>
                </a:pPr>
                <a:endParaRPr lang="cs-CZ" dirty="0">
                  <a:solidFill>
                    <a:srgbClr val="00A499"/>
                  </a:solidFill>
                </a:endParaRPr>
              </a:p>
              <a:p>
                <a:pPr marL="0" indent="0" algn="ctr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Jevy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s-CZ" dirty="0"/>
                  <a:t> jsou </a:t>
                </a:r>
                <a:r>
                  <a:rPr lang="cs-CZ" dirty="0">
                    <a:solidFill>
                      <a:srgbClr val="00A499"/>
                    </a:solidFill>
                  </a:rPr>
                  <a:t>nezávislé</a:t>
                </a:r>
                <a:r>
                  <a:rPr lang="cs-CZ" dirty="0"/>
                  <a:t>, </a:t>
                </a:r>
              </a:p>
              <a:p>
                <a:pPr marL="0" indent="0" algn="ctr">
                  <a:buNone/>
                </a:pPr>
                <a:r>
                  <a:rPr lang="cs-CZ" dirty="0"/>
                  <a:t>jestliže pravděpodobnost jednoho jevu nezávisí na nastoupení jevu druhého, tedy: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dirty="0"/>
                  <a:t>a současně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V opačném případě říkáme, že </a:t>
                </a:r>
                <a:r>
                  <a:rPr lang="pt-BR" dirty="0">
                    <a:solidFill>
                      <a:srgbClr val="00A499"/>
                    </a:solidFill>
                  </a:rPr>
                  <a:t>jevy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dirty="0"/>
                  <a:t> a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dirty="0"/>
                  <a:t> jsou </a:t>
                </a:r>
                <a:r>
                  <a:rPr lang="pt-BR" dirty="0">
                    <a:solidFill>
                      <a:srgbClr val="00A499"/>
                    </a:solidFill>
                  </a:rPr>
                  <a:t>závislé</a:t>
                </a:r>
                <a:r>
                  <a:rPr lang="pt-BR" dirty="0"/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Podmíněná pravděpodobnost</a:t>
            </a:r>
          </a:p>
        </p:txBody>
      </p:sp>
    </p:spTree>
    <p:extLst>
      <p:ext uri="{BB962C8B-B14F-4D97-AF65-F5344CB8AC3E}">
        <p14:creationId xmlns:p14="http://schemas.microsoft.com/office/powerpoint/2010/main" val="23067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457200" indent="-457200" algn="ctr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 startAt="4"/>
                </a:pPr>
                <a:r>
                  <a:rPr lang="cs-CZ" dirty="0"/>
                  <a:t>Určete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>
                            <a:latin typeface="Cambria Math"/>
                          </a:rPr>
                          <m:t>♥</m:t>
                        </m:r>
                      </m:e>
                    </m:d>
                  </m:oMath>
                </a14:m>
                <a:r>
                  <a:rPr lang="cs-CZ" dirty="0">
                    <a:ea typeface="Calibri"/>
                    <a:cs typeface="Times New Roman"/>
                  </a:rPr>
                  <a:t>.</a:t>
                </a:r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2000" dirty="0"/>
              <a:t>V urně je 20 různých útvarů (viz obrázek). Náhodně bude vybrán jeden z nich.</a:t>
            </a:r>
          </a:p>
        </p:txBody>
      </p:sp>
      <p:grpSp>
        <p:nvGrpSpPr>
          <p:cNvPr id="140" name="Skupina 139"/>
          <p:cNvGrpSpPr/>
          <p:nvPr/>
        </p:nvGrpSpPr>
        <p:grpSpPr>
          <a:xfrm>
            <a:off x="2786062" y="1867358"/>
            <a:ext cx="6677025" cy="2943225"/>
            <a:chOff x="0" y="0"/>
            <a:chExt cx="6677025" cy="2943225"/>
          </a:xfrm>
        </p:grpSpPr>
        <p:grpSp>
          <p:nvGrpSpPr>
            <p:cNvPr id="141" name="Skupina 140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143" name="Skupina 142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201" name="Zaoblený obdélník 20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Ovál 20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4" name="Skupina 143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199" name="Veselý obličej 19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Zaoblený obdélník 19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Skupina 144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197" name="Srdce 19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Zaoblený obdélník 19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6" name="Skupina 145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195" name="Veselý obličej 194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Zaoblený obdélník 195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7" name="Skupina 146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193" name="Veselý obličej 192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Zaoblený obdélník 193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8" name="Skupina 147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191" name="Veselý obličej 190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Zaoblený obdélník 191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9" name="Skupina 148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189" name="Srdce 188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Zaoblený obdélník 189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0" name="Skupina 149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187" name="Srdce 18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Zaoblený obdélník 18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1" name="Skupina 150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185" name="Srdce 18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Zaoblený obdélník 18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2" name="Skupina 151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183" name="Srdce 182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Zaoblený obdélník 183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3" name="Skupina 152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181" name="Srdce 18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Zaoblený obdélník 18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4" name="Skupina 153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179" name="Zaoblený obdélník 17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Ovál 17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5" name="Skupina 154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177" name="Zaoblený obdélník 17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Ovál 17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6" name="Skupina 155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175" name="Zaoblený obdélník 17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Ovál 17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7" name="Skupina 156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173" name="Zaoblený obdélník 17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Ovál 17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8" name="Skupina 157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171" name="Zaoblený obdélník 17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Ovál 17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9" name="Skupina 158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169" name="Zaoblený obdélník 16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Ovál 16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0" name="Skupina 159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167" name="Zaoblený obdélník 16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Ovál 16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1" name="Skupina 160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165" name="Zaoblený obdélník 16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Ovál 16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2" name="Skupina 161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163" name="Zaoblený obdélník 16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Ovál 16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42" name="Obdélník 141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684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A499"/>
                </a:solidFill>
              </a:rPr>
              <a:t>Pokus</a:t>
            </a:r>
            <a:r>
              <a:rPr lang="cs-CZ" dirty="0"/>
              <a:t> – děj, který probíhá, resp. nastává opakovaně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              za určitých, stejně nastavených, počátečních podmínek.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686402" y="501317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Deterministické pokusy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285738" y="501315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A499"/>
                </a:solidFill>
              </a:rPr>
              <a:t>Náhodné pokusy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879976" y="4941169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X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542386" y="5445225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Za určitých počátečních podmínek se dostaví vždy stejný výsledek.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925698" y="5373194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Pro určité počáteční podmínky existuje množina možných výsledků, přičemž jeden z nich nastane.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68" y="2191658"/>
            <a:ext cx="2641476" cy="264147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44" y="2191658"/>
            <a:ext cx="3410596" cy="25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457200" indent="-457200" algn="ctr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 startAt="4"/>
                </a:pPr>
                <a:r>
                  <a:rPr lang="cs-CZ" dirty="0"/>
                  <a:t>Určete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>
                            <a:latin typeface="Cambria Math"/>
                          </a:rPr>
                          <m:t>♥</m:t>
                        </m:r>
                      </m:e>
                    </m:d>
                  </m:oMath>
                </a14:m>
                <a:r>
                  <a:rPr lang="cs-CZ" dirty="0">
                    <a:ea typeface="Calibri"/>
                    <a:cs typeface="Times New Roman"/>
                  </a:rPr>
                  <a:t>.</a:t>
                </a:r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2000" dirty="0"/>
              <a:t>V urně je 20 různých útvarů (viz obrázek). Náhodně bude vybrán jeden z nich.</a:t>
            </a:r>
          </a:p>
        </p:txBody>
      </p:sp>
      <p:grpSp>
        <p:nvGrpSpPr>
          <p:cNvPr id="70" name="Skupina 69"/>
          <p:cNvGrpSpPr/>
          <p:nvPr/>
        </p:nvGrpSpPr>
        <p:grpSpPr>
          <a:xfrm>
            <a:off x="2771775" y="1857375"/>
            <a:ext cx="6677025" cy="2943225"/>
            <a:chOff x="0" y="0"/>
            <a:chExt cx="6677025" cy="2943225"/>
          </a:xfrm>
        </p:grpSpPr>
        <p:grpSp>
          <p:nvGrpSpPr>
            <p:cNvPr id="71" name="Skupina 70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3" name="Skupina 72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131" name="Zaoblený obdélník 13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Ovál 13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4" name="Skupina 73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129" name="Veselý obličej 12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Zaoblený obdélník 12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" name="Skupina 74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127" name="Srdce 12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Zaoblený obdélník 12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Skupina 75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125" name="Zaoblený obdélník 124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Veselý obličej 125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Skupina 76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123" name="Veselý obličej 122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Zaoblený obdélník 123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" name="Skupina 77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121" name="Veselý obličej 120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Zaoblený obdélník 121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Skupina 78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119" name="Srdce 118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Zaoblený obdélník 119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Skupina 79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117" name="Srdce 11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Zaoblený obdélník 11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Skupina 80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115" name="Zaoblený obdélník 11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Srdce 115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Skupina 81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113" name="Srdce 112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Zaoblený obdélník 113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Skupina 82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111" name="Zaoblený obdélník 110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Srdce 111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" name="Skupina 83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109" name="Zaoblený obdélník 10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Ovál 10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Skupina 84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107" name="Zaoblený obdélník 10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Ovál 10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Skupina 85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105" name="Zaoblený obdélník 10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Ovál 10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Skupina 86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103" name="Zaoblený obdélník 10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Ovál 10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Skupina 87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101" name="Zaoblený obdélník 10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Ovál 10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Skupina 88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99" name="Zaoblený obdélník 9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Ovál 9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Skupina 89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97" name="Zaoblený obdélník 9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Ovál 9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" name="Skupina 90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95" name="Zaoblený obdélník 9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Ovál 9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" name="Skupina 91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93" name="Zaoblený obdélník 9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Ovál 9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2" name="Obdélník 71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6359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457200" indent="-457200" algn="ctr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 startAt="4"/>
                </a:pPr>
                <a:r>
                  <a:rPr lang="cs-CZ" dirty="0"/>
                  <a:t>Určete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>
                            <a:latin typeface="Cambria Math"/>
                          </a:rPr>
                          <m:t>♥</m:t>
                        </m:r>
                      </m:e>
                    </m:d>
                  </m:oMath>
                </a14:m>
                <a:r>
                  <a:rPr lang="cs-CZ" dirty="0">
                    <a:ea typeface="Calibri"/>
                    <a:cs typeface="Times New Roman"/>
                  </a:rPr>
                  <a:t>.</a:t>
                </a:r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>
                              <a:latin typeface="Cambria Math"/>
                            </a:rPr>
                            <m:t>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5+6−2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2000" dirty="0"/>
              <a:t>V urně je 20 různých útvarů (viz obrázek). Náhodně bude vybrán jeden z nich.</a:t>
            </a:r>
          </a:p>
        </p:txBody>
      </p:sp>
      <p:grpSp>
        <p:nvGrpSpPr>
          <p:cNvPr id="133" name="Skupina 132"/>
          <p:cNvGrpSpPr/>
          <p:nvPr/>
        </p:nvGrpSpPr>
        <p:grpSpPr>
          <a:xfrm>
            <a:off x="2781300" y="1866901"/>
            <a:ext cx="6677025" cy="2943225"/>
            <a:chOff x="0" y="0"/>
            <a:chExt cx="6677025" cy="2943225"/>
          </a:xfrm>
        </p:grpSpPr>
        <p:grpSp>
          <p:nvGrpSpPr>
            <p:cNvPr id="134" name="Skupina 133"/>
            <p:cNvGrpSpPr/>
            <p:nvPr/>
          </p:nvGrpSpPr>
          <p:grpSpPr>
            <a:xfrm>
              <a:off x="1704975" y="361950"/>
              <a:ext cx="3286125" cy="2390775"/>
              <a:chOff x="0" y="-9525"/>
              <a:chExt cx="3286125" cy="2390775"/>
            </a:xfrm>
          </p:grpSpPr>
          <p:sp>
            <p:nvSpPr>
              <p:cNvPr id="198" name="Zaoblený obdélník 197"/>
              <p:cNvSpPr/>
              <p:nvPr/>
            </p:nvSpPr>
            <p:spPr>
              <a:xfrm>
                <a:off x="1104900" y="1733550"/>
                <a:ext cx="552450" cy="6477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9" name="Zaoblený obdélník 198"/>
              <p:cNvSpPr/>
              <p:nvPr/>
            </p:nvSpPr>
            <p:spPr>
              <a:xfrm>
                <a:off x="0" y="304800"/>
                <a:ext cx="552450" cy="6477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0" name="Zaoblený obdélník 199"/>
              <p:cNvSpPr/>
              <p:nvPr/>
            </p:nvSpPr>
            <p:spPr>
              <a:xfrm>
                <a:off x="1771650" y="-9525"/>
                <a:ext cx="752475" cy="8001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1" name="Zaoblený obdélník 200"/>
              <p:cNvSpPr/>
              <p:nvPr/>
            </p:nvSpPr>
            <p:spPr>
              <a:xfrm>
                <a:off x="2495551" y="1600200"/>
                <a:ext cx="733424" cy="74295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2" name="Zaoblený obdélník 201"/>
              <p:cNvSpPr/>
              <p:nvPr/>
            </p:nvSpPr>
            <p:spPr>
              <a:xfrm>
                <a:off x="2733675" y="723900"/>
                <a:ext cx="552450" cy="6477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5" name="Skupina 134"/>
            <p:cNvGrpSpPr/>
            <p:nvPr/>
          </p:nvGrpSpPr>
          <p:grpSpPr>
            <a:xfrm>
              <a:off x="0" y="0"/>
              <a:ext cx="6677025" cy="2943225"/>
              <a:chOff x="0" y="0"/>
              <a:chExt cx="6677025" cy="2943225"/>
            </a:xfrm>
          </p:grpSpPr>
          <p:grpSp>
            <p:nvGrpSpPr>
              <p:cNvPr id="136" name="Skupina 135"/>
              <p:cNvGrpSpPr/>
              <p:nvPr/>
            </p:nvGrpSpPr>
            <p:grpSpPr>
              <a:xfrm>
                <a:off x="247650" y="76200"/>
                <a:ext cx="5972175" cy="2638425"/>
                <a:chOff x="0" y="0"/>
                <a:chExt cx="5972175" cy="2638425"/>
              </a:xfrm>
            </p:grpSpPr>
            <p:grpSp>
              <p:nvGrpSpPr>
                <p:cNvPr id="138" name="Skupina 137"/>
                <p:cNvGrpSpPr/>
                <p:nvPr/>
              </p:nvGrpSpPr>
              <p:grpSpPr>
                <a:xfrm>
                  <a:off x="66675" y="2857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96" name="Zaoblený obdélník 195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Ovál 196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" name="Skupina 138"/>
                <p:cNvGrpSpPr/>
                <p:nvPr/>
              </p:nvGrpSpPr>
              <p:grpSpPr>
                <a:xfrm>
                  <a:off x="447675" y="14763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94" name="Veselý obličej 193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Zaoblený obdélník 194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0" name="Skupina 139"/>
                <p:cNvGrpSpPr/>
                <p:nvPr/>
              </p:nvGrpSpPr>
              <p:grpSpPr>
                <a:xfrm>
                  <a:off x="1438275" y="5715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92" name="Srdce 191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Zaoblený obdélník 192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1" name="Skupina 140"/>
                <p:cNvGrpSpPr/>
                <p:nvPr/>
              </p:nvGrpSpPr>
              <p:grpSpPr>
                <a:xfrm>
                  <a:off x="1724025" y="16287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90" name="Zaoblený obdélník 189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" name="Veselý obličej 190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Skupina 141"/>
                <p:cNvGrpSpPr/>
                <p:nvPr/>
              </p:nvGrpSpPr>
              <p:grpSpPr>
                <a:xfrm>
                  <a:off x="2505075" y="8667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88" name="Veselý obličej 187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" name="Zaoblený obdélník 188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" name="Skupina 142"/>
                <p:cNvGrpSpPr/>
                <p:nvPr/>
              </p:nvGrpSpPr>
              <p:grpSpPr>
                <a:xfrm>
                  <a:off x="3267075" y="15525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86" name="Veselý obličej 185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" name="Zaoblený obdélník 186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" name="Skupina 143"/>
                <p:cNvGrpSpPr/>
                <p:nvPr/>
              </p:nvGrpSpPr>
              <p:grpSpPr>
                <a:xfrm>
                  <a:off x="942975" y="20574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84" name="Zaoblený obdélník 183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Srdce 184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" name="Skupina 144"/>
                <p:cNvGrpSpPr/>
                <p:nvPr/>
              </p:nvGrpSpPr>
              <p:grpSpPr>
                <a:xfrm>
                  <a:off x="2533650" y="20574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82" name="Srdce 181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" name="Zaoblený obdélník 182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" name="Skupina 145"/>
                <p:cNvGrpSpPr/>
                <p:nvPr/>
              </p:nvGrpSpPr>
              <p:grpSpPr>
                <a:xfrm>
                  <a:off x="3314700" y="40005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80" name="Zaoblený obdélník 179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181" name="Srdce 180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" name="Skupina 146"/>
                <p:cNvGrpSpPr/>
                <p:nvPr/>
              </p:nvGrpSpPr>
              <p:grpSpPr>
                <a:xfrm>
                  <a:off x="4171950" y="1038225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78" name="Srdce 177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Zaoblený obdélník 178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" name="Skupina 147"/>
                <p:cNvGrpSpPr/>
                <p:nvPr/>
              </p:nvGrpSpPr>
              <p:grpSpPr>
                <a:xfrm>
                  <a:off x="4038600" y="19812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76" name="Zaoblený obdélník 175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Srdce 176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" name="Skupina 148"/>
                <p:cNvGrpSpPr/>
                <p:nvPr/>
              </p:nvGrpSpPr>
              <p:grpSpPr>
                <a:xfrm>
                  <a:off x="790575" y="847725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74" name="Zaoblený obdélník 173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Ovál 174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0" name="Skupina 149"/>
                <p:cNvGrpSpPr/>
                <p:nvPr/>
              </p:nvGrpSpPr>
              <p:grpSpPr>
                <a:xfrm>
                  <a:off x="0" y="9525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72" name="Zaoblený obdélník 171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Ovál 172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1" name="Skupina 150"/>
                <p:cNvGrpSpPr/>
                <p:nvPr/>
              </p:nvGrpSpPr>
              <p:grpSpPr>
                <a:xfrm>
                  <a:off x="2447925" y="1714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70" name="Zaoblený obdélník 169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Ovál 170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" name="Skupina 151"/>
                <p:cNvGrpSpPr/>
                <p:nvPr/>
              </p:nvGrpSpPr>
              <p:grpSpPr>
                <a:xfrm>
                  <a:off x="4781550" y="15811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8" name="Zaoblený obdélník 167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Ovál 168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" name="Skupina 152"/>
                <p:cNvGrpSpPr/>
                <p:nvPr/>
              </p:nvGrpSpPr>
              <p:grpSpPr>
                <a:xfrm>
                  <a:off x="4438650" y="2857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6" name="Zaoblený obdélník 165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Ovál 166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" name="Skupina 153"/>
                <p:cNvGrpSpPr/>
                <p:nvPr/>
              </p:nvGrpSpPr>
              <p:grpSpPr>
                <a:xfrm>
                  <a:off x="1123950" y="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4" name="Zaoblený obdélník 163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Ovál 164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5" name="Skupina 154"/>
                <p:cNvGrpSpPr/>
                <p:nvPr/>
              </p:nvGrpSpPr>
              <p:grpSpPr>
                <a:xfrm>
                  <a:off x="5114925" y="8382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2" name="Zaoblený obdélník 161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Ovál 162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6" name="Skupina 155"/>
                <p:cNvGrpSpPr/>
                <p:nvPr/>
              </p:nvGrpSpPr>
              <p:grpSpPr>
                <a:xfrm>
                  <a:off x="5448300" y="19050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0" name="Zaoblený obdélník 159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Ovál 160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" name="Skupina 156"/>
                <p:cNvGrpSpPr/>
                <p:nvPr/>
              </p:nvGrpSpPr>
              <p:grpSpPr>
                <a:xfrm>
                  <a:off x="5381625" y="104775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58" name="Zaoblený obdélník 157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Ovál 158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" name="Obdélník 136"/>
              <p:cNvSpPr/>
              <p:nvPr/>
            </p:nvSpPr>
            <p:spPr>
              <a:xfrm>
                <a:off x="0" y="0"/>
                <a:ext cx="6677025" cy="29432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33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457200" indent="-457200" algn="ctr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 startAt="4"/>
                </a:pPr>
                <a:r>
                  <a:rPr lang="cs-CZ" dirty="0"/>
                  <a:t>Určete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>
                            <a:latin typeface="Cambria Math"/>
                          </a:rPr>
                          <m:t>♥</m:t>
                        </m:r>
                      </m:e>
                    </m:d>
                  </m:oMath>
                </a14:m>
                <a:r>
                  <a:rPr lang="cs-CZ" dirty="0">
                    <a:ea typeface="Calibri"/>
                    <a:cs typeface="Times New Roman"/>
                  </a:rPr>
                  <a:t>.</a:t>
                </a:r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>
                              <a:latin typeface="Cambria Math"/>
                            </a:rPr>
                            <m:t>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♥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♥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>
                              <a:latin typeface="Cambria Math"/>
                            </a:rPr>
                            <m:t>♥</m:t>
                          </m:r>
                        </m:e>
                      </m:d>
                    </m:oMath>
                  </m:oMathPara>
                </a14:m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2000" dirty="0"/>
              <a:t>V urně je 20 různých útvarů (viz obrázek). Náhodně bude vybrán jeden z nich.</a:t>
            </a:r>
          </a:p>
        </p:txBody>
      </p:sp>
      <p:grpSp>
        <p:nvGrpSpPr>
          <p:cNvPr id="133" name="Skupina 132"/>
          <p:cNvGrpSpPr/>
          <p:nvPr/>
        </p:nvGrpSpPr>
        <p:grpSpPr>
          <a:xfrm>
            <a:off x="2781300" y="1866901"/>
            <a:ext cx="6677025" cy="2943225"/>
            <a:chOff x="0" y="0"/>
            <a:chExt cx="6677025" cy="2943225"/>
          </a:xfrm>
        </p:grpSpPr>
        <p:grpSp>
          <p:nvGrpSpPr>
            <p:cNvPr id="134" name="Skupina 133"/>
            <p:cNvGrpSpPr/>
            <p:nvPr/>
          </p:nvGrpSpPr>
          <p:grpSpPr>
            <a:xfrm>
              <a:off x="1704975" y="361950"/>
              <a:ext cx="3286125" cy="2390775"/>
              <a:chOff x="0" y="-9525"/>
              <a:chExt cx="3286125" cy="2390775"/>
            </a:xfrm>
          </p:grpSpPr>
          <p:sp>
            <p:nvSpPr>
              <p:cNvPr id="198" name="Zaoblený obdélník 197"/>
              <p:cNvSpPr/>
              <p:nvPr/>
            </p:nvSpPr>
            <p:spPr>
              <a:xfrm>
                <a:off x="1104900" y="1733550"/>
                <a:ext cx="552450" cy="6477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9" name="Zaoblený obdélník 198"/>
              <p:cNvSpPr/>
              <p:nvPr/>
            </p:nvSpPr>
            <p:spPr>
              <a:xfrm>
                <a:off x="0" y="304800"/>
                <a:ext cx="552450" cy="6477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0" name="Zaoblený obdélník 199"/>
              <p:cNvSpPr/>
              <p:nvPr/>
            </p:nvSpPr>
            <p:spPr>
              <a:xfrm>
                <a:off x="1771650" y="-9525"/>
                <a:ext cx="752475" cy="8001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1" name="Zaoblený obdélník 200"/>
              <p:cNvSpPr/>
              <p:nvPr/>
            </p:nvSpPr>
            <p:spPr>
              <a:xfrm>
                <a:off x="2495551" y="1600200"/>
                <a:ext cx="733424" cy="74295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2" name="Zaoblený obdélník 201"/>
              <p:cNvSpPr/>
              <p:nvPr/>
            </p:nvSpPr>
            <p:spPr>
              <a:xfrm>
                <a:off x="2733675" y="723900"/>
                <a:ext cx="552450" cy="6477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5" name="Skupina 134"/>
            <p:cNvGrpSpPr/>
            <p:nvPr/>
          </p:nvGrpSpPr>
          <p:grpSpPr>
            <a:xfrm>
              <a:off x="0" y="0"/>
              <a:ext cx="6677025" cy="2943225"/>
              <a:chOff x="0" y="0"/>
              <a:chExt cx="6677025" cy="2943225"/>
            </a:xfrm>
          </p:grpSpPr>
          <p:grpSp>
            <p:nvGrpSpPr>
              <p:cNvPr id="136" name="Skupina 135"/>
              <p:cNvGrpSpPr/>
              <p:nvPr/>
            </p:nvGrpSpPr>
            <p:grpSpPr>
              <a:xfrm>
                <a:off x="247650" y="76200"/>
                <a:ext cx="5972175" cy="2638425"/>
                <a:chOff x="0" y="0"/>
                <a:chExt cx="5972175" cy="2638425"/>
              </a:xfrm>
            </p:grpSpPr>
            <p:grpSp>
              <p:nvGrpSpPr>
                <p:cNvPr id="138" name="Skupina 137"/>
                <p:cNvGrpSpPr/>
                <p:nvPr/>
              </p:nvGrpSpPr>
              <p:grpSpPr>
                <a:xfrm>
                  <a:off x="66675" y="2857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96" name="Zaoblený obdélník 195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Ovál 196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" name="Skupina 138"/>
                <p:cNvGrpSpPr/>
                <p:nvPr/>
              </p:nvGrpSpPr>
              <p:grpSpPr>
                <a:xfrm>
                  <a:off x="447675" y="14763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94" name="Veselý obličej 193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Zaoblený obdélník 194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0" name="Skupina 139"/>
                <p:cNvGrpSpPr/>
                <p:nvPr/>
              </p:nvGrpSpPr>
              <p:grpSpPr>
                <a:xfrm>
                  <a:off x="1438275" y="5715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92" name="Srdce 191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Zaoblený obdélník 192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1" name="Skupina 140"/>
                <p:cNvGrpSpPr/>
                <p:nvPr/>
              </p:nvGrpSpPr>
              <p:grpSpPr>
                <a:xfrm>
                  <a:off x="1724025" y="16287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90" name="Zaoblený obdélník 189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" name="Veselý obličej 190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Skupina 141"/>
                <p:cNvGrpSpPr/>
                <p:nvPr/>
              </p:nvGrpSpPr>
              <p:grpSpPr>
                <a:xfrm>
                  <a:off x="2505075" y="8667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88" name="Veselý obličej 187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" name="Zaoblený obdélník 188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" name="Skupina 142"/>
                <p:cNvGrpSpPr/>
                <p:nvPr/>
              </p:nvGrpSpPr>
              <p:grpSpPr>
                <a:xfrm>
                  <a:off x="3267075" y="15525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86" name="Veselý obličej 185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" name="Zaoblený obdélník 186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" name="Skupina 143"/>
                <p:cNvGrpSpPr/>
                <p:nvPr/>
              </p:nvGrpSpPr>
              <p:grpSpPr>
                <a:xfrm>
                  <a:off x="942975" y="20574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84" name="Zaoblený obdélník 183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Srdce 184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" name="Skupina 144"/>
                <p:cNvGrpSpPr/>
                <p:nvPr/>
              </p:nvGrpSpPr>
              <p:grpSpPr>
                <a:xfrm>
                  <a:off x="2533650" y="20574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82" name="Srdce 181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" name="Zaoblený obdélník 182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" name="Skupina 145"/>
                <p:cNvGrpSpPr/>
                <p:nvPr/>
              </p:nvGrpSpPr>
              <p:grpSpPr>
                <a:xfrm>
                  <a:off x="3314700" y="40005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80" name="Zaoblený obdélník 179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181" name="Srdce 180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" name="Skupina 146"/>
                <p:cNvGrpSpPr/>
                <p:nvPr/>
              </p:nvGrpSpPr>
              <p:grpSpPr>
                <a:xfrm>
                  <a:off x="4171950" y="1038225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78" name="Srdce 177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Zaoblený obdélník 178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" name="Skupina 147"/>
                <p:cNvGrpSpPr/>
                <p:nvPr/>
              </p:nvGrpSpPr>
              <p:grpSpPr>
                <a:xfrm>
                  <a:off x="4038600" y="19812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76" name="Zaoblený obdélník 175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Srdce 176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" name="Skupina 148"/>
                <p:cNvGrpSpPr/>
                <p:nvPr/>
              </p:nvGrpSpPr>
              <p:grpSpPr>
                <a:xfrm>
                  <a:off x="790575" y="847725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74" name="Zaoblený obdélník 173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Ovál 174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0" name="Skupina 149"/>
                <p:cNvGrpSpPr/>
                <p:nvPr/>
              </p:nvGrpSpPr>
              <p:grpSpPr>
                <a:xfrm>
                  <a:off x="0" y="9525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72" name="Zaoblený obdélník 171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Ovál 172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1" name="Skupina 150"/>
                <p:cNvGrpSpPr/>
                <p:nvPr/>
              </p:nvGrpSpPr>
              <p:grpSpPr>
                <a:xfrm>
                  <a:off x="2447925" y="1714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70" name="Zaoblený obdélník 169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Ovál 170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" name="Skupina 151"/>
                <p:cNvGrpSpPr/>
                <p:nvPr/>
              </p:nvGrpSpPr>
              <p:grpSpPr>
                <a:xfrm>
                  <a:off x="4781550" y="15811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8" name="Zaoblený obdélník 167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Ovál 168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" name="Skupina 152"/>
                <p:cNvGrpSpPr/>
                <p:nvPr/>
              </p:nvGrpSpPr>
              <p:grpSpPr>
                <a:xfrm>
                  <a:off x="4438650" y="2857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6" name="Zaoblený obdélník 165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Ovál 166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" name="Skupina 153"/>
                <p:cNvGrpSpPr/>
                <p:nvPr/>
              </p:nvGrpSpPr>
              <p:grpSpPr>
                <a:xfrm>
                  <a:off x="1123950" y="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4" name="Zaoblený obdélník 163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Ovál 164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5" name="Skupina 154"/>
                <p:cNvGrpSpPr/>
                <p:nvPr/>
              </p:nvGrpSpPr>
              <p:grpSpPr>
                <a:xfrm>
                  <a:off x="5114925" y="8382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2" name="Zaoblený obdélník 161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Ovál 162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6" name="Skupina 155"/>
                <p:cNvGrpSpPr/>
                <p:nvPr/>
              </p:nvGrpSpPr>
              <p:grpSpPr>
                <a:xfrm>
                  <a:off x="5448300" y="19050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0" name="Zaoblený obdélník 159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Ovál 160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" name="Skupina 156"/>
                <p:cNvGrpSpPr/>
                <p:nvPr/>
              </p:nvGrpSpPr>
              <p:grpSpPr>
                <a:xfrm>
                  <a:off x="5381625" y="104775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58" name="Zaoblený obdélník 157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Ovál 158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" name="Obdélník 136"/>
              <p:cNvSpPr/>
              <p:nvPr/>
            </p:nvSpPr>
            <p:spPr>
              <a:xfrm>
                <a:off x="0" y="0"/>
                <a:ext cx="6677025" cy="29432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1136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Nechť množina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/>
                        <a:ea typeface="Cambria Math"/>
                        <a:sym typeface="Mathematica1"/>
                      </a:rPr>
                      <m:t>Ω</m:t>
                    </m:r>
                  </m:oMath>
                </a14:m>
                <a:r>
                  <a:rPr lang="cs-CZ" dirty="0"/>
                  <a:t> obsahuje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elementárních jevů, nechť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cs-CZ" dirty="0"/>
                  <a:t> je pravděpodobnost na této množině, </a:t>
                </a: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err="1"/>
                  <a:t>a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s-CZ" dirty="0"/>
                  <a:t> jevy. Potom platí 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i="1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0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endParaRPr lang="cs-CZ" dirty="0">
                  <a:ea typeface="Cambria Math"/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=1</m:t>
                    </m:r>
                    <m:r>
                      <a:rPr lang="en-US" i="1">
                        <a:latin typeface="Cambria Math"/>
                      </a:rPr>
                      <m:t>;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=1</m:t>
                    </m:r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cs-CZ" i="1" dirty="0">
                  <a:latin typeface="Cambria Math"/>
                </a:endParaRPr>
              </a:p>
              <a:p>
                <a:endParaRPr lang="cs-CZ" i="1" dirty="0">
                  <a:latin typeface="Cambria Math"/>
                </a:endParaRPr>
              </a:p>
              <a:p>
                <a:pPr marL="342900" indent="-3429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+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𝐴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cs-CZ" dirty="0"/>
              </a:p>
              <a:p>
                <a:pPr marL="742950" lvl="1" indent="-285750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… </a:t>
                </a:r>
                <a:r>
                  <a:rPr lang="cs-CZ" b="1" dirty="0"/>
                  <a:t>disjunktní jevy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+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cs-CZ" dirty="0"/>
              </a:p>
              <a:p>
                <a:pPr lvl="1"/>
                <a:endParaRPr lang="cs-CZ" dirty="0"/>
              </a:p>
              <a:p>
                <a:pPr marL="342900" indent="-3429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dirty="0"/>
              </a:p>
              <a:p>
                <a:pPr marL="742950" lvl="2" indent="-285750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… </a:t>
                </a:r>
                <a:r>
                  <a:rPr lang="en-US" b="1" dirty="0"/>
                  <a:t>ne</a:t>
                </a:r>
                <a:r>
                  <a:rPr lang="cs-CZ" b="1" dirty="0"/>
                  <a:t>závislé</a:t>
                </a:r>
                <a:r>
                  <a:rPr lang="en-US" b="1" dirty="0"/>
                  <a:t> </a:t>
                </a:r>
                <a:r>
                  <a:rPr lang="en-US" b="1" dirty="0" err="1"/>
                  <a:t>jevy</a:t>
                </a:r>
                <a:r>
                  <a:rPr lang="cs-CZ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cs-CZ" i="1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894" b="-17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Vybrané vlastnosti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1567662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115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34" y="2237810"/>
            <a:ext cx="3916162" cy="3166708"/>
          </a:xfrm>
          <a:prstGeom prst="rect">
            <a:avLst/>
          </a:prstGeom>
        </p:spPr>
      </p:pic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>
            <a:normAutofit/>
          </a:bodyPr>
          <a:lstStyle/>
          <a:p>
            <a:r>
              <a:rPr lang="cs-CZ" dirty="0"/>
              <a:t>Modelové úlohy aneb hrátky s kuličkami</a:t>
            </a:r>
          </a:p>
        </p:txBody>
      </p:sp>
    </p:spTree>
    <p:extLst>
      <p:ext uri="{BB962C8B-B14F-4D97-AF65-F5344CB8AC3E}">
        <p14:creationId xmlns:p14="http://schemas.microsoft.com/office/powerpoint/2010/main" val="369753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457200" indent="-457200" algn="ctr" fontAlgn="t">
                  <a:buFont typeface="+mj-lt"/>
                  <a:buAutoNum type="alphaLcParenR"/>
                </a:pPr>
                <a:r>
                  <a:rPr lang="cs-CZ" dirty="0"/>
                  <a:t>v prvním tahu vytáhneme bílou kuličku,</a:t>
                </a:r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algn="ctr">
                  <a:lnSpc>
                    <a:spcPct val="115000"/>
                  </a:lnSpc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1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≅0,333</m:t>
                      </m:r>
                    </m:oMath>
                  </m:oMathPara>
                </a14:m>
                <a:endParaRPr lang="cs-CZ" dirty="0"/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t="-1206" b="-4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sz="2000" dirty="0"/>
              <a:t>Neprůhledný pytlík obsahuje 10 černých a 5 bílých kuliček. Budeme provádět náhodný pokus – vytažení jedné kuličky, přičemž kuličku do pytlíku nevracíme. Určete pravděpodobnost, že </a:t>
            </a:r>
          </a:p>
        </p:txBody>
      </p:sp>
      <p:graphicFrame>
        <p:nvGraphicFramePr>
          <p:cNvPr id="77" name="Tabulka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72602"/>
              </p:ext>
            </p:extLst>
          </p:nvPr>
        </p:nvGraphicFramePr>
        <p:xfrm>
          <a:off x="2423640" y="2199256"/>
          <a:ext cx="7488831" cy="1524000"/>
        </p:xfrm>
        <a:graphic>
          <a:graphicData uri="http://schemas.openxmlformats.org/drawingml/2006/table">
            <a:tbl>
              <a:tblPr/>
              <a:tblGrid>
                <a:gridCol w="99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Jev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Definice jevu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při první realizaci náh. pokusu byla vytažena bílá kulička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při první realizaci náh. pokusu byla vytažena černá kulička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B2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při druhé realizaci náh. pokusu byla vytažena bílá kulička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při druhé realizaci </a:t>
                      </a: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náh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pokusu byla vytažena černá kulička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8" name="Group 1"/>
          <p:cNvGrpSpPr>
            <a:grpSpLocks/>
          </p:cNvGrpSpPr>
          <p:nvPr/>
        </p:nvGrpSpPr>
        <p:grpSpPr bwMode="auto">
          <a:xfrm>
            <a:off x="4048896" y="4312603"/>
            <a:ext cx="4179094" cy="964406"/>
            <a:chOff x="3288" y="3982"/>
            <a:chExt cx="4176" cy="1008"/>
          </a:xfrm>
        </p:grpSpPr>
        <p:grpSp>
          <p:nvGrpSpPr>
            <p:cNvPr id="79" name="Group 2"/>
            <p:cNvGrpSpPr>
              <a:grpSpLocks/>
            </p:cNvGrpSpPr>
            <p:nvPr/>
          </p:nvGrpSpPr>
          <p:grpSpPr bwMode="auto">
            <a:xfrm>
              <a:off x="3288" y="3982"/>
              <a:ext cx="4176" cy="144"/>
              <a:chOff x="3288" y="3982"/>
              <a:chExt cx="4176" cy="144"/>
            </a:xfrm>
          </p:grpSpPr>
          <p:sp>
            <p:nvSpPr>
              <p:cNvPr id="84" name="Oval 3"/>
              <p:cNvSpPr>
                <a:spLocks noChangeArrowheads="1"/>
              </p:cNvSpPr>
              <p:nvPr/>
            </p:nvSpPr>
            <p:spPr bwMode="auto">
              <a:xfrm>
                <a:off x="328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85" name="Oval 4"/>
              <p:cNvSpPr>
                <a:spLocks noChangeArrowheads="1"/>
              </p:cNvSpPr>
              <p:nvPr/>
            </p:nvSpPr>
            <p:spPr bwMode="auto">
              <a:xfrm>
                <a:off x="357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86" name="Oval 5"/>
              <p:cNvSpPr>
                <a:spLocks noChangeArrowheads="1"/>
              </p:cNvSpPr>
              <p:nvPr/>
            </p:nvSpPr>
            <p:spPr bwMode="auto">
              <a:xfrm>
                <a:off x="386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87" name="Oval 6"/>
              <p:cNvSpPr>
                <a:spLocks noChangeArrowheads="1"/>
              </p:cNvSpPr>
              <p:nvPr/>
            </p:nvSpPr>
            <p:spPr bwMode="auto">
              <a:xfrm>
                <a:off x="415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88" name="Oval 7"/>
              <p:cNvSpPr>
                <a:spLocks noChangeArrowheads="1"/>
              </p:cNvSpPr>
              <p:nvPr/>
            </p:nvSpPr>
            <p:spPr bwMode="auto">
              <a:xfrm>
                <a:off x="444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89" name="Oval 8"/>
              <p:cNvSpPr>
                <a:spLocks noChangeArrowheads="1"/>
              </p:cNvSpPr>
              <p:nvPr/>
            </p:nvSpPr>
            <p:spPr bwMode="auto">
              <a:xfrm>
                <a:off x="472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90" name="Oval 9"/>
              <p:cNvSpPr>
                <a:spLocks noChangeArrowheads="1"/>
              </p:cNvSpPr>
              <p:nvPr/>
            </p:nvSpPr>
            <p:spPr bwMode="auto">
              <a:xfrm>
                <a:off x="501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91" name="Oval 10"/>
              <p:cNvSpPr>
                <a:spLocks noChangeArrowheads="1"/>
              </p:cNvSpPr>
              <p:nvPr/>
            </p:nvSpPr>
            <p:spPr bwMode="auto">
              <a:xfrm>
                <a:off x="530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92" name="Oval 11"/>
              <p:cNvSpPr>
                <a:spLocks noChangeArrowheads="1"/>
              </p:cNvSpPr>
              <p:nvPr/>
            </p:nvSpPr>
            <p:spPr bwMode="auto">
              <a:xfrm>
                <a:off x="559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93" name="Oval 12"/>
              <p:cNvSpPr>
                <a:spLocks noChangeArrowheads="1"/>
              </p:cNvSpPr>
              <p:nvPr/>
            </p:nvSpPr>
            <p:spPr bwMode="auto">
              <a:xfrm>
                <a:off x="588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94" name="Oval 13"/>
              <p:cNvSpPr>
                <a:spLocks noChangeArrowheads="1"/>
              </p:cNvSpPr>
              <p:nvPr/>
            </p:nvSpPr>
            <p:spPr bwMode="auto">
              <a:xfrm>
                <a:off x="6168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95" name="Oval 14"/>
              <p:cNvSpPr>
                <a:spLocks noChangeArrowheads="1"/>
              </p:cNvSpPr>
              <p:nvPr/>
            </p:nvSpPr>
            <p:spPr bwMode="auto">
              <a:xfrm>
                <a:off x="6456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96" name="Oval 15"/>
              <p:cNvSpPr>
                <a:spLocks noChangeArrowheads="1"/>
              </p:cNvSpPr>
              <p:nvPr/>
            </p:nvSpPr>
            <p:spPr bwMode="auto">
              <a:xfrm>
                <a:off x="6744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97" name="Oval 16"/>
              <p:cNvSpPr>
                <a:spLocks noChangeArrowheads="1"/>
              </p:cNvSpPr>
              <p:nvPr/>
            </p:nvSpPr>
            <p:spPr bwMode="auto">
              <a:xfrm>
                <a:off x="7032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  <p:sp>
            <p:nvSpPr>
              <p:cNvPr id="98" name="Oval 17"/>
              <p:cNvSpPr>
                <a:spLocks noChangeArrowheads="1"/>
              </p:cNvSpPr>
              <p:nvPr/>
            </p:nvSpPr>
            <p:spPr bwMode="auto">
              <a:xfrm>
                <a:off x="7320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2000">
                  <a:latin typeface="Calibri" pitchFamily="34" charset="0"/>
                </a:endParaRPr>
              </a:p>
            </p:txBody>
          </p:sp>
        </p:grpSp>
        <p:sp>
          <p:nvSpPr>
            <p:cNvPr id="80" name="AutoShape 18"/>
            <p:cNvSpPr>
              <a:spLocks/>
            </p:cNvSpPr>
            <p:nvPr/>
          </p:nvSpPr>
          <p:spPr bwMode="auto">
            <a:xfrm rot="16200000" flipV="1">
              <a:off x="4512" y="3190"/>
              <a:ext cx="288" cy="2448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2000">
                <a:latin typeface="Calibri" pitchFamily="34" charset="0"/>
              </a:endParaRPr>
            </a:p>
          </p:txBody>
        </p:sp>
        <p:sp>
          <p:nvSpPr>
            <p:cNvPr id="81" name="Text Box 19"/>
            <p:cNvSpPr txBox="1">
              <a:spLocks noChangeArrowheads="1"/>
            </p:cNvSpPr>
            <p:nvPr/>
          </p:nvSpPr>
          <p:spPr bwMode="auto">
            <a:xfrm>
              <a:off x="415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2000">
                  <a:latin typeface="Calibri" pitchFamily="34" charset="0"/>
                </a:rPr>
                <a:t>10 ks</a:t>
              </a:r>
              <a:endParaRPr lang="cs-CZ" sz="2000"/>
            </a:p>
          </p:txBody>
        </p:sp>
        <p:sp>
          <p:nvSpPr>
            <p:cNvPr id="82" name="AutoShape 20"/>
            <p:cNvSpPr>
              <a:spLocks/>
            </p:cNvSpPr>
            <p:nvPr/>
          </p:nvSpPr>
          <p:spPr bwMode="auto">
            <a:xfrm rot="16200000" flipV="1">
              <a:off x="6672" y="3766"/>
              <a:ext cx="288" cy="1296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2000">
                <a:latin typeface="Calibri" pitchFamily="34" charset="0"/>
              </a:endParaRPr>
            </a:p>
          </p:txBody>
        </p:sp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631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2000">
                  <a:latin typeface="Calibri" pitchFamily="34" charset="0"/>
                </a:rPr>
                <a:t>5 ks</a:t>
              </a:r>
              <a:endParaRPr lang="cs-CZ" sz="2000"/>
            </a:p>
          </p:txBody>
        </p:sp>
      </p:grpSp>
    </p:spTree>
    <p:extLst>
      <p:ext uri="{BB962C8B-B14F-4D97-AF65-F5344CB8AC3E}">
        <p14:creationId xmlns:p14="http://schemas.microsoft.com/office/powerpoint/2010/main" val="32068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457200" indent="-457200" algn="ctr">
                  <a:buFont typeface="+mj-lt"/>
                  <a:buAutoNum type="alphaLcParenR" startAt="2"/>
                </a:pPr>
                <a:r>
                  <a:rPr lang="cs-CZ" dirty="0"/>
                  <a:t>vytáhli-li jsme v prvním tahu bílou kuličku, ve druhém tahu vytáhneme taky bílou kuličku,</a:t>
                </a:r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algn="ctr">
                  <a:lnSpc>
                    <a:spcPct val="115000"/>
                  </a:lnSpc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≅0, 286</m:t>
                      </m:r>
                    </m:oMath>
                  </m:oMathPara>
                </a14:m>
                <a:endParaRPr lang="cs-CZ" dirty="0"/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3"/>
                <a:stretch>
                  <a:fillRect t="-14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sz="2000" dirty="0"/>
              <a:t>Neprůhledný pytlík obsahuje 10 černých a 5 bílých kuliček. Budeme provádět náhodný pokus – vytažení jedné kuličky, přičemž kuličku do pytlíku nevracíme. Určete pravděpodobnost, že </a:t>
            </a:r>
          </a:p>
        </p:txBody>
      </p:sp>
      <p:grpSp>
        <p:nvGrpSpPr>
          <p:cNvPr id="29" name="Group 1"/>
          <p:cNvGrpSpPr>
            <a:grpSpLocks/>
          </p:cNvGrpSpPr>
          <p:nvPr/>
        </p:nvGrpSpPr>
        <p:grpSpPr bwMode="auto">
          <a:xfrm>
            <a:off x="5024456" y="2600137"/>
            <a:ext cx="4179094" cy="964406"/>
            <a:chOff x="3288" y="3982"/>
            <a:chExt cx="4176" cy="1008"/>
          </a:xfrm>
        </p:grpSpPr>
        <p:grpSp>
          <p:nvGrpSpPr>
            <p:cNvPr id="30" name="Group 2"/>
            <p:cNvGrpSpPr>
              <a:grpSpLocks/>
            </p:cNvGrpSpPr>
            <p:nvPr/>
          </p:nvGrpSpPr>
          <p:grpSpPr bwMode="auto">
            <a:xfrm>
              <a:off x="3288" y="3982"/>
              <a:ext cx="4176" cy="144"/>
              <a:chOff x="3288" y="3982"/>
              <a:chExt cx="4176" cy="144"/>
            </a:xfrm>
          </p:grpSpPr>
          <p:sp>
            <p:nvSpPr>
              <p:cNvPr id="35" name="Oval 3"/>
              <p:cNvSpPr>
                <a:spLocks noChangeArrowheads="1"/>
              </p:cNvSpPr>
              <p:nvPr/>
            </p:nvSpPr>
            <p:spPr bwMode="auto">
              <a:xfrm>
                <a:off x="328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6" name="Oval 4"/>
              <p:cNvSpPr>
                <a:spLocks noChangeArrowheads="1"/>
              </p:cNvSpPr>
              <p:nvPr/>
            </p:nvSpPr>
            <p:spPr bwMode="auto">
              <a:xfrm>
                <a:off x="357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7" name="Oval 5"/>
              <p:cNvSpPr>
                <a:spLocks noChangeArrowheads="1"/>
              </p:cNvSpPr>
              <p:nvPr/>
            </p:nvSpPr>
            <p:spPr bwMode="auto">
              <a:xfrm>
                <a:off x="386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8" name="Oval 6"/>
              <p:cNvSpPr>
                <a:spLocks noChangeArrowheads="1"/>
              </p:cNvSpPr>
              <p:nvPr/>
            </p:nvSpPr>
            <p:spPr bwMode="auto">
              <a:xfrm>
                <a:off x="415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9" name="Oval 7"/>
              <p:cNvSpPr>
                <a:spLocks noChangeArrowheads="1"/>
              </p:cNvSpPr>
              <p:nvPr/>
            </p:nvSpPr>
            <p:spPr bwMode="auto">
              <a:xfrm>
                <a:off x="444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0" name="Oval 8"/>
              <p:cNvSpPr>
                <a:spLocks noChangeArrowheads="1"/>
              </p:cNvSpPr>
              <p:nvPr/>
            </p:nvSpPr>
            <p:spPr bwMode="auto">
              <a:xfrm>
                <a:off x="472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1" name="Oval 9"/>
              <p:cNvSpPr>
                <a:spLocks noChangeArrowheads="1"/>
              </p:cNvSpPr>
              <p:nvPr/>
            </p:nvSpPr>
            <p:spPr bwMode="auto">
              <a:xfrm>
                <a:off x="501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2" name="Oval 10"/>
              <p:cNvSpPr>
                <a:spLocks noChangeArrowheads="1"/>
              </p:cNvSpPr>
              <p:nvPr/>
            </p:nvSpPr>
            <p:spPr bwMode="auto">
              <a:xfrm>
                <a:off x="530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3" name="Oval 11"/>
              <p:cNvSpPr>
                <a:spLocks noChangeArrowheads="1"/>
              </p:cNvSpPr>
              <p:nvPr/>
            </p:nvSpPr>
            <p:spPr bwMode="auto">
              <a:xfrm>
                <a:off x="559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4" name="Oval 12"/>
              <p:cNvSpPr>
                <a:spLocks noChangeArrowheads="1"/>
              </p:cNvSpPr>
              <p:nvPr/>
            </p:nvSpPr>
            <p:spPr bwMode="auto">
              <a:xfrm>
                <a:off x="588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5" name="Oval 13"/>
              <p:cNvSpPr>
                <a:spLocks noChangeArrowheads="1"/>
              </p:cNvSpPr>
              <p:nvPr/>
            </p:nvSpPr>
            <p:spPr bwMode="auto">
              <a:xfrm>
                <a:off x="6168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6" name="Oval 14"/>
              <p:cNvSpPr>
                <a:spLocks noChangeArrowheads="1"/>
              </p:cNvSpPr>
              <p:nvPr/>
            </p:nvSpPr>
            <p:spPr bwMode="auto">
              <a:xfrm>
                <a:off x="6456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7" name="Oval 15"/>
              <p:cNvSpPr>
                <a:spLocks noChangeArrowheads="1"/>
              </p:cNvSpPr>
              <p:nvPr/>
            </p:nvSpPr>
            <p:spPr bwMode="auto">
              <a:xfrm>
                <a:off x="6744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8" name="Oval 16"/>
              <p:cNvSpPr>
                <a:spLocks noChangeArrowheads="1"/>
              </p:cNvSpPr>
              <p:nvPr/>
            </p:nvSpPr>
            <p:spPr bwMode="auto">
              <a:xfrm>
                <a:off x="7032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9" name="Oval 17"/>
              <p:cNvSpPr>
                <a:spLocks noChangeArrowheads="1"/>
              </p:cNvSpPr>
              <p:nvPr/>
            </p:nvSpPr>
            <p:spPr bwMode="auto">
              <a:xfrm>
                <a:off x="7320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</p:grpSp>
        <p:sp>
          <p:nvSpPr>
            <p:cNvPr id="31" name="AutoShape 18"/>
            <p:cNvSpPr>
              <a:spLocks/>
            </p:cNvSpPr>
            <p:nvPr/>
          </p:nvSpPr>
          <p:spPr bwMode="auto">
            <a:xfrm rot="16200000" flipV="1">
              <a:off x="4512" y="3190"/>
              <a:ext cx="288" cy="2448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415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1500">
                  <a:latin typeface="Calibri" pitchFamily="34" charset="0"/>
                </a:rPr>
                <a:t>10 ks</a:t>
              </a:r>
              <a:endParaRPr lang="cs-CZ" sz="1500"/>
            </a:p>
          </p:txBody>
        </p:sp>
        <p:sp>
          <p:nvSpPr>
            <p:cNvPr id="33" name="AutoShape 20"/>
            <p:cNvSpPr>
              <a:spLocks/>
            </p:cNvSpPr>
            <p:nvPr/>
          </p:nvSpPr>
          <p:spPr bwMode="auto">
            <a:xfrm rot="16200000" flipV="1">
              <a:off x="6672" y="3766"/>
              <a:ext cx="288" cy="1296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631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1500">
                  <a:latin typeface="Calibri" pitchFamily="34" charset="0"/>
                </a:rPr>
                <a:t>5 ks</a:t>
              </a:r>
              <a:endParaRPr lang="cs-CZ" sz="1500"/>
            </a:p>
          </p:txBody>
        </p:sp>
      </p:grp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2849949" y="2529209"/>
            <a:ext cx="1017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1. tah</a:t>
            </a:r>
          </a:p>
        </p:txBody>
      </p:sp>
      <p:sp>
        <p:nvSpPr>
          <p:cNvPr id="51" name="TextovéPole 50"/>
          <p:cNvSpPr txBox="1">
            <a:spLocks noChangeArrowheads="1"/>
          </p:cNvSpPr>
          <p:nvPr/>
        </p:nvSpPr>
        <p:spPr bwMode="auto">
          <a:xfrm>
            <a:off x="2862601" y="4112879"/>
            <a:ext cx="18487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>
                <a:latin typeface="Calibri" pitchFamily="34" charset="0"/>
              </a:rPr>
              <a:t>2. tah</a:t>
            </a:r>
          </a:p>
          <a:p>
            <a:r>
              <a:rPr lang="cs-CZ" sz="1500" dirty="0">
                <a:latin typeface="Calibri" pitchFamily="34" charset="0"/>
              </a:rPr>
              <a:t>(byla-li v 1. tahu vytažena bílá kulička)</a:t>
            </a:r>
          </a:p>
        </p:txBody>
      </p:sp>
      <p:grpSp>
        <p:nvGrpSpPr>
          <p:cNvPr id="52" name="Group 3"/>
          <p:cNvGrpSpPr>
            <a:grpSpLocks/>
          </p:cNvGrpSpPr>
          <p:nvPr/>
        </p:nvGrpSpPr>
        <p:grpSpPr bwMode="auto">
          <a:xfrm>
            <a:off x="5032770" y="4112879"/>
            <a:ext cx="4018359" cy="910829"/>
            <a:chOff x="3681" y="13684"/>
            <a:chExt cx="5040" cy="1260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368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404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440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476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2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48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84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620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656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692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7281" y="13684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7641" y="13684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8001" y="13684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8361" y="13684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7" name="AutoShape 18"/>
            <p:cNvSpPr>
              <a:spLocks/>
            </p:cNvSpPr>
            <p:nvPr/>
          </p:nvSpPr>
          <p:spPr bwMode="auto">
            <a:xfrm rot="16200000" flipV="1">
              <a:off x="5211" y="12694"/>
              <a:ext cx="360" cy="3060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8" name="Text Box 19"/>
            <p:cNvSpPr txBox="1">
              <a:spLocks noChangeArrowheads="1"/>
            </p:cNvSpPr>
            <p:nvPr/>
          </p:nvSpPr>
          <p:spPr bwMode="auto">
            <a:xfrm>
              <a:off x="4761" y="14404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1500">
                  <a:latin typeface="Calibri" pitchFamily="34" charset="0"/>
                </a:rPr>
                <a:t>10 ks</a:t>
              </a:r>
              <a:endParaRPr lang="cs-CZ" sz="1500"/>
            </a:p>
          </p:txBody>
        </p:sp>
        <p:sp>
          <p:nvSpPr>
            <p:cNvPr id="69" name="AutoShape 20"/>
            <p:cNvSpPr>
              <a:spLocks/>
            </p:cNvSpPr>
            <p:nvPr/>
          </p:nvSpPr>
          <p:spPr bwMode="auto">
            <a:xfrm rot="16200000" flipV="1">
              <a:off x="7731" y="13594"/>
              <a:ext cx="360" cy="1260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7281" y="14404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1500">
                  <a:latin typeface="Calibri" pitchFamily="34" charset="0"/>
                </a:rPr>
                <a:t>4 ks</a:t>
              </a:r>
              <a:endParaRPr lang="cs-CZ" sz="1500"/>
            </a:p>
          </p:txBody>
        </p:sp>
      </p:grpSp>
    </p:spTree>
    <p:extLst>
      <p:ext uri="{BB962C8B-B14F-4D97-AF65-F5344CB8AC3E}">
        <p14:creationId xmlns:p14="http://schemas.microsoft.com/office/powerpoint/2010/main" val="12079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457200" indent="-457200" algn="ctr">
                  <a:buFont typeface="+mj-lt"/>
                  <a:buAutoNum type="alphaLcParenR" startAt="3"/>
                </a:pPr>
                <a:r>
                  <a:rPr lang="cs-CZ" dirty="0"/>
                  <a:t>ve dvou tazích vytáhneme 2 bílé kuličky,</a:t>
                </a:r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=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0, 095</m:t>
                      </m:r>
                    </m:oMath>
                  </m:oMathPara>
                </a14:m>
                <a:endParaRPr lang="en-US" dirty="0">
                  <a:ea typeface="Calibri"/>
                  <a:cs typeface="Times New Roman"/>
                </a:endParaRPr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3"/>
                <a:stretch>
                  <a:fillRect t="-14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sz="2000" dirty="0"/>
              <a:t>Neprůhledný pytlík obsahuje 10 černých a 5 bílých kuliček. Budeme provádět náhodný pokus – vytažení jedné kuličky, přičemž kuličku do pytlíku nevracíme. Určete pravděpodobnost, že </a:t>
            </a:r>
          </a:p>
        </p:txBody>
      </p:sp>
      <p:grpSp>
        <p:nvGrpSpPr>
          <p:cNvPr id="29" name="Group 1"/>
          <p:cNvGrpSpPr>
            <a:grpSpLocks/>
          </p:cNvGrpSpPr>
          <p:nvPr/>
        </p:nvGrpSpPr>
        <p:grpSpPr bwMode="auto">
          <a:xfrm>
            <a:off x="5024456" y="2600137"/>
            <a:ext cx="4179094" cy="964406"/>
            <a:chOff x="3288" y="3982"/>
            <a:chExt cx="4176" cy="1008"/>
          </a:xfrm>
        </p:grpSpPr>
        <p:grpSp>
          <p:nvGrpSpPr>
            <p:cNvPr id="30" name="Group 2"/>
            <p:cNvGrpSpPr>
              <a:grpSpLocks/>
            </p:cNvGrpSpPr>
            <p:nvPr/>
          </p:nvGrpSpPr>
          <p:grpSpPr bwMode="auto">
            <a:xfrm>
              <a:off x="3288" y="3982"/>
              <a:ext cx="4176" cy="144"/>
              <a:chOff x="3288" y="3982"/>
              <a:chExt cx="4176" cy="144"/>
            </a:xfrm>
          </p:grpSpPr>
          <p:sp>
            <p:nvSpPr>
              <p:cNvPr id="35" name="Oval 3"/>
              <p:cNvSpPr>
                <a:spLocks noChangeArrowheads="1"/>
              </p:cNvSpPr>
              <p:nvPr/>
            </p:nvSpPr>
            <p:spPr bwMode="auto">
              <a:xfrm>
                <a:off x="328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6" name="Oval 4"/>
              <p:cNvSpPr>
                <a:spLocks noChangeArrowheads="1"/>
              </p:cNvSpPr>
              <p:nvPr/>
            </p:nvSpPr>
            <p:spPr bwMode="auto">
              <a:xfrm>
                <a:off x="357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7" name="Oval 5"/>
              <p:cNvSpPr>
                <a:spLocks noChangeArrowheads="1"/>
              </p:cNvSpPr>
              <p:nvPr/>
            </p:nvSpPr>
            <p:spPr bwMode="auto">
              <a:xfrm>
                <a:off x="386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8" name="Oval 6"/>
              <p:cNvSpPr>
                <a:spLocks noChangeArrowheads="1"/>
              </p:cNvSpPr>
              <p:nvPr/>
            </p:nvSpPr>
            <p:spPr bwMode="auto">
              <a:xfrm>
                <a:off x="415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9" name="Oval 7"/>
              <p:cNvSpPr>
                <a:spLocks noChangeArrowheads="1"/>
              </p:cNvSpPr>
              <p:nvPr/>
            </p:nvSpPr>
            <p:spPr bwMode="auto">
              <a:xfrm>
                <a:off x="444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0" name="Oval 8"/>
              <p:cNvSpPr>
                <a:spLocks noChangeArrowheads="1"/>
              </p:cNvSpPr>
              <p:nvPr/>
            </p:nvSpPr>
            <p:spPr bwMode="auto">
              <a:xfrm>
                <a:off x="472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1" name="Oval 9"/>
              <p:cNvSpPr>
                <a:spLocks noChangeArrowheads="1"/>
              </p:cNvSpPr>
              <p:nvPr/>
            </p:nvSpPr>
            <p:spPr bwMode="auto">
              <a:xfrm>
                <a:off x="501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2" name="Oval 10"/>
              <p:cNvSpPr>
                <a:spLocks noChangeArrowheads="1"/>
              </p:cNvSpPr>
              <p:nvPr/>
            </p:nvSpPr>
            <p:spPr bwMode="auto">
              <a:xfrm>
                <a:off x="530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3" name="Oval 11"/>
              <p:cNvSpPr>
                <a:spLocks noChangeArrowheads="1"/>
              </p:cNvSpPr>
              <p:nvPr/>
            </p:nvSpPr>
            <p:spPr bwMode="auto">
              <a:xfrm>
                <a:off x="559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4" name="Oval 12"/>
              <p:cNvSpPr>
                <a:spLocks noChangeArrowheads="1"/>
              </p:cNvSpPr>
              <p:nvPr/>
            </p:nvSpPr>
            <p:spPr bwMode="auto">
              <a:xfrm>
                <a:off x="588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5" name="Oval 13"/>
              <p:cNvSpPr>
                <a:spLocks noChangeArrowheads="1"/>
              </p:cNvSpPr>
              <p:nvPr/>
            </p:nvSpPr>
            <p:spPr bwMode="auto">
              <a:xfrm>
                <a:off x="6168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6" name="Oval 14"/>
              <p:cNvSpPr>
                <a:spLocks noChangeArrowheads="1"/>
              </p:cNvSpPr>
              <p:nvPr/>
            </p:nvSpPr>
            <p:spPr bwMode="auto">
              <a:xfrm>
                <a:off x="6456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7" name="Oval 15"/>
              <p:cNvSpPr>
                <a:spLocks noChangeArrowheads="1"/>
              </p:cNvSpPr>
              <p:nvPr/>
            </p:nvSpPr>
            <p:spPr bwMode="auto">
              <a:xfrm>
                <a:off x="6744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8" name="Oval 16"/>
              <p:cNvSpPr>
                <a:spLocks noChangeArrowheads="1"/>
              </p:cNvSpPr>
              <p:nvPr/>
            </p:nvSpPr>
            <p:spPr bwMode="auto">
              <a:xfrm>
                <a:off x="7032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9" name="Oval 17"/>
              <p:cNvSpPr>
                <a:spLocks noChangeArrowheads="1"/>
              </p:cNvSpPr>
              <p:nvPr/>
            </p:nvSpPr>
            <p:spPr bwMode="auto">
              <a:xfrm>
                <a:off x="7320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</p:grpSp>
        <p:sp>
          <p:nvSpPr>
            <p:cNvPr id="31" name="AutoShape 18"/>
            <p:cNvSpPr>
              <a:spLocks/>
            </p:cNvSpPr>
            <p:nvPr/>
          </p:nvSpPr>
          <p:spPr bwMode="auto">
            <a:xfrm rot="16200000" flipV="1">
              <a:off x="4512" y="3190"/>
              <a:ext cx="288" cy="2448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415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1500">
                  <a:latin typeface="Calibri" pitchFamily="34" charset="0"/>
                </a:rPr>
                <a:t>10 ks</a:t>
              </a:r>
              <a:endParaRPr lang="cs-CZ" sz="1500"/>
            </a:p>
          </p:txBody>
        </p:sp>
        <p:sp>
          <p:nvSpPr>
            <p:cNvPr id="33" name="AutoShape 20"/>
            <p:cNvSpPr>
              <a:spLocks/>
            </p:cNvSpPr>
            <p:nvPr/>
          </p:nvSpPr>
          <p:spPr bwMode="auto">
            <a:xfrm rot="16200000" flipV="1">
              <a:off x="6672" y="3766"/>
              <a:ext cx="288" cy="1296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631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1500">
                  <a:latin typeface="Calibri" pitchFamily="34" charset="0"/>
                </a:rPr>
                <a:t>5 ks</a:t>
              </a:r>
              <a:endParaRPr lang="cs-CZ" sz="1500"/>
            </a:p>
          </p:txBody>
        </p:sp>
      </p:grp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2849949" y="2529209"/>
            <a:ext cx="1017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1. tah</a:t>
            </a:r>
          </a:p>
        </p:txBody>
      </p:sp>
      <p:sp>
        <p:nvSpPr>
          <p:cNvPr id="51" name="TextovéPole 50"/>
          <p:cNvSpPr txBox="1">
            <a:spLocks noChangeArrowheads="1"/>
          </p:cNvSpPr>
          <p:nvPr/>
        </p:nvSpPr>
        <p:spPr bwMode="auto">
          <a:xfrm>
            <a:off x="2862601" y="4112879"/>
            <a:ext cx="18487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>
                <a:latin typeface="Calibri" pitchFamily="34" charset="0"/>
              </a:rPr>
              <a:t>2. tah</a:t>
            </a:r>
          </a:p>
          <a:p>
            <a:r>
              <a:rPr lang="cs-CZ" sz="1500" dirty="0">
                <a:latin typeface="Calibri" pitchFamily="34" charset="0"/>
              </a:rPr>
              <a:t>(byla-li v 1. tahu vytažena bílá kulička)</a:t>
            </a:r>
          </a:p>
        </p:txBody>
      </p:sp>
      <p:grpSp>
        <p:nvGrpSpPr>
          <p:cNvPr id="52" name="Group 3"/>
          <p:cNvGrpSpPr>
            <a:grpSpLocks/>
          </p:cNvGrpSpPr>
          <p:nvPr/>
        </p:nvGrpSpPr>
        <p:grpSpPr bwMode="auto">
          <a:xfrm>
            <a:off x="5032770" y="4112879"/>
            <a:ext cx="4018359" cy="910829"/>
            <a:chOff x="3681" y="13684"/>
            <a:chExt cx="5040" cy="1260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368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404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440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476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512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48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584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620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656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692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7281" y="13684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7641" y="13684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8001" y="13684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8361" y="13684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7" name="AutoShape 18"/>
            <p:cNvSpPr>
              <a:spLocks/>
            </p:cNvSpPr>
            <p:nvPr/>
          </p:nvSpPr>
          <p:spPr bwMode="auto">
            <a:xfrm rot="16200000" flipV="1">
              <a:off x="5211" y="12694"/>
              <a:ext cx="360" cy="3060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68" name="Text Box 19"/>
            <p:cNvSpPr txBox="1">
              <a:spLocks noChangeArrowheads="1"/>
            </p:cNvSpPr>
            <p:nvPr/>
          </p:nvSpPr>
          <p:spPr bwMode="auto">
            <a:xfrm>
              <a:off x="4761" y="14404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1500">
                  <a:latin typeface="Calibri" pitchFamily="34" charset="0"/>
                </a:rPr>
                <a:t>10 ks</a:t>
              </a:r>
              <a:endParaRPr lang="cs-CZ" sz="1500"/>
            </a:p>
          </p:txBody>
        </p:sp>
        <p:sp>
          <p:nvSpPr>
            <p:cNvPr id="69" name="AutoShape 20"/>
            <p:cNvSpPr>
              <a:spLocks/>
            </p:cNvSpPr>
            <p:nvPr/>
          </p:nvSpPr>
          <p:spPr bwMode="auto">
            <a:xfrm rot="16200000" flipV="1">
              <a:off x="7731" y="13594"/>
              <a:ext cx="360" cy="1260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7281" y="14404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1500">
                  <a:latin typeface="Calibri" pitchFamily="34" charset="0"/>
                </a:rPr>
                <a:t>4 ks</a:t>
              </a:r>
              <a:endParaRPr lang="cs-CZ" sz="1500"/>
            </a:p>
          </p:txBody>
        </p:sp>
      </p:grpSp>
      <p:sp>
        <p:nvSpPr>
          <p:cNvPr id="71" name="Elipsa 45"/>
          <p:cNvSpPr/>
          <p:nvPr/>
        </p:nvSpPr>
        <p:spPr>
          <a:xfrm>
            <a:off x="6080673" y="1976996"/>
            <a:ext cx="267890" cy="267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72" name="Elipsa 46"/>
          <p:cNvSpPr/>
          <p:nvPr/>
        </p:nvSpPr>
        <p:spPr>
          <a:xfrm>
            <a:off x="6402142" y="1976996"/>
            <a:ext cx="267890" cy="267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4904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71" grpId="0" animBg="1"/>
      <p:bldP spid="7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457200" indent="-457200" algn="ctr">
                  <a:buFont typeface="+mj-lt"/>
                  <a:buAutoNum type="alphaLcParenR" startAt="4"/>
                </a:pPr>
                <a:r>
                  <a:rPr lang="cs-CZ" dirty="0"/>
                  <a:t>ve dvou tazích vytáhneme 1 bílou a 1 černou kuličku,</a:t>
                </a:r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sz="1600" i="1" dirty="0">
                  <a:latin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</a:rPr>
                        <m:t>             +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</a:rPr>
                        <m:t>           =</m:t>
                      </m:r>
                    </m:oMath>
                  </m:oMathPara>
                </a14:m>
                <a:endParaRPr lang="cs-CZ" sz="1600" i="1" dirty="0">
                  <a:latin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:endParaRPr lang="cs-CZ" sz="800" i="1" dirty="0">
                  <a:latin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= 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600" i="1" dirty="0">
                  <a:latin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cs-CZ" sz="1600" i="1" dirty="0">
                  <a:latin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+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∙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= </m:t>
                      </m:r>
                    </m:oMath>
                  </m:oMathPara>
                </a14:m>
                <a:endParaRPr lang="cs-CZ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:endParaRPr lang="cs-CZ" sz="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≅0, 476</m:t>
                      </m:r>
                    </m:oMath>
                  </m:oMathPara>
                </a14:m>
                <a:endParaRPr lang="cs-CZ" sz="1600" dirty="0"/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t="-1448" b="-16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sz="2000" dirty="0"/>
              <a:t>Neprůhledný pytlík obsahuje 10 černých a 5 bílých kuliček. Budeme provádět náhodný pokus – vytažení jedné kuličky, přičemž kuličku do pytlíku nevracíme. Určete pravděpodobnost, že </a:t>
            </a:r>
          </a:p>
        </p:txBody>
      </p:sp>
      <p:grpSp>
        <p:nvGrpSpPr>
          <p:cNvPr id="29" name="Group 1"/>
          <p:cNvGrpSpPr>
            <a:grpSpLocks/>
          </p:cNvGrpSpPr>
          <p:nvPr/>
        </p:nvGrpSpPr>
        <p:grpSpPr bwMode="auto">
          <a:xfrm>
            <a:off x="5049306" y="3091843"/>
            <a:ext cx="4179094" cy="964406"/>
            <a:chOff x="3288" y="3982"/>
            <a:chExt cx="4176" cy="1008"/>
          </a:xfrm>
        </p:grpSpPr>
        <p:grpSp>
          <p:nvGrpSpPr>
            <p:cNvPr id="30" name="Group 2"/>
            <p:cNvGrpSpPr>
              <a:grpSpLocks/>
            </p:cNvGrpSpPr>
            <p:nvPr/>
          </p:nvGrpSpPr>
          <p:grpSpPr bwMode="auto">
            <a:xfrm>
              <a:off x="3288" y="3982"/>
              <a:ext cx="4176" cy="144"/>
              <a:chOff x="3288" y="3982"/>
              <a:chExt cx="4176" cy="144"/>
            </a:xfrm>
          </p:grpSpPr>
          <p:sp>
            <p:nvSpPr>
              <p:cNvPr id="35" name="Oval 3"/>
              <p:cNvSpPr>
                <a:spLocks noChangeArrowheads="1"/>
              </p:cNvSpPr>
              <p:nvPr/>
            </p:nvSpPr>
            <p:spPr bwMode="auto">
              <a:xfrm>
                <a:off x="328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6" name="Oval 4"/>
              <p:cNvSpPr>
                <a:spLocks noChangeArrowheads="1"/>
              </p:cNvSpPr>
              <p:nvPr/>
            </p:nvSpPr>
            <p:spPr bwMode="auto">
              <a:xfrm>
                <a:off x="357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7" name="Oval 5"/>
              <p:cNvSpPr>
                <a:spLocks noChangeArrowheads="1"/>
              </p:cNvSpPr>
              <p:nvPr/>
            </p:nvSpPr>
            <p:spPr bwMode="auto">
              <a:xfrm>
                <a:off x="386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8" name="Oval 6"/>
              <p:cNvSpPr>
                <a:spLocks noChangeArrowheads="1"/>
              </p:cNvSpPr>
              <p:nvPr/>
            </p:nvSpPr>
            <p:spPr bwMode="auto">
              <a:xfrm>
                <a:off x="415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9" name="Oval 7"/>
              <p:cNvSpPr>
                <a:spLocks noChangeArrowheads="1"/>
              </p:cNvSpPr>
              <p:nvPr/>
            </p:nvSpPr>
            <p:spPr bwMode="auto">
              <a:xfrm>
                <a:off x="444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0" name="Oval 8"/>
              <p:cNvSpPr>
                <a:spLocks noChangeArrowheads="1"/>
              </p:cNvSpPr>
              <p:nvPr/>
            </p:nvSpPr>
            <p:spPr bwMode="auto">
              <a:xfrm>
                <a:off x="472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1" name="Oval 9"/>
              <p:cNvSpPr>
                <a:spLocks noChangeArrowheads="1"/>
              </p:cNvSpPr>
              <p:nvPr/>
            </p:nvSpPr>
            <p:spPr bwMode="auto">
              <a:xfrm>
                <a:off x="501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2" name="Oval 10"/>
              <p:cNvSpPr>
                <a:spLocks noChangeArrowheads="1"/>
              </p:cNvSpPr>
              <p:nvPr/>
            </p:nvSpPr>
            <p:spPr bwMode="auto">
              <a:xfrm>
                <a:off x="530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3" name="Oval 11"/>
              <p:cNvSpPr>
                <a:spLocks noChangeArrowheads="1"/>
              </p:cNvSpPr>
              <p:nvPr/>
            </p:nvSpPr>
            <p:spPr bwMode="auto">
              <a:xfrm>
                <a:off x="559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4" name="Oval 12"/>
              <p:cNvSpPr>
                <a:spLocks noChangeArrowheads="1"/>
              </p:cNvSpPr>
              <p:nvPr/>
            </p:nvSpPr>
            <p:spPr bwMode="auto">
              <a:xfrm>
                <a:off x="588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5" name="Oval 13"/>
              <p:cNvSpPr>
                <a:spLocks noChangeArrowheads="1"/>
              </p:cNvSpPr>
              <p:nvPr/>
            </p:nvSpPr>
            <p:spPr bwMode="auto">
              <a:xfrm>
                <a:off x="6168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6" name="Oval 14"/>
              <p:cNvSpPr>
                <a:spLocks noChangeArrowheads="1"/>
              </p:cNvSpPr>
              <p:nvPr/>
            </p:nvSpPr>
            <p:spPr bwMode="auto">
              <a:xfrm>
                <a:off x="6456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7" name="Oval 15"/>
              <p:cNvSpPr>
                <a:spLocks noChangeArrowheads="1"/>
              </p:cNvSpPr>
              <p:nvPr/>
            </p:nvSpPr>
            <p:spPr bwMode="auto">
              <a:xfrm>
                <a:off x="6744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8" name="Oval 16"/>
              <p:cNvSpPr>
                <a:spLocks noChangeArrowheads="1"/>
              </p:cNvSpPr>
              <p:nvPr/>
            </p:nvSpPr>
            <p:spPr bwMode="auto">
              <a:xfrm>
                <a:off x="7032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9" name="Oval 17"/>
              <p:cNvSpPr>
                <a:spLocks noChangeArrowheads="1"/>
              </p:cNvSpPr>
              <p:nvPr/>
            </p:nvSpPr>
            <p:spPr bwMode="auto">
              <a:xfrm>
                <a:off x="7320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</p:grpSp>
        <p:sp>
          <p:nvSpPr>
            <p:cNvPr id="31" name="AutoShape 18"/>
            <p:cNvSpPr>
              <a:spLocks/>
            </p:cNvSpPr>
            <p:nvPr/>
          </p:nvSpPr>
          <p:spPr bwMode="auto">
            <a:xfrm rot="16200000" flipV="1">
              <a:off x="4512" y="3190"/>
              <a:ext cx="288" cy="2448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415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1500">
                  <a:latin typeface="Calibri" pitchFamily="34" charset="0"/>
                </a:rPr>
                <a:t>10 ks</a:t>
              </a:r>
              <a:endParaRPr lang="cs-CZ" sz="1500"/>
            </a:p>
          </p:txBody>
        </p:sp>
        <p:sp>
          <p:nvSpPr>
            <p:cNvPr id="33" name="AutoShape 20"/>
            <p:cNvSpPr>
              <a:spLocks/>
            </p:cNvSpPr>
            <p:nvPr/>
          </p:nvSpPr>
          <p:spPr bwMode="auto">
            <a:xfrm rot="16200000" flipV="1">
              <a:off x="6672" y="3766"/>
              <a:ext cx="288" cy="1296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631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1500">
                  <a:latin typeface="Calibri" pitchFamily="34" charset="0"/>
                </a:rPr>
                <a:t>5 ks</a:t>
              </a:r>
              <a:endParaRPr lang="cs-CZ" sz="1500"/>
            </a:p>
          </p:txBody>
        </p:sp>
      </p:grp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2874799" y="3020915"/>
            <a:ext cx="1017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1. tah</a:t>
            </a:r>
          </a:p>
        </p:txBody>
      </p:sp>
      <p:grpSp>
        <p:nvGrpSpPr>
          <p:cNvPr id="73" name="Skupina 72"/>
          <p:cNvGrpSpPr/>
          <p:nvPr/>
        </p:nvGrpSpPr>
        <p:grpSpPr>
          <a:xfrm>
            <a:off x="5107594" y="1877123"/>
            <a:ext cx="2571749" cy="369333"/>
            <a:chOff x="3567213" y="2237055"/>
            <a:chExt cx="2571749" cy="369333"/>
          </a:xfrm>
        </p:grpSpPr>
        <p:sp>
          <p:nvSpPr>
            <p:cNvPr id="74" name="Elipsa 3"/>
            <p:cNvSpPr/>
            <p:nvPr/>
          </p:nvSpPr>
          <p:spPr>
            <a:xfrm>
              <a:off x="3567213" y="2237055"/>
              <a:ext cx="267890" cy="2678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  <p:sp>
          <p:nvSpPr>
            <p:cNvPr id="75" name="Elipsa 4"/>
            <p:cNvSpPr/>
            <p:nvPr/>
          </p:nvSpPr>
          <p:spPr>
            <a:xfrm>
              <a:off x="3888682" y="2237055"/>
              <a:ext cx="267890" cy="2678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  <p:sp>
          <p:nvSpPr>
            <p:cNvPr id="76" name="TextovéPole 75"/>
            <p:cNvSpPr txBox="1">
              <a:spLocks noChangeArrowheads="1"/>
            </p:cNvSpPr>
            <p:nvPr/>
          </p:nvSpPr>
          <p:spPr bwMode="auto">
            <a:xfrm>
              <a:off x="4424461" y="2237056"/>
              <a:ext cx="803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>
                  <a:latin typeface="Calibri" pitchFamily="34" charset="0"/>
                </a:rPr>
                <a:t>nebo</a:t>
              </a:r>
            </a:p>
          </p:txBody>
        </p:sp>
        <p:sp>
          <p:nvSpPr>
            <p:cNvPr id="77" name="Elipsa 6"/>
            <p:cNvSpPr/>
            <p:nvPr/>
          </p:nvSpPr>
          <p:spPr>
            <a:xfrm>
              <a:off x="5549602" y="2237055"/>
              <a:ext cx="267891" cy="2678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  <p:sp>
          <p:nvSpPr>
            <p:cNvPr id="78" name="Elipsa 7"/>
            <p:cNvSpPr/>
            <p:nvPr/>
          </p:nvSpPr>
          <p:spPr>
            <a:xfrm>
              <a:off x="5871071" y="2237055"/>
              <a:ext cx="267891" cy="2678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29864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457200" indent="-457200" algn="ctr">
                  <a:buFont typeface="+mj-lt"/>
                  <a:buAutoNum type="alphaLcParenR" startAt="5"/>
                </a:pPr>
                <a:r>
                  <a:rPr lang="cs-CZ" dirty="0"/>
                  <a:t>ve druhém tahu vytáhneme bílou kuličku.</a:t>
                </a:r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  <a:p>
                <a:pPr marL="2880000" indent="0" algn="ctr">
                  <a:buNone/>
                </a:pPr>
                <a:endParaRPr lang="cs-CZ" sz="1600" i="1" dirty="0">
                  <a:latin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</a:rPr>
                        <m:t>             +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</a:rPr>
                        <m:t>           =</m:t>
                      </m:r>
                    </m:oMath>
                  </m:oMathPara>
                </a14:m>
                <a:endParaRPr lang="cs-CZ" sz="1600" i="1" dirty="0">
                  <a:latin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:endParaRPr lang="cs-CZ" sz="700" i="1" dirty="0">
                  <a:latin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= 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600" i="1" dirty="0">
                  <a:latin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cs-CZ" sz="1600" i="1" dirty="0">
                  <a:latin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+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∙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= </m:t>
                      </m:r>
                    </m:oMath>
                  </m:oMathPara>
                </a14:m>
                <a:endParaRPr lang="cs-CZ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:endParaRPr lang="cs-CZ" sz="7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8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≅0, 333</m:t>
                      </m:r>
                    </m:oMath>
                  </m:oMathPara>
                </a14:m>
                <a:endParaRPr lang="cs-CZ" sz="1600" dirty="0"/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t="-1448" b="-12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sz="2000" dirty="0"/>
              <a:t>Neprůhledný pytlík obsahuje 10 černých a 5 bílých kuliček. Budeme provádět náhodný pokus – vytažení jedné kuličky, přičemž kuličku do pytlíku nevracíme. Určete pravděpodobnost, že </a:t>
            </a:r>
          </a:p>
        </p:txBody>
      </p:sp>
      <p:grpSp>
        <p:nvGrpSpPr>
          <p:cNvPr id="29" name="Group 1"/>
          <p:cNvGrpSpPr>
            <a:grpSpLocks/>
          </p:cNvGrpSpPr>
          <p:nvPr/>
        </p:nvGrpSpPr>
        <p:grpSpPr bwMode="auto">
          <a:xfrm>
            <a:off x="5049306" y="3091843"/>
            <a:ext cx="4179094" cy="964406"/>
            <a:chOff x="3288" y="3982"/>
            <a:chExt cx="4176" cy="1008"/>
          </a:xfrm>
        </p:grpSpPr>
        <p:grpSp>
          <p:nvGrpSpPr>
            <p:cNvPr id="30" name="Group 2"/>
            <p:cNvGrpSpPr>
              <a:grpSpLocks/>
            </p:cNvGrpSpPr>
            <p:nvPr/>
          </p:nvGrpSpPr>
          <p:grpSpPr bwMode="auto">
            <a:xfrm>
              <a:off x="3288" y="3982"/>
              <a:ext cx="4176" cy="144"/>
              <a:chOff x="3288" y="3982"/>
              <a:chExt cx="4176" cy="144"/>
            </a:xfrm>
          </p:grpSpPr>
          <p:sp>
            <p:nvSpPr>
              <p:cNvPr id="35" name="Oval 3"/>
              <p:cNvSpPr>
                <a:spLocks noChangeArrowheads="1"/>
              </p:cNvSpPr>
              <p:nvPr/>
            </p:nvSpPr>
            <p:spPr bwMode="auto">
              <a:xfrm>
                <a:off x="328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6" name="Oval 4"/>
              <p:cNvSpPr>
                <a:spLocks noChangeArrowheads="1"/>
              </p:cNvSpPr>
              <p:nvPr/>
            </p:nvSpPr>
            <p:spPr bwMode="auto">
              <a:xfrm>
                <a:off x="357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7" name="Oval 5"/>
              <p:cNvSpPr>
                <a:spLocks noChangeArrowheads="1"/>
              </p:cNvSpPr>
              <p:nvPr/>
            </p:nvSpPr>
            <p:spPr bwMode="auto">
              <a:xfrm>
                <a:off x="386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8" name="Oval 6"/>
              <p:cNvSpPr>
                <a:spLocks noChangeArrowheads="1"/>
              </p:cNvSpPr>
              <p:nvPr/>
            </p:nvSpPr>
            <p:spPr bwMode="auto">
              <a:xfrm>
                <a:off x="415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39" name="Oval 7"/>
              <p:cNvSpPr>
                <a:spLocks noChangeArrowheads="1"/>
              </p:cNvSpPr>
              <p:nvPr/>
            </p:nvSpPr>
            <p:spPr bwMode="auto">
              <a:xfrm>
                <a:off x="444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0" name="Oval 8"/>
              <p:cNvSpPr>
                <a:spLocks noChangeArrowheads="1"/>
              </p:cNvSpPr>
              <p:nvPr/>
            </p:nvSpPr>
            <p:spPr bwMode="auto">
              <a:xfrm>
                <a:off x="472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1" name="Oval 9"/>
              <p:cNvSpPr>
                <a:spLocks noChangeArrowheads="1"/>
              </p:cNvSpPr>
              <p:nvPr/>
            </p:nvSpPr>
            <p:spPr bwMode="auto">
              <a:xfrm>
                <a:off x="501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2" name="Oval 10"/>
              <p:cNvSpPr>
                <a:spLocks noChangeArrowheads="1"/>
              </p:cNvSpPr>
              <p:nvPr/>
            </p:nvSpPr>
            <p:spPr bwMode="auto">
              <a:xfrm>
                <a:off x="530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3" name="Oval 11"/>
              <p:cNvSpPr>
                <a:spLocks noChangeArrowheads="1"/>
              </p:cNvSpPr>
              <p:nvPr/>
            </p:nvSpPr>
            <p:spPr bwMode="auto">
              <a:xfrm>
                <a:off x="559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4" name="Oval 12"/>
              <p:cNvSpPr>
                <a:spLocks noChangeArrowheads="1"/>
              </p:cNvSpPr>
              <p:nvPr/>
            </p:nvSpPr>
            <p:spPr bwMode="auto">
              <a:xfrm>
                <a:off x="588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5" name="Oval 13"/>
              <p:cNvSpPr>
                <a:spLocks noChangeArrowheads="1"/>
              </p:cNvSpPr>
              <p:nvPr/>
            </p:nvSpPr>
            <p:spPr bwMode="auto">
              <a:xfrm>
                <a:off x="6168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6" name="Oval 14"/>
              <p:cNvSpPr>
                <a:spLocks noChangeArrowheads="1"/>
              </p:cNvSpPr>
              <p:nvPr/>
            </p:nvSpPr>
            <p:spPr bwMode="auto">
              <a:xfrm>
                <a:off x="6456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7" name="Oval 15"/>
              <p:cNvSpPr>
                <a:spLocks noChangeArrowheads="1"/>
              </p:cNvSpPr>
              <p:nvPr/>
            </p:nvSpPr>
            <p:spPr bwMode="auto">
              <a:xfrm>
                <a:off x="6744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8" name="Oval 16"/>
              <p:cNvSpPr>
                <a:spLocks noChangeArrowheads="1"/>
              </p:cNvSpPr>
              <p:nvPr/>
            </p:nvSpPr>
            <p:spPr bwMode="auto">
              <a:xfrm>
                <a:off x="7032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  <p:sp>
            <p:nvSpPr>
              <p:cNvPr id="49" name="Oval 17"/>
              <p:cNvSpPr>
                <a:spLocks noChangeArrowheads="1"/>
              </p:cNvSpPr>
              <p:nvPr/>
            </p:nvSpPr>
            <p:spPr bwMode="auto">
              <a:xfrm>
                <a:off x="7320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sz="1350">
                  <a:latin typeface="Calibri" pitchFamily="34" charset="0"/>
                </a:endParaRPr>
              </a:p>
            </p:txBody>
          </p:sp>
        </p:grpSp>
        <p:sp>
          <p:nvSpPr>
            <p:cNvPr id="31" name="AutoShape 18"/>
            <p:cNvSpPr>
              <a:spLocks/>
            </p:cNvSpPr>
            <p:nvPr/>
          </p:nvSpPr>
          <p:spPr bwMode="auto">
            <a:xfrm rot="16200000" flipV="1">
              <a:off x="4512" y="3190"/>
              <a:ext cx="288" cy="2448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415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1500">
                  <a:latin typeface="Calibri" pitchFamily="34" charset="0"/>
                </a:rPr>
                <a:t>10 ks</a:t>
              </a:r>
              <a:endParaRPr lang="cs-CZ" sz="1500"/>
            </a:p>
          </p:txBody>
        </p:sp>
        <p:sp>
          <p:nvSpPr>
            <p:cNvPr id="33" name="AutoShape 20"/>
            <p:cNvSpPr>
              <a:spLocks/>
            </p:cNvSpPr>
            <p:nvPr/>
          </p:nvSpPr>
          <p:spPr bwMode="auto">
            <a:xfrm rot="16200000" flipV="1">
              <a:off x="6672" y="3766"/>
              <a:ext cx="288" cy="1296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350">
                <a:latin typeface="Calibri" pitchFamily="34" charset="0"/>
              </a:endParaRP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631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750"/>
                </a:spcAft>
              </a:pPr>
              <a:r>
                <a:rPr lang="cs-CZ" sz="1500">
                  <a:latin typeface="Calibri" pitchFamily="34" charset="0"/>
                </a:rPr>
                <a:t>5 ks</a:t>
              </a:r>
              <a:endParaRPr lang="cs-CZ" sz="1500"/>
            </a:p>
          </p:txBody>
        </p:sp>
      </p:grp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2874799" y="3020915"/>
            <a:ext cx="1017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1. tah</a:t>
            </a:r>
          </a:p>
        </p:txBody>
      </p:sp>
      <p:grpSp>
        <p:nvGrpSpPr>
          <p:cNvPr id="51" name="Skupina 50"/>
          <p:cNvGrpSpPr/>
          <p:nvPr/>
        </p:nvGrpSpPr>
        <p:grpSpPr>
          <a:xfrm>
            <a:off x="5073453" y="2034355"/>
            <a:ext cx="2571749" cy="369333"/>
            <a:chOff x="3567213" y="2237055"/>
            <a:chExt cx="2571749" cy="369333"/>
          </a:xfrm>
        </p:grpSpPr>
        <p:sp>
          <p:nvSpPr>
            <p:cNvPr id="52" name="Elipsa 3"/>
            <p:cNvSpPr/>
            <p:nvPr/>
          </p:nvSpPr>
          <p:spPr>
            <a:xfrm>
              <a:off x="3567213" y="2237055"/>
              <a:ext cx="267890" cy="2678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  <p:sp>
          <p:nvSpPr>
            <p:cNvPr id="53" name="Elipsa 4"/>
            <p:cNvSpPr/>
            <p:nvPr/>
          </p:nvSpPr>
          <p:spPr>
            <a:xfrm>
              <a:off x="3888682" y="2237055"/>
              <a:ext cx="267890" cy="2678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  <p:sp>
          <p:nvSpPr>
            <p:cNvPr id="54" name="TextovéPole 53"/>
            <p:cNvSpPr txBox="1">
              <a:spLocks noChangeArrowheads="1"/>
            </p:cNvSpPr>
            <p:nvPr/>
          </p:nvSpPr>
          <p:spPr bwMode="auto">
            <a:xfrm>
              <a:off x="4424461" y="2237056"/>
              <a:ext cx="803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>
                  <a:latin typeface="Calibri" pitchFamily="34" charset="0"/>
                </a:rPr>
                <a:t>nebo</a:t>
              </a:r>
            </a:p>
          </p:txBody>
        </p:sp>
        <p:sp>
          <p:nvSpPr>
            <p:cNvPr id="55" name="Elipsa 6"/>
            <p:cNvSpPr/>
            <p:nvPr/>
          </p:nvSpPr>
          <p:spPr>
            <a:xfrm>
              <a:off x="5549602" y="2237055"/>
              <a:ext cx="267891" cy="2678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  <p:sp>
          <p:nvSpPr>
            <p:cNvPr id="56" name="Elipsa 7"/>
            <p:cNvSpPr/>
            <p:nvPr/>
          </p:nvSpPr>
          <p:spPr>
            <a:xfrm>
              <a:off x="5871071" y="2237055"/>
              <a:ext cx="267891" cy="2678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27593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Náhodný pokus </a:t>
                </a:r>
                <a:r>
                  <a:rPr lang="cs-CZ" dirty="0"/>
                  <a:t>– konečný děj, jehož výsledek není předem jednoznačně určen podmínkami, </a:t>
                </a:r>
              </a:p>
              <a:p>
                <a:pPr marL="0" indent="0"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                               za nichž probíhá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Náhodný jev </a:t>
                </a:r>
                <a:r>
                  <a:rPr lang="cs-CZ" dirty="0"/>
                  <a:t>– tvrzení o výsledku náhodného pokusu, </a:t>
                </a:r>
              </a:p>
              <a:p>
                <a:pPr marL="0" indent="0"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                         o jehož pravdivosti můžeme po ukončení pokusu rozhodnout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                   –  obvykle značíme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 …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Elementární jev </a:t>
                </a:r>
                <a:r>
                  <a:rPr lang="el-GR" b="1" i="1" dirty="0"/>
                  <a:t>ω</a:t>
                </a:r>
                <a:r>
                  <a:rPr lang="cs-CZ" b="1" dirty="0"/>
                  <a:t> </a:t>
                </a:r>
                <a:r>
                  <a:rPr lang="cs-CZ" dirty="0"/>
                  <a:t>– jednotlivý výsledek náhodného pokusu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                             – nelze jej vyjádřit jako sjednocení dvou různých jevů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Základní prostor  </a:t>
                </a:r>
                <a:r>
                  <a:rPr lang="el-GR" b="1" i="1" dirty="0"/>
                  <a:t>Ω</a:t>
                </a:r>
                <a:r>
                  <a:rPr lang="cs-CZ" i="1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/>
                  <a:t>– </a:t>
                </a:r>
                <a:r>
                  <a:rPr lang="en-US" dirty="0" err="1"/>
                  <a:t>mn</a:t>
                </a:r>
                <a:r>
                  <a:rPr lang="cs-CZ" dirty="0" err="1"/>
                  <a:t>ožina</a:t>
                </a:r>
                <a:r>
                  <a:rPr lang="cs-CZ" dirty="0"/>
                  <a:t> všech elementárních jevů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</p:spTree>
    <p:extLst>
      <p:ext uri="{BB962C8B-B14F-4D97-AF65-F5344CB8AC3E}">
        <p14:creationId xmlns:p14="http://schemas.microsoft.com/office/powerpoint/2010/main" val="382313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115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>
            <a:normAutofit/>
          </a:bodyPr>
          <a:lstStyle/>
          <a:p>
            <a:r>
              <a:rPr lang="cs-CZ" dirty="0"/>
              <a:t>Modelové úlohy aneb hrátky s kostkami</a:t>
            </a:r>
          </a:p>
        </p:txBody>
      </p:sp>
      <p:pic>
        <p:nvPicPr>
          <p:cNvPr id="7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38">
            <a:off x="4911491" y="2531605"/>
            <a:ext cx="2389609" cy="25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49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54600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 algn="ctr" fontAlgn="t">
              <a:buNone/>
            </a:pPr>
            <a:r>
              <a:rPr lang="cs-CZ" dirty="0"/>
              <a:t>Pokud nebude uvedeno jinak, uvažujme pod pojmem „kostka“ férovou (homogenní) šestistěnnou kostku se stranami označenými 1 – 6.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2000" dirty="0"/>
              <a:t>Hodíme dvěma nerozlišitelnými kostkami. </a:t>
            </a:r>
            <a:br>
              <a:rPr lang="cs-CZ" sz="2000" dirty="0"/>
            </a:br>
            <a:r>
              <a:rPr lang="cs-CZ" sz="2000" dirty="0"/>
              <a:t>Kolik různých výsledků můžeme získat?</a:t>
            </a:r>
          </a:p>
        </p:txBody>
      </p:sp>
      <p:pic>
        <p:nvPicPr>
          <p:cNvPr id="57" name="Picture 4" descr="Související obráze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4" t="10556" r="16003" b="10575"/>
          <a:stretch/>
        </p:blipFill>
        <p:spPr bwMode="auto">
          <a:xfrm>
            <a:off x="5495794" y="1674339"/>
            <a:ext cx="1277657" cy="13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Výsledek obrázku pro kostka cuk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50" y="2913345"/>
            <a:ext cx="1577301" cy="14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Výsledek obrázku pro l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11" y="1751417"/>
            <a:ext cx="1459210" cy="163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Výsledek obrázku pro vícest&amp;ecaron;nná kostk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8" t="24898" r="24037" b="20718"/>
          <a:stretch/>
        </p:blipFill>
        <p:spPr bwMode="auto">
          <a:xfrm>
            <a:off x="4905214" y="3218501"/>
            <a:ext cx="13681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Výsledek obrázku pro vícest&amp;ecaron;nná kost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31" y="336915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Související obráze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9107" r="8896" b="12387"/>
          <a:stretch/>
        </p:blipFill>
        <p:spPr bwMode="auto">
          <a:xfrm>
            <a:off x="8113233" y="3436385"/>
            <a:ext cx="1390156" cy="129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Související obrázek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3" t="23727" r="23464" b="19750"/>
          <a:stretch/>
        </p:blipFill>
        <p:spPr bwMode="auto">
          <a:xfrm rot="1480111">
            <a:off x="3169590" y="1909733"/>
            <a:ext cx="2023044" cy="15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O</a:t>
                </a:r>
                <a:r>
                  <a:rPr lang="cs-CZ" dirty="0"/>
                  <a:t>značme každý výsledek dvouprvkovou množinou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jsou pozorované výsledky.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Kostky jsou nerozlišitelné, proto používáme množinový zápis výsledků – na pořadí nezáleží.</a:t>
                </a:r>
                <a:endParaRPr lang="en-US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endParaRPr lang="cs-CZ" sz="900" dirty="0"/>
              </a:p>
              <a:p>
                <a:pPr marL="0" indent="0">
                  <a:buNone/>
                </a:pPr>
                <a:r>
                  <a:rPr lang="cs-CZ" sz="1600" dirty="0"/>
                  <a:t>Je zřejmé, že </a:t>
                </a:r>
                <a:r>
                  <a:rPr lang="cs-CZ" sz="1600" b="1" dirty="0"/>
                  <a:t>existuje 21 různých výsledků.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cs-CZ" sz="1600" dirty="0"/>
                  <a:t>K témuž závěru bychom došli určením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sz="1600" dirty="0"/>
                  <a:t>počtu kombinací s opakováním 2. třídy ze 6 prvků.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cs-CZ" sz="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2000" dirty="0"/>
              <a:t>Hodíme dvěma nerozlišitelnými kostkami. </a:t>
            </a:r>
            <a:br>
              <a:rPr lang="cs-CZ" sz="2000" dirty="0"/>
            </a:br>
            <a:r>
              <a:rPr lang="cs-CZ" sz="2000" dirty="0"/>
              <a:t>Kolik různých výsledků můžeme získat?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6791" l="1487" r="97770">
                        <a14:foregroundMark x1="24907" y1="29412" x2="24907" y2="29412"/>
                        <a14:foregroundMark x1="17844" y1="33155" x2="17844" y2="33155"/>
                        <a14:foregroundMark x1="15985" y1="49198" x2="15985" y2="49198"/>
                        <a14:foregroundMark x1="8550" y1="37433" x2="8550" y2="37433"/>
                        <a14:foregroundMark x1="12639" y1="22995" x2="12639" y2="22995"/>
                        <a14:foregroundMark x1="29740" y1="22995" x2="29740" y2="22995"/>
                        <a14:foregroundMark x1="67286" y1="51872" x2="67286" y2="51872"/>
                        <a14:foregroundMark x1="69517" y1="34759" x2="69517" y2="34759"/>
                        <a14:foregroundMark x1="88476" y1="48128" x2="88476" y2="48128"/>
                        <a14:foregroundMark x1="81413" y1="65241" x2="81413" y2="65241"/>
                        <a14:foregroundMark x1="77695" y1="77540" x2="77695" y2="77540"/>
                        <a14:foregroundMark x1="60223" y1="76471" x2="60223" y2="76471"/>
                        <a14:foregroundMark x1="52788" y1="59893" x2="52788" y2="59893"/>
                        <a14:foregroundMark x1="28996" y1="59893" x2="28996" y2="59893"/>
                        <a14:foregroundMark x1="37918" y1="57754" x2="37918" y2="57754"/>
                        <a14:foregroundMark x1="37918" y1="56150" x2="37918" y2="56150"/>
                        <a14:foregroundMark x1="40892" y1="45989" x2="40892" y2="45989"/>
                        <a14:foregroundMark x1="31227" y1="47059" x2="31227" y2="47059"/>
                        <a14:foregroundMark x1="34201" y1="34225" x2="34201" y2="34225"/>
                        <a14:foregroundMark x1="43123" y1="33690" x2="43123" y2="33690"/>
                        <a14:foregroundMark x1="40892" y1="21390" x2="40892" y2="21390"/>
                        <a14:foregroundMark x1="30112" y1="16043" x2="30112" y2="16043"/>
                        <a14:foregroundMark x1="32342" y1="9626" x2="32342" y2="9626"/>
                        <a14:foregroundMark x1="19331" y1="11230" x2="19331" y2="1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29" y="1456629"/>
            <a:ext cx="1037799" cy="7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O</a:t>
                </a:r>
                <a:r>
                  <a:rPr lang="cs-CZ" dirty="0"/>
                  <a:t>značme každý výsledek uspořádanou dvojicí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cs-CZ" dirty="0"/>
                  <a:t>,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kde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je výsledek na červené kostce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je výsledek na žluté kostce:</a:t>
                </a:r>
                <a:endParaRPr lang="en-US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dirty="0"/>
                  <a:t>Je zřejmé, že </a:t>
                </a:r>
                <a:r>
                  <a:rPr lang="cs-CZ" b="1" dirty="0"/>
                  <a:t>existuje 36 různých výsledků.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cs-CZ" sz="1600" dirty="0"/>
                  <a:t>K témuž závěru bychom došli použitím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sz="1600" dirty="0"/>
                  <a:t>kombinatorického pravidla součinu nebo určením počtu variací s opakováním 2. třídy ze 6 prvků.</a:t>
                </a:r>
              </a:p>
              <a:p>
                <a:pPr marL="0" indent="0">
                  <a:buNone/>
                </a:pPr>
                <a:r>
                  <a:rPr lang="cs-CZ" sz="1600" dirty="0">
                    <a:solidFill>
                      <a:srgbClr val="00A499"/>
                    </a:solidFill>
                  </a:rPr>
                  <a:t>Všechny výsledky jsou rovnocenné, tj. každý má pravděpodobnost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cs-CZ" sz="1600" i="1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sz="1600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5"/>
                <a:stretch>
                  <a:fillRect l="-548" t="-483" b="-36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43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cs-CZ" sz="2000" dirty="0"/>
              <a:t>Hodíme žlutou a červenou kostkou. </a:t>
            </a:r>
            <a:br>
              <a:rPr lang="cs-CZ" sz="2000" dirty="0"/>
            </a:br>
            <a:r>
              <a:rPr lang="cs-CZ" sz="2000" dirty="0"/>
              <a:t>Kolik různých výsledků můžeme získat?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O</a:t>
                </a:r>
                <a:r>
                  <a:rPr lang="cs-CZ" dirty="0"/>
                  <a:t>značme každý výsledek dvouprvkovou množinou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jsou pozorované výsledky.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Kostky jsou nerozlišitelné, proto používáme množinový zápis výsledků – na pořadí nezáleží.</a:t>
                </a:r>
                <a:endParaRPr lang="en-US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endParaRPr lang="cs-CZ" sz="900" dirty="0"/>
              </a:p>
              <a:p>
                <a:pPr marL="0" indent="0">
                  <a:buNone/>
                </a:pPr>
                <a:r>
                  <a:rPr lang="cs-CZ" sz="1600" dirty="0"/>
                  <a:t>Je zřejmé, že </a:t>
                </a:r>
                <a:r>
                  <a:rPr lang="cs-CZ" sz="1600" b="1" dirty="0"/>
                  <a:t>existuje 21 různých výsledků.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cs-CZ" sz="1600" dirty="0"/>
                  <a:t>K témuž závěru bychom došli určením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sz="1600" dirty="0"/>
                  <a:t>počtu kombinací s opakováním 2. třídy ze 6 prvků.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cs-CZ" sz="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sz="1600" dirty="0">
                    <a:solidFill>
                      <a:srgbClr val="00A499"/>
                    </a:solidFill>
                  </a:rPr>
                  <a:t>Výsledky </a:t>
                </a:r>
                <a:r>
                  <a:rPr lang="cs-CZ" sz="1600" b="1" dirty="0">
                    <a:solidFill>
                      <a:srgbClr val="00A499"/>
                    </a:solidFill>
                  </a:rPr>
                  <a:t>NEJSOU</a:t>
                </a:r>
                <a:r>
                  <a:rPr lang="cs-CZ" sz="1600" dirty="0">
                    <a:solidFill>
                      <a:srgbClr val="00A499"/>
                    </a:solidFill>
                  </a:rPr>
                  <a:t> rovnocenné!!!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cs-CZ" dirty="0"/>
              </a:p>
              <a:p>
                <a:pPr marL="0" indent="0" fontAlgn="t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b="-47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2000" dirty="0"/>
              <a:t>Hodíme dvěma nerozlišitelnými kostkami. </a:t>
            </a:r>
            <a:br>
              <a:rPr lang="cs-CZ" sz="2000" dirty="0"/>
            </a:br>
            <a:r>
              <a:rPr lang="cs-CZ" sz="2000" dirty="0"/>
              <a:t>Kolik různých výsledků můžeme získat?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6791" l="1487" r="97770">
                        <a14:foregroundMark x1="24907" y1="29412" x2="24907" y2="29412"/>
                        <a14:foregroundMark x1="17844" y1="33155" x2="17844" y2="33155"/>
                        <a14:foregroundMark x1="15985" y1="49198" x2="15985" y2="49198"/>
                        <a14:foregroundMark x1="8550" y1="37433" x2="8550" y2="37433"/>
                        <a14:foregroundMark x1="12639" y1="22995" x2="12639" y2="22995"/>
                        <a14:foregroundMark x1="29740" y1="22995" x2="29740" y2="22995"/>
                        <a14:foregroundMark x1="67286" y1="51872" x2="67286" y2="51872"/>
                        <a14:foregroundMark x1="69517" y1="34759" x2="69517" y2="34759"/>
                        <a14:foregroundMark x1="88476" y1="48128" x2="88476" y2="48128"/>
                        <a14:foregroundMark x1="81413" y1="65241" x2="81413" y2="65241"/>
                        <a14:foregroundMark x1="77695" y1="77540" x2="77695" y2="77540"/>
                        <a14:foregroundMark x1="60223" y1="76471" x2="60223" y2="76471"/>
                        <a14:foregroundMark x1="52788" y1="59893" x2="52788" y2="59893"/>
                        <a14:foregroundMark x1="28996" y1="59893" x2="28996" y2="59893"/>
                        <a14:foregroundMark x1="37918" y1="57754" x2="37918" y2="57754"/>
                        <a14:foregroundMark x1="37918" y1="56150" x2="37918" y2="56150"/>
                        <a14:foregroundMark x1="40892" y1="45989" x2="40892" y2="45989"/>
                        <a14:foregroundMark x1="31227" y1="47059" x2="31227" y2="47059"/>
                        <a14:foregroundMark x1="34201" y1="34225" x2="34201" y2="34225"/>
                        <a14:foregroundMark x1="43123" y1="33690" x2="43123" y2="33690"/>
                        <a14:foregroundMark x1="40892" y1="21390" x2="40892" y2="21390"/>
                        <a14:foregroundMark x1="30112" y1="16043" x2="30112" y2="16043"/>
                        <a14:foregroundMark x1="32342" y1="9626" x2="32342" y2="9626"/>
                        <a14:foregroundMark x1="19331" y1="11230" x2="19331" y2="1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29" y="1456629"/>
            <a:ext cx="1037799" cy="7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O</a:t>
                </a:r>
                <a:r>
                  <a:rPr lang="cs-CZ" dirty="0"/>
                  <a:t>značme každý výsledek uspořádanou dvojicí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cs-CZ" dirty="0"/>
                  <a:t>,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kde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je výsledek na červené kostce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je výsledek na žluté kostce:</a:t>
                </a:r>
                <a:endParaRPr lang="en-US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en-US" dirty="0"/>
                  <a:t>       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en-US" dirty="0"/>
                  <a:t>       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en-US" dirty="0"/>
                  <a:t>       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e>
                        </m:d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Všechny výsledky jsou rovnocenné, pravděpodobnost každého z elementárních jevů je proto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cs-CZ" dirty="0"/>
                  <a:t>, tzn. že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4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45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cs-CZ" sz="2000" dirty="0"/>
              <a:t>Hodíme žlutou a červenou kostkou. </a:t>
            </a:r>
            <a:br>
              <a:rPr lang="cs-CZ" sz="2000" dirty="0"/>
            </a:br>
            <a:r>
              <a:rPr lang="cs-CZ" sz="2000" dirty="0"/>
              <a:t>S jakou pravděpodobností padne 1 a 2?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O</a:t>
                </a:r>
                <a:r>
                  <a:rPr lang="cs-CZ" dirty="0"/>
                  <a:t>značme každý výsledek uspořádanou dvojicí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cs-CZ" dirty="0"/>
                  <a:t>,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kde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je výsledek na červené kostce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je výsledek na žluté kostce.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cs-CZ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cs-CZ" b="1" dirty="0"/>
                  <a:t>Jiný přístup:</a:t>
                </a:r>
                <a:endParaRPr lang="en-US" b="1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en-US" dirty="0"/>
                  <a:t>       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en-US" dirty="0"/>
                  <a:t>       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}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Všechny výsledky jsou rovnocenné, proto můžeme použít klasickou definici pravděpodobnosti.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4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46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cs-CZ" sz="2000" dirty="0"/>
              <a:t>Hodíme žlutou a červenou kostkou. </a:t>
            </a:r>
            <a:br>
              <a:rPr lang="cs-CZ" sz="2000" dirty="0"/>
            </a:br>
            <a:r>
              <a:rPr lang="cs-CZ" sz="2000" dirty="0"/>
              <a:t>S jakou pravděpodobností padne 1 a 2?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568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O</a:t>
                </a:r>
                <a:r>
                  <a:rPr lang="cs-CZ" dirty="0"/>
                  <a:t>značme každý výsledek uspořádanou dvojicí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cs-CZ" dirty="0"/>
                  <a:t>,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kde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je výsledek na červené kostce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je výsledek na žluté kostce.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cs-CZ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cs-CZ" b="1" dirty="0"/>
                  <a:t>Jiný přístup:</a:t>
                </a:r>
                <a:endParaRPr lang="en-US" b="1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en-US" dirty="0"/>
                  <a:t>       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en-US" dirty="0"/>
                  <a:t>       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}</a:t>
                </a:r>
                <a:endParaRPr lang="cs-CZ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600" dirty="0">
                    <a:solidFill>
                      <a:srgbClr val="00A499"/>
                    </a:solidFill>
                  </a:rPr>
                  <a:t> … na kostkách padne 1 a 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483" b="-12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47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cs-CZ" sz="2000" dirty="0"/>
              <a:t>Hodíme žlutou a červenou kostkou. </a:t>
            </a:r>
            <a:br>
              <a:rPr lang="cs-CZ" sz="2000" dirty="0"/>
            </a:br>
            <a:r>
              <a:rPr lang="cs-CZ" sz="2000" dirty="0"/>
              <a:t>S jakou pravděpodobností padne 1 a 2?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O</a:t>
                </a:r>
                <a:r>
                  <a:rPr lang="cs-CZ" dirty="0"/>
                  <a:t>značme každý výsledek uspořádanou dvojicí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cs-CZ" dirty="0"/>
                  <a:t>,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kde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je výsledek na červené kostce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je výsledek na žluté kostce.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cs-CZ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cs-CZ" b="1" dirty="0"/>
                  <a:t>Jiný přístup:</a:t>
                </a:r>
                <a:endParaRPr lang="en-US" b="1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en-US" dirty="0"/>
                  <a:t>       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6,5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}</a:t>
                </a:r>
                <a:endParaRPr lang="cs-CZ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600" dirty="0">
                    <a:solidFill>
                      <a:srgbClr val="00A499"/>
                    </a:solidFill>
                  </a:rPr>
                  <a:t> … na kostkách padne 1 a 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𝟎𝟓𝟔</m:t>
                    </m:r>
                  </m:oMath>
                </a14:m>
                <a:r>
                  <a:rPr lang="cs-CZ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483" b="-13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48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cs-CZ" sz="2000" dirty="0"/>
              <a:t>Hodíme žlutou a červenou kostkou. </a:t>
            </a:r>
            <a:br>
              <a:rPr lang="cs-CZ" sz="2000" dirty="0"/>
            </a:br>
            <a:r>
              <a:rPr lang="cs-CZ" sz="2000" dirty="0"/>
              <a:t>S jakou pravděpodobností padne 1 a 2?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654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O</a:t>
                </a:r>
                <a:r>
                  <a:rPr lang="cs-CZ" dirty="0"/>
                  <a:t>značme každý výsledek dvouprvkovou množinou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jsou pozorované výsledky.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Kostky jsou nerozlišitelné, proto používáme množinový zápis výsledků – na pořadí nezáleží.</a:t>
                </a:r>
                <a:endParaRPr lang="en-US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cs-CZ" dirty="0">
                  <a:solidFill>
                    <a:srgbClr val="00A499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Výsledky </a:t>
                </a:r>
                <a:r>
                  <a:rPr lang="cs-CZ" b="1" dirty="0">
                    <a:solidFill>
                      <a:srgbClr val="00A499"/>
                    </a:solidFill>
                  </a:rPr>
                  <a:t>NEJSOU</a:t>
                </a:r>
                <a:r>
                  <a:rPr lang="cs-CZ" dirty="0">
                    <a:solidFill>
                      <a:srgbClr val="00A499"/>
                    </a:solidFill>
                  </a:rPr>
                  <a:t> rovnocenné, proto </a:t>
                </a:r>
                <a:r>
                  <a:rPr lang="cs-CZ" b="1" dirty="0">
                    <a:solidFill>
                      <a:srgbClr val="00A499"/>
                    </a:solidFill>
                  </a:rPr>
                  <a:t>NELZE</a:t>
                </a:r>
                <a:r>
                  <a:rPr lang="cs-CZ" dirty="0">
                    <a:solidFill>
                      <a:srgbClr val="00A499"/>
                    </a:solidFill>
                  </a:rPr>
                  <a:t> použít klasickou definici pravděpodobnosti!!!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49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Hodíme dvěma nerozlišitelnými kostkami. </a:t>
            </a:r>
            <a:br>
              <a:rPr lang="cs-CZ" sz="2000" dirty="0"/>
            </a:br>
            <a:r>
              <a:rPr lang="cs-CZ" sz="2000" dirty="0"/>
              <a:t>S jakou pravděpodobností padne 1 a 2?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6791" l="1487" r="97770">
                        <a14:foregroundMark x1="24907" y1="29412" x2="24907" y2="29412"/>
                        <a14:foregroundMark x1="17844" y1="33155" x2="17844" y2="33155"/>
                        <a14:foregroundMark x1="15985" y1="49198" x2="15985" y2="49198"/>
                        <a14:foregroundMark x1="8550" y1="37433" x2="8550" y2="37433"/>
                        <a14:foregroundMark x1="12639" y1="22995" x2="12639" y2="22995"/>
                        <a14:foregroundMark x1="29740" y1="22995" x2="29740" y2="22995"/>
                        <a14:foregroundMark x1="67286" y1="51872" x2="67286" y2="51872"/>
                        <a14:foregroundMark x1="69517" y1="34759" x2="69517" y2="34759"/>
                        <a14:foregroundMark x1="88476" y1="48128" x2="88476" y2="48128"/>
                        <a14:foregroundMark x1="81413" y1="65241" x2="81413" y2="65241"/>
                        <a14:foregroundMark x1="77695" y1="77540" x2="77695" y2="77540"/>
                        <a14:foregroundMark x1="60223" y1="76471" x2="60223" y2="76471"/>
                        <a14:foregroundMark x1="52788" y1="59893" x2="52788" y2="59893"/>
                        <a14:foregroundMark x1="28996" y1="59893" x2="28996" y2="59893"/>
                        <a14:foregroundMark x1="37918" y1="57754" x2="37918" y2="57754"/>
                        <a14:foregroundMark x1="37918" y1="56150" x2="37918" y2="56150"/>
                        <a14:foregroundMark x1="40892" y1="45989" x2="40892" y2="45989"/>
                        <a14:foregroundMark x1="31227" y1="47059" x2="31227" y2="47059"/>
                        <a14:foregroundMark x1="34201" y1="34225" x2="34201" y2="34225"/>
                        <a14:foregroundMark x1="43123" y1="33690" x2="43123" y2="33690"/>
                        <a14:foregroundMark x1="40892" y1="21390" x2="40892" y2="21390"/>
                        <a14:foregroundMark x1="30112" y1="16043" x2="30112" y2="16043"/>
                        <a14:foregroundMark x1="32342" y1="9626" x2="32342" y2="9626"/>
                        <a14:foregroundMark x1="19331" y1="11230" x2="19331" y2="1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29" y="1456629"/>
            <a:ext cx="1037799" cy="7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Náhodný pokus </a:t>
            </a:r>
            <a:r>
              <a:rPr lang="cs-CZ" dirty="0"/>
              <a:t>– konečný děj, jehož výsledek není předem jednoznačně určen podmínkami, </a:t>
            </a:r>
          </a:p>
          <a:p>
            <a:pPr marL="0" indent="0">
              <a:spcBef>
                <a:spcPts val="0"/>
              </a:spcBef>
              <a:buClr>
                <a:srgbClr val="00A499"/>
              </a:buClr>
              <a:buNone/>
            </a:pPr>
            <a:r>
              <a:rPr lang="cs-CZ" dirty="0"/>
              <a:t>                                     za nichž probíhá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2949775" y="3761581"/>
            <a:ext cx="2040339" cy="2460204"/>
            <a:chOff x="2118624" y="4287807"/>
            <a:chExt cx="2040339" cy="2460204"/>
          </a:xfrm>
        </p:grpSpPr>
        <p:pic>
          <p:nvPicPr>
            <p:cNvPr id="29" name="Obrázek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1"/>
            <a:stretch/>
          </p:blipFill>
          <p:spPr>
            <a:xfrm rot="9867198">
              <a:off x="2118624" y="4287807"/>
              <a:ext cx="1903670" cy="1463437"/>
            </a:xfrm>
            <a:prstGeom prst="rect">
              <a:avLst/>
            </a:prstGeom>
          </p:spPr>
        </p:pic>
        <p:sp>
          <p:nvSpPr>
            <p:cNvPr id="35" name="TextovéPole 34"/>
            <p:cNvSpPr txBox="1"/>
            <p:nvPr/>
          </p:nvSpPr>
          <p:spPr>
            <a:xfrm>
              <a:off x="2286755" y="610168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hod kostkou</a:t>
              </a:r>
            </a:p>
            <a:p>
              <a:pPr algn="ctr"/>
              <a:r>
                <a:rPr lang="cs-CZ" dirty="0">
                  <a:solidFill>
                    <a:srgbClr val="00A499"/>
                  </a:solidFill>
                </a:rPr>
                <a:t>náhodný pokus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55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O</a:t>
                </a:r>
                <a:r>
                  <a:rPr lang="cs-CZ" dirty="0"/>
                  <a:t>značme každý výsledek dvouprvkovou množinou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jsou pozorované výsledky.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Kostky jsou nerozlišitelné, proto používáme množinový zápis výsledků – na pořadí nezáleží.</a:t>
                </a:r>
                <a:endParaRPr lang="en-US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cs-CZ" dirty="0">
                  <a:solidFill>
                    <a:srgbClr val="00A499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cs-CZ" b="1" dirty="0"/>
                  <a:t>Úvaha</a:t>
                </a:r>
                <a:r>
                  <a:rPr lang="cs-CZ" dirty="0"/>
                  <a:t>: P-st, že padnou dvě různá čísla je 2x větší než p-st, že padnou dvě stejná čísla.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50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Hodíme dvěma nerozlišitelnými kostkami. </a:t>
            </a:r>
            <a:br>
              <a:rPr lang="cs-CZ" sz="2000" dirty="0"/>
            </a:br>
            <a:r>
              <a:rPr lang="cs-CZ" sz="2000" dirty="0"/>
              <a:t>S jakou pravděpodobností padne 1 a 2?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6791" l="1487" r="97770">
                        <a14:foregroundMark x1="24907" y1="29412" x2="24907" y2="29412"/>
                        <a14:foregroundMark x1="17844" y1="33155" x2="17844" y2="33155"/>
                        <a14:foregroundMark x1="15985" y1="49198" x2="15985" y2="49198"/>
                        <a14:foregroundMark x1="8550" y1="37433" x2="8550" y2="37433"/>
                        <a14:foregroundMark x1="12639" y1="22995" x2="12639" y2="22995"/>
                        <a14:foregroundMark x1="29740" y1="22995" x2="29740" y2="22995"/>
                        <a14:foregroundMark x1="67286" y1="51872" x2="67286" y2="51872"/>
                        <a14:foregroundMark x1="69517" y1="34759" x2="69517" y2="34759"/>
                        <a14:foregroundMark x1="88476" y1="48128" x2="88476" y2="48128"/>
                        <a14:foregroundMark x1="81413" y1="65241" x2="81413" y2="65241"/>
                        <a14:foregroundMark x1="77695" y1="77540" x2="77695" y2="77540"/>
                        <a14:foregroundMark x1="60223" y1="76471" x2="60223" y2="76471"/>
                        <a14:foregroundMark x1="52788" y1="59893" x2="52788" y2="59893"/>
                        <a14:foregroundMark x1="28996" y1="59893" x2="28996" y2="59893"/>
                        <a14:foregroundMark x1="37918" y1="57754" x2="37918" y2="57754"/>
                        <a14:foregroundMark x1="37918" y1="56150" x2="37918" y2="56150"/>
                        <a14:foregroundMark x1="40892" y1="45989" x2="40892" y2="45989"/>
                        <a14:foregroundMark x1="31227" y1="47059" x2="31227" y2="47059"/>
                        <a14:foregroundMark x1="34201" y1="34225" x2="34201" y2="34225"/>
                        <a14:foregroundMark x1="43123" y1="33690" x2="43123" y2="33690"/>
                        <a14:foregroundMark x1="40892" y1="21390" x2="40892" y2="21390"/>
                        <a14:foregroundMark x1="30112" y1="16043" x2="30112" y2="16043"/>
                        <a14:foregroundMark x1="32342" y1="9626" x2="32342" y2="9626"/>
                        <a14:foregroundMark x1="19331" y1="11230" x2="19331" y2="1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29" y="1456629"/>
            <a:ext cx="1037799" cy="721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168219" y="217807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219" y="2178073"/>
                <a:ext cx="6480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774789" y="217807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9" y="2178073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404329" y="217807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329" y="2178073"/>
                <a:ext cx="6480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64163" y="433831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4338313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000805" y="218126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05" y="2181266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64163" y="286280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2862800"/>
                <a:ext cx="6480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64163" y="323122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3231224"/>
                <a:ext cx="6480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64163" y="3598485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3598485"/>
                <a:ext cx="6480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64163" y="395598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3955986"/>
                <a:ext cx="6480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5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O</a:t>
                </a:r>
                <a:r>
                  <a:rPr lang="cs-CZ" dirty="0"/>
                  <a:t>značme každý výsledek dvouprvkovou množinou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jsou pozorované výsledky.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Kostky jsou nerozlišitelné, proto používáme množinový zápis výsledků – na pořadí nezáleží.</a:t>
                </a:r>
                <a:endParaRPr lang="en-US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cs-CZ" b="1" dirty="0"/>
                  <a:t>Úvaha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                      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1,7,12,16,21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,         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2,3,4,5,6,8,9,10,11,13,14,15,17,18,20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51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Hodíme dvěma nerozlišitelnými kostkami. </a:t>
            </a:r>
            <a:br>
              <a:rPr lang="cs-CZ" sz="2000" dirty="0"/>
            </a:br>
            <a:r>
              <a:rPr lang="cs-CZ" sz="2000" dirty="0"/>
              <a:t>S jakou pravděpodobností padne 1 a 2?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6791" l="1487" r="97770">
                        <a14:foregroundMark x1="24907" y1="29412" x2="24907" y2="29412"/>
                        <a14:foregroundMark x1="17844" y1="33155" x2="17844" y2="33155"/>
                        <a14:foregroundMark x1="15985" y1="49198" x2="15985" y2="49198"/>
                        <a14:foregroundMark x1="8550" y1="37433" x2="8550" y2="37433"/>
                        <a14:foregroundMark x1="12639" y1="22995" x2="12639" y2="22995"/>
                        <a14:foregroundMark x1="29740" y1="22995" x2="29740" y2="22995"/>
                        <a14:foregroundMark x1="67286" y1="51872" x2="67286" y2="51872"/>
                        <a14:foregroundMark x1="69517" y1="34759" x2="69517" y2="34759"/>
                        <a14:foregroundMark x1="88476" y1="48128" x2="88476" y2="48128"/>
                        <a14:foregroundMark x1="81413" y1="65241" x2="81413" y2="65241"/>
                        <a14:foregroundMark x1="77695" y1="77540" x2="77695" y2="77540"/>
                        <a14:foregroundMark x1="60223" y1="76471" x2="60223" y2="76471"/>
                        <a14:foregroundMark x1="52788" y1="59893" x2="52788" y2="59893"/>
                        <a14:foregroundMark x1="28996" y1="59893" x2="28996" y2="59893"/>
                        <a14:foregroundMark x1="37918" y1="57754" x2="37918" y2="57754"/>
                        <a14:foregroundMark x1="37918" y1="56150" x2="37918" y2="56150"/>
                        <a14:foregroundMark x1="40892" y1="45989" x2="40892" y2="45989"/>
                        <a14:foregroundMark x1="31227" y1="47059" x2="31227" y2="47059"/>
                        <a14:foregroundMark x1="34201" y1="34225" x2="34201" y2="34225"/>
                        <a14:foregroundMark x1="43123" y1="33690" x2="43123" y2="33690"/>
                        <a14:foregroundMark x1="40892" y1="21390" x2="40892" y2="21390"/>
                        <a14:foregroundMark x1="30112" y1="16043" x2="30112" y2="16043"/>
                        <a14:foregroundMark x1="32342" y1="9626" x2="32342" y2="9626"/>
                        <a14:foregroundMark x1="19331" y1="11230" x2="19331" y2="1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29" y="1456629"/>
            <a:ext cx="1037799" cy="721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168219" y="217807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219" y="2178073"/>
                <a:ext cx="6480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774789" y="217807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9" y="2178073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404329" y="217807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329" y="2178073"/>
                <a:ext cx="6480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64163" y="433831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4338313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000805" y="218126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05" y="2181266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64163" y="286280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2862800"/>
                <a:ext cx="6480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64163" y="323122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3231224"/>
                <a:ext cx="6480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64163" y="3598485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3598485"/>
                <a:ext cx="6480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64163" y="395598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3955986"/>
                <a:ext cx="6480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6953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O</a:t>
                </a:r>
                <a:r>
                  <a:rPr lang="cs-CZ" dirty="0"/>
                  <a:t>značme každý výsledek dvouprvkovou množinou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jsou pozorované výsledky.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Kostky jsou nerozlišitelné, proto používáme množinový zápis výsledků – na pořadí nezáleží.</a:t>
                </a:r>
                <a:endParaRPr lang="en-US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</m:oMath>
                </a14:m>
                <a:r>
                  <a:rPr lang="cs-CZ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cs-CZ" b="1" dirty="0"/>
                  <a:t>Úvaha</a:t>
                </a:r>
                <a:r>
                  <a:rPr lang="cs-CZ" dirty="0"/>
                  <a:t>:</a:t>
                </a:r>
                <a:r>
                  <a:rPr lang="en-US" dirty="0"/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⟹6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+15∙2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=1⟹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𝟎𝟓𝟔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52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Hodíme dvěma nerozlišitelnými kostkami. </a:t>
            </a:r>
            <a:br>
              <a:rPr lang="cs-CZ" sz="2000" dirty="0"/>
            </a:br>
            <a:r>
              <a:rPr lang="cs-CZ" sz="2000" dirty="0"/>
              <a:t>S jakou pravděpodobností padne 1 a 2?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6791" l="1487" r="97770">
                        <a14:foregroundMark x1="24907" y1="29412" x2="24907" y2="29412"/>
                        <a14:foregroundMark x1="17844" y1="33155" x2="17844" y2="33155"/>
                        <a14:foregroundMark x1="15985" y1="49198" x2="15985" y2="49198"/>
                        <a14:foregroundMark x1="8550" y1="37433" x2="8550" y2="37433"/>
                        <a14:foregroundMark x1="12639" y1="22995" x2="12639" y2="22995"/>
                        <a14:foregroundMark x1="29740" y1="22995" x2="29740" y2="22995"/>
                        <a14:foregroundMark x1="67286" y1="51872" x2="67286" y2="51872"/>
                        <a14:foregroundMark x1="69517" y1="34759" x2="69517" y2="34759"/>
                        <a14:foregroundMark x1="88476" y1="48128" x2="88476" y2="48128"/>
                        <a14:foregroundMark x1="81413" y1="65241" x2="81413" y2="65241"/>
                        <a14:foregroundMark x1="77695" y1="77540" x2="77695" y2="77540"/>
                        <a14:foregroundMark x1="60223" y1="76471" x2="60223" y2="76471"/>
                        <a14:foregroundMark x1="52788" y1="59893" x2="52788" y2="59893"/>
                        <a14:foregroundMark x1="28996" y1="59893" x2="28996" y2="59893"/>
                        <a14:foregroundMark x1="37918" y1="57754" x2="37918" y2="57754"/>
                        <a14:foregroundMark x1="37918" y1="56150" x2="37918" y2="56150"/>
                        <a14:foregroundMark x1="40892" y1="45989" x2="40892" y2="45989"/>
                        <a14:foregroundMark x1="31227" y1="47059" x2="31227" y2="47059"/>
                        <a14:foregroundMark x1="34201" y1="34225" x2="34201" y2="34225"/>
                        <a14:foregroundMark x1="43123" y1="33690" x2="43123" y2="33690"/>
                        <a14:foregroundMark x1="40892" y1="21390" x2="40892" y2="21390"/>
                        <a14:foregroundMark x1="30112" y1="16043" x2="30112" y2="16043"/>
                        <a14:foregroundMark x1="32342" y1="9626" x2="32342" y2="9626"/>
                        <a14:foregroundMark x1="19331" y1="11230" x2="19331" y2="1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29" y="1456629"/>
            <a:ext cx="1037799" cy="721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168219" y="217807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219" y="2178073"/>
                <a:ext cx="6480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774789" y="217807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9" y="2178073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404329" y="217807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329" y="2178073"/>
                <a:ext cx="6480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64163" y="433831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4338313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000805" y="218126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05" y="2181266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64163" y="286280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2862800"/>
                <a:ext cx="6480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64163" y="323122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3231224"/>
                <a:ext cx="6480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64163" y="3598485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3598485"/>
                <a:ext cx="6480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64163" y="395598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3" y="3955986"/>
                <a:ext cx="6480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3109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cs-CZ" b="1" dirty="0"/>
                  <a:t>Jiný přístup: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dirty="0"/>
                  <a:t>Bude řešení </a:t>
                </a:r>
                <a:r>
                  <a:rPr lang="cs-CZ" dirty="0" err="1"/>
                  <a:t>odl</a:t>
                </a:r>
                <a:r>
                  <a:rPr lang="en-US" dirty="0" err="1"/>
                  <a:t>i</a:t>
                </a:r>
                <a:r>
                  <a:rPr lang="cs-CZ" dirty="0" err="1"/>
                  <a:t>šné</a:t>
                </a:r>
                <a:r>
                  <a:rPr lang="cs-CZ" dirty="0"/>
                  <a:t> od řešení příkladu 4?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cs-CZ" dirty="0"/>
                  <a:t>Označme si kostky červenou a žlutou barvou.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dirty="0"/>
                  <a:t>O</a:t>
                </a:r>
                <a:r>
                  <a:rPr lang="cs-CZ" dirty="0"/>
                  <a:t>značme každý výsledek uspořádanou dvojicí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je výsledek na červené kostce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je výsledek na žluté kostce.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600" dirty="0"/>
                  <a:t> </a:t>
                </a:r>
                <a:r>
                  <a:rPr lang="en-US" sz="1600" dirty="0"/>
                  <a:t>       </a:t>
                </a:r>
                <a:r>
                  <a:rPr lang="cs-CZ" sz="1600" dirty="0"/>
                  <a:t> </a:t>
                </a:r>
                <a:r>
                  <a:rPr lang="en-US" sz="1600" dirty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  </a:t>
                </a:r>
                <a:r>
                  <a:rPr lang="en-US" sz="1600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1600" dirty="0"/>
                  <a:t> </a:t>
                </a:r>
              </a:p>
              <a:p>
                <a:pPr marL="0" indent="0">
                  <a:buNone/>
                </a:pPr>
                <a:r>
                  <a:rPr lang="en-US" sz="1600" dirty="0"/>
                  <a:t>             </a:t>
                </a:r>
                <a:r>
                  <a:rPr lang="cs-CZ" sz="1600" dirty="0"/>
                  <a:t> 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4,1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4,3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en-US" sz="1600" dirty="0"/>
                  <a:t>             </a:t>
                </a:r>
                <a:r>
                  <a:rPr lang="cs-CZ" sz="16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5,1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5,3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1600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 </a:t>
                </a:r>
                <a:r>
                  <a:rPr lang="en-US" sz="1600" dirty="0"/>
                  <a:t>             </a:t>
                </a:r>
                <a:r>
                  <a:rPr lang="cs-CZ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6,1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6,3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6,5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1600" dirty="0"/>
                  <a:t>}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cs-CZ" dirty="0"/>
                  <a:t>Všechny výsledky jsou rovnocenné, proto můžeme použít klasickou definici pravděpodobnosti.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r="-658" b="-8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53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Hodíme dvěma nerozlišitelnými kostkami. </a:t>
            </a:r>
            <a:br>
              <a:rPr lang="cs-CZ" sz="2000" dirty="0"/>
            </a:br>
            <a:r>
              <a:rPr lang="cs-CZ" sz="2000" dirty="0"/>
              <a:t>S jakou pravděpodobností padne 1 a 2?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6791" l="1487" r="97770">
                        <a14:foregroundMark x1="24907" y1="29412" x2="24907" y2="29412"/>
                        <a14:foregroundMark x1="17844" y1="33155" x2="17844" y2="33155"/>
                        <a14:foregroundMark x1="15985" y1="49198" x2="15985" y2="49198"/>
                        <a14:foregroundMark x1="8550" y1="37433" x2="8550" y2="37433"/>
                        <a14:foregroundMark x1="12639" y1="22995" x2="12639" y2="22995"/>
                        <a14:foregroundMark x1="29740" y1="22995" x2="29740" y2="22995"/>
                        <a14:foregroundMark x1="67286" y1="51872" x2="67286" y2="51872"/>
                        <a14:foregroundMark x1="69517" y1="34759" x2="69517" y2="34759"/>
                        <a14:foregroundMark x1="88476" y1="48128" x2="88476" y2="48128"/>
                        <a14:foregroundMark x1="81413" y1="65241" x2="81413" y2="65241"/>
                        <a14:foregroundMark x1="77695" y1="77540" x2="77695" y2="77540"/>
                        <a14:foregroundMark x1="60223" y1="76471" x2="60223" y2="76471"/>
                        <a14:foregroundMark x1="52788" y1="59893" x2="52788" y2="59893"/>
                        <a14:foregroundMark x1="28996" y1="59893" x2="28996" y2="59893"/>
                        <a14:foregroundMark x1="37918" y1="57754" x2="37918" y2="57754"/>
                        <a14:foregroundMark x1="37918" y1="56150" x2="37918" y2="56150"/>
                        <a14:foregroundMark x1="40892" y1="45989" x2="40892" y2="45989"/>
                        <a14:foregroundMark x1="31227" y1="47059" x2="31227" y2="47059"/>
                        <a14:foregroundMark x1="34201" y1="34225" x2="34201" y2="34225"/>
                        <a14:foregroundMark x1="43123" y1="33690" x2="43123" y2="33690"/>
                        <a14:foregroundMark x1="40892" y1="21390" x2="40892" y2="21390"/>
                        <a14:foregroundMark x1="30112" y1="16043" x2="30112" y2="16043"/>
                        <a14:foregroundMark x1="32342" y1="9626" x2="32342" y2="9626"/>
                        <a14:foregroundMark x1="19331" y1="11230" x2="19331" y2="1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29" y="1456629"/>
            <a:ext cx="1037799" cy="7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1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cs-CZ" b="1" dirty="0"/>
                  <a:t>Jiný přístup: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dirty="0"/>
                  <a:t>Bude řešení </a:t>
                </a:r>
                <a:r>
                  <a:rPr lang="cs-CZ" dirty="0" err="1"/>
                  <a:t>odl</a:t>
                </a:r>
                <a:r>
                  <a:rPr lang="en-US" dirty="0" err="1"/>
                  <a:t>i</a:t>
                </a:r>
                <a:r>
                  <a:rPr lang="cs-CZ" dirty="0" err="1"/>
                  <a:t>šné</a:t>
                </a:r>
                <a:r>
                  <a:rPr lang="cs-CZ" dirty="0"/>
                  <a:t> od řešení příkladu 4?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cs-CZ" dirty="0"/>
                  <a:t>Označme si kostky červenou a žlutou barvou.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dirty="0"/>
                  <a:t>O</a:t>
                </a:r>
                <a:r>
                  <a:rPr lang="cs-CZ" dirty="0"/>
                  <a:t>značme každý výsledek uspořádanou dvojicí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je výsledek na červené kostce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je výsledek na žluté kostce.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600" dirty="0"/>
                  <a:t> </a:t>
                </a:r>
                <a:r>
                  <a:rPr lang="en-US" sz="1600" dirty="0"/>
                  <a:t>       </a:t>
                </a:r>
                <a:r>
                  <a:rPr lang="cs-CZ" sz="1600" dirty="0"/>
                  <a:t> </a:t>
                </a:r>
                <a:r>
                  <a:rPr lang="en-US" sz="1600" dirty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160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  </a:t>
                </a:r>
                <a:r>
                  <a:rPr lang="en-US" sz="1600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1600" dirty="0"/>
                  <a:t> </a:t>
                </a:r>
              </a:p>
              <a:p>
                <a:pPr marL="0" indent="0">
                  <a:buNone/>
                </a:pPr>
                <a:r>
                  <a:rPr lang="en-US" sz="1600" dirty="0"/>
                  <a:t>             </a:t>
                </a:r>
                <a:r>
                  <a:rPr lang="cs-CZ" sz="1600" dirty="0"/>
                  <a:t> 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4,1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4,3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en-US" sz="1600" dirty="0"/>
                  <a:t>             </a:t>
                </a:r>
                <a:r>
                  <a:rPr lang="cs-CZ" sz="16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5,1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5,3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1600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 </a:t>
                </a:r>
                <a:r>
                  <a:rPr lang="en-US" sz="1600" dirty="0"/>
                  <a:t>             </a:t>
                </a:r>
                <a:r>
                  <a:rPr lang="cs-CZ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6,1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6,3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6,5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1600" dirty="0"/>
                  <a:t>}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600" dirty="0"/>
                  <a:t> … na kostkách padne 1 a 2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𝟎𝟓𝟔</m:t>
                    </m:r>
                  </m:oMath>
                </a14:m>
                <a:r>
                  <a:rPr lang="cs-CZ" sz="1600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r="-658" b="-27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54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Hodíme dvěma nerozlišitelnými kostkami. </a:t>
            </a:r>
            <a:br>
              <a:rPr lang="cs-CZ" sz="2000" dirty="0"/>
            </a:br>
            <a:r>
              <a:rPr lang="cs-CZ" sz="2000" dirty="0"/>
              <a:t>S jakou pravděpodobností padne 1 a 2?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6791" l="1487" r="97770">
                        <a14:foregroundMark x1="24907" y1="29412" x2="24907" y2="29412"/>
                        <a14:foregroundMark x1="17844" y1="33155" x2="17844" y2="33155"/>
                        <a14:foregroundMark x1="15985" y1="49198" x2="15985" y2="49198"/>
                        <a14:foregroundMark x1="8550" y1="37433" x2="8550" y2="37433"/>
                        <a14:foregroundMark x1="12639" y1="22995" x2="12639" y2="22995"/>
                        <a14:foregroundMark x1="29740" y1="22995" x2="29740" y2="22995"/>
                        <a14:foregroundMark x1="67286" y1="51872" x2="67286" y2="51872"/>
                        <a14:foregroundMark x1="69517" y1="34759" x2="69517" y2="34759"/>
                        <a14:foregroundMark x1="88476" y1="48128" x2="88476" y2="48128"/>
                        <a14:foregroundMark x1="81413" y1="65241" x2="81413" y2="65241"/>
                        <a14:foregroundMark x1="77695" y1="77540" x2="77695" y2="77540"/>
                        <a14:foregroundMark x1="60223" y1="76471" x2="60223" y2="76471"/>
                        <a14:foregroundMark x1="52788" y1="59893" x2="52788" y2="59893"/>
                        <a14:foregroundMark x1="28996" y1="59893" x2="28996" y2="59893"/>
                        <a14:foregroundMark x1="37918" y1="57754" x2="37918" y2="57754"/>
                        <a14:foregroundMark x1="37918" y1="56150" x2="37918" y2="56150"/>
                        <a14:foregroundMark x1="40892" y1="45989" x2="40892" y2="45989"/>
                        <a14:foregroundMark x1="31227" y1="47059" x2="31227" y2="47059"/>
                        <a14:foregroundMark x1="34201" y1="34225" x2="34201" y2="34225"/>
                        <a14:foregroundMark x1="43123" y1="33690" x2="43123" y2="33690"/>
                        <a14:foregroundMark x1="40892" y1="21390" x2="40892" y2="21390"/>
                        <a14:foregroundMark x1="30112" y1="16043" x2="30112" y2="16043"/>
                        <a14:foregroundMark x1="32342" y1="9626" x2="32342" y2="9626"/>
                        <a14:foregroundMark x1="19331" y1="11230" x2="19331" y2="1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29" y="1456629"/>
            <a:ext cx="1037799" cy="7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05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dvou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bude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</a:t>
                </a:r>
                <a:endParaRPr lang="cs-CZ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55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součet bude 6?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79801"/>
              </p:ext>
            </p:extLst>
          </p:nvPr>
        </p:nvGraphicFramePr>
        <p:xfrm>
          <a:off x="7793709" y="3099404"/>
          <a:ext cx="4038600" cy="2971802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2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dvou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bude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</a:t>
                </a:r>
                <a:endParaRPr lang="cs-CZ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56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součet bude 6?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52840"/>
              </p:ext>
            </p:extLst>
          </p:nvPr>
        </p:nvGraphicFramePr>
        <p:xfrm>
          <a:off x="7793709" y="3099404"/>
          <a:ext cx="4038600" cy="2971802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7574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dvou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bude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</a:t>
                </a:r>
                <a:endParaRPr lang="cs-CZ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57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součet bude 6?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7"/>
          <p:cNvGraphicFramePr>
            <a:graphicFrameLocks noGrp="1"/>
          </p:cNvGraphicFramePr>
          <p:nvPr/>
        </p:nvGraphicFramePr>
        <p:xfrm>
          <a:off x="7793709" y="3099404"/>
          <a:ext cx="4038600" cy="2971802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43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dvou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bude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… právě na jedné kostce padne 4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58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součet bude 6 a zároveň právě na jedné kostce padne 4?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7"/>
          <p:cNvGraphicFramePr>
            <a:graphicFrameLocks noGrp="1"/>
          </p:cNvGraphicFramePr>
          <p:nvPr/>
        </p:nvGraphicFramePr>
        <p:xfrm>
          <a:off x="7793709" y="3099404"/>
          <a:ext cx="4038600" cy="2971802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4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dvou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bude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… právě na jedné kostce padne 4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59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součet bude 6 a zároveň právě na jedné kostce padne 4?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oup 107"/>
          <p:cNvGraphicFramePr>
            <a:graphicFrameLocks noGrp="1"/>
          </p:cNvGraphicFramePr>
          <p:nvPr/>
        </p:nvGraphicFramePr>
        <p:xfrm>
          <a:off x="7793709" y="3099404"/>
          <a:ext cx="4038600" cy="2971802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80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Náhodný pokus </a:t>
                </a:r>
                <a:r>
                  <a:rPr lang="cs-CZ" dirty="0"/>
                  <a:t>– konečný děj, jehož výsledek není předem jednoznačně určen podmínkami, </a:t>
                </a:r>
              </a:p>
              <a:p>
                <a:pPr marL="0" indent="0"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                               za nichž probíhá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Náhodný jev </a:t>
                </a:r>
                <a:r>
                  <a:rPr lang="cs-CZ" dirty="0"/>
                  <a:t>– tvrzení o výsledku náhodného pokusu, </a:t>
                </a:r>
              </a:p>
              <a:p>
                <a:pPr marL="0" indent="0"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                         o jehož pravdivosti můžeme po ukončení pokusu rozhodnout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                   –  obvykle značíme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 …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339255" y="582805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A499"/>
                </a:solidFill>
              </a:rPr>
              <a:t>náhodné jevy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1"/>
          <a:stretch/>
        </p:blipFill>
        <p:spPr>
          <a:xfrm rot="9867198">
            <a:off x="2949775" y="3761581"/>
            <a:ext cx="1903670" cy="1463437"/>
          </a:xfrm>
          <a:prstGeom prst="rect">
            <a:avLst/>
          </a:prstGeom>
        </p:spPr>
      </p:pic>
      <p:cxnSp>
        <p:nvCxnSpPr>
          <p:cNvPr id="30" name="Přímá spojnice se šipkou 29"/>
          <p:cNvCxnSpPr/>
          <p:nvPr/>
        </p:nvCxnSpPr>
        <p:spPr>
          <a:xfrm flipV="1">
            <a:off x="5187127" y="3533238"/>
            <a:ext cx="1368152" cy="809696"/>
          </a:xfrm>
          <a:prstGeom prst="straightConnector1">
            <a:avLst/>
          </a:prstGeom>
          <a:ln w="38100">
            <a:solidFill>
              <a:srgbClr val="00A499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6660252" y="3348572"/>
                <a:ext cx="2033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rgbClr val="00A499"/>
                    </a:solidFill>
                  </a:rPr>
                  <a:t>jev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: padne dvojka</a:t>
                </a: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52" y="3348572"/>
                <a:ext cx="2033698" cy="369332"/>
              </a:xfrm>
              <a:prstGeom prst="rect">
                <a:avLst/>
              </a:prstGeom>
              <a:blipFill>
                <a:blip r:embed="rId4"/>
                <a:stretch>
                  <a:fillRect l="-2703" t="-8197" r="-1502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6660252" y="3887894"/>
                <a:ext cx="2345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rgbClr val="00A499"/>
                    </a:solidFill>
                  </a:rPr>
                  <a:t>jev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s-CZ" dirty="0"/>
                  <a:t>: padne sudé číslo</a:t>
                </a: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52" y="3887894"/>
                <a:ext cx="2345770" cy="369332"/>
              </a:xfrm>
              <a:prstGeom prst="rect">
                <a:avLst/>
              </a:prstGeom>
              <a:blipFill>
                <a:blip r:embed="rId5"/>
                <a:stretch>
                  <a:fillRect l="-2344" t="-10000" r="-182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6640278" y="4342934"/>
                <a:ext cx="284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rgbClr val="00A499"/>
                    </a:solidFill>
                  </a:rPr>
                  <a:t>jev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cs-CZ" dirty="0"/>
                  <a:t>: padne číslo větší než 3</a:t>
                </a: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78" y="4342934"/>
                <a:ext cx="2846805" cy="369332"/>
              </a:xfrm>
              <a:prstGeom prst="rect">
                <a:avLst/>
              </a:prstGeom>
              <a:blipFill>
                <a:blip r:embed="rId6"/>
                <a:stretch>
                  <a:fillRect l="-1713" t="-8197" r="-1713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6620668" y="4774694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668" y="4774694"/>
                <a:ext cx="3097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ovéPole 34"/>
          <p:cNvSpPr txBox="1"/>
          <p:nvPr/>
        </p:nvSpPr>
        <p:spPr>
          <a:xfrm>
            <a:off x="3117906" y="557545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hod kostkou</a:t>
            </a:r>
          </a:p>
          <a:p>
            <a:pPr algn="ctr"/>
            <a:r>
              <a:rPr lang="cs-CZ" dirty="0">
                <a:solidFill>
                  <a:srgbClr val="00A499"/>
                </a:solidFill>
              </a:rPr>
              <a:t>náhodný pokus</a:t>
            </a:r>
          </a:p>
        </p:txBody>
      </p:sp>
      <p:cxnSp>
        <p:nvCxnSpPr>
          <p:cNvPr id="36" name="Přímá spojnice se šipkou 35"/>
          <p:cNvCxnSpPr/>
          <p:nvPr/>
        </p:nvCxnSpPr>
        <p:spPr>
          <a:xfrm flipV="1">
            <a:off x="5339527" y="4164893"/>
            <a:ext cx="1215752" cy="330441"/>
          </a:xfrm>
          <a:prstGeom prst="straightConnector1">
            <a:avLst/>
          </a:prstGeom>
          <a:ln w="38100">
            <a:solidFill>
              <a:srgbClr val="00A499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5187127" y="4540702"/>
            <a:ext cx="1368152" cy="213705"/>
          </a:xfrm>
          <a:prstGeom prst="straightConnector1">
            <a:avLst/>
          </a:prstGeom>
          <a:ln w="38100">
            <a:solidFill>
              <a:srgbClr val="00A499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V="1">
            <a:off x="5143432" y="4974589"/>
            <a:ext cx="1308562" cy="30520"/>
          </a:xfrm>
          <a:prstGeom prst="straightConnector1">
            <a:avLst/>
          </a:prstGeom>
          <a:ln w="38100">
            <a:solidFill>
              <a:srgbClr val="00A499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3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33" grpId="0"/>
      <p:bldP spid="3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dvou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bude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… právě na jedné kostce padne 4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60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součet bude 6 a zároveň právě na jedné kostce padne 4?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88829"/>
              </p:ext>
            </p:extLst>
          </p:nvPr>
        </p:nvGraphicFramePr>
        <p:xfrm>
          <a:off x="7793709" y="3099404"/>
          <a:ext cx="4038600" cy="2971802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1159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dvou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bude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… právě na jedné kostce padne 4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61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součet bude 6 a zároveň právě na jedné kostce padne 4?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oup 107"/>
          <p:cNvGraphicFramePr>
            <a:graphicFrameLocks noGrp="1"/>
          </p:cNvGraphicFramePr>
          <p:nvPr/>
        </p:nvGraphicFramePr>
        <p:xfrm>
          <a:off x="7793709" y="3099404"/>
          <a:ext cx="4038600" cy="2971802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5051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b="1" dirty="0">
                    <a:latin typeface="Cambria Math" panose="02040503050406030204" pitchFamily="18" charset="0"/>
                  </a:rPr>
                  <a:t>Jiný způsob řešení: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dvou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bude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… právě na jedné kostce padne 4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6, 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nejsou</a:t>
                </a:r>
                <a:r>
                  <a:rPr lang="cs-CZ" dirty="0"/>
                  <a:t> nezávislé jevy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1800" dirty="0"/>
                  <a:t>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6|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13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62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součet bude 6 a zároveň právě na jedné kostce padne 4?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7"/>
          <p:cNvGraphicFramePr>
            <a:graphicFrameLocks noGrp="1"/>
          </p:cNvGraphicFramePr>
          <p:nvPr/>
        </p:nvGraphicFramePr>
        <p:xfrm>
          <a:off x="7793709" y="3099404"/>
          <a:ext cx="4038600" cy="2971802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4835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b="1" dirty="0">
                    <a:latin typeface="Cambria Math" panose="02040503050406030204" pitchFamily="18" charset="0"/>
                  </a:rPr>
                  <a:t>Jiný způsob řešení: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dvou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bude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… právě na jedné kostce padne 4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6, 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nejsou</a:t>
                </a:r>
                <a:r>
                  <a:rPr lang="cs-CZ" dirty="0"/>
                  <a:t> nezávislé jevy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1800" dirty="0"/>
                  <a:t>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6|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1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/>
                  <a:t>    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=      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    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13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63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součet bude 6 a zároveň právě na jedné kostce padne 4?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16316"/>
              </p:ext>
            </p:extLst>
          </p:nvPr>
        </p:nvGraphicFramePr>
        <p:xfrm>
          <a:off x="7793709" y="3099404"/>
          <a:ext cx="4038600" cy="2971802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5134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b="1" dirty="0">
                    <a:latin typeface="Cambria Math" panose="02040503050406030204" pitchFamily="18" charset="0"/>
                  </a:rPr>
                  <a:t>Jiný způsob řešení: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dvou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bude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… právě na jedné kostce padne 4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6, 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nejsou</a:t>
                </a:r>
                <a:r>
                  <a:rPr lang="cs-CZ" dirty="0"/>
                  <a:t> nezávislé jevy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1800" dirty="0"/>
                  <a:t>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6|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1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/>
                  <a:t>    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=      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    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cs-CZ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13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64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součet bude 6 a zároveň právě na jedné kostce padne 4?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oup 107"/>
          <p:cNvGraphicFramePr>
            <a:graphicFrameLocks noGrp="1"/>
          </p:cNvGraphicFramePr>
          <p:nvPr/>
        </p:nvGraphicFramePr>
        <p:xfrm>
          <a:off x="7793709" y="3099404"/>
          <a:ext cx="4038600" cy="2971802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03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b="1" dirty="0">
                    <a:latin typeface="Cambria Math" panose="02040503050406030204" pitchFamily="18" charset="0"/>
                  </a:rPr>
                  <a:t>Jiný způsob řešení: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dvou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bude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… právě na jedné kostce padne 4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6, 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nejsou</a:t>
                </a:r>
                <a:r>
                  <a:rPr lang="cs-CZ" dirty="0"/>
                  <a:t> nezávislé jevy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1800" dirty="0"/>
                  <a:t>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6|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1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/>
                  <a:t>    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=      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    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=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13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65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součet bude 6 a zároveň právě na jedné kostce padne 4?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oup 107"/>
          <p:cNvGraphicFramePr>
            <a:graphicFrameLocks noGrp="1"/>
          </p:cNvGraphicFramePr>
          <p:nvPr/>
        </p:nvGraphicFramePr>
        <p:xfrm>
          <a:off x="7793709" y="3099404"/>
          <a:ext cx="4038600" cy="2971802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4376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b="1" dirty="0">
                    <a:latin typeface="Cambria Math" panose="02040503050406030204" pitchFamily="18" charset="0"/>
                  </a:rPr>
                  <a:t>Jiný způsob řešení (2):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dvou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bude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… právě na jedné kostce padne 4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6, 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nejsou</a:t>
                </a:r>
                <a:r>
                  <a:rPr lang="cs-CZ" dirty="0"/>
                  <a:t> nezávislé jevy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4|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13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66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součet bude 6 a zároveň právě na jedné kostce padne 4?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7"/>
          <p:cNvGraphicFramePr>
            <a:graphicFrameLocks noGrp="1"/>
          </p:cNvGraphicFramePr>
          <p:nvPr/>
        </p:nvGraphicFramePr>
        <p:xfrm>
          <a:off x="7793709" y="3099404"/>
          <a:ext cx="4038600" cy="2971802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6969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b="1" dirty="0">
                    <a:latin typeface="Cambria Math" panose="02040503050406030204" pitchFamily="18" charset="0"/>
                  </a:rPr>
                  <a:t>Jiný způsob řešení (2):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dvou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bude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… právě na jedné kostce padne 4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6, 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nejsou</a:t>
                </a:r>
                <a:r>
                  <a:rPr lang="cs-CZ" dirty="0"/>
                  <a:t> nezávislé jevy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6 ∩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4|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800" b="0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=       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  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=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13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67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součet bude 6 a zároveň právě na jedné kostce padne 4?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922854"/>
              </p:ext>
            </p:extLst>
          </p:nvPr>
        </p:nvGraphicFramePr>
        <p:xfrm>
          <a:off x="7793709" y="3099404"/>
          <a:ext cx="4038600" cy="2971802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499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3711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alespo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ň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 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erven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ž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lut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68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alespoň na jedné kostce padne lichý počet ok?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Group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8289711"/>
                  </p:ext>
                </p:extLst>
              </p:nvPr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Group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8289711"/>
                  </p:ext>
                </p:extLst>
              </p:nvPr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676" t="-1111" r="-10135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676" t="-1111" r="-1351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101111" r="-2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201111" r="-2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97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alespo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ň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 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erven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ž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lut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69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alespoň na jedné kostce padne lichý počet ok?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Group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769530"/>
                  </p:ext>
                </p:extLst>
              </p:nvPr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Group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769530"/>
                  </p:ext>
                </p:extLst>
              </p:nvPr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676" t="-1111" r="-10135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676" t="-1111" r="-1351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101111" r="-2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201111" r="-2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49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Náhodný pokus </a:t>
            </a:r>
            <a:r>
              <a:rPr lang="cs-CZ" dirty="0"/>
              <a:t>– konečný děj, jehož výsledek není předem jednoznačně určen podmínkami, </a:t>
            </a:r>
          </a:p>
          <a:p>
            <a:pPr marL="0" indent="0">
              <a:spcBef>
                <a:spcPts val="0"/>
              </a:spcBef>
              <a:buClr>
                <a:srgbClr val="00A499"/>
              </a:buClr>
              <a:buNone/>
            </a:pPr>
            <a:r>
              <a:rPr lang="cs-CZ" dirty="0"/>
              <a:t>                                     za nichž probíhá</a:t>
            </a:r>
          </a:p>
          <a:p>
            <a:pPr>
              <a:spcBef>
                <a:spcPts val="180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Elementární jev </a:t>
            </a:r>
            <a:r>
              <a:rPr lang="el-GR" b="1" i="1" dirty="0"/>
              <a:t>ω</a:t>
            </a:r>
            <a:r>
              <a:rPr lang="cs-CZ" b="1" dirty="0"/>
              <a:t> </a:t>
            </a:r>
            <a:r>
              <a:rPr lang="cs-CZ" dirty="0"/>
              <a:t>– jednotlivý výsledek náhodného pokusu </a:t>
            </a:r>
          </a:p>
          <a:p>
            <a:pPr marL="0" indent="0">
              <a:buClr>
                <a:srgbClr val="00A499"/>
              </a:buClr>
              <a:buNone/>
            </a:pPr>
            <a:r>
              <a:rPr lang="cs-CZ" dirty="0"/>
              <a:t>                                      – nelze jej vyjádřit jako sjednocení dvou různých jevů</a:t>
            </a:r>
          </a:p>
          <a:p>
            <a:pPr>
              <a:spcBef>
                <a:spcPts val="180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Základní prostor  </a:t>
            </a:r>
            <a:r>
              <a:rPr lang="el-GR" b="1" i="1" dirty="0"/>
              <a:t>Ω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en-US" dirty="0" err="1"/>
              <a:t>mn</a:t>
            </a:r>
            <a:r>
              <a:rPr lang="cs-CZ" dirty="0" err="1"/>
              <a:t>ožina</a:t>
            </a:r>
            <a:r>
              <a:rPr lang="cs-CZ" dirty="0"/>
              <a:t> všech elementárních jevů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979851" y="3761581"/>
            <a:ext cx="2040339" cy="2460204"/>
            <a:chOff x="2118624" y="4287807"/>
            <a:chExt cx="2040339" cy="2460204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1"/>
            <a:stretch/>
          </p:blipFill>
          <p:spPr>
            <a:xfrm rot="9867198">
              <a:off x="2118624" y="4287807"/>
              <a:ext cx="1903670" cy="1463437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2286755" y="610168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hod kostkou</a:t>
              </a:r>
            </a:p>
            <a:p>
              <a:pPr algn="ctr"/>
              <a:r>
                <a:rPr lang="cs-CZ" dirty="0">
                  <a:solidFill>
                    <a:srgbClr val="00A499"/>
                  </a:solidFill>
                </a:rPr>
                <a:t>náhodný pokus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6296769" y="3761581"/>
                <a:ext cx="3073790" cy="648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rgbClr val="00A499"/>
                    </a:solidFill>
                  </a:rPr>
                  <a:t>základní prostor</a:t>
                </a:r>
                <a:r>
                  <a:rPr lang="cs-CZ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769" y="3761581"/>
                <a:ext cx="3073790" cy="648639"/>
              </a:xfrm>
              <a:prstGeom prst="rect">
                <a:avLst/>
              </a:prstGeom>
              <a:blipFill>
                <a:blip r:embed="rId4"/>
                <a:stretch>
                  <a:fillRect l="-1786" t="-4717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kupina 10"/>
          <p:cNvGrpSpPr/>
          <p:nvPr/>
        </p:nvGrpSpPr>
        <p:grpSpPr>
          <a:xfrm>
            <a:off x="6280444" y="4790304"/>
            <a:ext cx="4201792" cy="1754326"/>
            <a:chOff x="4644008" y="4912191"/>
            <a:chExt cx="4201792" cy="175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4644008" y="4912191"/>
                  <a:ext cx="2100896" cy="1754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kde</a:t>
                  </a:r>
                  <a:r>
                    <a:rPr lang="cs-CZ" dirty="0"/>
                    <a:t>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cs-CZ" dirty="0"/>
                    <a:t>: Padne jednička.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cs-CZ" dirty="0"/>
                    <a:t>: Padne dvojka.</a:t>
                  </a:r>
                  <a:endParaRPr lang="en-US" dirty="0"/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cs-CZ" dirty="0">
                      <a:ea typeface="Cambria Math" panose="02040503050406030204" pitchFamily="18" charset="0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a14:m>
                  <a:r>
                    <a:rPr lang="cs-CZ" dirty="0"/>
                    <a:t>: Padne šestka.</a:t>
                  </a:r>
                  <a:endParaRPr lang="en-US" dirty="0"/>
                </a:p>
                <a:p>
                  <a:endParaRPr lang="cs-CZ" dirty="0"/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008" y="4912191"/>
                  <a:ext cx="2100896" cy="1754326"/>
                </a:xfrm>
                <a:prstGeom prst="rect">
                  <a:avLst/>
                </a:prstGeom>
                <a:blipFill>
                  <a:blip r:embed="rId5"/>
                  <a:stretch>
                    <a:fillRect l="-2319" t="-208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Pravá složená závorka 12"/>
            <p:cNvSpPr/>
            <p:nvPr/>
          </p:nvSpPr>
          <p:spPr>
            <a:xfrm>
              <a:off x="6744904" y="5309157"/>
              <a:ext cx="217170" cy="933404"/>
            </a:xfrm>
            <a:prstGeom prst="rightBrace">
              <a:avLst/>
            </a:prstGeom>
            <a:ln>
              <a:solidFill>
                <a:srgbClr val="00A4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045600" y="5591193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A499"/>
                  </a:solidFill>
                </a:rPr>
                <a:t>elementární jevy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5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alespo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ň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 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erven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ž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lut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cs-CZ" dirty="0"/>
                      <m:t>            (</m:t>
                    </m:r>
                    <m:r>
                      <m:rPr>
                        <m:nor/>
                      </m:rPr>
                      <a:rPr lang="cs-CZ" dirty="0"/>
                      <m:t>klasick</m:t>
                    </m:r>
                    <m:r>
                      <m:rPr>
                        <m:nor/>
                      </m:rPr>
                      <a:rPr lang="cs-CZ" dirty="0"/>
                      <m:t>á </m:t>
                    </m:r>
                    <m:r>
                      <m:rPr>
                        <m:nor/>
                      </m:rPr>
                      <a:rPr lang="cs-CZ" dirty="0"/>
                      <m:t>definice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pravd</m:t>
                    </m:r>
                    <m:r>
                      <m:rPr>
                        <m:nor/>
                      </m:rPr>
                      <a:rPr lang="cs-CZ" dirty="0"/>
                      <m:t>ě</m:t>
                    </m:r>
                    <m:r>
                      <m:rPr>
                        <m:nor/>
                      </m:rPr>
                      <a:rPr lang="cs-CZ" dirty="0"/>
                      <m:t>podobnosti</m:t>
                    </m:r>
                    <m:r>
                      <m:rPr>
                        <m:nor/>
                      </m:rPr>
                      <a:rPr lang="cs-CZ" dirty="0"/>
                      <m:t>)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70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alespoň na jedné kostce padne lichý počet ok?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Group 107"/>
              <p:cNvGraphicFramePr>
                <a:graphicFrameLocks noGrp="1"/>
              </p:cNvGraphicFramePr>
              <p:nvPr/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Group 10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676" t="-1111" r="-10135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676" t="-1111" r="-1351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101111" r="-2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201111" r="-2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42941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alespo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ň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 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erven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ž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lut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cs-CZ" dirty="0"/>
                      <m:t>            (</m:t>
                    </m:r>
                    <m:r>
                      <m:rPr>
                        <m:nor/>
                      </m:rPr>
                      <a:rPr lang="cs-CZ" dirty="0"/>
                      <m:t>klasick</m:t>
                    </m:r>
                    <m:r>
                      <m:rPr>
                        <m:nor/>
                      </m:rPr>
                      <a:rPr lang="cs-CZ" dirty="0"/>
                      <m:t>á </m:t>
                    </m:r>
                    <m:r>
                      <m:rPr>
                        <m:nor/>
                      </m:rPr>
                      <a:rPr lang="cs-CZ" dirty="0"/>
                      <m:t>definice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r>
                      <m:rPr>
                        <m:nor/>
                      </m:rPr>
                      <a:rPr lang="cs-CZ" dirty="0"/>
                      <m:t>pravd</m:t>
                    </m:r>
                    <m:r>
                      <m:rPr>
                        <m:nor/>
                      </m:rPr>
                      <a:rPr lang="cs-CZ" dirty="0"/>
                      <m:t>ě</m:t>
                    </m:r>
                    <m:r>
                      <m:rPr>
                        <m:nor/>
                      </m:rPr>
                      <a:rPr lang="cs-CZ" dirty="0"/>
                      <m:t>podobnosti</m:t>
                    </m:r>
                    <m:r>
                      <m:rPr>
                        <m:nor/>
                      </m:rPr>
                      <a:rPr lang="cs-CZ" dirty="0"/>
                      <m:t>)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71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alespoň na jedné kostce padne lichý počet ok?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Group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1194868"/>
                  </p:ext>
                </p:extLst>
              </p:nvPr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Group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1194868"/>
                  </p:ext>
                </p:extLst>
              </p:nvPr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676" t="-1111" r="-10135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676" t="-1111" r="-1351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101111" r="-2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201111" r="-2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9740702" y="3770122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702" y="3770122"/>
                <a:ext cx="151216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0679832" y="4069295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32" y="4069295"/>
                <a:ext cx="151216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7871520" y="5088439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20" y="5088439"/>
                <a:ext cx="151216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7865800" y="5570185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00" y="5570185"/>
                <a:ext cx="15121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5949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>
                    <a:latin typeface="Cambria Math" panose="02040503050406030204" pitchFamily="18" charset="0"/>
                  </a:rPr>
                  <a:t>Obecně: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alespo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ň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 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erven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ž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lut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13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72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alespoň na jedné kostce padne lichý počet ok?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Group 107"/>
              <p:cNvGraphicFramePr>
                <a:graphicFrameLocks noGrp="1"/>
              </p:cNvGraphicFramePr>
              <p:nvPr/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Group 10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676" t="-1111" r="-10135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676" t="-1111" r="-1351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101111" r="-2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201111" r="-2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507480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>
                    <a:latin typeface="Cambria Math" panose="02040503050406030204" pitchFamily="18" charset="0"/>
                  </a:rPr>
                  <a:t>Obecně: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alespo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ň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 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erven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ž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lut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cs-CZ" dirty="0"/>
                  <a:t> </a:t>
                </a:r>
              </a:p>
              <a:p>
                <a:pPr>
                  <a:spcBef>
                    <a:spcPts val="18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cs-CZ" dirty="0"/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… neslučitelné jevy, proto: </a:t>
                </a:r>
                <a:endParaRPr lang="cs-CZ" b="0" i="0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1800"/>
                  </a:spcBef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acc>
                              <m:accPr>
                                <m:chr m:val="̅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d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cs-CZ" sz="160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acc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cs-CZ" sz="16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cs-CZ" dirty="0"/>
                  <a:t> … nezávislé jevy, proto:</a:t>
                </a: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cs-CZ" dirty="0"/>
                  <a:t>,</a:t>
                </a:r>
              </a:p>
              <a:p>
                <a:pPr marL="0" indent="0">
                  <a:buNone/>
                </a:pPr>
                <a:r>
                  <a:rPr lang="cs-CZ" dirty="0"/>
                  <a:t>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</a:t>
                </a:r>
              </a:p>
              <a:p>
                <a:pPr marL="0" indent="0">
                  <a:buNone/>
                </a:pPr>
                <a:r>
                  <a:rPr lang="cs-CZ" dirty="0"/>
                  <a:t>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1327" b="-14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73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alespoň na jedné kostce padne lichý počet ok?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8728211"/>
                  </p:ext>
                </p:extLst>
              </p:nvPr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8728211"/>
                  </p:ext>
                </p:extLst>
              </p:nvPr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676" t="-1111" r="-10135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676" t="-1111" r="-1351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101111" r="-2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201111" r="-2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9740702" y="3770122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702" y="3770122"/>
                <a:ext cx="151216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0679832" y="4069295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32" y="4069295"/>
                <a:ext cx="151216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7871520" y="5088439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20" y="5088439"/>
                <a:ext cx="151216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7865800" y="5570185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00" y="5570185"/>
                <a:ext cx="15121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0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>
                    <a:latin typeface="Cambria Math" panose="02040503050406030204" pitchFamily="18" charset="0"/>
                  </a:rPr>
                  <a:t>Obecně: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alespo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ň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 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erven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ž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lut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0" smtClean="0"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r>
                  <a:rPr lang="cs-CZ" dirty="0"/>
                  <a:t> </a:t>
                </a:r>
              </a:p>
              <a:p>
                <a:pPr>
                  <a:spcBef>
                    <a:spcPts val="18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cs-CZ" dirty="0"/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… neslučitelné jevy, proto: </a:t>
                </a:r>
                <a:endParaRPr lang="cs-CZ" b="0" i="0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1800"/>
                  </a:spcBef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acc>
                              <m:accPr>
                                <m:chr m:val="̅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d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cs-CZ" sz="160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acc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cs-CZ" sz="16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cs-CZ" dirty="0"/>
                  <a:t> … nezávislé jevy, proto:</a:t>
                </a: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cs-CZ" dirty="0"/>
                  <a:t>,</a:t>
                </a:r>
              </a:p>
              <a:p>
                <a:pPr marL="0" indent="0">
                  <a:buNone/>
                </a:pPr>
                <a:r>
                  <a:rPr lang="cs-CZ" dirty="0"/>
                  <a:t>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</a:t>
                </a:r>
              </a:p>
              <a:p>
                <a:pPr marL="0" indent="0">
                  <a:buNone/>
                </a:pPr>
                <a:r>
                  <a:rPr lang="cs-CZ" dirty="0"/>
                  <a:t>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1327" b="-14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74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alespoň na jedné kostce padne lichý počet ok?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107"/>
              <p:cNvGraphicFramePr>
                <a:graphicFrameLocks noGrp="1"/>
              </p:cNvGraphicFramePr>
              <p:nvPr/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10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676" t="-1111" r="-10135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676" t="-1111" r="-1351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101111" r="-2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201111" r="-2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9740702" y="3770122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702" y="3770122"/>
                <a:ext cx="151216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0679832" y="4069295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32" y="4069295"/>
                <a:ext cx="151216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7871520" y="5088439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20" y="5088439"/>
                <a:ext cx="151216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7865800" y="5570185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00" y="5570185"/>
                <a:ext cx="15121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6144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>
                    <a:latin typeface="Cambria Math" panose="02040503050406030204" pitchFamily="18" charset="0"/>
                  </a:rPr>
                  <a:t>Jednodušeji: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alespo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ň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 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erven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ž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lut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Napadá Vás ještě jiný způsob řešení?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13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75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alespoň na jedné kostce padne lichý počet ok?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107"/>
              <p:cNvGraphicFramePr>
                <a:graphicFrameLocks noGrp="1"/>
              </p:cNvGraphicFramePr>
              <p:nvPr/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10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676" t="-1111" r="-10135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676" t="-1111" r="-1351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101111" r="-2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201111" r="-2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9740702" y="3770122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702" y="3770122"/>
                <a:ext cx="151216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0679832" y="4069295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32" y="4069295"/>
                <a:ext cx="151216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7871520" y="5088439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20" y="5088439"/>
                <a:ext cx="151216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7865800" y="5570185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00" y="5570185"/>
                <a:ext cx="15121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68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>
                    <a:latin typeface="Cambria Math" panose="02040503050406030204" pitchFamily="18" charset="0"/>
                  </a:rPr>
                  <a:t>Jednodušeji: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alespo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ň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 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erven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ž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lut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kostce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Napadá Vás ještě jiný způsob řešení?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0" smtClean="0"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548" t="-13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76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cs-CZ" sz="2000" dirty="0"/>
              <a:t>Hodíme dvěma kostkami.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alespoň na jedné kostce padne lichý počet ok?</a:t>
            </a:r>
          </a:p>
        </p:txBody>
      </p:sp>
      <p:pic>
        <p:nvPicPr>
          <p:cNvPr id="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15">
            <a:off x="10961603" y="1252271"/>
            <a:ext cx="811417" cy="8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107"/>
              <p:cNvGraphicFramePr>
                <a:graphicFrameLocks noGrp="1"/>
              </p:cNvGraphicFramePr>
              <p:nvPr/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10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203550" y="4415602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676" t="-1111" r="-10135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676" t="-1111" r="-1351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101111" r="-2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76" t="-201111" r="-2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0,25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9740702" y="3770122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702" y="3770122"/>
                <a:ext cx="151216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0679832" y="4069295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32" y="4069295"/>
                <a:ext cx="151216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7871520" y="5088439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20" y="5088439"/>
                <a:ext cx="151216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7865800" y="5570185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00" y="5570185"/>
                <a:ext cx="15121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9725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alespo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ň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ani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nepadne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ř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i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1.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hodu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ř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i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2.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hodu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endParaRPr lang="cs-CZ" sz="1800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77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cs-CZ" sz="2000" dirty="0"/>
              <a:t>Hodíme dvakrát hrací kostkou.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alespoň jednou na kostce padne lichý počet ok?</a:t>
            </a:r>
          </a:p>
        </p:txBody>
      </p:sp>
      <p:pic>
        <p:nvPicPr>
          <p:cNvPr id="15" name="Picture 2" descr="Výsledek obrázku pro hrací kost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858" flipH="1">
            <a:off x="11006858" y="1308240"/>
            <a:ext cx="858115" cy="8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Group 107"/>
              <p:cNvGraphicFramePr>
                <a:graphicFrameLocks noGrp="1"/>
              </p:cNvGraphicFramePr>
              <p:nvPr/>
            </p:nvGraphicFramePr>
            <p:xfrm>
              <a:off x="9167665" y="4575839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cs-CZ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0,25</m:t>
                              </m:r>
                            </m:oMath>
                          </a14:m>
                          <a:r>
                            <a:rPr kumimoji="0" lang="cs-CZ" sz="1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</a:rPr>
                            <a:t> </a:t>
                          </a:r>
                          <a:endPara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Group 10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167665" y="4575839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00676" t="-1111" r="-10135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00676" t="-1111" r="-1351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676" t="-101111" r="-2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00676" t="-101111" r="-1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00676" t="-101111" r="-1351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676" t="-201111" r="-2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00676" t="-201111" r="-1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00676" t="-201111" r="-1351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773180" y="4016473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180" y="4016473"/>
                <a:ext cx="151216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0679832" y="4239110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32" y="4239110"/>
                <a:ext cx="151216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7871520" y="5249947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20" y="5249947"/>
                <a:ext cx="15121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7865800" y="5731693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00" y="5731693"/>
                <a:ext cx="151216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2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alespo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ň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ani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nepadne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ř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i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1.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hodu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ř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i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2.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hodu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78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cs-CZ" sz="2000" dirty="0"/>
              <a:t>Hodíme dvakrát hrací kostkou, která je „cinknutá“ –  pravděpodobnost, že na ní padne sudé číslo je 0,6.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alespoň jednou na kostce padne lichý počet ok?</a:t>
            </a:r>
          </a:p>
        </p:txBody>
      </p:sp>
      <p:pic>
        <p:nvPicPr>
          <p:cNvPr id="15" name="Picture 2" descr="Výsledek obrázku pro hrací kost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858" flipH="1">
            <a:off x="11006858" y="1308240"/>
            <a:ext cx="858115" cy="8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Group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9786429"/>
                  </p:ext>
                </p:extLst>
              </p:nvPr>
            </p:nvGraphicFramePr>
            <p:xfrm>
              <a:off x="9167665" y="4575839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Group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9786429"/>
                  </p:ext>
                </p:extLst>
              </p:nvPr>
            </p:nvGraphicFramePr>
            <p:xfrm>
              <a:off x="9167665" y="4575839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00676" t="-1111" r="-10135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00676" t="-1111" r="-1351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676" t="-101111" r="-2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676" t="-201111" r="-2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9773180" y="4016473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180" y="4016473"/>
                <a:ext cx="151216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10679832" y="4239110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32" y="4239110"/>
                <a:ext cx="151216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7871520" y="5249947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20" y="5249947"/>
                <a:ext cx="15121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7865800" y="5731693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00" y="5731693"/>
                <a:ext cx="151216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9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alespo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ň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ani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jednou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nepadne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ř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i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1.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hodu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>
                        <a:latin typeface="Cambria Math" panose="02040503050406030204" pitchFamily="18" charset="0"/>
                      </a:rPr>
                      <m:t>ř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i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2.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hodu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padne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lich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po</m:t>
                    </m:r>
                    <m:r>
                      <a:rPr lang="cs-CZ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ok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1800" b="1" i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l="-493" t="-10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79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cs-CZ" sz="2000" dirty="0"/>
              <a:t>Hodíme dvakrát hrací kostkou, která je „cinknutá“ –  pravděpodobnost, že na ní padne sudé číslo je 0,6. </a:t>
            </a:r>
            <a:endParaRPr lang="en-US" sz="2000" dirty="0"/>
          </a:p>
          <a:p>
            <a:r>
              <a:rPr lang="en-US" sz="2000" dirty="0"/>
              <a:t>         </a:t>
            </a:r>
            <a:r>
              <a:rPr lang="cs-CZ" sz="2000" dirty="0"/>
              <a:t>Jaká je pravděpodobnost, že alespoň jednou na kostce padne lichý počet ok?</a:t>
            </a:r>
          </a:p>
        </p:txBody>
      </p:sp>
      <p:pic>
        <p:nvPicPr>
          <p:cNvPr id="15" name="Picture 2" descr="Výsledek obrázku pro hrací kost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858" flipH="1">
            <a:off x="11006858" y="1308240"/>
            <a:ext cx="858115" cy="8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Group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938247"/>
                  </p:ext>
                </p:extLst>
              </p:nvPr>
            </p:nvGraphicFramePr>
            <p:xfrm>
              <a:off x="9167665" y="4575839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cs-CZ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cs-CZ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0,16</m:t>
                              </m:r>
                            </m:oMath>
                          </a14:m>
                          <a:r>
                            <a:rPr kumimoji="0" lang="cs-CZ" sz="1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</a:rPr>
                            <a:t> </a:t>
                          </a:r>
                          <a:endPara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0,24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000" b="1" i="1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cs-CZ" sz="20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cs-CZ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oMath>
                          </a14:m>
                          <a:r>
                            <a:rPr kumimoji="0" lang="cs-CZ" sz="1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</a:rPr>
                            <a:t>4</a:t>
                          </a:r>
                          <a:endPara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0,36</m:t>
                                </m:r>
                              </m:oMath>
                            </m:oMathPara>
                          </a14:m>
                          <a:endPara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Group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938247"/>
                  </p:ext>
                </p:extLst>
              </p:nvPr>
            </p:nvGraphicFramePr>
            <p:xfrm>
              <a:off x="9167665" y="4575839"/>
              <a:ext cx="2699717" cy="1638891"/>
            </p:xfrm>
            <a:graphic>
              <a:graphicData uri="http://schemas.openxmlformats.org/drawingml/2006/table">
                <a:tbl>
                  <a:tblPr/>
                  <a:tblGrid>
                    <a:gridCol w="89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9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56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00676" t="-1111" r="-10135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00676" t="-1111" r="-1351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76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676" t="-101111" r="-2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00676" t="-101111" r="-10135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00676" t="-101111" r="-1351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56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676" t="-201111" r="-2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00676" t="-201111" r="-10135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00676" t="-201111" r="-1351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773180" y="4016473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180" y="4016473"/>
                <a:ext cx="151216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0679832" y="4239110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32" y="4239110"/>
                <a:ext cx="151216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7871520" y="5249947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20" y="5249947"/>
                <a:ext cx="15121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7865800" y="5731693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cs-CZ" sz="14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00" y="5731693"/>
                <a:ext cx="151216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35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Vybrané vztahy mezi jevy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577837" y="1926442"/>
            <a:ext cx="1728192" cy="1008112"/>
            <a:chOff x="1115616" y="1916832"/>
            <a:chExt cx="1728192" cy="100811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Ovál 7"/>
            <p:cNvSpPr/>
            <p:nvPr/>
          </p:nvSpPr>
          <p:spPr>
            <a:xfrm>
              <a:off x="1331640" y="1988840"/>
              <a:ext cx="864096" cy="86409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1772038" y="1988840"/>
              <a:ext cx="864096" cy="86409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115616" y="1916832"/>
              <a:ext cx="1728192" cy="10081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363122" y="1926442"/>
            <a:ext cx="1728192" cy="1008112"/>
            <a:chOff x="1115616" y="1916832"/>
            <a:chExt cx="1728192" cy="1008112"/>
          </a:xfrm>
        </p:grpSpPr>
        <p:sp>
          <p:nvSpPr>
            <p:cNvPr id="12" name="Ovál 11"/>
            <p:cNvSpPr/>
            <p:nvPr/>
          </p:nvSpPr>
          <p:spPr>
            <a:xfrm>
              <a:off x="1331640" y="1988840"/>
              <a:ext cx="864096" cy="8640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1772038" y="1988840"/>
              <a:ext cx="864096" cy="86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1115616" y="1916832"/>
              <a:ext cx="1728192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072979" y="1953042"/>
            <a:ext cx="1728192" cy="1008112"/>
            <a:chOff x="1115616" y="1916832"/>
            <a:chExt cx="1728192" cy="1008112"/>
          </a:xfrm>
        </p:grpSpPr>
        <p:sp>
          <p:nvSpPr>
            <p:cNvPr id="16" name="Ovál 15"/>
            <p:cNvSpPr/>
            <p:nvPr/>
          </p:nvSpPr>
          <p:spPr>
            <a:xfrm>
              <a:off x="1772038" y="1988840"/>
              <a:ext cx="864096" cy="8640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ál 16"/>
            <p:cNvSpPr/>
            <p:nvPr/>
          </p:nvSpPr>
          <p:spPr>
            <a:xfrm>
              <a:off x="1331640" y="1988840"/>
              <a:ext cx="864096" cy="86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1115616" y="1916832"/>
              <a:ext cx="1728192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8610825" y="4160227"/>
            <a:ext cx="1728192" cy="1008112"/>
            <a:chOff x="3208023" y="3576365"/>
            <a:chExt cx="1728192" cy="1008112"/>
          </a:xfrm>
        </p:grpSpPr>
        <p:grpSp>
          <p:nvGrpSpPr>
            <p:cNvPr id="20" name="Skupina 19"/>
            <p:cNvGrpSpPr/>
            <p:nvPr/>
          </p:nvGrpSpPr>
          <p:grpSpPr>
            <a:xfrm>
              <a:off x="3208023" y="3576365"/>
              <a:ext cx="1728192" cy="1008112"/>
              <a:chOff x="1115616" y="1916832"/>
              <a:chExt cx="1728192" cy="1008112"/>
            </a:xfrm>
          </p:grpSpPr>
          <p:sp>
            <p:nvSpPr>
              <p:cNvPr id="22" name="Ovál 21"/>
              <p:cNvSpPr/>
              <p:nvPr/>
            </p:nvSpPr>
            <p:spPr>
              <a:xfrm>
                <a:off x="1331640" y="1988840"/>
                <a:ext cx="864096" cy="8640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1772038" y="1988840"/>
                <a:ext cx="864096" cy="8640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1115616" y="1916832"/>
                <a:ext cx="1728192" cy="10081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Ovál 20"/>
            <p:cNvSpPr/>
            <p:nvPr/>
          </p:nvSpPr>
          <p:spPr>
            <a:xfrm>
              <a:off x="3428222" y="3645024"/>
              <a:ext cx="864096" cy="86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575856" y="4122951"/>
            <a:ext cx="1728192" cy="1008112"/>
            <a:chOff x="4884035" y="3504357"/>
            <a:chExt cx="1728192" cy="1008112"/>
          </a:xfrm>
        </p:grpSpPr>
        <p:grpSp>
          <p:nvGrpSpPr>
            <p:cNvPr id="26" name="Skupina 25"/>
            <p:cNvGrpSpPr/>
            <p:nvPr/>
          </p:nvGrpSpPr>
          <p:grpSpPr>
            <a:xfrm>
              <a:off x="4884035" y="3504357"/>
              <a:ext cx="1728192" cy="1008112"/>
              <a:chOff x="1115616" y="1916832"/>
              <a:chExt cx="1728192" cy="100811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8" name="Obdélník 27"/>
              <p:cNvSpPr/>
              <p:nvPr/>
            </p:nvSpPr>
            <p:spPr>
              <a:xfrm>
                <a:off x="1115616" y="1916832"/>
                <a:ext cx="1728192" cy="100811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Ovál 28"/>
              <p:cNvSpPr/>
              <p:nvPr/>
            </p:nvSpPr>
            <p:spPr>
              <a:xfrm>
                <a:off x="1772038" y="1988840"/>
                <a:ext cx="864096" cy="86409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Ovál 29"/>
              <p:cNvSpPr/>
              <p:nvPr/>
            </p:nvSpPr>
            <p:spPr>
              <a:xfrm>
                <a:off x="1331640" y="1988840"/>
                <a:ext cx="864096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7" name="Ovál 26"/>
            <p:cNvSpPr/>
            <p:nvPr/>
          </p:nvSpPr>
          <p:spPr>
            <a:xfrm>
              <a:off x="5540457" y="3576365"/>
              <a:ext cx="864096" cy="86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6063666" y="4160227"/>
            <a:ext cx="1728192" cy="1008112"/>
            <a:chOff x="1115616" y="1916832"/>
            <a:chExt cx="1728192" cy="100811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" name="Ovál 31"/>
            <p:cNvSpPr/>
            <p:nvPr/>
          </p:nvSpPr>
          <p:spPr>
            <a:xfrm>
              <a:off x="1195348" y="2076151"/>
              <a:ext cx="697720" cy="7242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ál 32"/>
            <p:cNvSpPr/>
            <p:nvPr/>
          </p:nvSpPr>
          <p:spPr>
            <a:xfrm>
              <a:off x="2029360" y="2065814"/>
              <a:ext cx="663334" cy="7242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1115616" y="1916832"/>
              <a:ext cx="1728192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495217" y="2967086"/>
                <a:ext cx="1912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základní prostor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17" y="2967086"/>
                <a:ext cx="1912639" cy="369332"/>
              </a:xfrm>
              <a:prstGeom prst="rect">
                <a:avLst/>
              </a:prstGeom>
              <a:blipFill>
                <a:blip r:embed="rId2"/>
                <a:stretch>
                  <a:fillRect l="-2548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3459692" y="2958328"/>
                <a:ext cx="1556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náhodný jev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692" y="2958328"/>
                <a:ext cx="1556836" cy="369332"/>
              </a:xfrm>
              <a:prstGeom prst="rect">
                <a:avLst/>
              </a:prstGeom>
              <a:blipFill>
                <a:blip r:embed="rId7"/>
                <a:stretch>
                  <a:fillRect l="-3529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6158657" y="2961154"/>
                <a:ext cx="1556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náhodný jev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657" y="2961154"/>
                <a:ext cx="1556836" cy="369332"/>
              </a:xfrm>
              <a:prstGeom prst="rect">
                <a:avLst/>
              </a:prstGeom>
              <a:blipFill>
                <a:blip r:embed="rId8"/>
                <a:stretch>
                  <a:fillRect l="-3125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Skupina 37"/>
          <p:cNvGrpSpPr/>
          <p:nvPr/>
        </p:nvGrpSpPr>
        <p:grpSpPr>
          <a:xfrm>
            <a:off x="3360447" y="4130669"/>
            <a:ext cx="1728192" cy="1008112"/>
            <a:chOff x="732999" y="3504357"/>
            <a:chExt cx="1728192" cy="1008112"/>
          </a:xfrm>
        </p:grpSpPr>
        <p:grpSp>
          <p:nvGrpSpPr>
            <p:cNvPr id="39" name="Skupina 38"/>
            <p:cNvGrpSpPr/>
            <p:nvPr/>
          </p:nvGrpSpPr>
          <p:grpSpPr>
            <a:xfrm>
              <a:off x="1395619" y="3636419"/>
              <a:ext cx="419587" cy="743988"/>
              <a:chOff x="1395619" y="3636419"/>
              <a:chExt cx="419587" cy="743988"/>
            </a:xfrm>
          </p:grpSpPr>
          <p:grpSp>
            <p:nvGrpSpPr>
              <p:cNvPr id="44" name="Skupina 43"/>
              <p:cNvGrpSpPr/>
              <p:nvPr/>
            </p:nvGrpSpPr>
            <p:grpSpPr>
              <a:xfrm>
                <a:off x="1395619" y="3636419"/>
                <a:ext cx="419587" cy="743988"/>
                <a:chOff x="1389088" y="3636972"/>
                <a:chExt cx="419587" cy="743988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grpSp>
              <p:nvGrpSpPr>
                <p:cNvPr id="46" name="Skupina 45"/>
                <p:cNvGrpSpPr/>
                <p:nvPr/>
              </p:nvGrpSpPr>
              <p:grpSpPr>
                <a:xfrm>
                  <a:off x="1395848" y="3636972"/>
                  <a:ext cx="412827" cy="379493"/>
                  <a:chOff x="1395848" y="3636972"/>
                  <a:chExt cx="412827" cy="379493"/>
                </a:xfrm>
                <a:grpFill/>
              </p:grpSpPr>
              <p:sp>
                <p:nvSpPr>
                  <p:cNvPr id="50" name="Volný tvar 49"/>
                  <p:cNvSpPr/>
                  <p:nvPr/>
                </p:nvSpPr>
                <p:spPr>
                  <a:xfrm>
                    <a:off x="1395848" y="3645024"/>
                    <a:ext cx="208283" cy="371441"/>
                  </a:xfrm>
                  <a:custGeom>
                    <a:avLst/>
                    <a:gdLst>
                      <a:gd name="connsiteX0" fmla="*/ 17605 w 500684"/>
                      <a:gd name="connsiteY0" fmla="*/ 423422 h 423422"/>
                      <a:gd name="connsiteX1" fmla="*/ 352 w 500684"/>
                      <a:gd name="connsiteY1" fmla="*/ 380290 h 423422"/>
                      <a:gd name="connsiteX2" fmla="*/ 34858 w 500684"/>
                      <a:gd name="connsiteY2" fmla="*/ 328532 h 423422"/>
                      <a:gd name="connsiteX3" fmla="*/ 43484 w 500684"/>
                      <a:gd name="connsiteY3" fmla="*/ 294026 h 423422"/>
                      <a:gd name="connsiteX4" fmla="*/ 77990 w 500684"/>
                      <a:gd name="connsiteY4" fmla="*/ 242268 h 423422"/>
                      <a:gd name="connsiteX5" fmla="*/ 121122 w 500684"/>
                      <a:gd name="connsiteY5" fmla="*/ 164630 h 423422"/>
                      <a:gd name="connsiteX6" fmla="*/ 147001 w 500684"/>
                      <a:gd name="connsiteY6" fmla="*/ 147377 h 423422"/>
                      <a:gd name="connsiteX7" fmla="*/ 181507 w 500684"/>
                      <a:gd name="connsiteY7" fmla="*/ 104245 h 423422"/>
                      <a:gd name="connsiteX8" fmla="*/ 259145 w 500684"/>
                      <a:gd name="connsiteY8" fmla="*/ 43860 h 423422"/>
                      <a:gd name="connsiteX9" fmla="*/ 328156 w 500684"/>
                      <a:gd name="connsiteY9" fmla="*/ 26607 h 423422"/>
                      <a:gd name="connsiteX10" fmla="*/ 431673 w 500684"/>
                      <a:gd name="connsiteY10" fmla="*/ 728 h 423422"/>
                      <a:gd name="connsiteX11" fmla="*/ 500684 w 500684"/>
                      <a:gd name="connsiteY11" fmla="*/ 728 h 423422"/>
                      <a:gd name="connsiteX0" fmla="*/ 17605 w 500684"/>
                      <a:gd name="connsiteY0" fmla="*/ 423422 h 423422"/>
                      <a:gd name="connsiteX1" fmla="*/ 352 w 500684"/>
                      <a:gd name="connsiteY1" fmla="*/ 380290 h 423422"/>
                      <a:gd name="connsiteX2" fmla="*/ 34858 w 500684"/>
                      <a:gd name="connsiteY2" fmla="*/ 328532 h 423422"/>
                      <a:gd name="connsiteX3" fmla="*/ 37813 w 500684"/>
                      <a:gd name="connsiteY3" fmla="*/ 288654 h 423422"/>
                      <a:gd name="connsiteX4" fmla="*/ 77990 w 500684"/>
                      <a:gd name="connsiteY4" fmla="*/ 242268 h 423422"/>
                      <a:gd name="connsiteX5" fmla="*/ 121122 w 500684"/>
                      <a:gd name="connsiteY5" fmla="*/ 164630 h 423422"/>
                      <a:gd name="connsiteX6" fmla="*/ 147001 w 500684"/>
                      <a:gd name="connsiteY6" fmla="*/ 147377 h 423422"/>
                      <a:gd name="connsiteX7" fmla="*/ 181507 w 500684"/>
                      <a:gd name="connsiteY7" fmla="*/ 104245 h 423422"/>
                      <a:gd name="connsiteX8" fmla="*/ 259145 w 500684"/>
                      <a:gd name="connsiteY8" fmla="*/ 43860 h 423422"/>
                      <a:gd name="connsiteX9" fmla="*/ 328156 w 500684"/>
                      <a:gd name="connsiteY9" fmla="*/ 26607 h 423422"/>
                      <a:gd name="connsiteX10" fmla="*/ 431673 w 500684"/>
                      <a:gd name="connsiteY10" fmla="*/ 728 h 423422"/>
                      <a:gd name="connsiteX11" fmla="*/ 500684 w 500684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3590 w 486461"/>
                      <a:gd name="connsiteY3" fmla="*/ 288654 h 423422"/>
                      <a:gd name="connsiteX4" fmla="*/ 63767 w 486461"/>
                      <a:gd name="connsiteY4" fmla="*/ 242268 h 423422"/>
                      <a:gd name="connsiteX5" fmla="*/ 106899 w 486461"/>
                      <a:gd name="connsiteY5" fmla="*/ 164630 h 423422"/>
                      <a:gd name="connsiteX6" fmla="*/ 132778 w 486461"/>
                      <a:gd name="connsiteY6" fmla="*/ 147377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3590 w 486461"/>
                      <a:gd name="connsiteY3" fmla="*/ 288654 h 423422"/>
                      <a:gd name="connsiteX4" fmla="*/ 50534 w 486461"/>
                      <a:gd name="connsiteY4" fmla="*/ 231524 h 423422"/>
                      <a:gd name="connsiteX5" fmla="*/ 106899 w 486461"/>
                      <a:gd name="connsiteY5" fmla="*/ 164630 h 423422"/>
                      <a:gd name="connsiteX6" fmla="*/ 132778 w 486461"/>
                      <a:gd name="connsiteY6" fmla="*/ 147377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3590 w 486461"/>
                      <a:gd name="connsiteY3" fmla="*/ 288654 h 423422"/>
                      <a:gd name="connsiteX4" fmla="*/ 50534 w 486461"/>
                      <a:gd name="connsiteY4" fmla="*/ 231524 h 423422"/>
                      <a:gd name="connsiteX5" fmla="*/ 106899 w 486461"/>
                      <a:gd name="connsiteY5" fmla="*/ 164630 h 423422"/>
                      <a:gd name="connsiteX6" fmla="*/ 123326 w 486461"/>
                      <a:gd name="connsiteY6" fmla="*/ 136633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7371 w 486461"/>
                      <a:gd name="connsiteY3" fmla="*/ 288654 h 423422"/>
                      <a:gd name="connsiteX4" fmla="*/ 50534 w 486461"/>
                      <a:gd name="connsiteY4" fmla="*/ 231524 h 423422"/>
                      <a:gd name="connsiteX5" fmla="*/ 106899 w 486461"/>
                      <a:gd name="connsiteY5" fmla="*/ 164630 h 423422"/>
                      <a:gd name="connsiteX6" fmla="*/ 123326 w 486461"/>
                      <a:gd name="connsiteY6" fmla="*/ 136633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7371 w 486461"/>
                      <a:gd name="connsiteY3" fmla="*/ 288654 h 423422"/>
                      <a:gd name="connsiteX4" fmla="*/ 56205 w 486461"/>
                      <a:gd name="connsiteY4" fmla="*/ 233315 h 423422"/>
                      <a:gd name="connsiteX5" fmla="*/ 106899 w 486461"/>
                      <a:gd name="connsiteY5" fmla="*/ 164630 h 423422"/>
                      <a:gd name="connsiteX6" fmla="*/ 123326 w 486461"/>
                      <a:gd name="connsiteY6" fmla="*/ 136633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1523 w 484602"/>
                      <a:gd name="connsiteY0" fmla="*/ 423422 h 423422"/>
                      <a:gd name="connsiteX1" fmla="*/ 10734 w 484602"/>
                      <a:gd name="connsiteY1" fmla="*/ 387452 h 423422"/>
                      <a:gd name="connsiteX2" fmla="*/ 18776 w 484602"/>
                      <a:gd name="connsiteY2" fmla="*/ 328532 h 423422"/>
                      <a:gd name="connsiteX3" fmla="*/ 25512 w 484602"/>
                      <a:gd name="connsiteY3" fmla="*/ 288654 h 423422"/>
                      <a:gd name="connsiteX4" fmla="*/ 54346 w 484602"/>
                      <a:gd name="connsiteY4" fmla="*/ 233315 h 423422"/>
                      <a:gd name="connsiteX5" fmla="*/ 105040 w 484602"/>
                      <a:gd name="connsiteY5" fmla="*/ 164630 h 423422"/>
                      <a:gd name="connsiteX6" fmla="*/ 121467 w 484602"/>
                      <a:gd name="connsiteY6" fmla="*/ 136633 h 423422"/>
                      <a:gd name="connsiteX7" fmla="*/ 165425 w 484602"/>
                      <a:gd name="connsiteY7" fmla="*/ 104245 h 423422"/>
                      <a:gd name="connsiteX8" fmla="*/ 243063 w 484602"/>
                      <a:gd name="connsiteY8" fmla="*/ 43860 h 423422"/>
                      <a:gd name="connsiteX9" fmla="*/ 312074 w 484602"/>
                      <a:gd name="connsiteY9" fmla="*/ 26607 h 423422"/>
                      <a:gd name="connsiteX10" fmla="*/ 415591 w 484602"/>
                      <a:gd name="connsiteY10" fmla="*/ 728 h 423422"/>
                      <a:gd name="connsiteX11" fmla="*/ 484602 w 484602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97013 w 476575"/>
                      <a:gd name="connsiteY5" fmla="*/ 164630 h 423422"/>
                      <a:gd name="connsiteX6" fmla="*/ 113440 w 476575"/>
                      <a:gd name="connsiteY6" fmla="*/ 136633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13440 w 476575"/>
                      <a:gd name="connsiteY6" fmla="*/ 136633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13440 w 476575"/>
                      <a:gd name="connsiteY6" fmla="*/ 136633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22891 w 476575"/>
                      <a:gd name="connsiteY6" fmla="*/ 142005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22891 w 476575"/>
                      <a:gd name="connsiteY6" fmla="*/ 142005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58184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5141 h 425141"/>
                      <a:gd name="connsiteX1" fmla="*/ 2707 w 476575"/>
                      <a:gd name="connsiteY1" fmla="*/ 389171 h 425141"/>
                      <a:gd name="connsiteX2" fmla="*/ 10749 w 476575"/>
                      <a:gd name="connsiteY2" fmla="*/ 330251 h 425141"/>
                      <a:gd name="connsiteX3" fmla="*/ 17485 w 476575"/>
                      <a:gd name="connsiteY3" fmla="*/ 290373 h 425141"/>
                      <a:gd name="connsiteX4" fmla="*/ 46319 w 476575"/>
                      <a:gd name="connsiteY4" fmla="*/ 235034 h 425141"/>
                      <a:gd name="connsiteX5" fmla="*/ 89452 w 476575"/>
                      <a:gd name="connsiteY5" fmla="*/ 169930 h 425141"/>
                      <a:gd name="connsiteX6" fmla="*/ 122891 w 476575"/>
                      <a:gd name="connsiteY6" fmla="*/ 143724 h 425141"/>
                      <a:gd name="connsiteX7" fmla="*/ 157398 w 476575"/>
                      <a:gd name="connsiteY7" fmla="*/ 105964 h 425141"/>
                      <a:gd name="connsiteX8" fmla="*/ 235036 w 476575"/>
                      <a:gd name="connsiteY8" fmla="*/ 59903 h 425141"/>
                      <a:gd name="connsiteX9" fmla="*/ 292705 w 476575"/>
                      <a:gd name="connsiteY9" fmla="*/ 35488 h 425141"/>
                      <a:gd name="connsiteX10" fmla="*/ 407564 w 476575"/>
                      <a:gd name="connsiteY10" fmla="*/ 2447 h 425141"/>
                      <a:gd name="connsiteX11" fmla="*/ 476575 w 476575"/>
                      <a:gd name="connsiteY11" fmla="*/ 2447 h 425141"/>
                      <a:gd name="connsiteX0" fmla="*/ 2948 w 476575"/>
                      <a:gd name="connsiteY0" fmla="*/ 422694 h 422694"/>
                      <a:gd name="connsiteX1" fmla="*/ 2707 w 476575"/>
                      <a:gd name="connsiteY1" fmla="*/ 386724 h 422694"/>
                      <a:gd name="connsiteX2" fmla="*/ 10749 w 476575"/>
                      <a:gd name="connsiteY2" fmla="*/ 327804 h 422694"/>
                      <a:gd name="connsiteX3" fmla="*/ 17485 w 476575"/>
                      <a:gd name="connsiteY3" fmla="*/ 287926 h 422694"/>
                      <a:gd name="connsiteX4" fmla="*/ 46319 w 476575"/>
                      <a:gd name="connsiteY4" fmla="*/ 232587 h 422694"/>
                      <a:gd name="connsiteX5" fmla="*/ 89452 w 476575"/>
                      <a:gd name="connsiteY5" fmla="*/ 167483 h 422694"/>
                      <a:gd name="connsiteX6" fmla="*/ 122891 w 476575"/>
                      <a:gd name="connsiteY6" fmla="*/ 141277 h 422694"/>
                      <a:gd name="connsiteX7" fmla="*/ 157398 w 476575"/>
                      <a:gd name="connsiteY7" fmla="*/ 103517 h 422694"/>
                      <a:gd name="connsiteX8" fmla="*/ 235036 w 476575"/>
                      <a:gd name="connsiteY8" fmla="*/ 57456 h 422694"/>
                      <a:gd name="connsiteX9" fmla="*/ 292705 w 476575"/>
                      <a:gd name="connsiteY9" fmla="*/ 33041 h 422694"/>
                      <a:gd name="connsiteX10" fmla="*/ 377318 w 476575"/>
                      <a:gd name="connsiteY10" fmla="*/ 14324 h 422694"/>
                      <a:gd name="connsiteX11" fmla="*/ 476575 w 476575"/>
                      <a:gd name="connsiteY11" fmla="*/ 0 h 422694"/>
                      <a:gd name="connsiteX0" fmla="*/ 2948 w 465233"/>
                      <a:gd name="connsiteY0" fmla="*/ 409757 h 409757"/>
                      <a:gd name="connsiteX1" fmla="*/ 2707 w 465233"/>
                      <a:gd name="connsiteY1" fmla="*/ 373787 h 409757"/>
                      <a:gd name="connsiteX2" fmla="*/ 10749 w 465233"/>
                      <a:gd name="connsiteY2" fmla="*/ 314867 h 409757"/>
                      <a:gd name="connsiteX3" fmla="*/ 17485 w 465233"/>
                      <a:gd name="connsiteY3" fmla="*/ 274989 h 409757"/>
                      <a:gd name="connsiteX4" fmla="*/ 46319 w 465233"/>
                      <a:gd name="connsiteY4" fmla="*/ 219650 h 409757"/>
                      <a:gd name="connsiteX5" fmla="*/ 89452 w 465233"/>
                      <a:gd name="connsiteY5" fmla="*/ 154546 h 409757"/>
                      <a:gd name="connsiteX6" fmla="*/ 122891 w 465233"/>
                      <a:gd name="connsiteY6" fmla="*/ 128340 h 409757"/>
                      <a:gd name="connsiteX7" fmla="*/ 157398 w 465233"/>
                      <a:gd name="connsiteY7" fmla="*/ 90580 h 409757"/>
                      <a:gd name="connsiteX8" fmla="*/ 235036 w 465233"/>
                      <a:gd name="connsiteY8" fmla="*/ 44519 h 409757"/>
                      <a:gd name="connsiteX9" fmla="*/ 292705 w 465233"/>
                      <a:gd name="connsiteY9" fmla="*/ 20104 h 409757"/>
                      <a:gd name="connsiteX10" fmla="*/ 377318 w 465233"/>
                      <a:gd name="connsiteY10" fmla="*/ 1387 h 409757"/>
                      <a:gd name="connsiteX11" fmla="*/ 465233 w 465233"/>
                      <a:gd name="connsiteY11" fmla="*/ 1387 h 409757"/>
                      <a:gd name="connsiteX0" fmla="*/ 2948 w 377318"/>
                      <a:gd name="connsiteY0" fmla="*/ 408370 h 408370"/>
                      <a:gd name="connsiteX1" fmla="*/ 2707 w 377318"/>
                      <a:gd name="connsiteY1" fmla="*/ 372400 h 408370"/>
                      <a:gd name="connsiteX2" fmla="*/ 10749 w 377318"/>
                      <a:gd name="connsiteY2" fmla="*/ 313480 h 408370"/>
                      <a:gd name="connsiteX3" fmla="*/ 17485 w 377318"/>
                      <a:gd name="connsiteY3" fmla="*/ 273602 h 408370"/>
                      <a:gd name="connsiteX4" fmla="*/ 46319 w 377318"/>
                      <a:gd name="connsiteY4" fmla="*/ 218263 h 408370"/>
                      <a:gd name="connsiteX5" fmla="*/ 89452 w 377318"/>
                      <a:gd name="connsiteY5" fmla="*/ 153159 h 408370"/>
                      <a:gd name="connsiteX6" fmla="*/ 122891 w 377318"/>
                      <a:gd name="connsiteY6" fmla="*/ 126953 h 408370"/>
                      <a:gd name="connsiteX7" fmla="*/ 157398 w 377318"/>
                      <a:gd name="connsiteY7" fmla="*/ 89193 h 408370"/>
                      <a:gd name="connsiteX8" fmla="*/ 235036 w 377318"/>
                      <a:gd name="connsiteY8" fmla="*/ 43132 h 408370"/>
                      <a:gd name="connsiteX9" fmla="*/ 292705 w 377318"/>
                      <a:gd name="connsiteY9" fmla="*/ 18717 h 408370"/>
                      <a:gd name="connsiteX10" fmla="*/ 377318 w 377318"/>
                      <a:gd name="connsiteY10" fmla="*/ 0 h 408370"/>
                      <a:gd name="connsiteX0" fmla="*/ 2948 w 292705"/>
                      <a:gd name="connsiteY0" fmla="*/ 389653 h 389653"/>
                      <a:gd name="connsiteX1" fmla="*/ 2707 w 292705"/>
                      <a:gd name="connsiteY1" fmla="*/ 353683 h 389653"/>
                      <a:gd name="connsiteX2" fmla="*/ 10749 w 292705"/>
                      <a:gd name="connsiteY2" fmla="*/ 294763 h 389653"/>
                      <a:gd name="connsiteX3" fmla="*/ 17485 w 292705"/>
                      <a:gd name="connsiteY3" fmla="*/ 254885 h 389653"/>
                      <a:gd name="connsiteX4" fmla="*/ 46319 w 292705"/>
                      <a:gd name="connsiteY4" fmla="*/ 199546 h 389653"/>
                      <a:gd name="connsiteX5" fmla="*/ 89452 w 292705"/>
                      <a:gd name="connsiteY5" fmla="*/ 134442 h 389653"/>
                      <a:gd name="connsiteX6" fmla="*/ 122891 w 292705"/>
                      <a:gd name="connsiteY6" fmla="*/ 108236 h 389653"/>
                      <a:gd name="connsiteX7" fmla="*/ 157398 w 292705"/>
                      <a:gd name="connsiteY7" fmla="*/ 70476 h 389653"/>
                      <a:gd name="connsiteX8" fmla="*/ 235036 w 292705"/>
                      <a:gd name="connsiteY8" fmla="*/ 24415 h 389653"/>
                      <a:gd name="connsiteX9" fmla="*/ 292705 w 292705"/>
                      <a:gd name="connsiteY9" fmla="*/ 0 h 389653"/>
                      <a:gd name="connsiteX0" fmla="*/ 2948 w 235036"/>
                      <a:gd name="connsiteY0" fmla="*/ 365238 h 365238"/>
                      <a:gd name="connsiteX1" fmla="*/ 2707 w 235036"/>
                      <a:gd name="connsiteY1" fmla="*/ 329268 h 365238"/>
                      <a:gd name="connsiteX2" fmla="*/ 10749 w 235036"/>
                      <a:gd name="connsiteY2" fmla="*/ 270348 h 365238"/>
                      <a:gd name="connsiteX3" fmla="*/ 17485 w 235036"/>
                      <a:gd name="connsiteY3" fmla="*/ 230470 h 365238"/>
                      <a:gd name="connsiteX4" fmla="*/ 46319 w 235036"/>
                      <a:gd name="connsiteY4" fmla="*/ 175131 h 365238"/>
                      <a:gd name="connsiteX5" fmla="*/ 89452 w 235036"/>
                      <a:gd name="connsiteY5" fmla="*/ 110027 h 365238"/>
                      <a:gd name="connsiteX6" fmla="*/ 122891 w 235036"/>
                      <a:gd name="connsiteY6" fmla="*/ 83821 h 365238"/>
                      <a:gd name="connsiteX7" fmla="*/ 157398 w 235036"/>
                      <a:gd name="connsiteY7" fmla="*/ 46061 h 365238"/>
                      <a:gd name="connsiteX8" fmla="*/ 235036 w 235036"/>
                      <a:gd name="connsiteY8" fmla="*/ 0 h 365238"/>
                      <a:gd name="connsiteX0" fmla="*/ 2948 w 208571"/>
                      <a:gd name="connsiteY0" fmla="*/ 345542 h 345542"/>
                      <a:gd name="connsiteX1" fmla="*/ 2707 w 208571"/>
                      <a:gd name="connsiteY1" fmla="*/ 309572 h 345542"/>
                      <a:gd name="connsiteX2" fmla="*/ 10749 w 208571"/>
                      <a:gd name="connsiteY2" fmla="*/ 250652 h 345542"/>
                      <a:gd name="connsiteX3" fmla="*/ 17485 w 208571"/>
                      <a:gd name="connsiteY3" fmla="*/ 210774 h 345542"/>
                      <a:gd name="connsiteX4" fmla="*/ 46319 w 208571"/>
                      <a:gd name="connsiteY4" fmla="*/ 155435 h 345542"/>
                      <a:gd name="connsiteX5" fmla="*/ 89452 w 208571"/>
                      <a:gd name="connsiteY5" fmla="*/ 90331 h 345542"/>
                      <a:gd name="connsiteX6" fmla="*/ 122891 w 208571"/>
                      <a:gd name="connsiteY6" fmla="*/ 64125 h 345542"/>
                      <a:gd name="connsiteX7" fmla="*/ 157398 w 208571"/>
                      <a:gd name="connsiteY7" fmla="*/ 26365 h 345542"/>
                      <a:gd name="connsiteX8" fmla="*/ 208571 w 208571"/>
                      <a:gd name="connsiteY8" fmla="*/ 0 h 345542"/>
                      <a:gd name="connsiteX0" fmla="*/ 2948 w 206681"/>
                      <a:gd name="connsiteY0" fmla="*/ 349123 h 349123"/>
                      <a:gd name="connsiteX1" fmla="*/ 2707 w 206681"/>
                      <a:gd name="connsiteY1" fmla="*/ 313153 h 349123"/>
                      <a:gd name="connsiteX2" fmla="*/ 10749 w 206681"/>
                      <a:gd name="connsiteY2" fmla="*/ 254233 h 349123"/>
                      <a:gd name="connsiteX3" fmla="*/ 17485 w 206681"/>
                      <a:gd name="connsiteY3" fmla="*/ 214355 h 349123"/>
                      <a:gd name="connsiteX4" fmla="*/ 46319 w 206681"/>
                      <a:gd name="connsiteY4" fmla="*/ 159016 h 349123"/>
                      <a:gd name="connsiteX5" fmla="*/ 89452 w 206681"/>
                      <a:gd name="connsiteY5" fmla="*/ 93912 h 349123"/>
                      <a:gd name="connsiteX6" fmla="*/ 122891 w 206681"/>
                      <a:gd name="connsiteY6" fmla="*/ 67706 h 349123"/>
                      <a:gd name="connsiteX7" fmla="*/ 157398 w 206681"/>
                      <a:gd name="connsiteY7" fmla="*/ 29946 h 349123"/>
                      <a:gd name="connsiteX8" fmla="*/ 206681 w 206681"/>
                      <a:gd name="connsiteY8" fmla="*/ 0 h 349123"/>
                      <a:gd name="connsiteX0" fmla="*/ 2948 w 206681"/>
                      <a:gd name="connsiteY0" fmla="*/ 349123 h 349123"/>
                      <a:gd name="connsiteX1" fmla="*/ 2707 w 206681"/>
                      <a:gd name="connsiteY1" fmla="*/ 313153 h 349123"/>
                      <a:gd name="connsiteX2" fmla="*/ 10749 w 206681"/>
                      <a:gd name="connsiteY2" fmla="*/ 254233 h 349123"/>
                      <a:gd name="connsiteX3" fmla="*/ 25047 w 206681"/>
                      <a:gd name="connsiteY3" fmla="*/ 217936 h 349123"/>
                      <a:gd name="connsiteX4" fmla="*/ 46319 w 206681"/>
                      <a:gd name="connsiteY4" fmla="*/ 159016 h 349123"/>
                      <a:gd name="connsiteX5" fmla="*/ 89452 w 206681"/>
                      <a:gd name="connsiteY5" fmla="*/ 93912 h 349123"/>
                      <a:gd name="connsiteX6" fmla="*/ 122891 w 206681"/>
                      <a:gd name="connsiteY6" fmla="*/ 67706 h 349123"/>
                      <a:gd name="connsiteX7" fmla="*/ 157398 w 206681"/>
                      <a:gd name="connsiteY7" fmla="*/ 29946 h 349123"/>
                      <a:gd name="connsiteX8" fmla="*/ 206681 w 206681"/>
                      <a:gd name="connsiteY8" fmla="*/ 0 h 349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6681" h="349123">
                        <a:moveTo>
                          <a:pt x="2948" y="349123"/>
                        </a:moveTo>
                        <a:cubicBezTo>
                          <a:pt x="-2803" y="334746"/>
                          <a:pt x="1407" y="328968"/>
                          <a:pt x="2707" y="313153"/>
                        </a:cubicBezTo>
                        <a:cubicBezTo>
                          <a:pt x="4007" y="297338"/>
                          <a:pt x="7026" y="270103"/>
                          <a:pt x="10749" y="254233"/>
                        </a:cubicBezTo>
                        <a:cubicBezTo>
                          <a:pt x="14472" y="238364"/>
                          <a:pt x="19119" y="233805"/>
                          <a:pt x="25047" y="217936"/>
                        </a:cubicBezTo>
                        <a:cubicBezTo>
                          <a:pt x="30975" y="202067"/>
                          <a:pt x="35585" y="179687"/>
                          <a:pt x="46319" y="159016"/>
                        </a:cubicBezTo>
                        <a:cubicBezTo>
                          <a:pt x="57053" y="138345"/>
                          <a:pt x="76690" y="109130"/>
                          <a:pt x="89452" y="93912"/>
                        </a:cubicBezTo>
                        <a:cubicBezTo>
                          <a:pt x="102214" y="78694"/>
                          <a:pt x="114265" y="73457"/>
                          <a:pt x="122891" y="67706"/>
                        </a:cubicBezTo>
                        <a:cubicBezTo>
                          <a:pt x="137053" y="25222"/>
                          <a:pt x="143433" y="41230"/>
                          <a:pt x="157398" y="29946"/>
                        </a:cubicBezTo>
                        <a:cubicBezTo>
                          <a:pt x="171363" y="18662"/>
                          <a:pt x="184130" y="11746"/>
                          <a:pt x="206681" y="0"/>
                        </a:cubicBezTo>
                      </a:path>
                    </a:pathLst>
                  </a:custGeom>
                  <a:grp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" name="Volný tvar 50"/>
                  <p:cNvSpPr/>
                  <p:nvPr/>
                </p:nvSpPr>
                <p:spPr>
                  <a:xfrm flipH="1">
                    <a:off x="1600392" y="3636972"/>
                    <a:ext cx="208283" cy="371441"/>
                  </a:xfrm>
                  <a:custGeom>
                    <a:avLst/>
                    <a:gdLst>
                      <a:gd name="connsiteX0" fmla="*/ 17605 w 500684"/>
                      <a:gd name="connsiteY0" fmla="*/ 423422 h 423422"/>
                      <a:gd name="connsiteX1" fmla="*/ 352 w 500684"/>
                      <a:gd name="connsiteY1" fmla="*/ 380290 h 423422"/>
                      <a:gd name="connsiteX2" fmla="*/ 34858 w 500684"/>
                      <a:gd name="connsiteY2" fmla="*/ 328532 h 423422"/>
                      <a:gd name="connsiteX3" fmla="*/ 43484 w 500684"/>
                      <a:gd name="connsiteY3" fmla="*/ 294026 h 423422"/>
                      <a:gd name="connsiteX4" fmla="*/ 77990 w 500684"/>
                      <a:gd name="connsiteY4" fmla="*/ 242268 h 423422"/>
                      <a:gd name="connsiteX5" fmla="*/ 121122 w 500684"/>
                      <a:gd name="connsiteY5" fmla="*/ 164630 h 423422"/>
                      <a:gd name="connsiteX6" fmla="*/ 147001 w 500684"/>
                      <a:gd name="connsiteY6" fmla="*/ 147377 h 423422"/>
                      <a:gd name="connsiteX7" fmla="*/ 181507 w 500684"/>
                      <a:gd name="connsiteY7" fmla="*/ 104245 h 423422"/>
                      <a:gd name="connsiteX8" fmla="*/ 259145 w 500684"/>
                      <a:gd name="connsiteY8" fmla="*/ 43860 h 423422"/>
                      <a:gd name="connsiteX9" fmla="*/ 328156 w 500684"/>
                      <a:gd name="connsiteY9" fmla="*/ 26607 h 423422"/>
                      <a:gd name="connsiteX10" fmla="*/ 431673 w 500684"/>
                      <a:gd name="connsiteY10" fmla="*/ 728 h 423422"/>
                      <a:gd name="connsiteX11" fmla="*/ 500684 w 500684"/>
                      <a:gd name="connsiteY11" fmla="*/ 728 h 423422"/>
                      <a:gd name="connsiteX0" fmla="*/ 17605 w 500684"/>
                      <a:gd name="connsiteY0" fmla="*/ 423422 h 423422"/>
                      <a:gd name="connsiteX1" fmla="*/ 352 w 500684"/>
                      <a:gd name="connsiteY1" fmla="*/ 380290 h 423422"/>
                      <a:gd name="connsiteX2" fmla="*/ 34858 w 500684"/>
                      <a:gd name="connsiteY2" fmla="*/ 328532 h 423422"/>
                      <a:gd name="connsiteX3" fmla="*/ 37813 w 500684"/>
                      <a:gd name="connsiteY3" fmla="*/ 288654 h 423422"/>
                      <a:gd name="connsiteX4" fmla="*/ 77990 w 500684"/>
                      <a:gd name="connsiteY4" fmla="*/ 242268 h 423422"/>
                      <a:gd name="connsiteX5" fmla="*/ 121122 w 500684"/>
                      <a:gd name="connsiteY5" fmla="*/ 164630 h 423422"/>
                      <a:gd name="connsiteX6" fmla="*/ 147001 w 500684"/>
                      <a:gd name="connsiteY6" fmla="*/ 147377 h 423422"/>
                      <a:gd name="connsiteX7" fmla="*/ 181507 w 500684"/>
                      <a:gd name="connsiteY7" fmla="*/ 104245 h 423422"/>
                      <a:gd name="connsiteX8" fmla="*/ 259145 w 500684"/>
                      <a:gd name="connsiteY8" fmla="*/ 43860 h 423422"/>
                      <a:gd name="connsiteX9" fmla="*/ 328156 w 500684"/>
                      <a:gd name="connsiteY9" fmla="*/ 26607 h 423422"/>
                      <a:gd name="connsiteX10" fmla="*/ 431673 w 500684"/>
                      <a:gd name="connsiteY10" fmla="*/ 728 h 423422"/>
                      <a:gd name="connsiteX11" fmla="*/ 500684 w 500684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3590 w 486461"/>
                      <a:gd name="connsiteY3" fmla="*/ 288654 h 423422"/>
                      <a:gd name="connsiteX4" fmla="*/ 63767 w 486461"/>
                      <a:gd name="connsiteY4" fmla="*/ 242268 h 423422"/>
                      <a:gd name="connsiteX5" fmla="*/ 106899 w 486461"/>
                      <a:gd name="connsiteY5" fmla="*/ 164630 h 423422"/>
                      <a:gd name="connsiteX6" fmla="*/ 132778 w 486461"/>
                      <a:gd name="connsiteY6" fmla="*/ 147377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3590 w 486461"/>
                      <a:gd name="connsiteY3" fmla="*/ 288654 h 423422"/>
                      <a:gd name="connsiteX4" fmla="*/ 50534 w 486461"/>
                      <a:gd name="connsiteY4" fmla="*/ 231524 h 423422"/>
                      <a:gd name="connsiteX5" fmla="*/ 106899 w 486461"/>
                      <a:gd name="connsiteY5" fmla="*/ 164630 h 423422"/>
                      <a:gd name="connsiteX6" fmla="*/ 132778 w 486461"/>
                      <a:gd name="connsiteY6" fmla="*/ 147377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3590 w 486461"/>
                      <a:gd name="connsiteY3" fmla="*/ 288654 h 423422"/>
                      <a:gd name="connsiteX4" fmla="*/ 50534 w 486461"/>
                      <a:gd name="connsiteY4" fmla="*/ 231524 h 423422"/>
                      <a:gd name="connsiteX5" fmla="*/ 106899 w 486461"/>
                      <a:gd name="connsiteY5" fmla="*/ 164630 h 423422"/>
                      <a:gd name="connsiteX6" fmla="*/ 123326 w 486461"/>
                      <a:gd name="connsiteY6" fmla="*/ 136633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7371 w 486461"/>
                      <a:gd name="connsiteY3" fmla="*/ 288654 h 423422"/>
                      <a:gd name="connsiteX4" fmla="*/ 50534 w 486461"/>
                      <a:gd name="connsiteY4" fmla="*/ 231524 h 423422"/>
                      <a:gd name="connsiteX5" fmla="*/ 106899 w 486461"/>
                      <a:gd name="connsiteY5" fmla="*/ 164630 h 423422"/>
                      <a:gd name="connsiteX6" fmla="*/ 123326 w 486461"/>
                      <a:gd name="connsiteY6" fmla="*/ 136633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7371 w 486461"/>
                      <a:gd name="connsiteY3" fmla="*/ 288654 h 423422"/>
                      <a:gd name="connsiteX4" fmla="*/ 56205 w 486461"/>
                      <a:gd name="connsiteY4" fmla="*/ 233315 h 423422"/>
                      <a:gd name="connsiteX5" fmla="*/ 106899 w 486461"/>
                      <a:gd name="connsiteY5" fmla="*/ 164630 h 423422"/>
                      <a:gd name="connsiteX6" fmla="*/ 123326 w 486461"/>
                      <a:gd name="connsiteY6" fmla="*/ 136633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1523 w 484602"/>
                      <a:gd name="connsiteY0" fmla="*/ 423422 h 423422"/>
                      <a:gd name="connsiteX1" fmla="*/ 10734 w 484602"/>
                      <a:gd name="connsiteY1" fmla="*/ 387452 h 423422"/>
                      <a:gd name="connsiteX2" fmla="*/ 18776 w 484602"/>
                      <a:gd name="connsiteY2" fmla="*/ 328532 h 423422"/>
                      <a:gd name="connsiteX3" fmla="*/ 25512 w 484602"/>
                      <a:gd name="connsiteY3" fmla="*/ 288654 h 423422"/>
                      <a:gd name="connsiteX4" fmla="*/ 54346 w 484602"/>
                      <a:gd name="connsiteY4" fmla="*/ 233315 h 423422"/>
                      <a:gd name="connsiteX5" fmla="*/ 105040 w 484602"/>
                      <a:gd name="connsiteY5" fmla="*/ 164630 h 423422"/>
                      <a:gd name="connsiteX6" fmla="*/ 121467 w 484602"/>
                      <a:gd name="connsiteY6" fmla="*/ 136633 h 423422"/>
                      <a:gd name="connsiteX7" fmla="*/ 165425 w 484602"/>
                      <a:gd name="connsiteY7" fmla="*/ 104245 h 423422"/>
                      <a:gd name="connsiteX8" fmla="*/ 243063 w 484602"/>
                      <a:gd name="connsiteY8" fmla="*/ 43860 h 423422"/>
                      <a:gd name="connsiteX9" fmla="*/ 312074 w 484602"/>
                      <a:gd name="connsiteY9" fmla="*/ 26607 h 423422"/>
                      <a:gd name="connsiteX10" fmla="*/ 415591 w 484602"/>
                      <a:gd name="connsiteY10" fmla="*/ 728 h 423422"/>
                      <a:gd name="connsiteX11" fmla="*/ 484602 w 484602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97013 w 476575"/>
                      <a:gd name="connsiteY5" fmla="*/ 164630 h 423422"/>
                      <a:gd name="connsiteX6" fmla="*/ 113440 w 476575"/>
                      <a:gd name="connsiteY6" fmla="*/ 136633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13440 w 476575"/>
                      <a:gd name="connsiteY6" fmla="*/ 136633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13440 w 476575"/>
                      <a:gd name="connsiteY6" fmla="*/ 136633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22891 w 476575"/>
                      <a:gd name="connsiteY6" fmla="*/ 142005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22891 w 476575"/>
                      <a:gd name="connsiteY6" fmla="*/ 142005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58184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5141 h 425141"/>
                      <a:gd name="connsiteX1" fmla="*/ 2707 w 476575"/>
                      <a:gd name="connsiteY1" fmla="*/ 389171 h 425141"/>
                      <a:gd name="connsiteX2" fmla="*/ 10749 w 476575"/>
                      <a:gd name="connsiteY2" fmla="*/ 330251 h 425141"/>
                      <a:gd name="connsiteX3" fmla="*/ 17485 w 476575"/>
                      <a:gd name="connsiteY3" fmla="*/ 290373 h 425141"/>
                      <a:gd name="connsiteX4" fmla="*/ 46319 w 476575"/>
                      <a:gd name="connsiteY4" fmla="*/ 235034 h 425141"/>
                      <a:gd name="connsiteX5" fmla="*/ 89452 w 476575"/>
                      <a:gd name="connsiteY5" fmla="*/ 169930 h 425141"/>
                      <a:gd name="connsiteX6" fmla="*/ 122891 w 476575"/>
                      <a:gd name="connsiteY6" fmla="*/ 143724 h 425141"/>
                      <a:gd name="connsiteX7" fmla="*/ 157398 w 476575"/>
                      <a:gd name="connsiteY7" fmla="*/ 105964 h 425141"/>
                      <a:gd name="connsiteX8" fmla="*/ 235036 w 476575"/>
                      <a:gd name="connsiteY8" fmla="*/ 59903 h 425141"/>
                      <a:gd name="connsiteX9" fmla="*/ 292705 w 476575"/>
                      <a:gd name="connsiteY9" fmla="*/ 35488 h 425141"/>
                      <a:gd name="connsiteX10" fmla="*/ 407564 w 476575"/>
                      <a:gd name="connsiteY10" fmla="*/ 2447 h 425141"/>
                      <a:gd name="connsiteX11" fmla="*/ 476575 w 476575"/>
                      <a:gd name="connsiteY11" fmla="*/ 2447 h 425141"/>
                      <a:gd name="connsiteX0" fmla="*/ 2948 w 476575"/>
                      <a:gd name="connsiteY0" fmla="*/ 422694 h 422694"/>
                      <a:gd name="connsiteX1" fmla="*/ 2707 w 476575"/>
                      <a:gd name="connsiteY1" fmla="*/ 386724 h 422694"/>
                      <a:gd name="connsiteX2" fmla="*/ 10749 w 476575"/>
                      <a:gd name="connsiteY2" fmla="*/ 327804 h 422694"/>
                      <a:gd name="connsiteX3" fmla="*/ 17485 w 476575"/>
                      <a:gd name="connsiteY3" fmla="*/ 287926 h 422694"/>
                      <a:gd name="connsiteX4" fmla="*/ 46319 w 476575"/>
                      <a:gd name="connsiteY4" fmla="*/ 232587 h 422694"/>
                      <a:gd name="connsiteX5" fmla="*/ 89452 w 476575"/>
                      <a:gd name="connsiteY5" fmla="*/ 167483 h 422694"/>
                      <a:gd name="connsiteX6" fmla="*/ 122891 w 476575"/>
                      <a:gd name="connsiteY6" fmla="*/ 141277 h 422694"/>
                      <a:gd name="connsiteX7" fmla="*/ 157398 w 476575"/>
                      <a:gd name="connsiteY7" fmla="*/ 103517 h 422694"/>
                      <a:gd name="connsiteX8" fmla="*/ 235036 w 476575"/>
                      <a:gd name="connsiteY8" fmla="*/ 57456 h 422694"/>
                      <a:gd name="connsiteX9" fmla="*/ 292705 w 476575"/>
                      <a:gd name="connsiteY9" fmla="*/ 33041 h 422694"/>
                      <a:gd name="connsiteX10" fmla="*/ 377318 w 476575"/>
                      <a:gd name="connsiteY10" fmla="*/ 14324 h 422694"/>
                      <a:gd name="connsiteX11" fmla="*/ 476575 w 476575"/>
                      <a:gd name="connsiteY11" fmla="*/ 0 h 422694"/>
                      <a:gd name="connsiteX0" fmla="*/ 2948 w 465233"/>
                      <a:gd name="connsiteY0" fmla="*/ 409757 h 409757"/>
                      <a:gd name="connsiteX1" fmla="*/ 2707 w 465233"/>
                      <a:gd name="connsiteY1" fmla="*/ 373787 h 409757"/>
                      <a:gd name="connsiteX2" fmla="*/ 10749 w 465233"/>
                      <a:gd name="connsiteY2" fmla="*/ 314867 h 409757"/>
                      <a:gd name="connsiteX3" fmla="*/ 17485 w 465233"/>
                      <a:gd name="connsiteY3" fmla="*/ 274989 h 409757"/>
                      <a:gd name="connsiteX4" fmla="*/ 46319 w 465233"/>
                      <a:gd name="connsiteY4" fmla="*/ 219650 h 409757"/>
                      <a:gd name="connsiteX5" fmla="*/ 89452 w 465233"/>
                      <a:gd name="connsiteY5" fmla="*/ 154546 h 409757"/>
                      <a:gd name="connsiteX6" fmla="*/ 122891 w 465233"/>
                      <a:gd name="connsiteY6" fmla="*/ 128340 h 409757"/>
                      <a:gd name="connsiteX7" fmla="*/ 157398 w 465233"/>
                      <a:gd name="connsiteY7" fmla="*/ 90580 h 409757"/>
                      <a:gd name="connsiteX8" fmla="*/ 235036 w 465233"/>
                      <a:gd name="connsiteY8" fmla="*/ 44519 h 409757"/>
                      <a:gd name="connsiteX9" fmla="*/ 292705 w 465233"/>
                      <a:gd name="connsiteY9" fmla="*/ 20104 h 409757"/>
                      <a:gd name="connsiteX10" fmla="*/ 377318 w 465233"/>
                      <a:gd name="connsiteY10" fmla="*/ 1387 h 409757"/>
                      <a:gd name="connsiteX11" fmla="*/ 465233 w 465233"/>
                      <a:gd name="connsiteY11" fmla="*/ 1387 h 409757"/>
                      <a:gd name="connsiteX0" fmla="*/ 2948 w 377318"/>
                      <a:gd name="connsiteY0" fmla="*/ 408370 h 408370"/>
                      <a:gd name="connsiteX1" fmla="*/ 2707 w 377318"/>
                      <a:gd name="connsiteY1" fmla="*/ 372400 h 408370"/>
                      <a:gd name="connsiteX2" fmla="*/ 10749 w 377318"/>
                      <a:gd name="connsiteY2" fmla="*/ 313480 h 408370"/>
                      <a:gd name="connsiteX3" fmla="*/ 17485 w 377318"/>
                      <a:gd name="connsiteY3" fmla="*/ 273602 h 408370"/>
                      <a:gd name="connsiteX4" fmla="*/ 46319 w 377318"/>
                      <a:gd name="connsiteY4" fmla="*/ 218263 h 408370"/>
                      <a:gd name="connsiteX5" fmla="*/ 89452 w 377318"/>
                      <a:gd name="connsiteY5" fmla="*/ 153159 h 408370"/>
                      <a:gd name="connsiteX6" fmla="*/ 122891 w 377318"/>
                      <a:gd name="connsiteY6" fmla="*/ 126953 h 408370"/>
                      <a:gd name="connsiteX7" fmla="*/ 157398 w 377318"/>
                      <a:gd name="connsiteY7" fmla="*/ 89193 h 408370"/>
                      <a:gd name="connsiteX8" fmla="*/ 235036 w 377318"/>
                      <a:gd name="connsiteY8" fmla="*/ 43132 h 408370"/>
                      <a:gd name="connsiteX9" fmla="*/ 292705 w 377318"/>
                      <a:gd name="connsiteY9" fmla="*/ 18717 h 408370"/>
                      <a:gd name="connsiteX10" fmla="*/ 377318 w 377318"/>
                      <a:gd name="connsiteY10" fmla="*/ 0 h 408370"/>
                      <a:gd name="connsiteX0" fmla="*/ 2948 w 292705"/>
                      <a:gd name="connsiteY0" fmla="*/ 389653 h 389653"/>
                      <a:gd name="connsiteX1" fmla="*/ 2707 w 292705"/>
                      <a:gd name="connsiteY1" fmla="*/ 353683 h 389653"/>
                      <a:gd name="connsiteX2" fmla="*/ 10749 w 292705"/>
                      <a:gd name="connsiteY2" fmla="*/ 294763 h 389653"/>
                      <a:gd name="connsiteX3" fmla="*/ 17485 w 292705"/>
                      <a:gd name="connsiteY3" fmla="*/ 254885 h 389653"/>
                      <a:gd name="connsiteX4" fmla="*/ 46319 w 292705"/>
                      <a:gd name="connsiteY4" fmla="*/ 199546 h 389653"/>
                      <a:gd name="connsiteX5" fmla="*/ 89452 w 292705"/>
                      <a:gd name="connsiteY5" fmla="*/ 134442 h 389653"/>
                      <a:gd name="connsiteX6" fmla="*/ 122891 w 292705"/>
                      <a:gd name="connsiteY6" fmla="*/ 108236 h 389653"/>
                      <a:gd name="connsiteX7" fmla="*/ 157398 w 292705"/>
                      <a:gd name="connsiteY7" fmla="*/ 70476 h 389653"/>
                      <a:gd name="connsiteX8" fmla="*/ 235036 w 292705"/>
                      <a:gd name="connsiteY8" fmla="*/ 24415 h 389653"/>
                      <a:gd name="connsiteX9" fmla="*/ 292705 w 292705"/>
                      <a:gd name="connsiteY9" fmla="*/ 0 h 389653"/>
                      <a:gd name="connsiteX0" fmla="*/ 2948 w 235036"/>
                      <a:gd name="connsiteY0" fmla="*/ 365238 h 365238"/>
                      <a:gd name="connsiteX1" fmla="*/ 2707 w 235036"/>
                      <a:gd name="connsiteY1" fmla="*/ 329268 h 365238"/>
                      <a:gd name="connsiteX2" fmla="*/ 10749 w 235036"/>
                      <a:gd name="connsiteY2" fmla="*/ 270348 h 365238"/>
                      <a:gd name="connsiteX3" fmla="*/ 17485 w 235036"/>
                      <a:gd name="connsiteY3" fmla="*/ 230470 h 365238"/>
                      <a:gd name="connsiteX4" fmla="*/ 46319 w 235036"/>
                      <a:gd name="connsiteY4" fmla="*/ 175131 h 365238"/>
                      <a:gd name="connsiteX5" fmla="*/ 89452 w 235036"/>
                      <a:gd name="connsiteY5" fmla="*/ 110027 h 365238"/>
                      <a:gd name="connsiteX6" fmla="*/ 122891 w 235036"/>
                      <a:gd name="connsiteY6" fmla="*/ 83821 h 365238"/>
                      <a:gd name="connsiteX7" fmla="*/ 157398 w 235036"/>
                      <a:gd name="connsiteY7" fmla="*/ 46061 h 365238"/>
                      <a:gd name="connsiteX8" fmla="*/ 235036 w 235036"/>
                      <a:gd name="connsiteY8" fmla="*/ 0 h 365238"/>
                      <a:gd name="connsiteX0" fmla="*/ 2948 w 208571"/>
                      <a:gd name="connsiteY0" fmla="*/ 345542 h 345542"/>
                      <a:gd name="connsiteX1" fmla="*/ 2707 w 208571"/>
                      <a:gd name="connsiteY1" fmla="*/ 309572 h 345542"/>
                      <a:gd name="connsiteX2" fmla="*/ 10749 w 208571"/>
                      <a:gd name="connsiteY2" fmla="*/ 250652 h 345542"/>
                      <a:gd name="connsiteX3" fmla="*/ 17485 w 208571"/>
                      <a:gd name="connsiteY3" fmla="*/ 210774 h 345542"/>
                      <a:gd name="connsiteX4" fmla="*/ 46319 w 208571"/>
                      <a:gd name="connsiteY4" fmla="*/ 155435 h 345542"/>
                      <a:gd name="connsiteX5" fmla="*/ 89452 w 208571"/>
                      <a:gd name="connsiteY5" fmla="*/ 90331 h 345542"/>
                      <a:gd name="connsiteX6" fmla="*/ 122891 w 208571"/>
                      <a:gd name="connsiteY6" fmla="*/ 64125 h 345542"/>
                      <a:gd name="connsiteX7" fmla="*/ 157398 w 208571"/>
                      <a:gd name="connsiteY7" fmla="*/ 26365 h 345542"/>
                      <a:gd name="connsiteX8" fmla="*/ 208571 w 208571"/>
                      <a:gd name="connsiteY8" fmla="*/ 0 h 345542"/>
                      <a:gd name="connsiteX0" fmla="*/ 2948 w 206681"/>
                      <a:gd name="connsiteY0" fmla="*/ 349123 h 349123"/>
                      <a:gd name="connsiteX1" fmla="*/ 2707 w 206681"/>
                      <a:gd name="connsiteY1" fmla="*/ 313153 h 349123"/>
                      <a:gd name="connsiteX2" fmla="*/ 10749 w 206681"/>
                      <a:gd name="connsiteY2" fmla="*/ 254233 h 349123"/>
                      <a:gd name="connsiteX3" fmla="*/ 17485 w 206681"/>
                      <a:gd name="connsiteY3" fmla="*/ 214355 h 349123"/>
                      <a:gd name="connsiteX4" fmla="*/ 46319 w 206681"/>
                      <a:gd name="connsiteY4" fmla="*/ 159016 h 349123"/>
                      <a:gd name="connsiteX5" fmla="*/ 89452 w 206681"/>
                      <a:gd name="connsiteY5" fmla="*/ 93912 h 349123"/>
                      <a:gd name="connsiteX6" fmla="*/ 122891 w 206681"/>
                      <a:gd name="connsiteY6" fmla="*/ 67706 h 349123"/>
                      <a:gd name="connsiteX7" fmla="*/ 157398 w 206681"/>
                      <a:gd name="connsiteY7" fmla="*/ 29946 h 349123"/>
                      <a:gd name="connsiteX8" fmla="*/ 206681 w 206681"/>
                      <a:gd name="connsiteY8" fmla="*/ 0 h 349123"/>
                      <a:gd name="connsiteX0" fmla="*/ 2948 w 206681"/>
                      <a:gd name="connsiteY0" fmla="*/ 349123 h 349123"/>
                      <a:gd name="connsiteX1" fmla="*/ 2707 w 206681"/>
                      <a:gd name="connsiteY1" fmla="*/ 313153 h 349123"/>
                      <a:gd name="connsiteX2" fmla="*/ 10749 w 206681"/>
                      <a:gd name="connsiteY2" fmla="*/ 254233 h 349123"/>
                      <a:gd name="connsiteX3" fmla="*/ 25047 w 206681"/>
                      <a:gd name="connsiteY3" fmla="*/ 217936 h 349123"/>
                      <a:gd name="connsiteX4" fmla="*/ 46319 w 206681"/>
                      <a:gd name="connsiteY4" fmla="*/ 159016 h 349123"/>
                      <a:gd name="connsiteX5" fmla="*/ 89452 w 206681"/>
                      <a:gd name="connsiteY5" fmla="*/ 93912 h 349123"/>
                      <a:gd name="connsiteX6" fmla="*/ 122891 w 206681"/>
                      <a:gd name="connsiteY6" fmla="*/ 67706 h 349123"/>
                      <a:gd name="connsiteX7" fmla="*/ 157398 w 206681"/>
                      <a:gd name="connsiteY7" fmla="*/ 29946 h 349123"/>
                      <a:gd name="connsiteX8" fmla="*/ 206681 w 206681"/>
                      <a:gd name="connsiteY8" fmla="*/ 0 h 349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6681" h="349123">
                        <a:moveTo>
                          <a:pt x="2948" y="349123"/>
                        </a:moveTo>
                        <a:cubicBezTo>
                          <a:pt x="-2803" y="334746"/>
                          <a:pt x="1407" y="328968"/>
                          <a:pt x="2707" y="313153"/>
                        </a:cubicBezTo>
                        <a:cubicBezTo>
                          <a:pt x="4007" y="297338"/>
                          <a:pt x="7026" y="270103"/>
                          <a:pt x="10749" y="254233"/>
                        </a:cubicBezTo>
                        <a:cubicBezTo>
                          <a:pt x="14472" y="238364"/>
                          <a:pt x="19119" y="233805"/>
                          <a:pt x="25047" y="217936"/>
                        </a:cubicBezTo>
                        <a:cubicBezTo>
                          <a:pt x="30975" y="202067"/>
                          <a:pt x="35585" y="179687"/>
                          <a:pt x="46319" y="159016"/>
                        </a:cubicBezTo>
                        <a:cubicBezTo>
                          <a:pt x="57053" y="138345"/>
                          <a:pt x="76690" y="109130"/>
                          <a:pt x="89452" y="93912"/>
                        </a:cubicBezTo>
                        <a:cubicBezTo>
                          <a:pt x="102214" y="78694"/>
                          <a:pt x="114265" y="73457"/>
                          <a:pt x="122891" y="67706"/>
                        </a:cubicBezTo>
                        <a:cubicBezTo>
                          <a:pt x="137053" y="25222"/>
                          <a:pt x="143433" y="41230"/>
                          <a:pt x="157398" y="29946"/>
                        </a:cubicBezTo>
                        <a:cubicBezTo>
                          <a:pt x="171363" y="18662"/>
                          <a:pt x="184130" y="11746"/>
                          <a:pt x="206681" y="0"/>
                        </a:cubicBezTo>
                      </a:path>
                    </a:pathLst>
                  </a:custGeom>
                  <a:grp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7" name="Skupina 46"/>
                <p:cNvGrpSpPr/>
                <p:nvPr/>
              </p:nvGrpSpPr>
              <p:grpSpPr>
                <a:xfrm flipV="1">
                  <a:off x="1389088" y="4001467"/>
                  <a:ext cx="412827" cy="379493"/>
                  <a:chOff x="1395848" y="3636972"/>
                  <a:chExt cx="412827" cy="379493"/>
                </a:xfrm>
                <a:grpFill/>
              </p:grpSpPr>
              <p:sp>
                <p:nvSpPr>
                  <p:cNvPr id="48" name="Volný tvar 47"/>
                  <p:cNvSpPr/>
                  <p:nvPr/>
                </p:nvSpPr>
                <p:spPr>
                  <a:xfrm>
                    <a:off x="1395848" y="3645024"/>
                    <a:ext cx="208283" cy="371441"/>
                  </a:xfrm>
                  <a:custGeom>
                    <a:avLst/>
                    <a:gdLst>
                      <a:gd name="connsiteX0" fmla="*/ 17605 w 500684"/>
                      <a:gd name="connsiteY0" fmla="*/ 423422 h 423422"/>
                      <a:gd name="connsiteX1" fmla="*/ 352 w 500684"/>
                      <a:gd name="connsiteY1" fmla="*/ 380290 h 423422"/>
                      <a:gd name="connsiteX2" fmla="*/ 34858 w 500684"/>
                      <a:gd name="connsiteY2" fmla="*/ 328532 h 423422"/>
                      <a:gd name="connsiteX3" fmla="*/ 43484 w 500684"/>
                      <a:gd name="connsiteY3" fmla="*/ 294026 h 423422"/>
                      <a:gd name="connsiteX4" fmla="*/ 77990 w 500684"/>
                      <a:gd name="connsiteY4" fmla="*/ 242268 h 423422"/>
                      <a:gd name="connsiteX5" fmla="*/ 121122 w 500684"/>
                      <a:gd name="connsiteY5" fmla="*/ 164630 h 423422"/>
                      <a:gd name="connsiteX6" fmla="*/ 147001 w 500684"/>
                      <a:gd name="connsiteY6" fmla="*/ 147377 h 423422"/>
                      <a:gd name="connsiteX7" fmla="*/ 181507 w 500684"/>
                      <a:gd name="connsiteY7" fmla="*/ 104245 h 423422"/>
                      <a:gd name="connsiteX8" fmla="*/ 259145 w 500684"/>
                      <a:gd name="connsiteY8" fmla="*/ 43860 h 423422"/>
                      <a:gd name="connsiteX9" fmla="*/ 328156 w 500684"/>
                      <a:gd name="connsiteY9" fmla="*/ 26607 h 423422"/>
                      <a:gd name="connsiteX10" fmla="*/ 431673 w 500684"/>
                      <a:gd name="connsiteY10" fmla="*/ 728 h 423422"/>
                      <a:gd name="connsiteX11" fmla="*/ 500684 w 500684"/>
                      <a:gd name="connsiteY11" fmla="*/ 728 h 423422"/>
                      <a:gd name="connsiteX0" fmla="*/ 17605 w 500684"/>
                      <a:gd name="connsiteY0" fmla="*/ 423422 h 423422"/>
                      <a:gd name="connsiteX1" fmla="*/ 352 w 500684"/>
                      <a:gd name="connsiteY1" fmla="*/ 380290 h 423422"/>
                      <a:gd name="connsiteX2" fmla="*/ 34858 w 500684"/>
                      <a:gd name="connsiteY2" fmla="*/ 328532 h 423422"/>
                      <a:gd name="connsiteX3" fmla="*/ 37813 w 500684"/>
                      <a:gd name="connsiteY3" fmla="*/ 288654 h 423422"/>
                      <a:gd name="connsiteX4" fmla="*/ 77990 w 500684"/>
                      <a:gd name="connsiteY4" fmla="*/ 242268 h 423422"/>
                      <a:gd name="connsiteX5" fmla="*/ 121122 w 500684"/>
                      <a:gd name="connsiteY5" fmla="*/ 164630 h 423422"/>
                      <a:gd name="connsiteX6" fmla="*/ 147001 w 500684"/>
                      <a:gd name="connsiteY6" fmla="*/ 147377 h 423422"/>
                      <a:gd name="connsiteX7" fmla="*/ 181507 w 500684"/>
                      <a:gd name="connsiteY7" fmla="*/ 104245 h 423422"/>
                      <a:gd name="connsiteX8" fmla="*/ 259145 w 500684"/>
                      <a:gd name="connsiteY8" fmla="*/ 43860 h 423422"/>
                      <a:gd name="connsiteX9" fmla="*/ 328156 w 500684"/>
                      <a:gd name="connsiteY9" fmla="*/ 26607 h 423422"/>
                      <a:gd name="connsiteX10" fmla="*/ 431673 w 500684"/>
                      <a:gd name="connsiteY10" fmla="*/ 728 h 423422"/>
                      <a:gd name="connsiteX11" fmla="*/ 500684 w 500684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3590 w 486461"/>
                      <a:gd name="connsiteY3" fmla="*/ 288654 h 423422"/>
                      <a:gd name="connsiteX4" fmla="*/ 63767 w 486461"/>
                      <a:gd name="connsiteY4" fmla="*/ 242268 h 423422"/>
                      <a:gd name="connsiteX5" fmla="*/ 106899 w 486461"/>
                      <a:gd name="connsiteY5" fmla="*/ 164630 h 423422"/>
                      <a:gd name="connsiteX6" fmla="*/ 132778 w 486461"/>
                      <a:gd name="connsiteY6" fmla="*/ 147377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3590 w 486461"/>
                      <a:gd name="connsiteY3" fmla="*/ 288654 h 423422"/>
                      <a:gd name="connsiteX4" fmla="*/ 50534 w 486461"/>
                      <a:gd name="connsiteY4" fmla="*/ 231524 h 423422"/>
                      <a:gd name="connsiteX5" fmla="*/ 106899 w 486461"/>
                      <a:gd name="connsiteY5" fmla="*/ 164630 h 423422"/>
                      <a:gd name="connsiteX6" fmla="*/ 132778 w 486461"/>
                      <a:gd name="connsiteY6" fmla="*/ 147377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3590 w 486461"/>
                      <a:gd name="connsiteY3" fmla="*/ 288654 h 423422"/>
                      <a:gd name="connsiteX4" fmla="*/ 50534 w 486461"/>
                      <a:gd name="connsiteY4" fmla="*/ 231524 h 423422"/>
                      <a:gd name="connsiteX5" fmla="*/ 106899 w 486461"/>
                      <a:gd name="connsiteY5" fmla="*/ 164630 h 423422"/>
                      <a:gd name="connsiteX6" fmla="*/ 123326 w 486461"/>
                      <a:gd name="connsiteY6" fmla="*/ 136633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7371 w 486461"/>
                      <a:gd name="connsiteY3" fmla="*/ 288654 h 423422"/>
                      <a:gd name="connsiteX4" fmla="*/ 50534 w 486461"/>
                      <a:gd name="connsiteY4" fmla="*/ 231524 h 423422"/>
                      <a:gd name="connsiteX5" fmla="*/ 106899 w 486461"/>
                      <a:gd name="connsiteY5" fmla="*/ 164630 h 423422"/>
                      <a:gd name="connsiteX6" fmla="*/ 123326 w 486461"/>
                      <a:gd name="connsiteY6" fmla="*/ 136633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7371 w 486461"/>
                      <a:gd name="connsiteY3" fmla="*/ 288654 h 423422"/>
                      <a:gd name="connsiteX4" fmla="*/ 56205 w 486461"/>
                      <a:gd name="connsiteY4" fmla="*/ 233315 h 423422"/>
                      <a:gd name="connsiteX5" fmla="*/ 106899 w 486461"/>
                      <a:gd name="connsiteY5" fmla="*/ 164630 h 423422"/>
                      <a:gd name="connsiteX6" fmla="*/ 123326 w 486461"/>
                      <a:gd name="connsiteY6" fmla="*/ 136633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1523 w 484602"/>
                      <a:gd name="connsiteY0" fmla="*/ 423422 h 423422"/>
                      <a:gd name="connsiteX1" fmla="*/ 10734 w 484602"/>
                      <a:gd name="connsiteY1" fmla="*/ 387452 h 423422"/>
                      <a:gd name="connsiteX2" fmla="*/ 18776 w 484602"/>
                      <a:gd name="connsiteY2" fmla="*/ 328532 h 423422"/>
                      <a:gd name="connsiteX3" fmla="*/ 25512 w 484602"/>
                      <a:gd name="connsiteY3" fmla="*/ 288654 h 423422"/>
                      <a:gd name="connsiteX4" fmla="*/ 54346 w 484602"/>
                      <a:gd name="connsiteY4" fmla="*/ 233315 h 423422"/>
                      <a:gd name="connsiteX5" fmla="*/ 105040 w 484602"/>
                      <a:gd name="connsiteY5" fmla="*/ 164630 h 423422"/>
                      <a:gd name="connsiteX6" fmla="*/ 121467 w 484602"/>
                      <a:gd name="connsiteY6" fmla="*/ 136633 h 423422"/>
                      <a:gd name="connsiteX7" fmla="*/ 165425 w 484602"/>
                      <a:gd name="connsiteY7" fmla="*/ 104245 h 423422"/>
                      <a:gd name="connsiteX8" fmla="*/ 243063 w 484602"/>
                      <a:gd name="connsiteY8" fmla="*/ 43860 h 423422"/>
                      <a:gd name="connsiteX9" fmla="*/ 312074 w 484602"/>
                      <a:gd name="connsiteY9" fmla="*/ 26607 h 423422"/>
                      <a:gd name="connsiteX10" fmla="*/ 415591 w 484602"/>
                      <a:gd name="connsiteY10" fmla="*/ 728 h 423422"/>
                      <a:gd name="connsiteX11" fmla="*/ 484602 w 484602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97013 w 476575"/>
                      <a:gd name="connsiteY5" fmla="*/ 164630 h 423422"/>
                      <a:gd name="connsiteX6" fmla="*/ 113440 w 476575"/>
                      <a:gd name="connsiteY6" fmla="*/ 136633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13440 w 476575"/>
                      <a:gd name="connsiteY6" fmla="*/ 136633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13440 w 476575"/>
                      <a:gd name="connsiteY6" fmla="*/ 136633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22891 w 476575"/>
                      <a:gd name="connsiteY6" fmla="*/ 142005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22891 w 476575"/>
                      <a:gd name="connsiteY6" fmla="*/ 142005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58184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5141 h 425141"/>
                      <a:gd name="connsiteX1" fmla="*/ 2707 w 476575"/>
                      <a:gd name="connsiteY1" fmla="*/ 389171 h 425141"/>
                      <a:gd name="connsiteX2" fmla="*/ 10749 w 476575"/>
                      <a:gd name="connsiteY2" fmla="*/ 330251 h 425141"/>
                      <a:gd name="connsiteX3" fmla="*/ 17485 w 476575"/>
                      <a:gd name="connsiteY3" fmla="*/ 290373 h 425141"/>
                      <a:gd name="connsiteX4" fmla="*/ 46319 w 476575"/>
                      <a:gd name="connsiteY4" fmla="*/ 235034 h 425141"/>
                      <a:gd name="connsiteX5" fmla="*/ 89452 w 476575"/>
                      <a:gd name="connsiteY5" fmla="*/ 169930 h 425141"/>
                      <a:gd name="connsiteX6" fmla="*/ 122891 w 476575"/>
                      <a:gd name="connsiteY6" fmla="*/ 143724 h 425141"/>
                      <a:gd name="connsiteX7" fmla="*/ 157398 w 476575"/>
                      <a:gd name="connsiteY7" fmla="*/ 105964 h 425141"/>
                      <a:gd name="connsiteX8" fmla="*/ 235036 w 476575"/>
                      <a:gd name="connsiteY8" fmla="*/ 59903 h 425141"/>
                      <a:gd name="connsiteX9" fmla="*/ 292705 w 476575"/>
                      <a:gd name="connsiteY9" fmla="*/ 35488 h 425141"/>
                      <a:gd name="connsiteX10" fmla="*/ 407564 w 476575"/>
                      <a:gd name="connsiteY10" fmla="*/ 2447 h 425141"/>
                      <a:gd name="connsiteX11" fmla="*/ 476575 w 476575"/>
                      <a:gd name="connsiteY11" fmla="*/ 2447 h 425141"/>
                      <a:gd name="connsiteX0" fmla="*/ 2948 w 476575"/>
                      <a:gd name="connsiteY0" fmla="*/ 422694 h 422694"/>
                      <a:gd name="connsiteX1" fmla="*/ 2707 w 476575"/>
                      <a:gd name="connsiteY1" fmla="*/ 386724 h 422694"/>
                      <a:gd name="connsiteX2" fmla="*/ 10749 w 476575"/>
                      <a:gd name="connsiteY2" fmla="*/ 327804 h 422694"/>
                      <a:gd name="connsiteX3" fmla="*/ 17485 w 476575"/>
                      <a:gd name="connsiteY3" fmla="*/ 287926 h 422694"/>
                      <a:gd name="connsiteX4" fmla="*/ 46319 w 476575"/>
                      <a:gd name="connsiteY4" fmla="*/ 232587 h 422694"/>
                      <a:gd name="connsiteX5" fmla="*/ 89452 w 476575"/>
                      <a:gd name="connsiteY5" fmla="*/ 167483 h 422694"/>
                      <a:gd name="connsiteX6" fmla="*/ 122891 w 476575"/>
                      <a:gd name="connsiteY6" fmla="*/ 141277 h 422694"/>
                      <a:gd name="connsiteX7" fmla="*/ 157398 w 476575"/>
                      <a:gd name="connsiteY7" fmla="*/ 103517 h 422694"/>
                      <a:gd name="connsiteX8" fmla="*/ 235036 w 476575"/>
                      <a:gd name="connsiteY8" fmla="*/ 57456 h 422694"/>
                      <a:gd name="connsiteX9" fmla="*/ 292705 w 476575"/>
                      <a:gd name="connsiteY9" fmla="*/ 33041 h 422694"/>
                      <a:gd name="connsiteX10" fmla="*/ 377318 w 476575"/>
                      <a:gd name="connsiteY10" fmla="*/ 14324 h 422694"/>
                      <a:gd name="connsiteX11" fmla="*/ 476575 w 476575"/>
                      <a:gd name="connsiteY11" fmla="*/ 0 h 422694"/>
                      <a:gd name="connsiteX0" fmla="*/ 2948 w 465233"/>
                      <a:gd name="connsiteY0" fmla="*/ 409757 h 409757"/>
                      <a:gd name="connsiteX1" fmla="*/ 2707 w 465233"/>
                      <a:gd name="connsiteY1" fmla="*/ 373787 h 409757"/>
                      <a:gd name="connsiteX2" fmla="*/ 10749 w 465233"/>
                      <a:gd name="connsiteY2" fmla="*/ 314867 h 409757"/>
                      <a:gd name="connsiteX3" fmla="*/ 17485 w 465233"/>
                      <a:gd name="connsiteY3" fmla="*/ 274989 h 409757"/>
                      <a:gd name="connsiteX4" fmla="*/ 46319 w 465233"/>
                      <a:gd name="connsiteY4" fmla="*/ 219650 h 409757"/>
                      <a:gd name="connsiteX5" fmla="*/ 89452 w 465233"/>
                      <a:gd name="connsiteY5" fmla="*/ 154546 h 409757"/>
                      <a:gd name="connsiteX6" fmla="*/ 122891 w 465233"/>
                      <a:gd name="connsiteY6" fmla="*/ 128340 h 409757"/>
                      <a:gd name="connsiteX7" fmla="*/ 157398 w 465233"/>
                      <a:gd name="connsiteY7" fmla="*/ 90580 h 409757"/>
                      <a:gd name="connsiteX8" fmla="*/ 235036 w 465233"/>
                      <a:gd name="connsiteY8" fmla="*/ 44519 h 409757"/>
                      <a:gd name="connsiteX9" fmla="*/ 292705 w 465233"/>
                      <a:gd name="connsiteY9" fmla="*/ 20104 h 409757"/>
                      <a:gd name="connsiteX10" fmla="*/ 377318 w 465233"/>
                      <a:gd name="connsiteY10" fmla="*/ 1387 h 409757"/>
                      <a:gd name="connsiteX11" fmla="*/ 465233 w 465233"/>
                      <a:gd name="connsiteY11" fmla="*/ 1387 h 409757"/>
                      <a:gd name="connsiteX0" fmla="*/ 2948 w 377318"/>
                      <a:gd name="connsiteY0" fmla="*/ 408370 h 408370"/>
                      <a:gd name="connsiteX1" fmla="*/ 2707 w 377318"/>
                      <a:gd name="connsiteY1" fmla="*/ 372400 h 408370"/>
                      <a:gd name="connsiteX2" fmla="*/ 10749 w 377318"/>
                      <a:gd name="connsiteY2" fmla="*/ 313480 h 408370"/>
                      <a:gd name="connsiteX3" fmla="*/ 17485 w 377318"/>
                      <a:gd name="connsiteY3" fmla="*/ 273602 h 408370"/>
                      <a:gd name="connsiteX4" fmla="*/ 46319 w 377318"/>
                      <a:gd name="connsiteY4" fmla="*/ 218263 h 408370"/>
                      <a:gd name="connsiteX5" fmla="*/ 89452 w 377318"/>
                      <a:gd name="connsiteY5" fmla="*/ 153159 h 408370"/>
                      <a:gd name="connsiteX6" fmla="*/ 122891 w 377318"/>
                      <a:gd name="connsiteY6" fmla="*/ 126953 h 408370"/>
                      <a:gd name="connsiteX7" fmla="*/ 157398 w 377318"/>
                      <a:gd name="connsiteY7" fmla="*/ 89193 h 408370"/>
                      <a:gd name="connsiteX8" fmla="*/ 235036 w 377318"/>
                      <a:gd name="connsiteY8" fmla="*/ 43132 h 408370"/>
                      <a:gd name="connsiteX9" fmla="*/ 292705 w 377318"/>
                      <a:gd name="connsiteY9" fmla="*/ 18717 h 408370"/>
                      <a:gd name="connsiteX10" fmla="*/ 377318 w 377318"/>
                      <a:gd name="connsiteY10" fmla="*/ 0 h 408370"/>
                      <a:gd name="connsiteX0" fmla="*/ 2948 w 292705"/>
                      <a:gd name="connsiteY0" fmla="*/ 389653 h 389653"/>
                      <a:gd name="connsiteX1" fmla="*/ 2707 w 292705"/>
                      <a:gd name="connsiteY1" fmla="*/ 353683 h 389653"/>
                      <a:gd name="connsiteX2" fmla="*/ 10749 w 292705"/>
                      <a:gd name="connsiteY2" fmla="*/ 294763 h 389653"/>
                      <a:gd name="connsiteX3" fmla="*/ 17485 w 292705"/>
                      <a:gd name="connsiteY3" fmla="*/ 254885 h 389653"/>
                      <a:gd name="connsiteX4" fmla="*/ 46319 w 292705"/>
                      <a:gd name="connsiteY4" fmla="*/ 199546 h 389653"/>
                      <a:gd name="connsiteX5" fmla="*/ 89452 w 292705"/>
                      <a:gd name="connsiteY5" fmla="*/ 134442 h 389653"/>
                      <a:gd name="connsiteX6" fmla="*/ 122891 w 292705"/>
                      <a:gd name="connsiteY6" fmla="*/ 108236 h 389653"/>
                      <a:gd name="connsiteX7" fmla="*/ 157398 w 292705"/>
                      <a:gd name="connsiteY7" fmla="*/ 70476 h 389653"/>
                      <a:gd name="connsiteX8" fmla="*/ 235036 w 292705"/>
                      <a:gd name="connsiteY8" fmla="*/ 24415 h 389653"/>
                      <a:gd name="connsiteX9" fmla="*/ 292705 w 292705"/>
                      <a:gd name="connsiteY9" fmla="*/ 0 h 389653"/>
                      <a:gd name="connsiteX0" fmla="*/ 2948 w 235036"/>
                      <a:gd name="connsiteY0" fmla="*/ 365238 h 365238"/>
                      <a:gd name="connsiteX1" fmla="*/ 2707 w 235036"/>
                      <a:gd name="connsiteY1" fmla="*/ 329268 h 365238"/>
                      <a:gd name="connsiteX2" fmla="*/ 10749 w 235036"/>
                      <a:gd name="connsiteY2" fmla="*/ 270348 h 365238"/>
                      <a:gd name="connsiteX3" fmla="*/ 17485 w 235036"/>
                      <a:gd name="connsiteY3" fmla="*/ 230470 h 365238"/>
                      <a:gd name="connsiteX4" fmla="*/ 46319 w 235036"/>
                      <a:gd name="connsiteY4" fmla="*/ 175131 h 365238"/>
                      <a:gd name="connsiteX5" fmla="*/ 89452 w 235036"/>
                      <a:gd name="connsiteY5" fmla="*/ 110027 h 365238"/>
                      <a:gd name="connsiteX6" fmla="*/ 122891 w 235036"/>
                      <a:gd name="connsiteY6" fmla="*/ 83821 h 365238"/>
                      <a:gd name="connsiteX7" fmla="*/ 157398 w 235036"/>
                      <a:gd name="connsiteY7" fmla="*/ 46061 h 365238"/>
                      <a:gd name="connsiteX8" fmla="*/ 235036 w 235036"/>
                      <a:gd name="connsiteY8" fmla="*/ 0 h 365238"/>
                      <a:gd name="connsiteX0" fmla="*/ 2948 w 208571"/>
                      <a:gd name="connsiteY0" fmla="*/ 345542 h 345542"/>
                      <a:gd name="connsiteX1" fmla="*/ 2707 w 208571"/>
                      <a:gd name="connsiteY1" fmla="*/ 309572 h 345542"/>
                      <a:gd name="connsiteX2" fmla="*/ 10749 w 208571"/>
                      <a:gd name="connsiteY2" fmla="*/ 250652 h 345542"/>
                      <a:gd name="connsiteX3" fmla="*/ 17485 w 208571"/>
                      <a:gd name="connsiteY3" fmla="*/ 210774 h 345542"/>
                      <a:gd name="connsiteX4" fmla="*/ 46319 w 208571"/>
                      <a:gd name="connsiteY4" fmla="*/ 155435 h 345542"/>
                      <a:gd name="connsiteX5" fmla="*/ 89452 w 208571"/>
                      <a:gd name="connsiteY5" fmla="*/ 90331 h 345542"/>
                      <a:gd name="connsiteX6" fmla="*/ 122891 w 208571"/>
                      <a:gd name="connsiteY6" fmla="*/ 64125 h 345542"/>
                      <a:gd name="connsiteX7" fmla="*/ 157398 w 208571"/>
                      <a:gd name="connsiteY7" fmla="*/ 26365 h 345542"/>
                      <a:gd name="connsiteX8" fmla="*/ 208571 w 208571"/>
                      <a:gd name="connsiteY8" fmla="*/ 0 h 345542"/>
                      <a:gd name="connsiteX0" fmla="*/ 2948 w 206681"/>
                      <a:gd name="connsiteY0" fmla="*/ 349123 h 349123"/>
                      <a:gd name="connsiteX1" fmla="*/ 2707 w 206681"/>
                      <a:gd name="connsiteY1" fmla="*/ 313153 h 349123"/>
                      <a:gd name="connsiteX2" fmla="*/ 10749 w 206681"/>
                      <a:gd name="connsiteY2" fmla="*/ 254233 h 349123"/>
                      <a:gd name="connsiteX3" fmla="*/ 17485 w 206681"/>
                      <a:gd name="connsiteY3" fmla="*/ 214355 h 349123"/>
                      <a:gd name="connsiteX4" fmla="*/ 46319 w 206681"/>
                      <a:gd name="connsiteY4" fmla="*/ 159016 h 349123"/>
                      <a:gd name="connsiteX5" fmla="*/ 89452 w 206681"/>
                      <a:gd name="connsiteY5" fmla="*/ 93912 h 349123"/>
                      <a:gd name="connsiteX6" fmla="*/ 122891 w 206681"/>
                      <a:gd name="connsiteY6" fmla="*/ 67706 h 349123"/>
                      <a:gd name="connsiteX7" fmla="*/ 157398 w 206681"/>
                      <a:gd name="connsiteY7" fmla="*/ 29946 h 349123"/>
                      <a:gd name="connsiteX8" fmla="*/ 206681 w 206681"/>
                      <a:gd name="connsiteY8" fmla="*/ 0 h 349123"/>
                      <a:gd name="connsiteX0" fmla="*/ 2948 w 206681"/>
                      <a:gd name="connsiteY0" fmla="*/ 349123 h 349123"/>
                      <a:gd name="connsiteX1" fmla="*/ 2707 w 206681"/>
                      <a:gd name="connsiteY1" fmla="*/ 313153 h 349123"/>
                      <a:gd name="connsiteX2" fmla="*/ 10749 w 206681"/>
                      <a:gd name="connsiteY2" fmla="*/ 254233 h 349123"/>
                      <a:gd name="connsiteX3" fmla="*/ 25047 w 206681"/>
                      <a:gd name="connsiteY3" fmla="*/ 217936 h 349123"/>
                      <a:gd name="connsiteX4" fmla="*/ 46319 w 206681"/>
                      <a:gd name="connsiteY4" fmla="*/ 159016 h 349123"/>
                      <a:gd name="connsiteX5" fmla="*/ 89452 w 206681"/>
                      <a:gd name="connsiteY5" fmla="*/ 93912 h 349123"/>
                      <a:gd name="connsiteX6" fmla="*/ 122891 w 206681"/>
                      <a:gd name="connsiteY6" fmla="*/ 67706 h 349123"/>
                      <a:gd name="connsiteX7" fmla="*/ 157398 w 206681"/>
                      <a:gd name="connsiteY7" fmla="*/ 29946 h 349123"/>
                      <a:gd name="connsiteX8" fmla="*/ 206681 w 206681"/>
                      <a:gd name="connsiteY8" fmla="*/ 0 h 349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6681" h="349123">
                        <a:moveTo>
                          <a:pt x="2948" y="349123"/>
                        </a:moveTo>
                        <a:cubicBezTo>
                          <a:pt x="-2803" y="334746"/>
                          <a:pt x="1407" y="328968"/>
                          <a:pt x="2707" y="313153"/>
                        </a:cubicBezTo>
                        <a:cubicBezTo>
                          <a:pt x="4007" y="297338"/>
                          <a:pt x="7026" y="270103"/>
                          <a:pt x="10749" y="254233"/>
                        </a:cubicBezTo>
                        <a:cubicBezTo>
                          <a:pt x="14472" y="238364"/>
                          <a:pt x="19119" y="233805"/>
                          <a:pt x="25047" y="217936"/>
                        </a:cubicBezTo>
                        <a:cubicBezTo>
                          <a:pt x="30975" y="202067"/>
                          <a:pt x="35585" y="179687"/>
                          <a:pt x="46319" y="159016"/>
                        </a:cubicBezTo>
                        <a:cubicBezTo>
                          <a:pt x="57053" y="138345"/>
                          <a:pt x="76690" y="109130"/>
                          <a:pt x="89452" y="93912"/>
                        </a:cubicBezTo>
                        <a:cubicBezTo>
                          <a:pt x="102214" y="78694"/>
                          <a:pt x="114265" y="73457"/>
                          <a:pt x="122891" y="67706"/>
                        </a:cubicBezTo>
                        <a:cubicBezTo>
                          <a:pt x="137053" y="25222"/>
                          <a:pt x="143433" y="41230"/>
                          <a:pt x="157398" y="29946"/>
                        </a:cubicBezTo>
                        <a:cubicBezTo>
                          <a:pt x="171363" y="18662"/>
                          <a:pt x="184130" y="11746"/>
                          <a:pt x="206681" y="0"/>
                        </a:cubicBezTo>
                      </a:path>
                    </a:pathLst>
                  </a:custGeom>
                  <a:grp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Volný tvar 48"/>
                  <p:cNvSpPr/>
                  <p:nvPr/>
                </p:nvSpPr>
                <p:spPr>
                  <a:xfrm flipH="1">
                    <a:off x="1600392" y="3636972"/>
                    <a:ext cx="208283" cy="371441"/>
                  </a:xfrm>
                  <a:custGeom>
                    <a:avLst/>
                    <a:gdLst>
                      <a:gd name="connsiteX0" fmla="*/ 17605 w 500684"/>
                      <a:gd name="connsiteY0" fmla="*/ 423422 h 423422"/>
                      <a:gd name="connsiteX1" fmla="*/ 352 w 500684"/>
                      <a:gd name="connsiteY1" fmla="*/ 380290 h 423422"/>
                      <a:gd name="connsiteX2" fmla="*/ 34858 w 500684"/>
                      <a:gd name="connsiteY2" fmla="*/ 328532 h 423422"/>
                      <a:gd name="connsiteX3" fmla="*/ 43484 w 500684"/>
                      <a:gd name="connsiteY3" fmla="*/ 294026 h 423422"/>
                      <a:gd name="connsiteX4" fmla="*/ 77990 w 500684"/>
                      <a:gd name="connsiteY4" fmla="*/ 242268 h 423422"/>
                      <a:gd name="connsiteX5" fmla="*/ 121122 w 500684"/>
                      <a:gd name="connsiteY5" fmla="*/ 164630 h 423422"/>
                      <a:gd name="connsiteX6" fmla="*/ 147001 w 500684"/>
                      <a:gd name="connsiteY6" fmla="*/ 147377 h 423422"/>
                      <a:gd name="connsiteX7" fmla="*/ 181507 w 500684"/>
                      <a:gd name="connsiteY7" fmla="*/ 104245 h 423422"/>
                      <a:gd name="connsiteX8" fmla="*/ 259145 w 500684"/>
                      <a:gd name="connsiteY8" fmla="*/ 43860 h 423422"/>
                      <a:gd name="connsiteX9" fmla="*/ 328156 w 500684"/>
                      <a:gd name="connsiteY9" fmla="*/ 26607 h 423422"/>
                      <a:gd name="connsiteX10" fmla="*/ 431673 w 500684"/>
                      <a:gd name="connsiteY10" fmla="*/ 728 h 423422"/>
                      <a:gd name="connsiteX11" fmla="*/ 500684 w 500684"/>
                      <a:gd name="connsiteY11" fmla="*/ 728 h 423422"/>
                      <a:gd name="connsiteX0" fmla="*/ 17605 w 500684"/>
                      <a:gd name="connsiteY0" fmla="*/ 423422 h 423422"/>
                      <a:gd name="connsiteX1" fmla="*/ 352 w 500684"/>
                      <a:gd name="connsiteY1" fmla="*/ 380290 h 423422"/>
                      <a:gd name="connsiteX2" fmla="*/ 34858 w 500684"/>
                      <a:gd name="connsiteY2" fmla="*/ 328532 h 423422"/>
                      <a:gd name="connsiteX3" fmla="*/ 37813 w 500684"/>
                      <a:gd name="connsiteY3" fmla="*/ 288654 h 423422"/>
                      <a:gd name="connsiteX4" fmla="*/ 77990 w 500684"/>
                      <a:gd name="connsiteY4" fmla="*/ 242268 h 423422"/>
                      <a:gd name="connsiteX5" fmla="*/ 121122 w 500684"/>
                      <a:gd name="connsiteY5" fmla="*/ 164630 h 423422"/>
                      <a:gd name="connsiteX6" fmla="*/ 147001 w 500684"/>
                      <a:gd name="connsiteY6" fmla="*/ 147377 h 423422"/>
                      <a:gd name="connsiteX7" fmla="*/ 181507 w 500684"/>
                      <a:gd name="connsiteY7" fmla="*/ 104245 h 423422"/>
                      <a:gd name="connsiteX8" fmla="*/ 259145 w 500684"/>
                      <a:gd name="connsiteY8" fmla="*/ 43860 h 423422"/>
                      <a:gd name="connsiteX9" fmla="*/ 328156 w 500684"/>
                      <a:gd name="connsiteY9" fmla="*/ 26607 h 423422"/>
                      <a:gd name="connsiteX10" fmla="*/ 431673 w 500684"/>
                      <a:gd name="connsiteY10" fmla="*/ 728 h 423422"/>
                      <a:gd name="connsiteX11" fmla="*/ 500684 w 500684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3590 w 486461"/>
                      <a:gd name="connsiteY3" fmla="*/ 288654 h 423422"/>
                      <a:gd name="connsiteX4" fmla="*/ 63767 w 486461"/>
                      <a:gd name="connsiteY4" fmla="*/ 242268 h 423422"/>
                      <a:gd name="connsiteX5" fmla="*/ 106899 w 486461"/>
                      <a:gd name="connsiteY5" fmla="*/ 164630 h 423422"/>
                      <a:gd name="connsiteX6" fmla="*/ 132778 w 486461"/>
                      <a:gd name="connsiteY6" fmla="*/ 147377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3590 w 486461"/>
                      <a:gd name="connsiteY3" fmla="*/ 288654 h 423422"/>
                      <a:gd name="connsiteX4" fmla="*/ 50534 w 486461"/>
                      <a:gd name="connsiteY4" fmla="*/ 231524 h 423422"/>
                      <a:gd name="connsiteX5" fmla="*/ 106899 w 486461"/>
                      <a:gd name="connsiteY5" fmla="*/ 164630 h 423422"/>
                      <a:gd name="connsiteX6" fmla="*/ 132778 w 486461"/>
                      <a:gd name="connsiteY6" fmla="*/ 147377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3590 w 486461"/>
                      <a:gd name="connsiteY3" fmla="*/ 288654 h 423422"/>
                      <a:gd name="connsiteX4" fmla="*/ 50534 w 486461"/>
                      <a:gd name="connsiteY4" fmla="*/ 231524 h 423422"/>
                      <a:gd name="connsiteX5" fmla="*/ 106899 w 486461"/>
                      <a:gd name="connsiteY5" fmla="*/ 164630 h 423422"/>
                      <a:gd name="connsiteX6" fmla="*/ 123326 w 486461"/>
                      <a:gd name="connsiteY6" fmla="*/ 136633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7371 w 486461"/>
                      <a:gd name="connsiteY3" fmla="*/ 288654 h 423422"/>
                      <a:gd name="connsiteX4" fmla="*/ 50534 w 486461"/>
                      <a:gd name="connsiteY4" fmla="*/ 231524 h 423422"/>
                      <a:gd name="connsiteX5" fmla="*/ 106899 w 486461"/>
                      <a:gd name="connsiteY5" fmla="*/ 164630 h 423422"/>
                      <a:gd name="connsiteX6" fmla="*/ 123326 w 486461"/>
                      <a:gd name="connsiteY6" fmla="*/ 136633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3382 w 486461"/>
                      <a:gd name="connsiteY0" fmla="*/ 423422 h 423422"/>
                      <a:gd name="connsiteX1" fmla="*/ 3142 w 486461"/>
                      <a:gd name="connsiteY1" fmla="*/ 383871 h 423422"/>
                      <a:gd name="connsiteX2" fmla="*/ 20635 w 486461"/>
                      <a:gd name="connsiteY2" fmla="*/ 328532 h 423422"/>
                      <a:gd name="connsiteX3" fmla="*/ 27371 w 486461"/>
                      <a:gd name="connsiteY3" fmla="*/ 288654 h 423422"/>
                      <a:gd name="connsiteX4" fmla="*/ 56205 w 486461"/>
                      <a:gd name="connsiteY4" fmla="*/ 233315 h 423422"/>
                      <a:gd name="connsiteX5" fmla="*/ 106899 w 486461"/>
                      <a:gd name="connsiteY5" fmla="*/ 164630 h 423422"/>
                      <a:gd name="connsiteX6" fmla="*/ 123326 w 486461"/>
                      <a:gd name="connsiteY6" fmla="*/ 136633 h 423422"/>
                      <a:gd name="connsiteX7" fmla="*/ 167284 w 486461"/>
                      <a:gd name="connsiteY7" fmla="*/ 104245 h 423422"/>
                      <a:gd name="connsiteX8" fmla="*/ 244922 w 486461"/>
                      <a:gd name="connsiteY8" fmla="*/ 43860 h 423422"/>
                      <a:gd name="connsiteX9" fmla="*/ 313933 w 486461"/>
                      <a:gd name="connsiteY9" fmla="*/ 26607 h 423422"/>
                      <a:gd name="connsiteX10" fmla="*/ 417450 w 486461"/>
                      <a:gd name="connsiteY10" fmla="*/ 728 h 423422"/>
                      <a:gd name="connsiteX11" fmla="*/ 486461 w 486461"/>
                      <a:gd name="connsiteY11" fmla="*/ 728 h 423422"/>
                      <a:gd name="connsiteX0" fmla="*/ 1523 w 484602"/>
                      <a:gd name="connsiteY0" fmla="*/ 423422 h 423422"/>
                      <a:gd name="connsiteX1" fmla="*/ 10734 w 484602"/>
                      <a:gd name="connsiteY1" fmla="*/ 387452 h 423422"/>
                      <a:gd name="connsiteX2" fmla="*/ 18776 w 484602"/>
                      <a:gd name="connsiteY2" fmla="*/ 328532 h 423422"/>
                      <a:gd name="connsiteX3" fmla="*/ 25512 w 484602"/>
                      <a:gd name="connsiteY3" fmla="*/ 288654 h 423422"/>
                      <a:gd name="connsiteX4" fmla="*/ 54346 w 484602"/>
                      <a:gd name="connsiteY4" fmla="*/ 233315 h 423422"/>
                      <a:gd name="connsiteX5" fmla="*/ 105040 w 484602"/>
                      <a:gd name="connsiteY5" fmla="*/ 164630 h 423422"/>
                      <a:gd name="connsiteX6" fmla="*/ 121467 w 484602"/>
                      <a:gd name="connsiteY6" fmla="*/ 136633 h 423422"/>
                      <a:gd name="connsiteX7" fmla="*/ 165425 w 484602"/>
                      <a:gd name="connsiteY7" fmla="*/ 104245 h 423422"/>
                      <a:gd name="connsiteX8" fmla="*/ 243063 w 484602"/>
                      <a:gd name="connsiteY8" fmla="*/ 43860 h 423422"/>
                      <a:gd name="connsiteX9" fmla="*/ 312074 w 484602"/>
                      <a:gd name="connsiteY9" fmla="*/ 26607 h 423422"/>
                      <a:gd name="connsiteX10" fmla="*/ 415591 w 484602"/>
                      <a:gd name="connsiteY10" fmla="*/ 728 h 423422"/>
                      <a:gd name="connsiteX11" fmla="*/ 484602 w 484602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97013 w 476575"/>
                      <a:gd name="connsiteY5" fmla="*/ 164630 h 423422"/>
                      <a:gd name="connsiteX6" fmla="*/ 113440 w 476575"/>
                      <a:gd name="connsiteY6" fmla="*/ 136633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13440 w 476575"/>
                      <a:gd name="connsiteY6" fmla="*/ 136633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13440 w 476575"/>
                      <a:gd name="connsiteY6" fmla="*/ 136633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22891 w 476575"/>
                      <a:gd name="connsiteY6" fmla="*/ 142005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43860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3422 h 423422"/>
                      <a:gd name="connsiteX1" fmla="*/ 2707 w 476575"/>
                      <a:gd name="connsiteY1" fmla="*/ 387452 h 423422"/>
                      <a:gd name="connsiteX2" fmla="*/ 10749 w 476575"/>
                      <a:gd name="connsiteY2" fmla="*/ 328532 h 423422"/>
                      <a:gd name="connsiteX3" fmla="*/ 17485 w 476575"/>
                      <a:gd name="connsiteY3" fmla="*/ 288654 h 423422"/>
                      <a:gd name="connsiteX4" fmla="*/ 46319 w 476575"/>
                      <a:gd name="connsiteY4" fmla="*/ 233315 h 423422"/>
                      <a:gd name="connsiteX5" fmla="*/ 89452 w 476575"/>
                      <a:gd name="connsiteY5" fmla="*/ 168211 h 423422"/>
                      <a:gd name="connsiteX6" fmla="*/ 122891 w 476575"/>
                      <a:gd name="connsiteY6" fmla="*/ 142005 h 423422"/>
                      <a:gd name="connsiteX7" fmla="*/ 157398 w 476575"/>
                      <a:gd name="connsiteY7" fmla="*/ 104245 h 423422"/>
                      <a:gd name="connsiteX8" fmla="*/ 235036 w 476575"/>
                      <a:gd name="connsiteY8" fmla="*/ 58184 h 423422"/>
                      <a:gd name="connsiteX9" fmla="*/ 304047 w 476575"/>
                      <a:gd name="connsiteY9" fmla="*/ 26607 h 423422"/>
                      <a:gd name="connsiteX10" fmla="*/ 407564 w 476575"/>
                      <a:gd name="connsiteY10" fmla="*/ 728 h 423422"/>
                      <a:gd name="connsiteX11" fmla="*/ 476575 w 476575"/>
                      <a:gd name="connsiteY11" fmla="*/ 728 h 423422"/>
                      <a:gd name="connsiteX0" fmla="*/ 2948 w 476575"/>
                      <a:gd name="connsiteY0" fmla="*/ 425141 h 425141"/>
                      <a:gd name="connsiteX1" fmla="*/ 2707 w 476575"/>
                      <a:gd name="connsiteY1" fmla="*/ 389171 h 425141"/>
                      <a:gd name="connsiteX2" fmla="*/ 10749 w 476575"/>
                      <a:gd name="connsiteY2" fmla="*/ 330251 h 425141"/>
                      <a:gd name="connsiteX3" fmla="*/ 17485 w 476575"/>
                      <a:gd name="connsiteY3" fmla="*/ 290373 h 425141"/>
                      <a:gd name="connsiteX4" fmla="*/ 46319 w 476575"/>
                      <a:gd name="connsiteY4" fmla="*/ 235034 h 425141"/>
                      <a:gd name="connsiteX5" fmla="*/ 89452 w 476575"/>
                      <a:gd name="connsiteY5" fmla="*/ 169930 h 425141"/>
                      <a:gd name="connsiteX6" fmla="*/ 122891 w 476575"/>
                      <a:gd name="connsiteY6" fmla="*/ 143724 h 425141"/>
                      <a:gd name="connsiteX7" fmla="*/ 157398 w 476575"/>
                      <a:gd name="connsiteY7" fmla="*/ 105964 h 425141"/>
                      <a:gd name="connsiteX8" fmla="*/ 235036 w 476575"/>
                      <a:gd name="connsiteY8" fmla="*/ 59903 h 425141"/>
                      <a:gd name="connsiteX9" fmla="*/ 292705 w 476575"/>
                      <a:gd name="connsiteY9" fmla="*/ 35488 h 425141"/>
                      <a:gd name="connsiteX10" fmla="*/ 407564 w 476575"/>
                      <a:gd name="connsiteY10" fmla="*/ 2447 h 425141"/>
                      <a:gd name="connsiteX11" fmla="*/ 476575 w 476575"/>
                      <a:gd name="connsiteY11" fmla="*/ 2447 h 425141"/>
                      <a:gd name="connsiteX0" fmla="*/ 2948 w 476575"/>
                      <a:gd name="connsiteY0" fmla="*/ 422694 h 422694"/>
                      <a:gd name="connsiteX1" fmla="*/ 2707 w 476575"/>
                      <a:gd name="connsiteY1" fmla="*/ 386724 h 422694"/>
                      <a:gd name="connsiteX2" fmla="*/ 10749 w 476575"/>
                      <a:gd name="connsiteY2" fmla="*/ 327804 h 422694"/>
                      <a:gd name="connsiteX3" fmla="*/ 17485 w 476575"/>
                      <a:gd name="connsiteY3" fmla="*/ 287926 h 422694"/>
                      <a:gd name="connsiteX4" fmla="*/ 46319 w 476575"/>
                      <a:gd name="connsiteY4" fmla="*/ 232587 h 422694"/>
                      <a:gd name="connsiteX5" fmla="*/ 89452 w 476575"/>
                      <a:gd name="connsiteY5" fmla="*/ 167483 h 422694"/>
                      <a:gd name="connsiteX6" fmla="*/ 122891 w 476575"/>
                      <a:gd name="connsiteY6" fmla="*/ 141277 h 422694"/>
                      <a:gd name="connsiteX7" fmla="*/ 157398 w 476575"/>
                      <a:gd name="connsiteY7" fmla="*/ 103517 h 422694"/>
                      <a:gd name="connsiteX8" fmla="*/ 235036 w 476575"/>
                      <a:gd name="connsiteY8" fmla="*/ 57456 h 422694"/>
                      <a:gd name="connsiteX9" fmla="*/ 292705 w 476575"/>
                      <a:gd name="connsiteY9" fmla="*/ 33041 h 422694"/>
                      <a:gd name="connsiteX10" fmla="*/ 377318 w 476575"/>
                      <a:gd name="connsiteY10" fmla="*/ 14324 h 422694"/>
                      <a:gd name="connsiteX11" fmla="*/ 476575 w 476575"/>
                      <a:gd name="connsiteY11" fmla="*/ 0 h 422694"/>
                      <a:gd name="connsiteX0" fmla="*/ 2948 w 465233"/>
                      <a:gd name="connsiteY0" fmla="*/ 409757 h 409757"/>
                      <a:gd name="connsiteX1" fmla="*/ 2707 w 465233"/>
                      <a:gd name="connsiteY1" fmla="*/ 373787 h 409757"/>
                      <a:gd name="connsiteX2" fmla="*/ 10749 w 465233"/>
                      <a:gd name="connsiteY2" fmla="*/ 314867 h 409757"/>
                      <a:gd name="connsiteX3" fmla="*/ 17485 w 465233"/>
                      <a:gd name="connsiteY3" fmla="*/ 274989 h 409757"/>
                      <a:gd name="connsiteX4" fmla="*/ 46319 w 465233"/>
                      <a:gd name="connsiteY4" fmla="*/ 219650 h 409757"/>
                      <a:gd name="connsiteX5" fmla="*/ 89452 w 465233"/>
                      <a:gd name="connsiteY5" fmla="*/ 154546 h 409757"/>
                      <a:gd name="connsiteX6" fmla="*/ 122891 w 465233"/>
                      <a:gd name="connsiteY6" fmla="*/ 128340 h 409757"/>
                      <a:gd name="connsiteX7" fmla="*/ 157398 w 465233"/>
                      <a:gd name="connsiteY7" fmla="*/ 90580 h 409757"/>
                      <a:gd name="connsiteX8" fmla="*/ 235036 w 465233"/>
                      <a:gd name="connsiteY8" fmla="*/ 44519 h 409757"/>
                      <a:gd name="connsiteX9" fmla="*/ 292705 w 465233"/>
                      <a:gd name="connsiteY9" fmla="*/ 20104 h 409757"/>
                      <a:gd name="connsiteX10" fmla="*/ 377318 w 465233"/>
                      <a:gd name="connsiteY10" fmla="*/ 1387 h 409757"/>
                      <a:gd name="connsiteX11" fmla="*/ 465233 w 465233"/>
                      <a:gd name="connsiteY11" fmla="*/ 1387 h 409757"/>
                      <a:gd name="connsiteX0" fmla="*/ 2948 w 377318"/>
                      <a:gd name="connsiteY0" fmla="*/ 408370 h 408370"/>
                      <a:gd name="connsiteX1" fmla="*/ 2707 w 377318"/>
                      <a:gd name="connsiteY1" fmla="*/ 372400 h 408370"/>
                      <a:gd name="connsiteX2" fmla="*/ 10749 w 377318"/>
                      <a:gd name="connsiteY2" fmla="*/ 313480 h 408370"/>
                      <a:gd name="connsiteX3" fmla="*/ 17485 w 377318"/>
                      <a:gd name="connsiteY3" fmla="*/ 273602 h 408370"/>
                      <a:gd name="connsiteX4" fmla="*/ 46319 w 377318"/>
                      <a:gd name="connsiteY4" fmla="*/ 218263 h 408370"/>
                      <a:gd name="connsiteX5" fmla="*/ 89452 w 377318"/>
                      <a:gd name="connsiteY5" fmla="*/ 153159 h 408370"/>
                      <a:gd name="connsiteX6" fmla="*/ 122891 w 377318"/>
                      <a:gd name="connsiteY6" fmla="*/ 126953 h 408370"/>
                      <a:gd name="connsiteX7" fmla="*/ 157398 w 377318"/>
                      <a:gd name="connsiteY7" fmla="*/ 89193 h 408370"/>
                      <a:gd name="connsiteX8" fmla="*/ 235036 w 377318"/>
                      <a:gd name="connsiteY8" fmla="*/ 43132 h 408370"/>
                      <a:gd name="connsiteX9" fmla="*/ 292705 w 377318"/>
                      <a:gd name="connsiteY9" fmla="*/ 18717 h 408370"/>
                      <a:gd name="connsiteX10" fmla="*/ 377318 w 377318"/>
                      <a:gd name="connsiteY10" fmla="*/ 0 h 408370"/>
                      <a:gd name="connsiteX0" fmla="*/ 2948 w 292705"/>
                      <a:gd name="connsiteY0" fmla="*/ 389653 h 389653"/>
                      <a:gd name="connsiteX1" fmla="*/ 2707 w 292705"/>
                      <a:gd name="connsiteY1" fmla="*/ 353683 h 389653"/>
                      <a:gd name="connsiteX2" fmla="*/ 10749 w 292705"/>
                      <a:gd name="connsiteY2" fmla="*/ 294763 h 389653"/>
                      <a:gd name="connsiteX3" fmla="*/ 17485 w 292705"/>
                      <a:gd name="connsiteY3" fmla="*/ 254885 h 389653"/>
                      <a:gd name="connsiteX4" fmla="*/ 46319 w 292705"/>
                      <a:gd name="connsiteY4" fmla="*/ 199546 h 389653"/>
                      <a:gd name="connsiteX5" fmla="*/ 89452 w 292705"/>
                      <a:gd name="connsiteY5" fmla="*/ 134442 h 389653"/>
                      <a:gd name="connsiteX6" fmla="*/ 122891 w 292705"/>
                      <a:gd name="connsiteY6" fmla="*/ 108236 h 389653"/>
                      <a:gd name="connsiteX7" fmla="*/ 157398 w 292705"/>
                      <a:gd name="connsiteY7" fmla="*/ 70476 h 389653"/>
                      <a:gd name="connsiteX8" fmla="*/ 235036 w 292705"/>
                      <a:gd name="connsiteY8" fmla="*/ 24415 h 389653"/>
                      <a:gd name="connsiteX9" fmla="*/ 292705 w 292705"/>
                      <a:gd name="connsiteY9" fmla="*/ 0 h 389653"/>
                      <a:gd name="connsiteX0" fmla="*/ 2948 w 235036"/>
                      <a:gd name="connsiteY0" fmla="*/ 365238 h 365238"/>
                      <a:gd name="connsiteX1" fmla="*/ 2707 w 235036"/>
                      <a:gd name="connsiteY1" fmla="*/ 329268 h 365238"/>
                      <a:gd name="connsiteX2" fmla="*/ 10749 w 235036"/>
                      <a:gd name="connsiteY2" fmla="*/ 270348 h 365238"/>
                      <a:gd name="connsiteX3" fmla="*/ 17485 w 235036"/>
                      <a:gd name="connsiteY3" fmla="*/ 230470 h 365238"/>
                      <a:gd name="connsiteX4" fmla="*/ 46319 w 235036"/>
                      <a:gd name="connsiteY4" fmla="*/ 175131 h 365238"/>
                      <a:gd name="connsiteX5" fmla="*/ 89452 w 235036"/>
                      <a:gd name="connsiteY5" fmla="*/ 110027 h 365238"/>
                      <a:gd name="connsiteX6" fmla="*/ 122891 w 235036"/>
                      <a:gd name="connsiteY6" fmla="*/ 83821 h 365238"/>
                      <a:gd name="connsiteX7" fmla="*/ 157398 w 235036"/>
                      <a:gd name="connsiteY7" fmla="*/ 46061 h 365238"/>
                      <a:gd name="connsiteX8" fmla="*/ 235036 w 235036"/>
                      <a:gd name="connsiteY8" fmla="*/ 0 h 365238"/>
                      <a:gd name="connsiteX0" fmla="*/ 2948 w 208571"/>
                      <a:gd name="connsiteY0" fmla="*/ 345542 h 345542"/>
                      <a:gd name="connsiteX1" fmla="*/ 2707 w 208571"/>
                      <a:gd name="connsiteY1" fmla="*/ 309572 h 345542"/>
                      <a:gd name="connsiteX2" fmla="*/ 10749 w 208571"/>
                      <a:gd name="connsiteY2" fmla="*/ 250652 h 345542"/>
                      <a:gd name="connsiteX3" fmla="*/ 17485 w 208571"/>
                      <a:gd name="connsiteY3" fmla="*/ 210774 h 345542"/>
                      <a:gd name="connsiteX4" fmla="*/ 46319 w 208571"/>
                      <a:gd name="connsiteY4" fmla="*/ 155435 h 345542"/>
                      <a:gd name="connsiteX5" fmla="*/ 89452 w 208571"/>
                      <a:gd name="connsiteY5" fmla="*/ 90331 h 345542"/>
                      <a:gd name="connsiteX6" fmla="*/ 122891 w 208571"/>
                      <a:gd name="connsiteY6" fmla="*/ 64125 h 345542"/>
                      <a:gd name="connsiteX7" fmla="*/ 157398 w 208571"/>
                      <a:gd name="connsiteY7" fmla="*/ 26365 h 345542"/>
                      <a:gd name="connsiteX8" fmla="*/ 208571 w 208571"/>
                      <a:gd name="connsiteY8" fmla="*/ 0 h 345542"/>
                      <a:gd name="connsiteX0" fmla="*/ 2948 w 206681"/>
                      <a:gd name="connsiteY0" fmla="*/ 349123 h 349123"/>
                      <a:gd name="connsiteX1" fmla="*/ 2707 w 206681"/>
                      <a:gd name="connsiteY1" fmla="*/ 313153 h 349123"/>
                      <a:gd name="connsiteX2" fmla="*/ 10749 w 206681"/>
                      <a:gd name="connsiteY2" fmla="*/ 254233 h 349123"/>
                      <a:gd name="connsiteX3" fmla="*/ 17485 w 206681"/>
                      <a:gd name="connsiteY3" fmla="*/ 214355 h 349123"/>
                      <a:gd name="connsiteX4" fmla="*/ 46319 w 206681"/>
                      <a:gd name="connsiteY4" fmla="*/ 159016 h 349123"/>
                      <a:gd name="connsiteX5" fmla="*/ 89452 w 206681"/>
                      <a:gd name="connsiteY5" fmla="*/ 93912 h 349123"/>
                      <a:gd name="connsiteX6" fmla="*/ 122891 w 206681"/>
                      <a:gd name="connsiteY6" fmla="*/ 67706 h 349123"/>
                      <a:gd name="connsiteX7" fmla="*/ 157398 w 206681"/>
                      <a:gd name="connsiteY7" fmla="*/ 29946 h 349123"/>
                      <a:gd name="connsiteX8" fmla="*/ 206681 w 206681"/>
                      <a:gd name="connsiteY8" fmla="*/ 0 h 349123"/>
                      <a:gd name="connsiteX0" fmla="*/ 2948 w 206681"/>
                      <a:gd name="connsiteY0" fmla="*/ 349123 h 349123"/>
                      <a:gd name="connsiteX1" fmla="*/ 2707 w 206681"/>
                      <a:gd name="connsiteY1" fmla="*/ 313153 h 349123"/>
                      <a:gd name="connsiteX2" fmla="*/ 10749 w 206681"/>
                      <a:gd name="connsiteY2" fmla="*/ 254233 h 349123"/>
                      <a:gd name="connsiteX3" fmla="*/ 25047 w 206681"/>
                      <a:gd name="connsiteY3" fmla="*/ 217936 h 349123"/>
                      <a:gd name="connsiteX4" fmla="*/ 46319 w 206681"/>
                      <a:gd name="connsiteY4" fmla="*/ 159016 h 349123"/>
                      <a:gd name="connsiteX5" fmla="*/ 89452 w 206681"/>
                      <a:gd name="connsiteY5" fmla="*/ 93912 h 349123"/>
                      <a:gd name="connsiteX6" fmla="*/ 122891 w 206681"/>
                      <a:gd name="connsiteY6" fmla="*/ 67706 h 349123"/>
                      <a:gd name="connsiteX7" fmla="*/ 157398 w 206681"/>
                      <a:gd name="connsiteY7" fmla="*/ 29946 h 349123"/>
                      <a:gd name="connsiteX8" fmla="*/ 206681 w 206681"/>
                      <a:gd name="connsiteY8" fmla="*/ 0 h 349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6681" h="349123">
                        <a:moveTo>
                          <a:pt x="2948" y="349123"/>
                        </a:moveTo>
                        <a:cubicBezTo>
                          <a:pt x="-2803" y="334746"/>
                          <a:pt x="1407" y="328968"/>
                          <a:pt x="2707" y="313153"/>
                        </a:cubicBezTo>
                        <a:cubicBezTo>
                          <a:pt x="4007" y="297338"/>
                          <a:pt x="7026" y="270103"/>
                          <a:pt x="10749" y="254233"/>
                        </a:cubicBezTo>
                        <a:cubicBezTo>
                          <a:pt x="14472" y="238364"/>
                          <a:pt x="19119" y="233805"/>
                          <a:pt x="25047" y="217936"/>
                        </a:cubicBezTo>
                        <a:cubicBezTo>
                          <a:pt x="30975" y="202067"/>
                          <a:pt x="35585" y="179687"/>
                          <a:pt x="46319" y="159016"/>
                        </a:cubicBezTo>
                        <a:cubicBezTo>
                          <a:pt x="57053" y="138345"/>
                          <a:pt x="76690" y="109130"/>
                          <a:pt x="89452" y="93912"/>
                        </a:cubicBezTo>
                        <a:cubicBezTo>
                          <a:pt x="102214" y="78694"/>
                          <a:pt x="114265" y="73457"/>
                          <a:pt x="122891" y="67706"/>
                        </a:cubicBezTo>
                        <a:cubicBezTo>
                          <a:pt x="137053" y="25222"/>
                          <a:pt x="143433" y="41230"/>
                          <a:pt x="157398" y="29946"/>
                        </a:cubicBezTo>
                        <a:cubicBezTo>
                          <a:pt x="171363" y="18662"/>
                          <a:pt x="184130" y="11746"/>
                          <a:pt x="206681" y="0"/>
                        </a:cubicBezTo>
                      </a:path>
                    </a:pathLst>
                  </a:custGeom>
                  <a:grp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sp>
            <p:nvSpPr>
              <p:cNvPr id="45" name="Volný tvar 44"/>
              <p:cNvSpPr/>
              <p:nvPr/>
            </p:nvSpPr>
            <p:spPr>
              <a:xfrm>
                <a:off x="1409700" y="3644265"/>
                <a:ext cx="401955" cy="725805"/>
              </a:xfrm>
              <a:custGeom>
                <a:avLst/>
                <a:gdLst>
                  <a:gd name="connsiteX0" fmla="*/ 198120 w 401955"/>
                  <a:gd name="connsiteY0" fmla="*/ 725805 h 725805"/>
                  <a:gd name="connsiteX1" fmla="*/ 198120 w 401955"/>
                  <a:gd name="connsiteY1" fmla="*/ 725805 h 725805"/>
                  <a:gd name="connsiteX2" fmla="*/ 207645 w 401955"/>
                  <a:gd name="connsiteY2" fmla="*/ 710565 h 725805"/>
                  <a:gd name="connsiteX3" fmla="*/ 211455 w 401955"/>
                  <a:gd name="connsiteY3" fmla="*/ 702945 h 725805"/>
                  <a:gd name="connsiteX4" fmla="*/ 217170 w 401955"/>
                  <a:gd name="connsiteY4" fmla="*/ 697230 h 725805"/>
                  <a:gd name="connsiteX5" fmla="*/ 219075 w 401955"/>
                  <a:gd name="connsiteY5" fmla="*/ 689610 h 725805"/>
                  <a:gd name="connsiteX6" fmla="*/ 222885 w 401955"/>
                  <a:gd name="connsiteY6" fmla="*/ 683895 h 725805"/>
                  <a:gd name="connsiteX7" fmla="*/ 224790 w 401955"/>
                  <a:gd name="connsiteY7" fmla="*/ 678180 h 725805"/>
                  <a:gd name="connsiteX8" fmla="*/ 228600 w 401955"/>
                  <a:gd name="connsiteY8" fmla="*/ 672465 h 725805"/>
                  <a:gd name="connsiteX9" fmla="*/ 232410 w 401955"/>
                  <a:gd name="connsiteY9" fmla="*/ 664845 h 725805"/>
                  <a:gd name="connsiteX10" fmla="*/ 236220 w 401955"/>
                  <a:gd name="connsiteY10" fmla="*/ 659130 h 725805"/>
                  <a:gd name="connsiteX11" fmla="*/ 238125 w 401955"/>
                  <a:gd name="connsiteY11" fmla="*/ 653415 h 725805"/>
                  <a:gd name="connsiteX12" fmla="*/ 243840 w 401955"/>
                  <a:gd name="connsiteY12" fmla="*/ 647700 h 725805"/>
                  <a:gd name="connsiteX13" fmla="*/ 247650 w 401955"/>
                  <a:gd name="connsiteY13" fmla="*/ 641985 h 725805"/>
                  <a:gd name="connsiteX14" fmla="*/ 249555 w 401955"/>
                  <a:gd name="connsiteY14" fmla="*/ 636270 h 725805"/>
                  <a:gd name="connsiteX15" fmla="*/ 255270 w 401955"/>
                  <a:gd name="connsiteY15" fmla="*/ 632460 h 725805"/>
                  <a:gd name="connsiteX16" fmla="*/ 259080 w 401955"/>
                  <a:gd name="connsiteY16" fmla="*/ 626745 h 725805"/>
                  <a:gd name="connsiteX17" fmla="*/ 272415 w 401955"/>
                  <a:gd name="connsiteY17" fmla="*/ 609600 h 725805"/>
                  <a:gd name="connsiteX18" fmla="*/ 276225 w 401955"/>
                  <a:gd name="connsiteY18" fmla="*/ 600075 h 725805"/>
                  <a:gd name="connsiteX19" fmla="*/ 280035 w 401955"/>
                  <a:gd name="connsiteY19" fmla="*/ 588645 h 725805"/>
                  <a:gd name="connsiteX20" fmla="*/ 289560 w 401955"/>
                  <a:gd name="connsiteY20" fmla="*/ 575310 h 725805"/>
                  <a:gd name="connsiteX21" fmla="*/ 293370 w 401955"/>
                  <a:gd name="connsiteY21" fmla="*/ 567690 h 725805"/>
                  <a:gd name="connsiteX22" fmla="*/ 297180 w 401955"/>
                  <a:gd name="connsiteY22" fmla="*/ 561975 h 725805"/>
                  <a:gd name="connsiteX23" fmla="*/ 300990 w 401955"/>
                  <a:gd name="connsiteY23" fmla="*/ 550545 h 725805"/>
                  <a:gd name="connsiteX24" fmla="*/ 306705 w 401955"/>
                  <a:gd name="connsiteY24" fmla="*/ 539115 h 725805"/>
                  <a:gd name="connsiteX25" fmla="*/ 310515 w 401955"/>
                  <a:gd name="connsiteY25" fmla="*/ 533400 h 725805"/>
                  <a:gd name="connsiteX26" fmla="*/ 312420 w 401955"/>
                  <a:gd name="connsiteY26" fmla="*/ 527685 h 725805"/>
                  <a:gd name="connsiteX27" fmla="*/ 321945 w 401955"/>
                  <a:gd name="connsiteY27" fmla="*/ 516255 h 725805"/>
                  <a:gd name="connsiteX28" fmla="*/ 327660 w 401955"/>
                  <a:gd name="connsiteY28" fmla="*/ 504825 h 725805"/>
                  <a:gd name="connsiteX29" fmla="*/ 329565 w 401955"/>
                  <a:gd name="connsiteY29" fmla="*/ 499110 h 725805"/>
                  <a:gd name="connsiteX30" fmla="*/ 337185 w 401955"/>
                  <a:gd name="connsiteY30" fmla="*/ 487680 h 725805"/>
                  <a:gd name="connsiteX31" fmla="*/ 342900 w 401955"/>
                  <a:gd name="connsiteY31" fmla="*/ 476250 h 725805"/>
                  <a:gd name="connsiteX32" fmla="*/ 344805 w 401955"/>
                  <a:gd name="connsiteY32" fmla="*/ 470535 h 725805"/>
                  <a:gd name="connsiteX33" fmla="*/ 352425 w 401955"/>
                  <a:gd name="connsiteY33" fmla="*/ 459105 h 725805"/>
                  <a:gd name="connsiteX34" fmla="*/ 358140 w 401955"/>
                  <a:gd name="connsiteY34" fmla="*/ 447675 h 725805"/>
                  <a:gd name="connsiteX35" fmla="*/ 365760 w 401955"/>
                  <a:gd name="connsiteY35" fmla="*/ 434340 h 725805"/>
                  <a:gd name="connsiteX36" fmla="*/ 373380 w 401955"/>
                  <a:gd name="connsiteY36" fmla="*/ 407670 h 725805"/>
                  <a:gd name="connsiteX37" fmla="*/ 377190 w 401955"/>
                  <a:gd name="connsiteY37" fmla="*/ 401955 h 725805"/>
                  <a:gd name="connsiteX38" fmla="*/ 381000 w 401955"/>
                  <a:gd name="connsiteY38" fmla="*/ 390525 h 725805"/>
                  <a:gd name="connsiteX39" fmla="*/ 382905 w 401955"/>
                  <a:gd name="connsiteY39" fmla="*/ 384810 h 725805"/>
                  <a:gd name="connsiteX40" fmla="*/ 386715 w 401955"/>
                  <a:gd name="connsiteY40" fmla="*/ 379095 h 725805"/>
                  <a:gd name="connsiteX41" fmla="*/ 388620 w 401955"/>
                  <a:gd name="connsiteY41" fmla="*/ 373380 h 725805"/>
                  <a:gd name="connsiteX42" fmla="*/ 400050 w 401955"/>
                  <a:gd name="connsiteY42" fmla="*/ 350520 h 725805"/>
                  <a:gd name="connsiteX43" fmla="*/ 401955 w 401955"/>
                  <a:gd name="connsiteY43" fmla="*/ 344805 h 725805"/>
                  <a:gd name="connsiteX44" fmla="*/ 398145 w 401955"/>
                  <a:gd name="connsiteY44" fmla="*/ 333375 h 725805"/>
                  <a:gd name="connsiteX45" fmla="*/ 394335 w 401955"/>
                  <a:gd name="connsiteY45" fmla="*/ 327660 h 725805"/>
                  <a:gd name="connsiteX46" fmla="*/ 392430 w 401955"/>
                  <a:gd name="connsiteY46" fmla="*/ 321945 h 725805"/>
                  <a:gd name="connsiteX47" fmla="*/ 384810 w 401955"/>
                  <a:gd name="connsiteY47" fmla="*/ 310515 h 725805"/>
                  <a:gd name="connsiteX48" fmla="*/ 379095 w 401955"/>
                  <a:gd name="connsiteY48" fmla="*/ 299085 h 725805"/>
                  <a:gd name="connsiteX49" fmla="*/ 375285 w 401955"/>
                  <a:gd name="connsiteY49" fmla="*/ 285750 h 725805"/>
                  <a:gd name="connsiteX50" fmla="*/ 373380 w 401955"/>
                  <a:gd name="connsiteY50" fmla="*/ 280035 h 725805"/>
                  <a:gd name="connsiteX51" fmla="*/ 369570 w 401955"/>
                  <a:gd name="connsiteY51" fmla="*/ 274320 h 725805"/>
                  <a:gd name="connsiteX52" fmla="*/ 367665 w 401955"/>
                  <a:gd name="connsiteY52" fmla="*/ 268605 h 725805"/>
                  <a:gd name="connsiteX53" fmla="*/ 361950 w 401955"/>
                  <a:gd name="connsiteY53" fmla="*/ 264795 h 725805"/>
                  <a:gd name="connsiteX54" fmla="*/ 356235 w 401955"/>
                  <a:gd name="connsiteY54" fmla="*/ 253365 h 725805"/>
                  <a:gd name="connsiteX55" fmla="*/ 346710 w 401955"/>
                  <a:gd name="connsiteY55" fmla="*/ 236220 h 725805"/>
                  <a:gd name="connsiteX56" fmla="*/ 340995 w 401955"/>
                  <a:gd name="connsiteY56" fmla="*/ 230505 h 725805"/>
                  <a:gd name="connsiteX57" fmla="*/ 333375 w 401955"/>
                  <a:gd name="connsiteY57" fmla="*/ 219075 h 725805"/>
                  <a:gd name="connsiteX58" fmla="*/ 331470 w 401955"/>
                  <a:gd name="connsiteY58" fmla="*/ 213360 h 725805"/>
                  <a:gd name="connsiteX59" fmla="*/ 321945 w 401955"/>
                  <a:gd name="connsiteY59" fmla="*/ 201930 h 725805"/>
                  <a:gd name="connsiteX60" fmla="*/ 320040 w 401955"/>
                  <a:gd name="connsiteY60" fmla="*/ 196215 h 725805"/>
                  <a:gd name="connsiteX61" fmla="*/ 316230 w 401955"/>
                  <a:gd name="connsiteY61" fmla="*/ 190500 h 725805"/>
                  <a:gd name="connsiteX62" fmla="*/ 312420 w 401955"/>
                  <a:gd name="connsiteY62" fmla="*/ 179070 h 725805"/>
                  <a:gd name="connsiteX63" fmla="*/ 304800 w 401955"/>
                  <a:gd name="connsiteY63" fmla="*/ 167640 h 725805"/>
                  <a:gd name="connsiteX64" fmla="*/ 302895 w 401955"/>
                  <a:gd name="connsiteY64" fmla="*/ 160020 h 725805"/>
                  <a:gd name="connsiteX65" fmla="*/ 295275 w 401955"/>
                  <a:gd name="connsiteY65" fmla="*/ 146685 h 725805"/>
                  <a:gd name="connsiteX66" fmla="*/ 291465 w 401955"/>
                  <a:gd name="connsiteY66" fmla="*/ 139065 h 725805"/>
                  <a:gd name="connsiteX67" fmla="*/ 289560 w 401955"/>
                  <a:gd name="connsiteY67" fmla="*/ 133350 h 725805"/>
                  <a:gd name="connsiteX68" fmla="*/ 283845 w 401955"/>
                  <a:gd name="connsiteY68" fmla="*/ 127635 h 725805"/>
                  <a:gd name="connsiteX69" fmla="*/ 278130 w 401955"/>
                  <a:gd name="connsiteY69" fmla="*/ 116205 h 725805"/>
                  <a:gd name="connsiteX70" fmla="*/ 276225 w 401955"/>
                  <a:gd name="connsiteY70" fmla="*/ 110490 h 725805"/>
                  <a:gd name="connsiteX71" fmla="*/ 268605 w 401955"/>
                  <a:gd name="connsiteY71" fmla="*/ 99060 h 725805"/>
                  <a:gd name="connsiteX72" fmla="*/ 264795 w 401955"/>
                  <a:gd name="connsiteY72" fmla="*/ 93345 h 725805"/>
                  <a:gd name="connsiteX73" fmla="*/ 257175 w 401955"/>
                  <a:gd name="connsiteY73" fmla="*/ 81915 h 725805"/>
                  <a:gd name="connsiteX74" fmla="*/ 253365 w 401955"/>
                  <a:gd name="connsiteY74" fmla="*/ 76200 h 725805"/>
                  <a:gd name="connsiteX75" fmla="*/ 247650 w 401955"/>
                  <a:gd name="connsiteY75" fmla="*/ 72390 h 725805"/>
                  <a:gd name="connsiteX76" fmla="*/ 241935 w 401955"/>
                  <a:gd name="connsiteY76" fmla="*/ 60960 h 725805"/>
                  <a:gd name="connsiteX77" fmla="*/ 238125 w 401955"/>
                  <a:gd name="connsiteY77" fmla="*/ 55245 h 725805"/>
                  <a:gd name="connsiteX78" fmla="*/ 236220 w 401955"/>
                  <a:gd name="connsiteY78" fmla="*/ 49530 h 725805"/>
                  <a:gd name="connsiteX79" fmla="*/ 226695 w 401955"/>
                  <a:gd name="connsiteY79" fmla="*/ 38100 h 725805"/>
                  <a:gd name="connsiteX80" fmla="*/ 219075 w 401955"/>
                  <a:gd name="connsiteY80" fmla="*/ 26670 h 725805"/>
                  <a:gd name="connsiteX81" fmla="*/ 217170 w 401955"/>
                  <a:gd name="connsiteY81" fmla="*/ 20955 h 725805"/>
                  <a:gd name="connsiteX82" fmla="*/ 211455 w 401955"/>
                  <a:gd name="connsiteY82" fmla="*/ 17145 h 725805"/>
                  <a:gd name="connsiteX83" fmla="*/ 203835 w 401955"/>
                  <a:gd name="connsiteY83" fmla="*/ 0 h 725805"/>
                  <a:gd name="connsiteX84" fmla="*/ 196215 w 401955"/>
                  <a:gd name="connsiteY84" fmla="*/ 1905 h 725805"/>
                  <a:gd name="connsiteX85" fmla="*/ 188595 w 401955"/>
                  <a:gd name="connsiteY85" fmla="*/ 13335 h 725805"/>
                  <a:gd name="connsiteX86" fmla="*/ 180975 w 401955"/>
                  <a:gd name="connsiteY86" fmla="*/ 30480 h 725805"/>
                  <a:gd name="connsiteX87" fmla="*/ 179070 w 401955"/>
                  <a:gd name="connsiteY87" fmla="*/ 36195 h 725805"/>
                  <a:gd name="connsiteX88" fmla="*/ 175260 w 401955"/>
                  <a:gd name="connsiteY88" fmla="*/ 41910 h 725805"/>
                  <a:gd name="connsiteX89" fmla="*/ 173355 w 401955"/>
                  <a:gd name="connsiteY89" fmla="*/ 49530 h 725805"/>
                  <a:gd name="connsiteX90" fmla="*/ 161925 w 401955"/>
                  <a:gd name="connsiteY90" fmla="*/ 66675 h 725805"/>
                  <a:gd name="connsiteX91" fmla="*/ 158115 w 401955"/>
                  <a:gd name="connsiteY91" fmla="*/ 72390 h 725805"/>
                  <a:gd name="connsiteX92" fmla="*/ 146685 w 401955"/>
                  <a:gd name="connsiteY92" fmla="*/ 81915 h 725805"/>
                  <a:gd name="connsiteX93" fmla="*/ 135255 w 401955"/>
                  <a:gd name="connsiteY93" fmla="*/ 99060 h 725805"/>
                  <a:gd name="connsiteX94" fmla="*/ 131445 w 401955"/>
                  <a:gd name="connsiteY94" fmla="*/ 104775 h 725805"/>
                  <a:gd name="connsiteX95" fmla="*/ 129540 w 401955"/>
                  <a:gd name="connsiteY95" fmla="*/ 110490 h 725805"/>
                  <a:gd name="connsiteX96" fmla="*/ 118110 w 401955"/>
                  <a:gd name="connsiteY96" fmla="*/ 123825 h 725805"/>
                  <a:gd name="connsiteX97" fmla="*/ 116205 w 401955"/>
                  <a:gd name="connsiteY97" fmla="*/ 129540 h 725805"/>
                  <a:gd name="connsiteX98" fmla="*/ 104775 w 401955"/>
                  <a:gd name="connsiteY98" fmla="*/ 139065 h 725805"/>
                  <a:gd name="connsiteX99" fmla="*/ 97155 w 401955"/>
                  <a:gd name="connsiteY99" fmla="*/ 156210 h 725805"/>
                  <a:gd name="connsiteX100" fmla="*/ 95250 w 401955"/>
                  <a:gd name="connsiteY100" fmla="*/ 161925 h 725805"/>
                  <a:gd name="connsiteX101" fmla="*/ 91440 w 401955"/>
                  <a:gd name="connsiteY101" fmla="*/ 167640 h 725805"/>
                  <a:gd name="connsiteX102" fmla="*/ 87630 w 401955"/>
                  <a:gd name="connsiteY102" fmla="*/ 179070 h 725805"/>
                  <a:gd name="connsiteX103" fmla="*/ 85725 w 401955"/>
                  <a:gd name="connsiteY103" fmla="*/ 184785 h 725805"/>
                  <a:gd name="connsiteX104" fmla="*/ 81915 w 401955"/>
                  <a:gd name="connsiteY104" fmla="*/ 190500 h 725805"/>
                  <a:gd name="connsiteX105" fmla="*/ 78105 w 401955"/>
                  <a:gd name="connsiteY105" fmla="*/ 198120 h 725805"/>
                  <a:gd name="connsiteX106" fmla="*/ 72390 w 401955"/>
                  <a:gd name="connsiteY106" fmla="*/ 203835 h 725805"/>
                  <a:gd name="connsiteX107" fmla="*/ 60960 w 401955"/>
                  <a:gd name="connsiteY107" fmla="*/ 220980 h 725805"/>
                  <a:gd name="connsiteX108" fmla="*/ 57150 w 401955"/>
                  <a:gd name="connsiteY108" fmla="*/ 226695 h 725805"/>
                  <a:gd name="connsiteX109" fmla="*/ 43815 w 401955"/>
                  <a:gd name="connsiteY109" fmla="*/ 245745 h 725805"/>
                  <a:gd name="connsiteX110" fmla="*/ 38100 w 401955"/>
                  <a:gd name="connsiteY110" fmla="*/ 262890 h 725805"/>
                  <a:gd name="connsiteX111" fmla="*/ 36195 w 401955"/>
                  <a:gd name="connsiteY111" fmla="*/ 268605 h 725805"/>
                  <a:gd name="connsiteX112" fmla="*/ 30480 w 401955"/>
                  <a:gd name="connsiteY112" fmla="*/ 280035 h 725805"/>
                  <a:gd name="connsiteX113" fmla="*/ 26670 w 401955"/>
                  <a:gd name="connsiteY113" fmla="*/ 285750 h 725805"/>
                  <a:gd name="connsiteX114" fmla="*/ 22860 w 401955"/>
                  <a:gd name="connsiteY114" fmla="*/ 297180 h 725805"/>
                  <a:gd name="connsiteX115" fmla="*/ 19050 w 401955"/>
                  <a:gd name="connsiteY115" fmla="*/ 308610 h 725805"/>
                  <a:gd name="connsiteX116" fmla="*/ 17145 w 401955"/>
                  <a:gd name="connsiteY116" fmla="*/ 314325 h 725805"/>
                  <a:gd name="connsiteX117" fmla="*/ 13335 w 401955"/>
                  <a:gd name="connsiteY117" fmla="*/ 320040 h 725805"/>
                  <a:gd name="connsiteX118" fmla="*/ 11430 w 401955"/>
                  <a:gd name="connsiteY118" fmla="*/ 325755 h 725805"/>
                  <a:gd name="connsiteX119" fmla="*/ 5715 w 401955"/>
                  <a:gd name="connsiteY119" fmla="*/ 331470 h 725805"/>
                  <a:gd name="connsiteX120" fmla="*/ 3810 w 401955"/>
                  <a:gd name="connsiteY120" fmla="*/ 340995 h 725805"/>
                  <a:gd name="connsiteX121" fmla="*/ 1905 w 401955"/>
                  <a:gd name="connsiteY121" fmla="*/ 346710 h 725805"/>
                  <a:gd name="connsiteX122" fmla="*/ 0 w 401955"/>
                  <a:gd name="connsiteY122" fmla="*/ 354330 h 725805"/>
                  <a:gd name="connsiteX123" fmla="*/ 1905 w 401955"/>
                  <a:gd name="connsiteY123" fmla="*/ 382905 h 725805"/>
                  <a:gd name="connsiteX124" fmla="*/ 9525 w 401955"/>
                  <a:gd name="connsiteY124" fmla="*/ 400050 h 725805"/>
                  <a:gd name="connsiteX125" fmla="*/ 13335 w 401955"/>
                  <a:gd name="connsiteY125" fmla="*/ 411480 h 725805"/>
                  <a:gd name="connsiteX126" fmla="*/ 17145 w 401955"/>
                  <a:gd name="connsiteY126" fmla="*/ 422910 h 725805"/>
                  <a:gd name="connsiteX127" fmla="*/ 22860 w 401955"/>
                  <a:gd name="connsiteY127" fmla="*/ 440055 h 725805"/>
                  <a:gd name="connsiteX128" fmla="*/ 24765 w 401955"/>
                  <a:gd name="connsiteY128" fmla="*/ 445770 h 725805"/>
                  <a:gd name="connsiteX129" fmla="*/ 34290 w 401955"/>
                  <a:gd name="connsiteY129" fmla="*/ 461010 h 725805"/>
                  <a:gd name="connsiteX130" fmla="*/ 38100 w 401955"/>
                  <a:gd name="connsiteY130" fmla="*/ 466725 h 725805"/>
                  <a:gd name="connsiteX131" fmla="*/ 40005 w 401955"/>
                  <a:gd name="connsiteY131" fmla="*/ 472440 h 725805"/>
                  <a:gd name="connsiteX132" fmla="*/ 43815 w 401955"/>
                  <a:gd name="connsiteY132" fmla="*/ 478155 h 725805"/>
                  <a:gd name="connsiteX133" fmla="*/ 47625 w 401955"/>
                  <a:gd name="connsiteY133" fmla="*/ 489585 h 725805"/>
                  <a:gd name="connsiteX134" fmla="*/ 55245 w 401955"/>
                  <a:gd name="connsiteY134" fmla="*/ 501015 h 725805"/>
                  <a:gd name="connsiteX135" fmla="*/ 62865 w 401955"/>
                  <a:gd name="connsiteY135" fmla="*/ 514350 h 725805"/>
                  <a:gd name="connsiteX136" fmla="*/ 64770 w 401955"/>
                  <a:gd name="connsiteY136" fmla="*/ 521970 h 725805"/>
                  <a:gd name="connsiteX137" fmla="*/ 66675 w 401955"/>
                  <a:gd name="connsiteY137" fmla="*/ 527685 h 725805"/>
                  <a:gd name="connsiteX138" fmla="*/ 68580 w 401955"/>
                  <a:gd name="connsiteY138" fmla="*/ 537210 h 725805"/>
                  <a:gd name="connsiteX139" fmla="*/ 72390 w 401955"/>
                  <a:gd name="connsiteY139" fmla="*/ 542925 h 725805"/>
                  <a:gd name="connsiteX140" fmla="*/ 76200 w 401955"/>
                  <a:gd name="connsiteY140" fmla="*/ 554355 h 725805"/>
                  <a:gd name="connsiteX141" fmla="*/ 78105 w 401955"/>
                  <a:gd name="connsiteY141" fmla="*/ 560070 h 725805"/>
                  <a:gd name="connsiteX142" fmla="*/ 83820 w 401955"/>
                  <a:gd name="connsiteY142" fmla="*/ 563880 h 725805"/>
                  <a:gd name="connsiteX143" fmla="*/ 97155 w 401955"/>
                  <a:gd name="connsiteY143" fmla="*/ 581025 h 725805"/>
                  <a:gd name="connsiteX144" fmla="*/ 106680 w 401955"/>
                  <a:gd name="connsiteY144" fmla="*/ 590550 h 725805"/>
                  <a:gd name="connsiteX145" fmla="*/ 116205 w 401955"/>
                  <a:gd name="connsiteY145" fmla="*/ 601980 h 725805"/>
                  <a:gd name="connsiteX146" fmla="*/ 125730 w 401955"/>
                  <a:gd name="connsiteY146" fmla="*/ 611505 h 725805"/>
                  <a:gd name="connsiteX147" fmla="*/ 135255 w 401955"/>
                  <a:gd name="connsiteY147" fmla="*/ 626745 h 725805"/>
                  <a:gd name="connsiteX148" fmla="*/ 139065 w 401955"/>
                  <a:gd name="connsiteY148" fmla="*/ 638175 h 725805"/>
                  <a:gd name="connsiteX149" fmla="*/ 142875 w 401955"/>
                  <a:gd name="connsiteY149" fmla="*/ 643890 h 725805"/>
                  <a:gd name="connsiteX150" fmla="*/ 146685 w 401955"/>
                  <a:gd name="connsiteY150" fmla="*/ 655320 h 725805"/>
                  <a:gd name="connsiteX151" fmla="*/ 154305 w 401955"/>
                  <a:gd name="connsiteY151" fmla="*/ 666750 h 725805"/>
                  <a:gd name="connsiteX152" fmla="*/ 156210 w 401955"/>
                  <a:gd name="connsiteY152" fmla="*/ 672465 h 725805"/>
                  <a:gd name="connsiteX153" fmla="*/ 161925 w 401955"/>
                  <a:gd name="connsiteY153" fmla="*/ 678180 h 725805"/>
                  <a:gd name="connsiteX154" fmla="*/ 175260 w 401955"/>
                  <a:gd name="connsiteY154" fmla="*/ 693420 h 725805"/>
                  <a:gd name="connsiteX155" fmla="*/ 198120 w 401955"/>
                  <a:gd name="connsiteY155" fmla="*/ 725805 h 72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401955" h="725805">
                    <a:moveTo>
                      <a:pt x="198120" y="725805"/>
                    </a:moveTo>
                    <a:lnTo>
                      <a:pt x="198120" y="725805"/>
                    </a:lnTo>
                    <a:cubicBezTo>
                      <a:pt x="201295" y="720725"/>
                      <a:pt x="204627" y="715740"/>
                      <a:pt x="207645" y="710565"/>
                    </a:cubicBezTo>
                    <a:cubicBezTo>
                      <a:pt x="209076" y="708112"/>
                      <a:pt x="209804" y="705256"/>
                      <a:pt x="211455" y="702945"/>
                    </a:cubicBezTo>
                    <a:cubicBezTo>
                      <a:pt x="213021" y="700753"/>
                      <a:pt x="215265" y="699135"/>
                      <a:pt x="217170" y="697230"/>
                    </a:cubicBezTo>
                    <a:cubicBezTo>
                      <a:pt x="217805" y="694690"/>
                      <a:pt x="218044" y="692016"/>
                      <a:pt x="219075" y="689610"/>
                    </a:cubicBezTo>
                    <a:cubicBezTo>
                      <a:pt x="219977" y="687506"/>
                      <a:pt x="221861" y="685943"/>
                      <a:pt x="222885" y="683895"/>
                    </a:cubicBezTo>
                    <a:cubicBezTo>
                      <a:pt x="223783" y="682099"/>
                      <a:pt x="223892" y="679976"/>
                      <a:pt x="224790" y="678180"/>
                    </a:cubicBezTo>
                    <a:cubicBezTo>
                      <a:pt x="225814" y="676132"/>
                      <a:pt x="227464" y="674453"/>
                      <a:pt x="228600" y="672465"/>
                    </a:cubicBezTo>
                    <a:cubicBezTo>
                      <a:pt x="230009" y="669999"/>
                      <a:pt x="231001" y="667311"/>
                      <a:pt x="232410" y="664845"/>
                    </a:cubicBezTo>
                    <a:cubicBezTo>
                      <a:pt x="233546" y="662857"/>
                      <a:pt x="235196" y="661178"/>
                      <a:pt x="236220" y="659130"/>
                    </a:cubicBezTo>
                    <a:cubicBezTo>
                      <a:pt x="237118" y="657334"/>
                      <a:pt x="237011" y="655086"/>
                      <a:pt x="238125" y="653415"/>
                    </a:cubicBezTo>
                    <a:cubicBezTo>
                      <a:pt x="239619" y="651173"/>
                      <a:pt x="242115" y="649770"/>
                      <a:pt x="243840" y="647700"/>
                    </a:cubicBezTo>
                    <a:cubicBezTo>
                      <a:pt x="245306" y="645941"/>
                      <a:pt x="246626" y="644033"/>
                      <a:pt x="247650" y="641985"/>
                    </a:cubicBezTo>
                    <a:cubicBezTo>
                      <a:pt x="248548" y="640189"/>
                      <a:pt x="248301" y="637838"/>
                      <a:pt x="249555" y="636270"/>
                    </a:cubicBezTo>
                    <a:cubicBezTo>
                      <a:pt x="250985" y="634482"/>
                      <a:pt x="253365" y="633730"/>
                      <a:pt x="255270" y="632460"/>
                    </a:cubicBezTo>
                    <a:cubicBezTo>
                      <a:pt x="256540" y="630555"/>
                      <a:pt x="257614" y="628504"/>
                      <a:pt x="259080" y="626745"/>
                    </a:cubicBezTo>
                    <a:cubicBezTo>
                      <a:pt x="265285" y="619299"/>
                      <a:pt x="267971" y="620711"/>
                      <a:pt x="272415" y="609600"/>
                    </a:cubicBezTo>
                    <a:cubicBezTo>
                      <a:pt x="273685" y="606425"/>
                      <a:pt x="275056" y="603289"/>
                      <a:pt x="276225" y="600075"/>
                    </a:cubicBezTo>
                    <a:cubicBezTo>
                      <a:pt x="277597" y="596301"/>
                      <a:pt x="277625" y="591858"/>
                      <a:pt x="280035" y="588645"/>
                    </a:cubicBezTo>
                    <a:cubicBezTo>
                      <a:pt x="282488" y="585374"/>
                      <a:pt x="287332" y="579210"/>
                      <a:pt x="289560" y="575310"/>
                    </a:cubicBezTo>
                    <a:cubicBezTo>
                      <a:pt x="290969" y="572844"/>
                      <a:pt x="291961" y="570156"/>
                      <a:pt x="293370" y="567690"/>
                    </a:cubicBezTo>
                    <a:cubicBezTo>
                      <a:pt x="294506" y="565702"/>
                      <a:pt x="296250" y="564067"/>
                      <a:pt x="297180" y="561975"/>
                    </a:cubicBezTo>
                    <a:cubicBezTo>
                      <a:pt x="298811" y="558305"/>
                      <a:pt x="298762" y="553887"/>
                      <a:pt x="300990" y="550545"/>
                    </a:cubicBezTo>
                    <a:cubicBezTo>
                      <a:pt x="311909" y="534167"/>
                      <a:pt x="298818" y="554889"/>
                      <a:pt x="306705" y="539115"/>
                    </a:cubicBezTo>
                    <a:cubicBezTo>
                      <a:pt x="307729" y="537067"/>
                      <a:pt x="309491" y="535448"/>
                      <a:pt x="310515" y="533400"/>
                    </a:cubicBezTo>
                    <a:cubicBezTo>
                      <a:pt x="311413" y="531604"/>
                      <a:pt x="311522" y="529481"/>
                      <a:pt x="312420" y="527685"/>
                    </a:cubicBezTo>
                    <a:cubicBezTo>
                      <a:pt x="315072" y="522381"/>
                      <a:pt x="317732" y="520468"/>
                      <a:pt x="321945" y="516255"/>
                    </a:cubicBezTo>
                    <a:cubicBezTo>
                      <a:pt x="326733" y="501890"/>
                      <a:pt x="320274" y="519597"/>
                      <a:pt x="327660" y="504825"/>
                    </a:cubicBezTo>
                    <a:cubicBezTo>
                      <a:pt x="328558" y="503029"/>
                      <a:pt x="328590" y="500865"/>
                      <a:pt x="329565" y="499110"/>
                    </a:cubicBezTo>
                    <a:cubicBezTo>
                      <a:pt x="331789" y="495107"/>
                      <a:pt x="335737" y="492024"/>
                      <a:pt x="337185" y="487680"/>
                    </a:cubicBezTo>
                    <a:cubicBezTo>
                      <a:pt x="341973" y="473315"/>
                      <a:pt x="335514" y="491022"/>
                      <a:pt x="342900" y="476250"/>
                    </a:cubicBezTo>
                    <a:cubicBezTo>
                      <a:pt x="343798" y="474454"/>
                      <a:pt x="343830" y="472290"/>
                      <a:pt x="344805" y="470535"/>
                    </a:cubicBezTo>
                    <a:cubicBezTo>
                      <a:pt x="347029" y="466532"/>
                      <a:pt x="350977" y="463449"/>
                      <a:pt x="352425" y="459105"/>
                    </a:cubicBezTo>
                    <a:cubicBezTo>
                      <a:pt x="357213" y="444740"/>
                      <a:pt x="350754" y="462447"/>
                      <a:pt x="358140" y="447675"/>
                    </a:cubicBezTo>
                    <a:cubicBezTo>
                      <a:pt x="365413" y="433130"/>
                      <a:pt x="351941" y="452766"/>
                      <a:pt x="365760" y="434340"/>
                    </a:cubicBezTo>
                    <a:cubicBezTo>
                      <a:pt x="366268" y="432308"/>
                      <a:pt x="371194" y="410950"/>
                      <a:pt x="373380" y="407670"/>
                    </a:cubicBezTo>
                    <a:cubicBezTo>
                      <a:pt x="374650" y="405765"/>
                      <a:pt x="376260" y="404047"/>
                      <a:pt x="377190" y="401955"/>
                    </a:cubicBezTo>
                    <a:cubicBezTo>
                      <a:pt x="378821" y="398285"/>
                      <a:pt x="379730" y="394335"/>
                      <a:pt x="381000" y="390525"/>
                    </a:cubicBezTo>
                    <a:cubicBezTo>
                      <a:pt x="381635" y="388620"/>
                      <a:pt x="381791" y="386481"/>
                      <a:pt x="382905" y="384810"/>
                    </a:cubicBezTo>
                    <a:cubicBezTo>
                      <a:pt x="384175" y="382905"/>
                      <a:pt x="385691" y="381143"/>
                      <a:pt x="386715" y="379095"/>
                    </a:cubicBezTo>
                    <a:cubicBezTo>
                      <a:pt x="387613" y="377299"/>
                      <a:pt x="387645" y="375135"/>
                      <a:pt x="388620" y="373380"/>
                    </a:cubicBezTo>
                    <a:cubicBezTo>
                      <a:pt x="400930" y="351223"/>
                      <a:pt x="392633" y="372772"/>
                      <a:pt x="400050" y="350520"/>
                    </a:cubicBezTo>
                    <a:lnTo>
                      <a:pt x="401955" y="344805"/>
                    </a:lnTo>
                    <a:cubicBezTo>
                      <a:pt x="400685" y="340995"/>
                      <a:pt x="400373" y="336717"/>
                      <a:pt x="398145" y="333375"/>
                    </a:cubicBezTo>
                    <a:cubicBezTo>
                      <a:pt x="396875" y="331470"/>
                      <a:pt x="395359" y="329708"/>
                      <a:pt x="394335" y="327660"/>
                    </a:cubicBezTo>
                    <a:cubicBezTo>
                      <a:pt x="393437" y="325864"/>
                      <a:pt x="393405" y="323700"/>
                      <a:pt x="392430" y="321945"/>
                    </a:cubicBezTo>
                    <a:cubicBezTo>
                      <a:pt x="390206" y="317942"/>
                      <a:pt x="386258" y="314859"/>
                      <a:pt x="384810" y="310515"/>
                    </a:cubicBezTo>
                    <a:cubicBezTo>
                      <a:pt x="380022" y="296150"/>
                      <a:pt x="386481" y="313857"/>
                      <a:pt x="379095" y="299085"/>
                    </a:cubicBezTo>
                    <a:cubicBezTo>
                      <a:pt x="377572" y="296040"/>
                      <a:pt x="376099" y="288598"/>
                      <a:pt x="375285" y="285750"/>
                    </a:cubicBezTo>
                    <a:cubicBezTo>
                      <a:pt x="374733" y="283819"/>
                      <a:pt x="374278" y="281831"/>
                      <a:pt x="373380" y="280035"/>
                    </a:cubicBezTo>
                    <a:cubicBezTo>
                      <a:pt x="372356" y="277987"/>
                      <a:pt x="370594" y="276368"/>
                      <a:pt x="369570" y="274320"/>
                    </a:cubicBezTo>
                    <a:cubicBezTo>
                      <a:pt x="368672" y="272524"/>
                      <a:pt x="368919" y="270173"/>
                      <a:pt x="367665" y="268605"/>
                    </a:cubicBezTo>
                    <a:cubicBezTo>
                      <a:pt x="366235" y="266817"/>
                      <a:pt x="363855" y="266065"/>
                      <a:pt x="361950" y="264795"/>
                    </a:cubicBezTo>
                    <a:cubicBezTo>
                      <a:pt x="357162" y="250430"/>
                      <a:pt x="363621" y="268137"/>
                      <a:pt x="356235" y="253365"/>
                    </a:cubicBezTo>
                    <a:cubicBezTo>
                      <a:pt x="351444" y="243783"/>
                      <a:pt x="358723" y="248233"/>
                      <a:pt x="346710" y="236220"/>
                    </a:cubicBezTo>
                    <a:cubicBezTo>
                      <a:pt x="344805" y="234315"/>
                      <a:pt x="342649" y="232632"/>
                      <a:pt x="340995" y="230505"/>
                    </a:cubicBezTo>
                    <a:cubicBezTo>
                      <a:pt x="338184" y="226891"/>
                      <a:pt x="334823" y="223419"/>
                      <a:pt x="333375" y="219075"/>
                    </a:cubicBezTo>
                    <a:cubicBezTo>
                      <a:pt x="332740" y="217170"/>
                      <a:pt x="332584" y="215031"/>
                      <a:pt x="331470" y="213360"/>
                    </a:cubicBezTo>
                    <a:cubicBezTo>
                      <a:pt x="323044" y="200721"/>
                      <a:pt x="328178" y="214395"/>
                      <a:pt x="321945" y="201930"/>
                    </a:cubicBezTo>
                    <a:cubicBezTo>
                      <a:pt x="321047" y="200134"/>
                      <a:pt x="320938" y="198011"/>
                      <a:pt x="320040" y="196215"/>
                    </a:cubicBezTo>
                    <a:cubicBezTo>
                      <a:pt x="319016" y="194167"/>
                      <a:pt x="317160" y="192592"/>
                      <a:pt x="316230" y="190500"/>
                    </a:cubicBezTo>
                    <a:cubicBezTo>
                      <a:pt x="314599" y="186830"/>
                      <a:pt x="314648" y="182412"/>
                      <a:pt x="312420" y="179070"/>
                    </a:cubicBezTo>
                    <a:lnTo>
                      <a:pt x="304800" y="167640"/>
                    </a:lnTo>
                    <a:cubicBezTo>
                      <a:pt x="304165" y="165100"/>
                      <a:pt x="303814" y="162471"/>
                      <a:pt x="302895" y="160020"/>
                    </a:cubicBezTo>
                    <a:cubicBezTo>
                      <a:pt x="299755" y="151647"/>
                      <a:pt x="299295" y="153719"/>
                      <a:pt x="295275" y="146685"/>
                    </a:cubicBezTo>
                    <a:cubicBezTo>
                      <a:pt x="293866" y="144219"/>
                      <a:pt x="292584" y="141675"/>
                      <a:pt x="291465" y="139065"/>
                    </a:cubicBezTo>
                    <a:cubicBezTo>
                      <a:pt x="290674" y="137219"/>
                      <a:pt x="290674" y="135021"/>
                      <a:pt x="289560" y="133350"/>
                    </a:cubicBezTo>
                    <a:cubicBezTo>
                      <a:pt x="288066" y="131108"/>
                      <a:pt x="285750" y="129540"/>
                      <a:pt x="283845" y="127635"/>
                    </a:cubicBezTo>
                    <a:cubicBezTo>
                      <a:pt x="279057" y="113270"/>
                      <a:pt x="285516" y="130977"/>
                      <a:pt x="278130" y="116205"/>
                    </a:cubicBezTo>
                    <a:cubicBezTo>
                      <a:pt x="277232" y="114409"/>
                      <a:pt x="277200" y="112245"/>
                      <a:pt x="276225" y="110490"/>
                    </a:cubicBezTo>
                    <a:cubicBezTo>
                      <a:pt x="274001" y="106487"/>
                      <a:pt x="271145" y="102870"/>
                      <a:pt x="268605" y="99060"/>
                    </a:cubicBezTo>
                    <a:lnTo>
                      <a:pt x="264795" y="93345"/>
                    </a:lnTo>
                    <a:lnTo>
                      <a:pt x="257175" y="81915"/>
                    </a:lnTo>
                    <a:cubicBezTo>
                      <a:pt x="255905" y="80010"/>
                      <a:pt x="255270" y="77470"/>
                      <a:pt x="253365" y="76200"/>
                    </a:cubicBezTo>
                    <a:lnTo>
                      <a:pt x="247650" y="72390"/>
                    </a:lnTo>
                    <a:cubicBezTo>
                      <a:pt x="236731" y="56012"/>
                      <a:pt x="249822" y="76734"/>
                      <a:pt x="241935" y="60960"/>
                    </a:cubicBezTo>
                    <a:cubicBezTo>
                      <a:pt x="240911" y="58912"/>
                      <a:pt x="239149" y="57293"/>
                      <a:pt x="238125" y="55245"/>
                    </a:cubicBezTo>
                    <a:cubicBezTo>
                      <a:pt x="237227" y="53449"/>
                      <a:pt x="237118" y="51326"/>
                      <a:pt x="236220" y="49530"/>
                    </a:cubicBezTo>
                    <a:cubicBezTo>
                      <a:pt x="232136" y="41361"/>
                      <a:pt x="232593" y="45684"/>
                      <a:pt x="226695" y="38100"/>
                    </a:cubicBezTo>
                    <a:cubicBezTo>
                      <a:pt x="223884" y="34486"/>
                      <a:pt x="220523" y="31014"/>
                      <a:pt x="219075" y="26670"/>
                    </a:cubicBezTo>
                    <a:cubicBezTo>
                      <a:pt x="218440" y="24765"/>
                      <a:pt x="218424" y="22523"/>
                      <a:pt x="217170" y="20955"/>
                    </a:cubicBezTo>
                    <a:cubicBezTo>
                      <a:pt x="215740" y="19167"/>
                      <a:pt x="213360" y="18415"/>
                      <a:pt x="211455" y="17145"/>
                    </a:cubicBezTo>
                    <a:cubicBezTo>
                      <a:pt x="206921" y="3543"/>
                      <a:pt x="209873" y="9057"/>
                      <a:pt x="203835" y="0"/>
                    </a:cubicBezTo>
                    <a:cubicBezTo>
                      <a:pt x="201295" y="635"/>
                      <a:pt x="198185" y="181"/>
                      <a:pt x="196215" y="1905"/>
                    </a:cubicBezTo>
                    <a:cubicBezTo>
                      <a:pt x="192769" y="4920"/>
                      <a:pt x="191135" y="9525"/>
                      <a:pt x="188595" y="13335"/>
                    </a:cubicBezTo>
                    <a:cubicBezTo>
                      <a:pt x="182557" y="22392"/>
                      <a:pt x="185509" y="16878"/>
                      <a:pt x="180975" y="30480"/>
                    </a:cubicBezTo>
                    <a:cubicBezTo>
                      <a:pt x="180340" y="32385"/>
                      <a:pt x="180184" y="34524"/>
                      <a:pt x="179070" y="36195"/>
                    </a:cubicBezTo>
                    <a:lnTo>
                      <a:pt x="175260" y="41910"/>
                    </a:lnTo>
                    <a:cubicBezTo>
                      <a:pt x="174625" y="44450"/>
                      <a:pt x="174526" y="47188"/>
                      <a:pt x="173355" y="49530"/>
                    </a:cubicBezTo>
                    <a:lnTo>
                      <a:pt x="161925" y="66675"/>
                    </a:lnTo>
                    <a:cubicBezTo>
                      <a:pt x="160655" y="68580"/>
                      <a:pt x="160020" y="71120"/>
                      <a:pt x="158115" y="72390"/>
                    </a:cubicBezTo>
                    <a:cubicBezTo>
                      <a:pt x="153035" y="75777"/>
                      <a:pt x="150634" y="76838"/>
                      <a:pt x="146685" y="81915"/>
                    </a:cubicBezTo>
                    <a:lnTo>
                      <a:pt x="135255" y="99060"/>
                    </a:lnTo>
                    <a:cubicBezTo>
                      <a:pt x="133985" y="100965"/>
                      <a:pt x="132169" y="102603"/>
                      <a:pt x="131445" y="104775"/>
                    </a:cubicBezTo>
                    <a:cubicBezTo>
                      <a:pt x="130810" y="106680"/>
                      <a:pt x="130536" y="108747"/>
                      <a:pt x="129540" y="110490"/>
                    </a:cubicBezTo>
                    <a:cubicBezTo>
                      <a:pt x="126282" y="116192"/>
                      <a:pt x="122614" y="119321"/>
                      <a:pt x="118110" y="123825"/>
                    </a:cubicBezTo>
                    <a:cubicBezTo>
                      <a:pt x="117475" y="125730"/>
                      <a:pt x="117319" y="127869"/>
                      <a:pt x="116205" y="129540"/>
                    </a:cubicBezTo>
                    <a:cubicBezTo>
                      <a:pt x="113271" y="133940"/>
                      <a:pt x="108992" y="136254"/>
                      <a:pt x="104775" y="139065"/>
                    </a:cubicBezTo>
                    <a:cubicBezTo>
                      <a:pt x="94946" y="168553"/>
                      <a:pt x="106212" y="138097"/>
                      <a:pt x="97155" y="156210"/>
                    </a:cubicBezTo>
                    <a:cubicBezTo>
                      <a:pt x="96257" y="158006"/>
                      <a:pt x="96148" y="160129"/>
                      <a:pt x="95250" y="161925"/>
                    </a:cubicBezTo>
                    <a:cubicBezTo>
                      <a:pt x="94226" y="163973"/>
                      <a:pt x="92370" y="165548"/>
                      <a:pt x="91440" y="167640"/>
                    </a:cubicBezTo>
                    <a:cubicBezTo>
                      <a:pt x="89809" y="171310"/>
                      <a:pt x="88900" y="175260"/>
                      <a:pt x="87630" y="179070"/>
                    </a:cubicBezTo>
                    <a:cubicBezTo>
                      <a:pt x="86995" y="180975"/>
                      <a:pt x="86839" y="183114"/>
                      <a:pt x="85725" y="184785"/>
                    </a:cubicBezTo>
                    <a:cubicBezTo>
                      <a:pt x="84455" y="186690"/>
                      <a:pt x="83051" y="188512"/>
                      <a:pt x="81915" y="190500"/>
                    </a:cubicBezTo>
                    <a:cubicBezTo>
                      <a:pt x="80506" y="192966"/>
                      <a:pt x="79756" y="195809"/>
                      <a:pt x="78105" y="198120"/>
                    </a:cubicBezTo>
                    <a:cubicBezTo>
                      <a:pt x="76539" y="200312"/>
                      <a:pt x="74044" y="201708"/>
                      <a:pt x="72390" y="203835"/>
                    </a:cubicBezTo>
                    <a:lnTo>
                      <a:pt x="60960" y="220980"/>
                    </a:lnTo>
                    <a:cubicBezTo>
                      <a:pt x="59690" y="222885"/>
                      <a:pt x="58524" y="224863"/>
                      <a:pt x="57150" y="226695"/>
                    </a:cubicBezTo>
                    <a:cubicBezTo>
                      <a:pt x="54542" y="230173"/>
                      <a:pt x="44753" y="242931"/>
                      <a:pt x="43815" y="245745"/>
                    </a:cubicBezTo>
                    <a:lnTo>
                      <a:pt x="38100" y="262890"/>
                    </a:lnTo>
                    <a:cubicBezTo>
                      <a:pt x="37465" y="264795"/>
                      <a:pt x="37309" y="266934"/>
                      <a:pt x="36195" y="268605"/>
                    </a:cubicBezTo>
                    <a:cubicBezTo>
                      <a:pt x="25276" y="284983"/>
                      <a:pt x="38367" y="264261"/>
                      <a:pt x="30480" y="280035"/>
                    </a:cubicBezTo>
                    <a:cubicBezTo>
                      <a:pt x="29456" y="282083"/>
                      <a:pt x="27600" y="283658"/>
                      <a:pt x="26670" y="285750"/>
                    </a:cubicBezTo>
                    <a:cubicBezTo>
                      <a:pt x="25039" y="289420"/>
                      <a:pt x="24130" y="293370"/>
                      <a:pt x="22860" y="297180"/>
                    </a:cubicBezTo>
                    <a:lnTo>
                      <a:pt x="19050" y="308610"/>
                    </a:lnTo>
                    <a:cubicBezTo>
                      <a:pt x="18415" y="310515"/>
                      <a:pt x="18259" y="312654"/>
                      <a:pt x="17145" y="314325"/>
                    </a:cubicBezTo>
                    <a:cubicBezTo>
                      <a:pt x="15875" y="316230"/>
                      <a:pt x="14359" y="317992"/>
                      <a:pt x="13335" y="320040"/>
                    </a:cubicBezTo>
                    <a:cubicBezTo>
                      <a:pt x="12437" y="321836"/>
                      <a:pt x="12544" y="324084"/>
                      <a:pt x="11430" y="325755"/>
                    </a:cubicBezTo>
                    <a:cubicBezTo>
                      <a:pt x="9936" y="327997"/>
                      <a:pt x="7620" y="329565"/>
                      <a:pt x="5715" y="331470"/>
                    </a:cubicBezTo>
                    <a:cubicBezTo>
                      <a:pt x="5080" y="334645"/>
                      <a:pt x="4595" y="337854"/>
                      <a:pt x="3810" y="340995"/>
                    </a:cubicBezTo>
                    <a:cubicBezTo>
                      <a:pt x="3323" y="342943"/>
                      <a:pt x="2457" y="344779"/>
                      <a:pt x="1905" y="346710"/>
                    </a:cubicBezTo>
                    <a:cubicBezTo>
                      <a:pt x="1186" y="349227"/>
                      <a:pt x="635" y="351790"/>
                      <a:pt x="0" y="354330"/>
                    </a:cubicBezTo>
                    <a:cubicBezTo>
                      <a:pt x="635" y="363855"/>
                      <a:pt x="555" y="373455"/>
                      <a:pt x="1905" y="382905"/>
                    </a:cubicBezTo>
                    <a:cubicBezTo>
                      <a:pt x="4293" y="399622"/>
                      <a:pt x="4711" y="389218"/>
                      <a:pt x="9525" y="400050"/>
                    </a:cubicBezTo>
                    <a:cubicBezTo>
                      <a:pt x="11156" y="403720"/>
                      <a:pt x="12065" y="407670"/>
                      <a:pt x="13335" y="411480"/>
                    </a:cubicBezTo>
                    <a:lnTo>
                      <a:pt x="17145" y="422910"/>
                    </a:lnTo>
                    <a:lnTo>
                      <a:pt x="22860" y="440055"/>
                    </a:lnTo>
                    <a:cubicBezTo>
                      <a:pt x="23495" y="441960"/>
                      <a:pt x="23560" y="444164"/>
                      <a:pt x="24765" y="445770"/>
                    </a:cubicBezTo>
                    <a:cubicBezTo>
                      <a:pt x="35692" y="460340"/>
                      <a:pt x="25922" y="446366"/>
                      <a:pt x="34290" y="461010"/>
                    </a:cubicBezTo>
                    <a:cubicBezTo>
                      <a:pt x="35426" y="462998"/>
                      <a:pt x="37076" y="464677"/>
                      <a:pt x="38100" y="466725"/>
                    </a:cubicBezTo>
                    <a:cubicBezTo>
                      <a:pt x="38998" y="468521"/>
                      <a:pt x="39107" y="470644"/>
                      <a:pt x="40005" y="472440"/>
                    </a:cubicBezTo>
                    <a:cubicBezTo>
                      <a:pt x="41029" y="474488"/>
                      <a:pt x="42885" y="476063"/>
                      <a:pt x="43815" y="478155"/>
                    </a:cubicBezTo>
                    <a:cubicBezTo>
                      <a:pt x="45446" y="481825"/>
                      <a:pt x="45397" y="486243"/>
                      <a:pt x="47625" y="489585"/>
                    </a:cubicBezTo>
                    <a:lnTo>
                      <a:pt x="55245" y="501015"/>
                    </a:lnTo>
                    <a:cubicBezTo>
                      <a:pt x="58403" y="505752"/>
                      <a:pt x="60793" y="508826"/>
                      <a:pt x="62865" y="514350"/>
                    </a:cubicBezTo>
                    <a:cubicBezTo>
                      <a:pt x="63784" y="516801"/>
                      <a:pt x="64051" y="519453"/>
                      <a:pt x="64770" y="521970"/>
                    </a:cubicBezTo>
                    <a:cubicBezTo>
                      <a:pt x="65322" y="523901"/>
                      <a:pt x="66188" y="525737"/>
                      <a:pt x="66675" y="527685"/>
                    </a:cubicBezTo>
                    <a:cubicBezTo>
                      <a:pt x="67460" y="530826"/>
                      <a:pt x="67443" y="534178"/>
                      <a:pt x="68580" y="537210"/>
                    </a:cubicBezTo>
                    <a:cubicBezTo>
                      <a:pt x="69384" y="539354"/>
                      <a:pt x="71460" y="540833"/>
                      <a:pt x="72390" y="542925"/>
                    </a:cubicBezTo>
                    <a:cubicBezTo>
                      <a:pt x="74021" y="546595"/>
                      <a:pt x="74930" y="550545"/>
                      <a:pt x="76200" y="554355"/>
                    </a:cubicBezTo>
                    <a:cubicBezTo>
                      <a:pt x="76835" y="556260"/>
                      <a:pt x="76434" y="558956"/>
                      <a:pt x="78105" y="560070"/>
                    </a:cubicBezTo>
                    <a:lnTo>
                      <a:pt x="83820" y="563880"/>
                    </a:lnTo>
                    <a:cubicBezTo>
                      <a:pt x="103079" y="592769"/>
                      <a:pt x="82234" y="563119"/>
                      <a:pt x="97155" y="581025"/>
                    </a:cubicBezTo>
                    <a:cubicBezTo>
                      <a:pt x="105092" y="590550"/>
                      <a:pt x="96203" y="583565"/>
                      <a:pt x="106680" y="590550"/>
                    </a:cubicBezTo>
                    <a:cubicBezTo>
                      <a:pt x="116140" y="604739"/>
                      <a:pt x="103982" y="587312"/>
                      <a:pt x="116205" y="601980"/>
                    </a:cubicBezTo>
                    <a:cubicBezTo>
                      <a:pt x="124142" y="611505"/>
                      <a:pt x="115253" y="604520"/>
                      <a:pt x="125730" y="611505"/>
                    </a:cubicBezTo>
                    <a:cubicBezTo>
                      <a:pt x="130264" y="625107"/>
                      <a:pt x="126198" y="620707"/>
                      <a:pt x="135255" y="626745"/>
                    </a:cubicBezTo>
                    <a:cubicBezTo>
                      <a:pt x="136525" y="630555"/>
                      <a:pt x="136837" y="634833"/>
                      <a:pt x="139065" y="638175"/>
                    </a:cubicBezTo>
                    <a:cubicBezTo>
                      <a:pt x="140335" y="640080"/>
                      <a:pt x="141945" y="641798"/>
                      <a:pt x="142875" y="643890"/>
                    </a:cubicBezTo>
                    <a:cubicBezTo>
                      <a:pt x="144506" y="647560"/>
                      <a:pt x="144457" y="651978"/>
                      <a:pt x="146685" y="655320"/>
                    </a:cubicBezTo>
                    <a:cubicBezTo>
                      <a:pt x="149225" y="659130"/>
                      <a:pt x="152857" y="662406"/>
                      <a:pt x="154305" y="666750"/>
                    </a:cubicBezTo>
                    <a:cubicBezTo>
                      <a:pt x="154940" y="668655"/>
                      <a:pt x="155096" y="670794"/>
                      <a:pt x="156210" y="672465"/>
                    </a:cubicBezTo>
                    <a:cubicBezTo>
                      <a:pt x="157704" y="674707"/>
                      <a:pt x="160271" y="676053"/>
                      <a:pt x="161925" y="678180"/>
                    </a:cubicBezTo>
                    <a:cubicBezTo>
                      <a:pt x="173892" y="693567"/>
                      <a:pt x="164196" y="686044"/>
                      <a:pt x="175260" y="693420"/>
                    </a:cubicBezTo>
                    <a:cubicBezTo>
                      <a:pt x="177366" y="699737"/>
                      <a:pt x="194310" y="720408"/>
                      <a:pt x="198120" y="72580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0" name="Skupina 39"/>
            <p:cNvGrpSpPr/>
            <p:nvPr/>
          </p:nvGrpSpPr>
          <p:grpSpPr>
            <a:xfrm>
              <a:off x="732999" y="3504357"/>
              <a:ext cx="1728192" cy="1008112"/>
              <a:chOff x="1115616" y="1916832"/>
              <a:chExt cx="1728192" cy="1008112"/>
            </a:xfrm>
          </p:grpSpPr>
          <p:sp>
            <p:nvSpPr>
              <p:cNvPr id="41" name="Ovál 40"/>
              <p:cNvSpPr/>
              <p:nvPr/>
            </p:nvSpPr>
            <p:spPr>
              <a:xfrm>
                <a:off x="1331640" y="1988840"/>
                <a:ext cx="864096" cy="86409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1772038" y="1988840"/>
                <a:ext cx="864096" cy="86409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1115616" y="1916832"/>
                <a:ext cx="1728192" cy="10081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/>
              <p:cNvSpPr txBox="1"/>
              <p:nvPr/>
            </p:nvSpPr>
            <p:spPr>
              <a:xfrm>
                <a:off x="3281790" y="5208082"/>
                <a:ext cx="18094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průnik jevů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∩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2" name="TextovéPol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790" y="5208082"/>
                <a:ext cx="1809406" cy="646331"/>
              </a:xfrm>
              <a:prstGeom prst="rect">
                <a:avLst/>
              </a:prstGeom>
              <a:blipFill>
                <a:blip r:embed="rId9"/>
                <a:stretch>
                  <a:fillRect l="-2694" t="-4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8370017" y="5237640"/>
                <a:ext cx="22197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sjednocení jevů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∪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017" y="5237640"/>
                <a:ext cx="2219775" cy="646331"/>
              </a:xfrm>
              <a:prstGeom prst="rect">
                <a:avLst/>
              </a:prstGeom>
              <a:blipFill>
                <a:blip r:embed="rId10"/>
                <a:stretch>
                  <a:fillRect l="-2198" t="-4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/>
              <p:cNvSpPr txBox="1"/>
              <p:nvPr/>
            </p:nvSpPr>
            <p:spPr>
              <a:xfrm>
                <a:off x="661534" y="5203071"/>
                <a:ext cx="1591590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doplněk jevu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4" name="TextovéPol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34" y="5203071"/>
                <a:ext cx="1591590" cy="646908"/>
              </a:xfrm>
              <a:prstGeom prst="rect">
                <a:avLst/>
              </a:prstGeom>
              <a:blipFill>
                <a:blip r:embed="rId6"/>
                <a:stretch>
                  <a:fillRect l="-3448" t="-56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/>
          <p:cNvSpPr txBox="1"/>
          <p:nvPr/>
        </p:nvSpPr>
        <p:spPr>
          <a:xfrm>
            <a:off x="5982984" y="5217005"/>
            <a:ext cx="1889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disjunktní jevy</a:t>
            </a:r>
          </a:p>
          <a:p>
            <a:pPr algn="ctr"/>
            <a:r>
              <a:rPr lang="cs-CZ" dirty="0"/>
              <a:t>(neslučitelné jevy)</a:t>
            </a:r>
          </a:p>
        </p:txBody>
      </p:sp>
    </p:spTree>
    <p:extLst>
      <p:ext uri="{BB962C8B-B14F-4D97-AF65-F5344CB8AC3E}">
        <p14:creationId xmlns:p14="http://schemas.microsoft.com/office/powerpoint/2010/main" val="6030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80</a:t>
            </a:fld>
            <a:r>
              <a:rPr lang="cs-CZ" dirty="0"/>
              <a:t> / 115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>
            <a:normAutofit/>
          </a:bodyPr>
          <a:lstStyle/>
          <a:p>
            <a:r>
              <a:rPr lang="cs-CZ" dirty="0"/>
              <a:t>Variace na dané téma</a:t>
            </a:r>
          </a:p>
        </p:txBody>
      </p:sp>
      <p:pic>
        <p:nvPicPr>
          <p:cNvPr id="8" name="Picture 4" descr="Výsledek obrázku pro two ki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7"/>
          <a:stretch/>
        </p:blipFill>
        <p:spPr bwMode="auto">
          <a:xfrm>
            <a:off x="4439817" y="2348880"/>
            <a:ext cx="321434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9655554" y="5517232"/>
            <a:ext cx="2138129" cy="875265"/>
            <a:chOff x="9655554" y="5517232"/>
            <a:chExt cx="2138129" cy="875265"/>
          </a:xfrm>
        </p:grpSpPr>
        <p:sp>
          <p:nvSpPr>
            <p:cNvPr id="2" name="Šipka doprava 1">
              <a:hlinkClick r:id="rId3" action="ppaction://hlinksldjump"/>
            </p:cNvPr>
            <p:cNvSpPr/>
            <p:nvPr/>
          </p:nvSpPr>
          <p:spPr>
            <a:xfrm>
              <a:off x="9655555" y="5517232"/>
              <a:ext cx="2138128" cy="875265"/>
            </a:xfrm>
            <a:prstGeom prst="rightArrow">
              <a:avLst/>
            </a:prstGeom>
            <a:solidFill>
              <a:srgbClr val="00A499"/>
            </a:solidFill>
            <a:ln>
              <a:solidFill>
                <a:srgbClr val="00A4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9655554" y="5770198"/>
              <a:ext cx="1839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Jdeme do finále…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30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81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Věta o úplné pravděpodobnosti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3756423" y="2375299"/>
            <a:ext cx="4657726" cy="1635919"/>
            <a:chOff x="0" y="0"/>
            <a:chExt cx="6210301" cy="2181225"/>
          </a:xfrm>
          <a:noFill/>
        </p:grpSpPr>
        <p:grpSp>
          <p:nvGrpSpPr>
            <p:cNvPr id="8" name="Skupina 7"/>
            <p:cNvGrpSpPr/>
            <p:nvPr/>
          </p:nvGrpSpPr>
          <p:grpSpPr>
            <a:xfrm>
              <a:off x="0" y="0"/>
              <a:ext cx="6210301" cy="2181225"/>
              <a:chOff x="0" y="0"/>
              <a:chExt cx="6210301" cy="2181225"/>
            </a:xfrm>
            <a:grpFill/>
          </p:grpSpPr>
          <p:grpSp>
            <p:nvGrpSpPr>
              <p:cNvPr id="10" name="Skupina 9"/>
              <p:cNvGrpSpPr/>
              <p:nvPr/>
            </p:nvGrpSpPr>
            <p:grpSpPr>
              <a:xfrm>
                <a:off x="0" y="0"/>
                <a:ext cx="6210301" cy="2171700"/>
                <a:chOff x="0" y="0"/>
                <a:chExt cx="6210301" cy="2171700"/>
              </a:xfrm>
              <a:grpFill/>
            </p:grpSpPr>
            <p:grpSp>
              <p:nvGrpSpPr>
                <p:cNvPr id="12" name="Skupina 11"/>
                <p:cNvGrpSpPr/>
                <p:nvPr/>
              </p:nvGrpSpPr>
              <p:grpSpPr>
                <a:xfrm>
                  <a:off x="0" y="0"/>
                  <a:ext cx="6210301" cy="2171700"/>
                  <a:chOff x="0" y="0"/>
                  <a:chExt cx="6210301" cy="2171700"/>
                </a:xfrm>
                <a:grpFill/>
              </p:grpSpPr>
              <p:grpSp>
                <p:nvGrpSpPr>
                  <p:cNvPr id="14" name="Skupina 13"/>
                  <p:cNvGrpSpPr/>
                  <p:nvPr/>
                </p:nvGrpSpPr>
                <p:grpSpPr>
                  <a:xfrm>
                    <a:off x="0" y="0"/>
                    <a:ext cx="6210301" cy="2171700"/>
                    <a:chOff x="0" y="0"/>
                    <a:chExt cx="6210301" cy="2171700"/>
                  </a:xfrm>
                  <a:grpFill/>
                </p:grpSpPr>
                <p:sp>
                  <p:nvSpPr>
                    <p:cNvPr id="16" name="Obdélník 15"/>
                    <p:cNvSpPr/>
                    <p:nvPr/>
                  </p:nvSpPr>
                  <p:spPr>
                    <a:xfrm>
                      <a:off x="0" y="0"/>
                      <a:ext cx="6210300" cy="21717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7" name="Obdélník 16"/>
                    <p:cNvSpPr/>
                    <p:nvPr/>
                  </p:nvSpPr>
                  <p:spPr>
                    <a:xfrm>
                      <a:off x="0" y="0"/>
                      <a:ext cx="1247775" cy="21717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8" name="Obdélník 17"/>
                    <p:cNvSpPr/>
                    <p:nvPr/>
                  </p:nvSpPr>
                  <p:spPr>
                    <a:xfrm>
                      <a:off x="1685925" y="0"/>
                      <a:ext cx="3276600" cy="62865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9" name="Obdélník 18"/>
                    <p:cNvSpPr/>
                    <p:nvPr/>
                  </p:nvSpPr>
                  <p:spPr>
                    <a:xfrm>
                      <a:off x="2143125" y="628650"/>
                      <a:ext cx="1038225" cy="154305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" name="Obdélník 19"/>
                    <p:cNvSpPr/>
                    <p:nvPr/>
                  </p:nvSpPr>
                  <p:spPr>
                    <a:xfrm>
                      <a:off x="3181351" y="1600200"/>
                      <a:ext cx="3028950" cy="5715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1" name="Obdélník 20"/>
                    <p:cNvSpPr/>
                    <p:nvPr/>
                  </p:nvSpPr>
                  <p:spPr>
                    <a:xfrm>
                      <a:off x="4962525" y="0"/>
                      <a:ext cx="1247775" cy="16002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35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" name="Textové pole 31357"/>
                        <p:cNvSpPr txBox="1"/>
                        <p:nvPr/>
                      </p:nvSpPr>
                      <p:spPr>
                        <a:xfrm>
                          <a:off x="0" y="1704975"/>
                          <a:ext cx="533400" cy="466725"/>
                        </a:xfrm>
                        <a:prstGeom prst="rect">
                          <a:avLst/>
                        </a:prstGeom>
                        <a:grpFill/>
                        <a:ln w="3175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68580" tIns="34290" rIns="68580" bIns="3429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25" dirty="0"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6" name="Textové pole 3135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0" y="1704975"/>
                          <a:ext cx="533400" cy="466725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  <a:ln w="3175"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cs-C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3" name="Textové pole 31358"/>
                        <p:cNvSpPr txBox="1"/>
                        <p:nvPr/>
                      </p:nvSpPr>
                      <p:spPr>
                        <a:xfrm>
                          <a:off x="1238250" y="1704975"/>
                          <a:ext cx="533400" cy="466725"/>
                        </a:xfrm>
                        <a:prstGeom prst="rect">
                          <a:avLst/>
                        </a:prstGeom>
                        <a:noFill/>
                        <a:ln w="3175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68580" tIns="34290" rIns="68580" bIns="3429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25" dirty="0"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7" name="Textové pole 3135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38250" y="1704975"/>
                          <a:ext cx="533400" cy="46672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/>
                          </a:stretch>
                        </a:blipFill>
                        <a:ln w="3175"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cs-C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4" name="Textové pole 31361"/>
                        <p:cNvSpPr txBox="1"/>
                        <p:nvPr/>
                      </p:nvSpPr>
                      <p:spPr>
                        <a:xfrm>
                          <a:off x="3181350" y="1133475"/>
                          <a:ext cx="533400" cy="466725"/>
                        </a:xfrm>
                        <a:prstGeom prst="rect">
                          <a:avLst/>
                        </a:prstGeom>
                        <a:grpFill/>
                        <a:ln w="3175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68580" tIns="34290" rIns="68580" bIns="3429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25" dirty="0"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8" name="Textové pole 3136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81350" y="1133475"/>
                          <a:ext cx="533400" cy="466725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  <a:ln w="3175"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cs-C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Textové pole 31362"/>
                      <p:cNvSpPr txBox="1"/>
                      <p:nvPr/>
                    </p:nvSpPr>
                    <p:spPr>
                      <a:xfrm>
                        <a:off x="3181350" y="1685925"/>
                        <a:ext cx="533400" cy="466725"/>
                      </a:xfrm>
                      <a:prstGeom prst="rect">
                        <a:avLst/>
                      </a:prstGeom>
                      <a:grpFill/>
                      <a:ln w="3175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825">
                          <a:ea typeface="Calibri"/>
                          <a:cs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" name="Textové pole 3136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81350" y="1685925"/>
                        <a:ext cx="533400" cy="466725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 w="3175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cs-CZ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ové pole 31359"/>
                    <p:cNvSpPr txBox="1"/>
                    <p:nvPr/>
                  </p:nvSpPr>
                  <p:spPr>
                    <a:xfrm>
                      <a:off x="1685925" y="152400"/>
                      <a:ext cx="533400" cy="466725"/>
                    </a:xfrm>
                    <a:prstGeom prst="rect">
                      <a:avLst/>
                    </a:prstGeom>
                    <a:grpFill/>
                    <a:ln w="3175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5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825"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ové pole 313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85925" y="152400"/>
                      <a:ext cx="533400" cy="46672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3175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ové pole 31360"/>
                  <p:cNvSpPr txBox="1"/>
                  <p:nvPr/>
                </p:nvSpPr>
                <p:spPr>
                  <a:xfrm>
                    <a:off x="2143125" y="1714500"/>
                    <a:ext cx="533400" cy="466725"/>
                  </a:xfrm>
                  <a:prstGeom prst="rect">
                    <a:avLst/>
                  </a:prstGeom>
                  <a:grpFill/>
                  <a:ln w="3175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825" dirty="0"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5" name="Textové pole 313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3125" y="1714500"/>
                    <a:ext cx="533400" cy="46672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175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 pole 31363"/>
                <p:cNvSpPr txBox="1"/>
                <p:nvPr/>
              </p:nvSpPr>
              <p:spPr>
                <a:xfrm>
                  <a:off x="4981575" y="1123950"/>
                  <a:ext cx="533400" cy="466725"/>
                </a:xfrm>
                <a:prstGeom prst="rect">
                  <a:avLst/>
                </a:prstGeom>
                <a:grpFill/>
                <a:ln w="3175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500" i="1">
                                <a:latin typeface="Cambria Math"/>
                                <a:ea typeface="Calibri"/>
                                <a:cs typeface="Times New Roman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825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Textové pole 313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575" y="1123950"/>
                  <a:ext cx="533400" cy="4667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Obdélník 24"/>
          <p:cNvSpPr/>
          <p:nvPr/>
        </p:nvSpPr>
        <p:spPr>
          <a:xfrm>
            <a:off x="4370285" y="2542320"/>
            <a:ext cx="3430001" cy="1145382"/>
          </a:xfrm>
          <a:prstGeom prst="rect">
            <a:avLst/>
          </a:prstGeom>
          <a:solidFill>
            <a:srgbClr val="FFC000">
              <a:alpha val="51765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 pole 31357"/>
              <p:cNvSpPr txBox="1"/>
              <p:nvPr/>
            </p:nvSpPr>
            <p:spPr>
              <a:xfrm>
                <a:off x="4309056" y="2682851"/>
                <a:ext cx="400050" cy="35004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500" i="1">
                          <a:latin typeface="Cambria Math"/>
                          <a:ea typeface="Calibri"/>
                          <a:cs typeface="Times New Roman"/>
                        </a:rPr>
                        <m:t>𝐴</m:t>
                      </m:r>
                    </m:oMath>
                  </m:oMathPara>
                </a14:m>
                <a:endParaRPr lang="en-US" sz="825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6" name="Textové pole 313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056" y="2682851"/>
                <a:ext cx="400050" cy="350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5614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3952861" y="4554149"/>
            <a:ext cx="4607751" cy="9108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54600"/>
          </a:xfrm>
        </p:spPr>
        <p:txBody>
          <a:bodyPr>
            <a:no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82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2000" dirty="0"/>
              <a:t>Ve třídě je 70 % chlapců a 30 % dívek. Dlouhé vlasy má 10 % chlapců a 80 % dívek. </a:t>
            </a:r>
          </a:p>
          <a:p>
            <a:r>
              <a:rPr lang="cs-CZ" sz="2000" dirty="0"/>
              <a:t>        Jaká je pravděpodobnost, že náhodně vybraný student má dlouhé vlasy?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952861" y="2732481"/>
            <a:ext cx="4607751" cy="1821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4" name="Picture 2" descr="http://upload.wikimedia.org/wikipedia/commons/thumb/7/74/Symbol_venus.svg/60px-Symbol_venu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4661307"/>
            <a:ext cx="428625" cy="657225"/>
          </a:xfrm>
          <a:prstGeom prst="rect">
            <a:avLst/>
          </a:prstGeom>
          <a:noFill/>
        </p:spPr>
      </p:pic>
      <p:pic>
        <p:nvPicPr>
          <p:cNvPr id="21" name="Picture 4" descr="Soubor:Mal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5266" y="3321844"/>
            <a:ext cx="750099" cy="750100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3165022" y="3536158"/>
            <a:ext cx="7878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70 </a:t>
            </a:r>
            <a:r>
              <a:rPr lang="en-US" sz="2100" dirty="0"/>
              <a:t>%</a:t>
            </a:r>
            <a:endParaRPr lang="cs-CZ" sz="21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165022" y="4822042"/>
            <a:ext cx="7878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30 </a:t>
            </a:r>
            <a:r>
              <a:rPr lang="en-US" sz="2100" dirty="0"/>
              <a:t>%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40236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  <p:bldP spid="22" grpId="0"/>
      <p:bldP spid="2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3952861" y="4554149"/>
            <a:ext cx="4607751" cy="9108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54600"/>
          </a:xfrm>
        </p:spPr>
        <p:txBody>
          <a:bodyPr>
            <a:no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83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2000" dirty="0"/>
              <a:t>Ve třídě je 70 % chlapců a 30 % dívek. Dlouhé vlasy má 10 % chlapců a 80 % dívek. </a:t>
            </a:r>
          </a:p>
          <a:p>
            <a:r>
              <a:rPr lang="cs-CZ" sz="2000" dirty="0"/>
              <a:t>        Jaká je pravděpodobnost, že náhodně vybraný student má dlouhé vlasy?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952861" y="2732481"/>
            <a:ext cx="4607751" cy="1821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21" name="Picture 4" descr="Soubor:Mal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5266" y="3321844"/>
            <a:ext cx="750099" cy="750100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3165022" y="3536158"/>
            <a:ext cx="7878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70 </a:t>
            </a:r>
            <a:r>
              <a:rPr lang="en-US" sz="2100" dirty="0"/>
              <a:t>%</a:t>
            </a:r>
            <a:endParaRPr lang="cs-CZ" sz="21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165022" y="4822042"/>
            <a:ext cx="7878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30 </a:t>
            </a:r>
            <a:r>
              <a:rPr lang="en-US" sz="2100" dirty="0"/>
              <a:t>%</a:t>
            </a:r>
            <a:endParaRPr lang="cs-CZ" sz="2100" dirty="0"/>
          </a:p>
        </p:txBody>
      </p:sp>
      <p:sp>
        <p:nvSpPr>
          <p:cNvPr id="15" name="Obdélník 14"/>
          <p:cNvSpPr/>
          <p:nvPr/>
        </p:nvSpPr>
        <p:spPr>
          <a:xfrm>
            <a:off x="3952861" y="4554149"/>
            <a:ext cx="3750495" cy="9108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6" name="Obrázek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480" y="4661307"/>
            <a:ext cx="696521" cy="69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13" y="4661308"/>
            <a:ext cx="636983" cy="70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5271409" y="5464984"/>
            <a:ext cx="8781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80 </a:t>
            </a:r>
            <a:r>
              <a:rPr lang="en-US" sz="2100" dirty="0"/>
              <a:t>%</a:t>
            </a:r>
            <a:endParaRPr lang="cs-CZ" sz="21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703356" y="5464984"/>
            <a:ext cx="750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20 </a:t>
            </a:r>
            <a:r>
              <a:rPr lang="en-US" sz="2100" dirty="0"/>
              <a:t>%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1942484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3952861" y="4554149"/>
            <a:ext cx="4607751" cy="9108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54600"/>
          </a:xfrm>
        </p:spPr>
        <p:txBody>
          <a:bodyPr>
            <a:no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84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2000" dirty="0"/>
              <a:t>Ve třídě je 70 % chlapců a 30 % dívek. Dlouhé vlasy má 10 % chlapců a 80 % dívek. </a:t>
            </a:r>
          </a:p>
          <a:p>
            <a:r>
              <a:rPr lang="cs-CZ" sz="2000" dirty="0"/>
              <a:t>        Jaká je pravděpodobnost, že náhodně vybraný student má dlouhé vlasy?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952861" y="2732481"/>
            <a:ext cx="4607751" cy="1821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TextovéPole 21"/>
          <p:cNvSpPr txBox="1"/>
          <p:nvPr/>
        </p:nvSpPr>
        <p:spPr>
          <a:xfrm>
            <a:off x="3165022" y="3536158"/>
            <a:ext cx="7878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70 </a:t>
            </a:r>
            <a:r>
              <a:rPr lang="en-US" sz="2100" dirty="0"/>
              <a:t>%</a:t>
            </a:r>
            <a:endParaRPr lang="cs-CZ" sz="21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165022" y="4822042"/>
            <a:ext cx="7878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30 </a:t>
            </a:r>
            <a:r>
              <a:rPr lang="en-US" sz="2100" dirty="0"/>
              <a:t>%</a:t>
            </a:r>
            <a:endParaRPr lang="cs-CZ" sz="2100" dirty="0"/>
          </a:p>
        </p:txBody>
      </p:sp>
      <p:sp>
        <p:nvSpPr>
          <p:cNvPr id="15" name="Obdélník 14"/>
          <p:cNvSpPr/>
          <p:nvPr/>
        </p:nvSpPr>
        <p:spPr>
          <a:xfrm>
            <a:off x="3952861" y="4554149"/>
            <a:ext cx="3750495" cy="9108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6" name="Obrázek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480" y="4661307"/>
            <a:ext cx="696521" cy="69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13" y="4661308"/>
            <a:ext cx="636983" cy="70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5271409" y="5464984"/>
            <a:ext cx="8781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80 </a:t>
            </a:r>
            <a:r>
              <a:rPr lang="en-US" sz="2100" dirty="0"/>
              <a:t>%</a:t>
            </a:r>
            <a:endParaRPr lang="cs-CZ" sz="21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703356" y="5464984"/>
            <a:ext cx="750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20 </a:t>
            </a:r>
            <a:r>
              <a:rPr lang="en-US" sz="2100" dirty="0"/>
              <a:t>%</a:t>
            </a:r>
            <a:endParaRPr lang="cs-CZ" sz="2100" dirty="0"/>
          </a:p>
        </p:txBody>
      </p:sp>
      <p:sp>
        <p:nvSpPr>
          <p:cNvPr id="20" name="Obdélník 19"/>
          <p:cNvSpPr/>
          <p:nvPr/>
        </p:nvSpPr>
        <p:spPr>
          <a:xfrm>
            <a:off x="3952860" y="2732481"/>
            <a:ext cx="589364" cy="1821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5" name="Obdélník 24"/>
          <p:cNvSpPr/>
          <p:nvPr/>
        </p:nvSpPr>
        <p:spPr>
          <a:xfrm>
            <a:off x="4542223" y="2732481"/>
            <a:ext cx="4018388" cy="1821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26" name="Obrázek 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6439" y="3375422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ázek 2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2423" y="3214687"/>
            <a:ext cx="830342" cy="9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ovéPole 27"/>
          <p:cNvSpPr txBox="1"/>
          <p:nvPr/>
        </p:nvSpPr>
        <p:spPr>
          <a:xfrm>
            <a:off x="3889594" y="2357431"/>
            <a:ext cx="7158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10 </a:t>
            </a:r>
            <a:r>
              <a:rPr lang="en-US" sz="2100" dirty="0"/>
              <a:t>%</a:t>
            </a:r>
            <a:endParaRPr lang="cs-CZ" sz="21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096001" y="2357431"/>
            <a:ext cx="776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90 </a:t>
            </a:r>
            <a:r>
              <a:rPr lang="en-US" sz="2100" dirty="0"/>
              <a:t>%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8590014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3952861" y="4554149"/>
            <a:ext cx="4607751" cy="9108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𝐷𝑉</m:t>
                          </m:r>
                        </m:e>
                      </m:d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𝐷𝑉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𝐷𝑉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</m:d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𝐷𝑉</m:t>
                          </m:r>
                        </m:e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𝐷𝑉</m:t>
                          </m:r>
                        </m:e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</m:d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</m:d>
                    </m:oMath>
                  </m:oMathPara>
                </a14:m>
                <a:endParaRPr lang="cs-CZ" sz="18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𝑫𝑽</m:t>
                          </m:r>
                        </m:e>
                      </m:d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=0,8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∙0,3+0,1∙0,7=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85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2000" dirty="0"/>
              <a:t>Ve třídě je 70 % chlapců a 30 % dívek. Dlouhé vlasy má 10 % chlapců a 80 % dívek. </a:t>
            </a:r>
          </a:p>
          <a:p>
            <a:r>
              <a:rPr lang="cs-CZ" sz="2000" dirty="0"/>
              <a:t>        Jaká je pravděpodobnost, že náhodně vybraný student má dlouhé vlasy?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952861" y="2732481"/>
            <a:ext cx="4607751" cy="1821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Obdélník 14"/>
          <p:cNvSpPr/>
          <p:nvPr/>
        </p:nvSpPr>
        <p:spPr>
          <a:xfrm>
            <a:off x="3952861" y="4554149"/>
            <a:ext cx="3750495" cy="9108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6" name="Obrázek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480" y="4661307"/>
            <a:ext cx="696521" cy="69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13" y="4661308"/>
            <a:ext cx="636983" cy="70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bdélník 19"/>
          <p:cNvSpPr/>
          <p:nvPr/>
        </p:nvSpPr>
        <p:spPr>
          <a:xfrm>
            <a:off x="3952860" y="2732481"/>
            <a:ext cx="589364" cy="1821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5" name="Obdélník 24"/>
          <p:cNvSpPr/>
          <p:nvPr/>
        </p:nvSpPr>
        <p:spPr>
          <a:xfrm>
            <a:off x="4542223" y="2732481"/>
            <a:ext cx="4018388" cy="1821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26" name="Obrázek 2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6439" y="3375422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ázek 2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2423" y="3214687"/>
            <a:ext cx="830342" cy="9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5185168" y="5464985"/>
          <a:ext cx="1228721" cy="32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927000" imgH="253800" progId="Equation.3">
                  <p:embed/>
                </p:oleObj>
              </mc:Choice>
              <mc:Fallback>
                <p:oleObj name="Rovnice" r:id="rId8" imgW="927000" imgH="253800" progId="Equation.3">
                  <p:embed/>
                  <p:pic>
                    <p:nvPicPr>
                      <p:cNvPr id="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68" y="5464985"/>
                        <a:ext cx="1228721" cy="324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7435463" y="5464984"/>
          <a:ext cx="1240620" cy="32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939600" imgH="253800" progId="Equation.3">
                  <p:embed/>
                </p:oleObj>
              </mc:Choice>
              <mc:Fallback>
                <p:oleObj name="Rovnice" r:id="rId10" imgW="939600" imgH="253800" progId="Equation.3">
                  <p:embed/>
                  <p:pic>
                    <p:nvPicPr>
                      <p:cNvPr id="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463" y="5464984"/>
                        <a:ext cx="1240620" cy="32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3524232" y="2411010"/>
          <a:ext cx="1483536" cy="35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028520" imgH="253800" progId="Equation.3">
                  <p:embed/>
                </p:oleObj>
              </mc:Choice>
              <mc:Fallback>
                <p:oleObj name="Rovnice" r:id="rId12" imgW="1028520" imgH="253800" progId="Equation.3">
                  <p:embed/>
                  <p:pic>
                    <p:nvPicPr>
                      <p:cNvPr id="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32" y="2411010"/>
                        <a:ext cx="1483536" cy="35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/>
        </p:nvGraphicFramePr>
        <p:xfrm>
          <a:off x="5774529" y="2411010"/>
          <a:ext cx="1388268" cy="326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041120" imgH="253800" progId="Equation.3">
                  <p:embed/>
                </p:oleObj>
              </mc:Choice>
              <mc:Fallback>
                <p:oleObj name="Rovnice" r:id="rId14" imgW="1041120" imgH="253800" progId="Equation.3">
                  <p:embed/>
                  <p:pic>
                    <p:nvPicPr>
                      <p:cNvPr id="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4529" y="2411010"/>
                        <a:ext cx="1388268" cy="326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2827736" y="3621393"/>
          <a:ext cx="1071546" cy="2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799920" imgH="215640" progId="Equation.3">
                  <p:embed/>
                </p:oleObj>
              </mc:Choice>
              <mc:Fallback>
                <p:oleObj name="Rovnice" r:id="rId16" imgW="799920" imgH="215640" progId="Equation.3">
                  <p:embed/>
                  <p:pic>
                    <p:nvPicPr>
                      <p:cNvPr id="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736" y="3621393"/>
                        <a:ext cx="1071546" cy="27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2980120" y="4918484"/>
          <a:ext cx="919163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685800" imgH="215640" progId="Equation.3">
                  <p:embed/>
                </p:oleObj>
              </mc:Choice>
              <mc:Fallback>
                <p:oleObj name="Rovnice" r:id="rId18" imgW="685800" imgH="215640" progId="Equation.3">
                  <p:embed/>
                  <p:pic>
                    <p:nvPicPr>
                      <p:cNvPr id="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120" y="4918484"/>
                        <a:ext cx="919163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ovéPole 37"/>
          <p:cNvSpPr txBox="1"/>
          <p:nvPr/>
        </p:nvSpPr>
        <p:spPr>
          <a:xfrm>
            <a:off x="8667768" y="4822043"/>
            <a:ext cx="589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0,06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149578" y="4125523"/>
            <a:ext cx="589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0,63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4810116" y="4822043"/>
            <a:ext cx="589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0,24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845704" y="4125523"/>
            <a:ext cx="6965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0,07</a:t>
            </a:r>
          </a:p>
        </p:txBody>
      </p:sp>
      <p:cxnSp>
        <p:nvCxnSpPr>
          <p:cNvPr id="42" name="Přímá spojovací šipka 33"/>
          <p:cNvCxnSpPr>
            <a:stCxn id="38" idx="1"/>
          </p:cNvCxnSpPr>
          <p:nvPr/>
        </p:nvCxnSpPr>
        <p:spPr>
          <a:xfrm flipH="1">
            <a:off x="8346298" y="4972084"/>
            <a:ext cx="321471" cy="2250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3952861" y="4554149"/>
            <a:ext cx="4607751" cy="9108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54600"/>
          </a:xfrm>
        </p:spPr>
        <p:txBody>
          <a:bodyPr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r>
              <a:rPr lang="cs-CZ" sz="2000" dirty="0"/>
              <a:t>Představme si reálnou třídu (100 studentů), která splňuje dané podmínky…</a:t>
            </a:r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86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2000" dirty="0"/>
              <a:t>Ve třídě je 70 % chlapců a 30 % dívek. Dlouhé vlasy má 10 % chlapců a 80 % dívek. </a:t>
            </a:r>
          </a:p>
          <a:p>
            <a:r>
              <a:rPr lang="cs-CZ" sz="2000" dirty="0"/>
              <a:t>        Jaká je pravděpodobnost, že náhodně vybraný student má dlouhé vlasy?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952861" y="2732481"/>
            <a:ext cx="4607751" cy="1821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4" name="Picture 2" descr="http://upload.wikimedia.org/wikipedia/commons/thumb/7/74/Symbol_venus.svg/60px-Symbol_venu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4661307"/>
            <a:ext cx="428625" cy="657225"/>
          </a:xfrm>
          <a:prstGeom prst="rect">
            <a:avLst/>
          </a:prstGeom>
          <a:noFill/>
        </p:spPr>
      </p:pic>
      <p:pic>
        <p:nvPicPr>
          <p:cNvPr id="21" name="Picture 4" descr="Soubor:Mal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5266" y="3321844"/>
            <a:ext cx="750099" cy="750100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2306782" y="3536158"/>
            <a:ext cx="1646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70 chlapců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576945" y="4822042"/>
            <a:ext cx="13759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30 dívek</a:t>
            </a:r>
          </a:p>
        </p:txBody>
      </p:sp>
    </p:spTree>
    <p:extLst>
      <p:ext uri="{BB962C8B-B14F-4D97-AF65-F5344CB8AC3E}">
        <p14:creationId xmlns:p14="http://schemas.microsoft.com/office/powerpoint/2010/main" val="22328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  <p:bldP spid="22" grpId="0"/>
      <p:bldP spid="2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3952861" y="4554149"/>
            <a:ext cx="4607751" cy="9108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𝐷𝑉</m:t>
                          </m:r>
                        </m:e>
                      </m:d>
                      <m:r>
                        <a:rPr lang="cs-CZ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24+7</m:t>
                          </m:r>
                        </m:num>
                        <m:den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𝐷𝑉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𝐷𝑉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𝐷𝑉</m:t>
                          </m:r>
                        </m:e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𝐷𝑉</m:t>
                          </m:r>
                        </m:e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</m:d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87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2000" dirty="0"/>
              <a:t>Ve třídě je 70 % chlapců a 30 % dívek. Dlouhé vlasy má 10 % chlapců a 80 % dívek. </a:t>
            </a:r>
          </a:p>
          <a:p>
            <a:r>
              <a:rPr lang="cs-CZ" sz="2000" dirty="0"/>
              <a:t>        Jaká je pravděpodobnost, že náhodně vybraný student má dlouhé vlasy?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952861" y="2732481"/>
            <a:ext cx="4607751" cy="1821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Obdélník 14"/>
          <p:cNvSpPr/>
          <p:nvPr/>
        </p:nvSpPr>
        <p:spPr>
          <a:xfrm>
            <a:off x="3952860" y="4554149"/>
            <a:ext cx="3750495" cy="9108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6" name="Obrázek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480" y="4661307"/>
            <a:ext cx="696521" cy="69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13" y="4661308"/>
            <a:ext cx="636983" cy="70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bdélník 19"/>
          <p:cNvSpPr/>
          <p:nvPr/>
        </p:nvSpPr>
        <p:spPr>
          <a:xfrm>
            <a:off x="3952860" y="2732481"/>
            <a:ext cx="589364" cy="1821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5" name="Obdélník 24"/>
          <p:cNvSpPr/>
          <p:nvPr/>
        </p:nvSpPr>
        <p:spPr>
          <a:xfrm>
            <a:off x="4542223" y="2732481"/>
            <a:ext cx="4018388" cy="1821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26" name="Obrázek 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6439" y="3375422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ázek 2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2423" y="3214687"/>
            <a:ext cx="830342" cy="9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5185167" y="5464985"/>
          <a:ext cx="1228721" cy="32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927000" imgH="253800" progId="Equation.3">
                  <p:embed/>
                </p:oleObj>
              </mc:Choice>
              <mc:Fallback>
                <p:oleObj name="Rovnice" r:id="rId7" imgW="927000" imgH="253800" progId="Equation.3">
                  <p:embed/>
                  <p:pic>
                    <p:nvPicPr>
                      <p:cNvPr id="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67" y="5464985"/>
                        <a:ext cx="1228721" cy="324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7435462" y="5464984"/>
          <a:ext cx="1240620" cy="32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939600" imgH="253800" progId="Equation.3">
                  <p:embed/>
                </p:oleObj>
              </mc:Choice>
              <mc:Fallback>
                <p:oleObj name="Rovnice" r:id="rId9" imgW="939600" imgH="253800" progId="Equation.3">
                  <p:embed/>
                  <p:pic>
                    <p:nvPicPr>
                      <p:cNvPr id="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462" y="5464984"/>
                        <a:ext cx="1240620" cy="32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3524231" y="2411010"/>
          <a:ext cx="1483536" cy="35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1028520" imgH="253800" progId="Equation.3">
                  <p:embed/>
                </p:oleObj>
              </mc:Choice>
              <mc:Fallback>
                <p:oleObj name="Rovnice" r:id="rId11" imgW="1028520" imgH="253800" progId="Equation.3">
                  <p:embed/>
                  <p:pic>
                    <p:nvPicPr>
                      <p:cNvPr id="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31" y="2411010"/>
                        <a:ext cx="1483536" cy="35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/>
        </p:nvGraphicFramePr>
        <p:xfrm>
          <a:off x="5774528" y="2411010"/>
          <a:ext cx="1388268" cy="326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1041120" imgH="253800" progId="Equation.3">
                  <p:embed/>
                </p:oleObj>
              </mc:Choice>
              <mc:Fallback>
                <p:oleObj name="Rovnice" r:id="rId13" imgW="1041120" imgH="253800" progId="Equation.3">
                  <p:embed/>
                  <p:pic>
                    <p:nvPicPr>
                      <p:cNvPr id="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4528" y="2411010"/>
                        <a:ext cx="1388268" cy="326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ovéPole 37"/>
          <p:cNvSpPr txBox="1"/>
          <p:nvPr/>
        </p:nvSpPr>
        <p:spPr>
          <a:xfrm>
            <a:off x="8667768" y="4822043"/>
            <a:ext cx="589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6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149578" y="4125523"/>
            <a:ext cx="589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63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4810116" y="4822043"/>
            <a:ext cx="589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24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845704" y="4125523"/>
            <a:ext cx="6965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7</a:t>
            </a:r>
          </a:p>
        </p:txBody>
      </p:sp>
      <p:cxnSp>
        <p:nvCxnSpPr>
          <p:cNvPr id="42" name="Přímá spojovací šipka 33"/>
          <p:cNvCxnSpPr>
            <a:stCxn id="38" idx="1"/>
          </p:cNvCxnSpPr>
          <p:nvPr/>
        </p:nvCxnSpPr>
        <p:spPr>
          <a:xfrm flipH="1">
            <a:off x="8346298" y="4972084"/>
            <a:ext cx="321471" cy="2250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3429E81-2127-46CD-8508-3D444663A80D}"/>
              </a:ext>
            </a:extLst>
          </p:cNvPr>
          <p:cNvSpPr txBox="1"/>
          <p:nvPr/>
        </p:nvSpPr>
        <p:spPr>
          <a:xfrm>
            <a:off x="2306781" y="3536158"/>
            <a:ext cx="1646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70 chlapců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C3E259C-A7E3-4D4B-92E2-21A0FFB9D132}"/>
              </a:ext>
            </a:extLst>
          </p:cNvPr>
          <p:cNvSpPr txBox="1"/>
          <p:nvPr/>
        </p:nvSpPr>
        <p:spPr>
          <a:xfrm>
            <a:off x="2576944" y="4822042"/>
            <a:ext cx="13759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30 dívek</a:t>
            </a:r>
          </a:p>
        </p:txBody>
      </p:sp>
    </p:spTree>
    <p:extLst>
      <p:ext uri="{BB962C8B-B14F-4D97-AF65-F5344CB8AC3E}">
        <p14:creationId xmlns:p14="http://schemas.microsoft.com/office/powerpoint/2010/main" val="42236575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𝐷𝑉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𝐷𝑉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𝐷𝑉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𝐷𝑉</m:t>
                          </m:r>
                        </m:e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𝐷𝑉</m:t>
                          </m:r>
                        </m:e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</m:d>
                    </m:oMath>
                  </m:oMathPara>
                </a14:m>
                <a:endParaRPr lang="cs-CZ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𝑫𝑽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=0,8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∙0,3+0,1∙0,7=</m:t>
                      </m:r>
                      <m: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cs-CZ" b="1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88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Rozhodovací strom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51787" y="2619338"/>
            <a:ext cx="5077882" cy="3546438"/>
            <a:chOff x="1589" y="7667"/>
            <a:chExt cx="5057" cy="2679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589" y="8128"/>
              <a:ext cx="4652" cy="2218"/>
              <a:chOff x="1589" y="8128"/>
              <a:chExt cx="4652" cy="2218"/>
            </a:xfrm>
          </p:grpSpPr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589" y="8964"/>
                <a:ext cx="1511" cy="319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1200"/>
                  </a:spcBef>
                  <a:spcAft>
                    <a:spcPts val="750"/>
                  </a:spcAft>
                </a:pPr>
                <a:r>
                  <a:rPr lang="cs-CZ" sz="2000" b="1" i="1" dirty="0">
                    <a:latin typeface="Calibri" pitchFamily="34" charset="0"/>
                    <a:cs typeface="Arial" pitchFamily="34" charset="0"/>
                  </a:rPr>
                  <a:t>Studenti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3780" y="9505"/>
                <a:ext cx="2461" cy="841"/>
                <a:chOff x="3651" y="5025"/>
                <a:chExt cx="2461" cy="841"/>
              </a:xfrm>
            </p:grpSpPr>
            <p:sp>
              <p:nvSpPr>
                <p:cNvPr id="2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51" y="5252"/>
                  <a:ext cx="794" cy="264"/>
                </a:xfrm>
                <a:prstGeom prst="rect">
                  <a:avLst/>
                </a:prstGeom>
                <a:solidFill>
                  <a:srgbClr val="FDE9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</a:t>
                  </a:r>
                </a:p>
              </p:txBody>
            </p:sp>
            <p:sp>
              <p:nvSpPr>
                <p:cNvPr id="2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509" y="5025"/>
                  <a:ext cx="594" cy="26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2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18" y="5605"/>
                  <a:ext cx="594" cy="261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24" name="AutoShape 19"/>
                <p:cNvCxnSpPr>
                  <a:cxnSpLocks noChangeShapeType="1"/>
                  <a:stCxn id="21" idx="3"/>
                </p:cNvCxnSpPr>
                <p:nvPr/>
              </p:nvCxnSpPr>
              <p:spPr bwMode="auto">
                <a:xfrm flipV="1">
                  <a:off x="4445" y="5161"/>
                  <a:ext cx="1068" cy="22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5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4445" y="5422"/>
                  <a:ext cx="1068" cy="3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3" name="AutoShape 21"/>
              <p:cNvCxnSpPr>
                <a:cxnSpLocks noChangeShapeType="1"/>
                <a:endCxn id="16" idx="1"/>
              </p:cNvCxnSpPr>
              <p:nvPr/>
            </p:nvCxnSpPr>
            <p:spPr bwMode="auto">
              <a:xfrm flipV="1">
                <a:off x="3100" y="8527"/>
                <a:ext cx="613" cy="53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" name="AutoShape 22"/>
              <p:cNvCxnSpPr>
                <a:cxnSpLocks noChangeShapeType="1"/>
                <a:endCxn id="21" idx="1"/>
              </p:cNvCxnSpPr>
              <p:nvPr/>
            </p:nvCxnSpPr>
            <p:spPr bwMode="auto">
              <a:xfrm>
                <a:off x="3111" y="9268"/>
                <a:ext cx="669" cy="5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3713" y="8128"/>
                <a:ext cx="2528" cy="981"/>
                <a:chOff x="3584" y="4934"/>
                <a:chExt cx="2528" cy="981"/>
              </a:xfrm>
            </p:grpSpPr>
            <p:sp>
              <p:nvSpPr>
                <p:cNvPr id="1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84" y="5174"/>
                  <a:ext cx="794" cy="31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ts val="1800"/>
                    </a:spcBef>
                    <a:spcAft>
                      <a:spcPts val="750"/>
                    </a:spcAft>
                  </a:pPr>
                  <a:r>
                    <a:rPr lang="cs-CZ" sz="2000" b="1" i="1" dirty="0">
                      <a:latin typeface="Calibri" pitchFamily="34" charset="0"/>
                      <a:cs typeface="Arial" pitchFamily="34" charset="0"/>
                    </a:rPr>
                    <a:t>CH</a:t>
                  </a:r>
                  <a:endParaRPr lang="cs-CZ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518" y="4934"/>
                  <a:ext cx="594" cy="27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518" y="5648"/>
                  <a:ext cx="594" cy="267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19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78" y="5085"/>
                  <a:ext cx="1135" cy="2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4378" y="5351"/>
                  <a:ext cx="1135" cy="43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3272" y="7672"/>
              <a:ext cx="135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cs-CZ" sz="1500" b="1" dirty="0">
                  <a:latin typeface="Calibri" pitchFamily="34" charset="0"/>
                  <a:cs typeface="Arial" pitchFamily="34" charset="0"/>
                </a:rPr>
                <a:t>Pohlaví</a:t>
              </a:r>
              <a:endParaRPr lang="cs-CZ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5115" y="7667"/>
              <a:ext cx="153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cs-CZ" sz="1500" b="1" dirty="0">
                  <a:latin typeface="Calibri" pitchFamily="34" charset="0"/>
                  <a:cs typeface="Arial" pitchFamily="34" charset="0"/>
                </a:rPr>
                <a:t>Délka vlasů</a:t>
              </a:r>
              <a:endParaRPr lang="cs-CZ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6" name="Object 39"/>
          <p:cNvGraphicFramePr>
            <a:graphicFrameLocks noChangeAspect="1"/>
          </p:cNvGraphicFramePr>
          <p:nvPr/>
        </p:nvGraphicFramePr>
        <p:xfrm>
          <a:off x="7129439" y="3287752"/>
          <a:ext cx="2196719" cy="26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841400" imgH="215640" progId="Equation.3">
                  <p:embed/>
                </p:oleObj>
              </mc:Choice>
              <mc:Fallback>
                <p:oleObj name="Rovnice" r:id="rId4" imgW="1841400" imgH="215640" progId="Equation.3">
                  <p:embed/>
                  <p:pic>
                    <p:nvPicPr>
                      <p:cNvPr id="2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39" y="3287752"/>
                        <a:ext cx="2196719" cy="26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0"/>
          <p:cNvGraphicFramePr>
            <a:graphicFrameLocks noChangeAspect="1"/>
          </p:cNvGraphicFramePr>
          <p:nvPr/>
        </p:nvGraphicFramePr>
        <p:xfrm>
          <a:off x="7100695" y="4202108"/>
          <a:ext cx="2212181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854000" imgH="215640" progId="Equation.3">
                  <p:embed/>
                </p:oleObj>
              </mc:Choice>
              <mc:Fallback>
                <p:oleObj name="Rovnice" r:id="rId6" imgW="1854000" imgH="215640" progId="Equation.3">
                  <p:embed/>
                  <p:pic>
                    <p:nvPicPr>
                      <p:cNvPr id="27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695" y="4202108"/>
                        <a:ext cx="2212181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1"/>
          <p:cNvGraphicFramePr>
            <a:graphicFrameLocks noChangeAspect="1"/>
          </p:cNvGraphicFramePr>
          <p:nvPr/>
        </p:nvGraphicFramePr>
        <p:xfrm>
          <a:off x="7118803" y="5133219"/>
          <a:ext cx="2075260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739880" imgH="215640" progId="Equation.3">
                  <p:embed/>
                </p:oleObj>
              </mc:Choice>
              <mc:Fallback>
                <p:oleObj name="Rovnice" r:id="rId8" imgW="1739880" imgH="215640" progId="Equation.3">
                  <p:embed/>
                  <p:pic>
                    <p:nvPicPr>
                      <p:cNvPr id="28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803" y="5133219"/>
                        <a:ext cx="2075260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2"/>
          <p:cNvGraphicFramePr>
            <a:graphicFrameLocks noChangeAspect="1"/>
          </p:cNvGraphicFramePr>
          <p:nvPr/>
        </p:nvGraphicFramePr>
        <p:xfrm>
          <a:off x="7118803" y="5859075"/>
          <a:ext cx="2075260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739880" imgH="215640" progId="Equation.3">
                  <p:embed/>
                </p:oleObj>
              </mc:Choice>
              <mc:Fallback>
                <p:oleObj name="Rovnice" r:id="rId10" imgW="1739880" imgH="215640" progId="Equation.3">
                  <p:embed/>
                  <p:pic>
                    <p:nvPicPr>
                      <p:cNvPr id="29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803" y="5859075"/>
                        <a:ext cx="2075260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3"/>
          <p:cNvGraphicFramePr>
            <a:graphicFrameLocks noChangeAspect="1"/>
          </p:cNvGraphicFramePr>
          <p:nvPr/>
        </p:nvGraphicFramePr>
        <p:xfrm>
          <a:off x="3080356" y="3810869"/>
          <a:ext cx="1071563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799920" imgH="215640" progId="Equation.3">
                  <p:embed/>
                </p:oleObj>
              </mc:Choice>
              <mc:Fallback>
                <p:oleObj name="Rovnice" r:id="rId12" imgW="799920" imgH="215640" progId="Equation.3">
                  <p:embed/>
                  <p:pic>
                    <p:nvPicPr>
                      <p:cNvPr id="3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356" y="3810869"/>
                        <a:ext cx="1071563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4"/>
          <p:cNvGraphicFramePr>
            <a:graphicFrameLocks noChangeAspect="1"/>
          </p:cNvGraphicFramePr>
          <p:nvPr/>
        </p:nvGraphicFramePr>
        <p:xfrm>
          <a:off x="3132502" y="5085919"/>
          <a:ext cx="919163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685800" imgH="215640" progId="Equation.3">
                  <p:embed/>
                </p:oleObj>
              </mc:Choice>
              <mc:Fallback>
                <p:oleObj name="Rovnice" r:id="rId14" imgW="685800" imgH="215640" progId="Equation.3">
                  <p:embed/>
                  <p:pic>
                    <p:nvPicPr>
                      <p:cNvPr id="31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502" y="5085919"/>
                        <a:ext cx="919163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5"/>
          <p:cNvGraphicFramePr>
            <a:graphicFrameLocks noChangeAspect="1"/>
          </p:cNvGraphicFramePr>
          <p:nvPr/>
        </p:nvGraphicFramePr>
        <p:xfrm>
          <a:off x="4964483" y="3215904"/>
          <a:ext cx="1215626" cy="28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1028520" imgH="253800" progId="Equation.3">
                  <p:embed/>
                </p:oleObj>
              </mc:Choice>
              <mc:Fallback>
                <p:oleObj name="Rovnice" r:id="rId16" imgW="1028520" imgH="253800" progId="Equation.3">
                  <p:embed/>
                  <p:pic>
                    <p:nvPicPr>
                      <p:cNvPr id="3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483" y="3215904"/>
                        <a:ext cx="1215626" cy="28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/>
          <p:cNvGraphicFramePr>
            <a:graphicFrameLocks noChangeAspect="1"/>
          </p:cNvGraphicFramePr>
          <p:nvPr/>
        </p:nvGraphicFramePr>
        <p:xfrm>
          <a:off x="4971940" y="4260596"/>
          <a:ext cx="113586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1041120" imgH="253800" progId="Equation.3">
                  <p:embed/>
                </p:oleObj>
              </mc:Choice>
              <mc:Fallback>
                <p:oleObj name="Rovnice" r:id="rId18" imgW="1041120" imgH="253800" progId="Equation.3">
                  <p:embed/>
                  <p:pic>
                    <p:nvPicPr>
                      <p:cNvPr id="3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940" y="4260596"/>
                        <a:ext cx="1135865" cy="26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/>
          <p:cNvGraphicFramePr>
            <a:graphicFrameLocks noChangeAspect="1"/>
          </p:cNvGraphicFramePr>
          <p:nvPr/>
        </p:nvGraphicFramePr>
        <p:xfrm>
          <a:off x="4953132" y="5008452"/>
          <a:ext cx="1173482" cy="31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0" imgW="927000" imgH="253800" progId="Equation.3">
                  <p:embed/>
                </p:oleObj>
              </mc:Choice>
              <mc:Fallback>
                <p:oleObj name="Rovnice" r:id="rId20" imgW="927000" imgH="253800" progId="Equation.3">
                  <p:embed/>
                  <p:pic>
                    <p:nvPicPr>
                      <p:cNvPr id="3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132" y="5008452"/>
                        <a:ext cx="1173482" cy="310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8"/>
          <p:cNvGraphicFramePr>
            <a:graphicFrameLocks noChangeAspect="1"/>
          </p:cNvGraphicFramePr>
          <p:nvPr/>
        </p:nvGraphicFramePr>
        <p:xfrm>
          <a:off x="5094569" y="5960139"/>
          <a:ext cx="102626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2" imgW="939600" imgH="253800" progId="Equation.3">
                  <p:embed/>
                </p:oleObj>
              </mc:Choice>
              <mc:Fallback>
                <p:oleObj name="Rovnice" r:id="rId22" imgW="939600" imgH="253800" progId="Equation.3">
                  <p:embed/>
                  <p:pic>
                    <p:nvPicPr>
                      <p:cNvPr id="3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569" y="5960139"/>
                        <a:ext cx="1026265" cy="26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Obrázek 35">
            <a:extLst>
              <a:ext uri="{FF2B5EF4-FFF2-40B4-BE49-F238E27FC236}">
                <a16:creationId xmlns:a16="http://schemas.microsoft.com/office/drawing/2014/main" id="{D2D77B19-2EA6-4F7E-8F51-3407CC992528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553653" y="3039313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DAA77E50-12DF-44C9-8FE3-3FE4FDE6B826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553652" y="4041301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AC4E9D4C-2529-4A28-A83C-4A23148F361B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553652" y="4996547"/>
            <a:ext cx="482207" cy="53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DBB0CBF0-126A-4ACE-8AC0-AD50A48BFA8A}"/>
              </a:ext>
            </a:extLst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514623" y="5785526"/>
            <a:ext cx="482208" cy="47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389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Představme si reálnou třídu (100 studentů), která splňuje dané podmínky…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89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Rozhodovací strom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51787" y="2619338"/>
            <a:ext cx="5077882" cy="3546438"/>
            <a:chOff x="1589" y="7667"/>
            <a:chExt cx="5057" cy="2679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589" y="8128"/>
              <a:ext cx="4652" cy="2218"/>
              <a:chOff x="1589" y="8128"/>
              <a:chExt cx="4652" cy="2218"/>
            </a:xfrm>
          </p:grpSpPr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589" y="8964"/>
                <a:ext cx="1511" cy="319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1200"/>
                  </a:spcBef>
                  <a:spcAft>
                    <a:spcPts val="750"/>
                  </a:spcAft>
                </a:pPr>
                <a:r>
                  <a:rPr lang="cs-CZ" sz="2000" b="1" i="1" dirty="0">
                    <a:latin typeface="Calibri" pitchFamily="34" charset="0"/>
                    <a:cs typeface="Arial" pitchFamily="34" charset="0"/>
                  </a:rPr>
                  <a:t>Studenti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3780" y="9505"/>
                <a:ext cx="2461" cy="841"/>
                <a:chOff x="3651" y="5025"/>
                <a:chExt cx="2461" cy="841"/>
              </a:xfrm>
            </p:grpSpPr>
            <p:sp>
              <p:nvSpPr>
                <p:cNvPr id="2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51" y="5252"/>
                  <a:ext cx="794" cy="264"/>
                </a:xfrm>
                <a:prstGeom prst="rect">
                  <a:avLst/>
                </a:prstGeom>
                <a:solidFill>
                  <a:srgbClr val="FDE9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</a:t>
                  </a:r>
                </a:p>
              </p:txBody>
            </p:sp>
            <p:sp>
              <p:nvSpPr>
                <p:cNvPr id="2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509" y="5025"/>
                  <a:ext cx="594" cy="26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2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18" y="5605"/>
                  <a:ext cx="594" cy="261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24" name="AutoShape 19"/>
                <p:cNvCxnSpPr>
                  <a:cxnSpLocks noChangeShapeType="1"/>
                  <a:stCxn id="21" idx="3"/>
                </p:cNvCxnSpPr>
                <p:nvPr/>
              </p:nvCxnSpPr>
              <p:spPr bwMode="auto">
                <a:xfrm flipV="1">
                  <a:off x="4445" y="5161"/>
                  <a:ext cx="1068" cy="22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5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4445" y="5422"/>
                  <a:ext cx="1068" cy="3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3" name="AutoShape 21"/>
              <p:cNvCxnSpPr>
                <a:cxnSpLocks noChangeShapeType="1"/>
                <a:endCxn id="16" idx="1"/>
              </p:cNvCxnSpPr>
              <p:nvPr/>
            </p:nvCxnSpPr>
            <p:spPr bwMode="auto">
              <a:xfrm flipV="1">
                <a:off x="3100" y="8527"/>
                <a:ext cx="613" cy="53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" name="AutoShape 22"/>
              <p:cNvCxnSpPr>
                <a:cxnSpLocks noChangeShapeType="1"/>
                <a:endCxn id="21" idx="1"/>
              </p:cNvCxnSpPr>
              <p:nvPr/>
            </p:nvCxnSpPr>
            <p:spPr bwMode="auto">
              <a:xfrm>
                <a:off x="3111" y="9268"/>
                <a:ext cx="669" cy="5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3713" y="8128"/>
                <a:ext cx="2528" cy="981"/>
                <a:chOff x="3584" y="4934"/>
                <a:chExt cx="2528" cy="981"/>
              </a:xfrm>
            </p:grpSpPr>
            <p:sp>
              <p:nvSpPr>
                <p:cNvPr id="1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84" y="5174"/>
                  <a:ext cx="794" cy="31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ts val="1800"/>
                    </a:spcBef>
                    <a:spcAft>
                      <a:spcPts val="750"/>
                    </a:spcAft>
                  </a:pPr>
                  <a:r>
                    <a:rPr lang="cs-CZ" sz="2000" b="1" i="1" dirty="0">
                      <a:latin typeface="Calibri" pitchFamily="34" charset="0"/>
                      <a:cs typeface="Arial" pitchFamily="34" charset="0"/>
                    </a:rPr>
                    <a:t>CH</a:t>
                  </a:r>
                  <a:endParaRPr lang="cs-CZ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518" y="4934"/>
                  <a:ext cx="594" cy="27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518" y="5648"/>
                  <a:ext cx="594" cy="267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19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78" y="5085"/>
                  <a:ext cx="1135" cy="2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4378" y="5351"/>
                  <a:ext cx="1135" cy="43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3272" y="7672"/>
              <a:ext cx="135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cs-CZ" sz="1500" b="1" dirty="0">
                  <a:latin typeface="Calibri" pitchFamily="34" charset="0"/>
                  <a:cs typeface="Arial" pitchFamily="34" charset="0"/>
                </a:rPr>
                <a:t>Pohlaví</a:t>
              </a:r>
              <a:endParaRPr lang="cs-CZ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5115" y="7667"/>
              <a:ext cx="153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cs-CZ" sz="1500" b="1" dirty="0">
                  <a:latin typeface="Calibri" pitchFamily="34" charset="0"/>
                  <a:cs typeface="Arial" pitchFamily="34" charset="0"/>
                </a:rPr>
                <a:t>Délka vlasů</a:t>
              </a:r>
              <a:endParaRPr lang="cs-CZ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6" name="Object 39"/>
          <p:cNvGraphicFramePr>
            <a:graphicFrameLocks noChangeAspect="1"/>
          </p:cNvGraphicFramePr>
          <p:nvPr/>
        </p:nvGraphicFramePr>
        <p:xfrm>
          <a:off x="7129439" y="3287752"/>
          <a:ext cx="2196719" cy="26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41400" imgH="215640" progId="Equation.3">
                  <p:embed/>
                </p:oleObj>
              </mc:Choice>
              <mc:Fallback>
                <p:oleObj name="Rovnice" r:id="rId2" imgW="1841400" imgH="215640" progId="Equation.3">
                  <p:embed/>
                  <p:pic>
                    <p:nvPicPr>
                      <p:cNvPr id="2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39" y="3287752"/>
                        <a:ext cx="2196719" cy="26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0"/>
          <p:cNvGraphicFramePr>
            <a:graphicFrameLocks noChangeAspect="1"/>
          </p:cNvGraphicFramePr>
          <p:nvPr/>
        </p:nvGraphicFramePr>
        <p:xfrm>
          <a:off x="7100695" y="4202108"/>
          <a:ext cx="2212181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854000" imgH="215640" progId="Equation.3">
                  <p:embed/>
                </p:oleObj>
              </mc:Choice>
              <mc:Fallback>
                <p:oleObj name="Rovnice" r:id="rId4" imgW="1854000" imgH="215640" progId="Equation.3">
                  <p:embed/>
                  <p:pic>
                    <p:nvPicPr>
                      <p:cNvPr id="27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695" y="4202108"/>
                        <a:ext cx="2212181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1"/>
          <p:cNvGraphicFramePr>
            <a:graphicFrameLocks noChangeAspect="1"/>
          </p:cNvGraphicFramePr>
          <p:nvPr/>
        </p:nvGraphicFramePr>
        <p:xfrm>
          <a:off x="7118803" y="5133219"/>
          <a:ext cx="2075260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739880" imgH="215640" progId="Equation.3">
                  <p:embed/>
                </p:oleObj>
              </mc:Choice>
              <mc:Fallback>
                <p:oleObj name="Rovnice" r:id="rId6" imgW="1739880" imgH="215640" progId="Equation.3">
                  <p:embed/>
                  <p:pic>
                    <p:nvPicPr>
                      <p:cNvPr id="28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803" y="5133219"/>
                        <a:ext cx="2075260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2"/>
          <p:cNvGraphicFramePr>
            <a:graphicFrameLocks noChangeAspect="1"/>
          </p:cNvGraphicFramePr>
          <p:nvPr/>
        </p:nvGraphicFramePr>
        <p:xfrm>
          <a:off x="7118803" y="5859075"/>
          <a:ext cx="2075260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739880" imgH="215640" progId="Equation.3">
                  <p:embed/>
                </p:oleObj>
              </mc:Choice>
              <mc:Fallback>
                <p:oleObj name="Rovnice" r:id="rId8" imgW="1739880" imgH="215640" progId="Equation.3">
                  <p:embed/>
                  <p:pic>
                    <p:nvPicPr>
                      <p:cNvPr id="29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803" y="5859075"/>
                        <a:ext cx="2075260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3"/>
          <p:cNvGraphicFramePr>
            <a:graphicFrameLocks noChangeAspect="1"/>
          </p:cNvGraphicFramePr>
          <p:nvPr/>
        </p:nvGraphicFramePr>
        <p:xfrm>
          <a:off x="3080356" y="3810869"/>
          <a:ext cx="1071563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799920" imgH="215640" progId="Equation.3">
                  <p:embed/>
                </p:oleObj>
              </mc:Choice>
              <mc:Fallback>
                <p:oleObj name="Rovnice" r:id="rId10" imgW="799920" imgH="215640" progId="Equation.3">
                  <p:embed/>
                  <p:pic>
                    <p:nvPicPr>
                      <p:cNvPr id="3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356" y="3810869"/>
                        <a:ext cx="1071563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4"/>
          <p:cNvGraphicFramePr>
            <a:graphicFrameLocks noChangeAspect="1"/>
          </p:cNvGraphicFramePr>
          <p:nvPr/>
        </p:nvGraphicFramePr>
        <p:xfrm>
          <a:off x="3132502" y="5085919"/>
          <a:ext cx="919163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685800" imgH="215640" progId="Equation.3">
                  <p:embed/>
                </p:oleObj>
              </mc:Choice>
              <mc:Fallback>
                <p:oleObj name="Rovnice" r:id="rId12" imgW="685800" imgH="215640" progId="Equation.3">
                  <p:embed/>
                  <p:pic>
                    <p:nvPicPr>
                      <p:cNvPr id="31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502" y="5085919"/>
                        <a:ext cx="919163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5"/>
          <p:cNvGraphicFramePr>
            <a:graphicFrameLocks noChangeAspect="1"/>
          </p:cNvGraphicFramePr>
          <p:nvPr/>
        </p:nvGraphicFramePr>
        <p:xfrm>
          <a:off x="4964483" y="3215904"/>
          <a:ext cx="1215626" cy="28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028520" imgH="253800" progId="Equation.3">
                  <p:embed/>
                </p:oleObj>
              </mc:Choice>
              <mc:Fallback>
                <p:oleObj name="Rovnice" r:id="rId14" imgW="1028520" imgH="253800" progId="Equation.3">
                  <p:embed/>
                  <p:pic>
                    <p:nvPicPr>
                      <p:cNvPr id="3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483" y="3215904"/>
                        <a:ext cx="1215626" cy="28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/>
          <p:cNvGraphicFramePr>
            <a:graphicFrameLocks noChangeAspect="1"/>
          </p:cNvGraphicFramePr>
          <p:nvPr/>
        </p:nvGraphicFramePr>
        <p:xfrm>
          <a:off x="4971940" y="4260596"/>
          <a:ext cx="113586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1041120" imgH="253800" progId="Equation.3">
                  <p:embed/>
                </p:oleObj>
              </mc:Choice>
              <mc:Fallback>
                <p:oleObj name="Rovnice" r:id="rId16" imgW="1041120" imgH="253800" progId="Equation.3">
                  <p:embed/>
                  <p:pic>
                    <p:nvPicPr>
                      <p:cNvPr id="3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940" y="4260596"/>
                        <a:ext cx="1135865" cy="26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/>
          <p:cNvGraphicFramePr>
            <a:graphicFrameLocks noChangeAspect="1"/>
          </p:cNvGraphicFramePr>
          <p:nvPr/>
        </p:nvGraphicFramePr>
        <p:xfrm>
          <a:off x="4953132" y="5008452"/>
          <a:ext cx="1173482" cy="31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927000" imgH="253800" progId="Equation.3">
                  <p:embed/>
                </p:oleObj>
              </mc:Choice>
              <mc:Fallback>
                <p:oleObj name="Rovnice" r:id="rId18" imgW="927000" imgH="253800" progId="Equation.3">
                  <p:embed/>
                  <p:pic>
                    <p:nvPicPr>
                      <p:cNvPr id="3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132" y="5008452"/>
                        <a:ext cx="1173482" cy="310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8"/>
          <p:cNvGraphicFramePr>
            <a:graphicFrameLocks noChangeAspect="1"/>
          </p:cNvGraphicFramePr>
          <p:nvPr/>
        </p:nvGraphicFramePr>
        <p:xfrm>
          <a:off x="5094569" y="5960139"/>
          <a:ext cx="102626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0" imgW="939600" imgH="253800" progId="Equation.3">
                  <p:embed/>
                </p:oleObj>
              </mc:Choice>
              <mc:Fallback>
                <p:oleObj name="Rovnice" r:id="rId20" imgW="939600" imgH="253800" progId="Equation.3">
                  <p:embed/>
                  <p:pic>
                    <p:nvPicPr>
                      <p:cNvPr id="3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569" y="5960139"/>
                        <a:ext cx="1026265" cy="26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ovéPole 35">
            <a:extLst>
              <a:ext uri="{FF2B5EF4-FFF2-40B4-BE49-F238E27FC236}">
                <a16:creationId xmlns:a16="http://schemas.microsoft.com/office/drawing/2014/main" id="{2889A39C-5B52-4929-971C-EF47F94FB559}"/>
              </a:ext>
            </a:extLst>
          </p:cNvPr>
          <p:cNvSpPr txBox="1"/>
          <p:nvPr/>
        </p:nvSpPr>
        <p:spPr>
          <a:xfrm>
            <a:off x="4545583" y="3925986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70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A274D20-5A35-40AF-86C3-E32E1CF84A77}"/>
              </a:ext>
            </a:extLst>
          </p:cNvPr>
          <p:cNvSpPr txBox="1"/>
          <p:nvPr/>
        </p:nvSpPr>
        <p:spPr>
          <a:xfrm>
            <a:off x="4620026" y="5693262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30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78CA0881-61D4-4CB3-848D-585AAA2528A9}"/>
              </a:ext>
            </a:extLst>
          </p:cNvPr>
          <p:cNvSpPr txBox="1"/>
          <p:nvPr/>
        </p:nvSpPr>
        <p:spPr>
          <a:xfrm>
            <a:off x="6439602" y="3563700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7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B4FBF77A-5DC4-4E79-8854-9A21FE1AA822}"/>
              </a:ext>
            </a:extLst>
          </p:cNvPr>
          <p:cNvSpPr txBox="1"/>
          <p:nvPr/>
        </p:nvSpPr>
        <p:spPr>
          <a:xfrm>
            <a:off x="6381956" y="4514315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63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2F7BB6F-7E2F-4808-BD78-25E4D0D834A6}"/>
              </a:ext>
            </a:extLst>
          </p:cNvPr>
          <p:cNvSpPr txBox="1"/>
          <p:nvPr/>
        </p:nvSpPr>
        <p:spPr>
          <a:xfrm>
            <a:off x="6397222" y="5374154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24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6DAFE72-9C14-424D-A8FA-8EC7737698CE}"/>
              </a:ext>
            </a:extLst>
          </p:cNvPr>
          <p:cNvSpPr txBox="1"/>
          <p:nvPr/>
        </p:nvSpPr>
        <p:spPr>
          <a:xfrm>
            <a:off x="6481748" y="6126835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3D72C29-4D96-4641-835E-29965845F3A7}"/>
              </a:ext>
            </a:extLst>
          </p:cNvPr>
          <p:cNvSpPr txBox="1"/>
          <p:nvPr/>
        </p:nvSpPr>
        <p:spPr>
          <a:xfrm>
            <a:off x="2752612" y="4738069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100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A6AC14C8-3CAE-4B2B-87C6-C9AD6B79905C}"/>
              </a:ext>
            </a:extLst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553653" y="3039313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70F3CB51-13C4-4F16-B60E-B3F7A4883771}"/>
              </a:ext>
            </a:extLst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553652" y="4041301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2D37CCA1-245A-47DF-8CF1-0BB8751A0A1C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553652" y="4996547"/>
            <a:ext cx="482207" cy="53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5A9BB30B-0773-4797-82DD-BE0440631850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514623" y="5785526"/>
            <a:ext cx="482208" cy="47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413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Číselné vyjádření šance, </a:t>
            </a:r>
          </a:p>
          <a:p>
            <a:pPr algn="ctr">
              <a:buNone/>
            </a:pPr>
            <a:r>
              <a:rPr lang="cs-CZ" dirty="0"/>
              <a:t>že při náhodném pokusu daný jev nastane.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solidFill>
                  <a:srgbClr val="00A499"/>
                </a:solidFill>
              </a:rPr>
              <a:t>Jak pravděpodobnost definovat?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Pravděpodobnost je…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Co je to pravděpodobnost?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666009" y="2710915"/>
            <a:ext cx="8630514" cy="2101331"/>
            <a:chOff x="107504" y="3209897"/>
            <a:chExt cx="8630514" cy="2101331"/>
          </a:xfrm>
        </p:grpSpPr>
        <p:grpSp>
          <p:nvGrpSpPr>
            <p:cNvPr id="11" name="Skupina 10"/>
            <p:cNvGrpSpPr/>
            <p:nvPr/>
          </p:nvGrpSpPr>
          <p:grpSpPr>
            <a:xfrm>
              <a:off x="107504" y="3209897"/>
              <a:ext cx="8630514" cy="2101331"/>
              <a:chOff x="107504" y="3209897"/>
              <a:chExt cx="8630514" cy="2101331"/>
            </a:xfrm>
          </p:grpSpPr>
          <p:cxnSp>
            <p:nvCxnSpPr>
              <p:cNvPr id="13" name="Přímá spojnice 12"/>
              <p:cNvCxnSpPr/>
              <p:nvPr/>
            </p:nvCxnSpPr>
            <p:spPr>
              <a:xfrm>
                <a:off x="1547664" y="3645024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Skupina 13"/>
              <p:cNvGrpSpPr/>
              <p:nvPr/>
            </p:nvGrpSpPr>
            <p:grpSpPr>
              <a:xfrm>
                <a:off x="107504" y="3209897"/>
                <a:ext cx="8630514" cy="2101331"/>
                <a:chOff x="99948" y="3209665"/>
                <a:chExt cx="8630514" cy="2101331"/>
              </a:xfrm>
            </p:grpSpPr>
            <p:cxnSp>
              <p:nvCxnSpPr>
                <p:cNvPr id="15" name="Přímá spojnice 14"/>
                <p:cNvCxnSpPr/>
                <p:nvPr/>
              </p:nvCxnSpPr>
              <p:spPr>
                <a:xfrm>
                  <a:off x="827584" y="3717032"/>
                  <a:ext cx="74168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ovéPole 15"/>
                <p:cNvSpPr txBox="1"/>
                <p:nvPr/>
              </p:nvSpPr>
              <p:spPr>
                <a:xfrm>
                  <a:off x="611560" y="3209666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0</a:t>
                  </a:r>
                  <a:endParaRPr lang="cs-CZ" sz="2400" dirty="0"/>
                </a:p>
              </p:txBody>
            </p:sp>
            <p:sp>
              <p:nvSpPr>
                <p:cNvPr id="17" name="TextovéPole 16"/>
                <p:cNvSpPr txBox="1"/>
                <p:nvPr/>
              </p:nvSpPr>
              <p:spPr>
                <a:xfrm>
                  <a:off x="1061610" y="3209666"/>
                  <a:ext cx="9721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0,05</a:t>
                  </a:r>
                  <a:endParaRPr lang="cs-CZ" sz="2400" dirty="0"/>
                </a:p>
              </p:txBody>
            </p:sp>
            <p:sp>
              <p:nvSpPr>
                <p:cNvPr id="18" name="TextovéPole 17"/>
                <p:cNvSpPr txBox="1"/>
                <p:nvPr/>
              </p:nvSpPr>
              <p:spPr>
                <a:xfrm>
                  <a:off x="7038274" y="3209665"/>
                  <a:ext cx="9721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0,95</a:t>
                  </a:r>
                  <a:endParaRPr lang="cs-CZ" sz="2400" dirty="0"/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7758354" y="3209666"/>
                  <a:ext cx="9721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1</a:t>
                  </a:r>
                  <a:endParaRPr lang="cs-CZ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Obdélník 19"/>
                    <p:cNvSpPr/>
                    <p:nvPr/>
                  </p:nvSpPr>
                  <p:spPr>
                    <a:xfrm>
                      <a:off x="99948" y="4227242"/>
                      <a:ext cx="1383264" cy="64633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cs-CZ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</m:t>
                            </m:r>
                          </m:oMath>
                        </m:oMathPara>
                      </a14:m>
                      <a:endParaRPr lang="en-US" dirty="0">
                        <a:solidFill>
                          <a:srgbClr val="FF0000"/>
                        </a:solidFill>
                        <a:sym typeface="Symbol"/>
                      </a:endParaRPr>
                    </a:p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  <a:sym typeface="Symbol"/>
                        </a:rPr>
                        <a:t>j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sym typeface="Symbol"/>
                        </a:rPr>
                        <a:t>ev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sym typeface="Symbol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sym typeface="Symbol"/>
                        </a:rPr>
                        <a:t>nemo</a:t>
                      </a:r>
                      <a:r>
                        <a:rPr lang="cs-CZ" dirty="0" err="1">
                          <a:solidFill>
                            <a:srgbClr val="FF0000"/>
                          </a:solidFill>
                          <a:sym typeface="Symbol"/>
                        </a:rPr>
                        <a:t>žný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Obdélník 3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948" y="4227242"/>
                      <a:ext cx="1383264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3084" r="-2643" b="-130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" name="Pravá složená závorka 20"/>
                <p:cNvSpPr/>
                <p:nvPr/>
              </p:nvSpPr>
              <p:spPr>
                <a:xfrm rot="5400000">
                  <a:off x="1083910" y="3669175"/>
                  <a:ext cx="235875" cy="691632"/>
                </a:xfrm>
                <a:prstGeom prst="rightBrace">
                  <a:avLst/>
                </a:prstGeom>
                <a:ln w="2222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2" name="Obdélník 21"/>
                <p:cNvSpPr/>
                <p:nvPr/>
              </p:nvSpPr>
              <p:spPr>
                <a:xfrm>
                  <a:off x="1224437" y="4941664"/>
                  <a:ext cx="2263825" cy="3693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dirty="0">
                      <a:solidFill>
                        <a:schemeClr val="accent2"/>
                      </a:solidFill>
                      <a:sym typeface="Symbol"/>
                    </a:rPr>
                    <a:t>j</a:t>
                  </a:r>
                  <a:r>
                    <a:rPr lang="en-US" dirty="0" err="1">
                      <a:solidFill>
                        <a:schemeClr val="accent2"/>
                      </a:solidFill>
                      <a:sym typeface="Symbol"/>
                    </a:rPr>
                    <a:t>ev</a:t>
                  </a:r>
                  <a:r>
                    <a:rPr lang="en-US" dirty="0">
                      <a:solidFill>
                        <a:schemeClr val="accent2"/>
                      </a:solidFill>
                      <a:sym typeface="Symbol"/>
                    </a:rPr>
                    <a:t> </a:t>
                  </a:r>
                  <a:r>
                    <a:rPr lang="cs-CZ" dirty="0">
                      <a:solidFill>
                        <a:schemeClr val="accent2"/>
                      </a:solidFill>
                      <a:sym typeface="Symbol"/>
                    </a:rPr>
                    <a:t>prakticky </a:t>
                  </a:r>
                  <a:r>
                    <a:rPr lang="en-US" dirty="0" err="1">
                      <a:solidFill>
                        <a:schemeClr val="accent2"/>
                      </a:solidFill>
                      <a:sym typeface="Symbol"/>
                    </a:rPr>
                    <a:t>nemo</a:t>
                  </a:r>
                  <a:r>
                    <a:rPr lang="cs-CZ" dirty="0" err="1">
                      <a:solidFill>
                        <a:schemeClr val="accent2"/>
                      </a:solidFill>
                      <a:sym typeface="Symbol"/>
                    </a:rPr>
                    <a:t>žný</a:t>
                  </a:r>
                  <a:endParaRPr lang="cs-CZ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3" name="Pravá složená závorka 22"/>
                <p:cNvSpPr/>
                <p:nvPr/>
              </p:nvSpPr>
              <p:spPr>
                <a:xfrm rot="5400000">
                  <a:off x="7752207" y="3763488"/>
                  <a:ext cx="235875" cy="691632"/>
                </a:xfrm>
                <a:prstGeom prst="rightBrace">
                  <a:avLst/>
                </a:prstGeom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Obdélník 23"/>
                    <p:cNvSpPr/>
                    <p:nvPr/>
                  </p:nvSpPr>
                  <p:spPr>
                    <a:xfrm>
                      <a:off x="7801274" y="4228664"/>
                      <a:ext cx="886268" cy="64633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oMath>
                        </m:oMathPara>
                      </a14:m>
                      <a:endParaRPr lang="cs-CZ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cs-CZ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Symbol"/>
                        </a:rPr>
                        <a:t>j</a:t>
                      </a:r>
                      <a:r>
                        <a:rPr lang="en-US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Symbol"/>
                        </a:rPr>
                        <a:t>ev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cs-CZ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Symbol"/>
                        </a:rPr>
                        <a:t>jistý</a:t>
                      </a:r>
                      <a:endParaRPr lang="cs-CZ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Obdélník 4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1274" y="4228664"/>
                      <a:ext cx="886268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6207" r="-6207" b="-141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" name="Obdélník 24"/>
                <p:cNvSpPr/>
                <p:nvPr/>
              </p:nvSpPr>
              <p:spPr>
                <a:xfrm>
                  <a:off x="5944396" y="4881404"/>
                  <a:ext cx="1841851" cy="3693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b="1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sym typeface="Symbol"/>
                    </a:rPr>
                    <a:t>j</a:t>
                  </a:r>
                  <a:r>
                    <a:rPr lang="en-US" b="1" dirty="0" err="1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sym typeface="Symbol"/>
                    </a:rPr>
                    <a:t>ev</a:t>
                  </a:r>
                  <a:r>
                    <a:rPr lang="en-US" b="1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sym typeface="Symbol"/>
                    </a:rPr>
                    <a:t> </a:t>
                  </a:r>
                  <a:r>
                    <a:rPr lang="cs-CZ" b="1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sym typeface="Symbol"/>
                    </a:rPr>
                    <a:t>prakticky jistý</a:t>
                  </a:r>
                  <a:endParaRPr lang="cs-CZ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cxnSp>
              <p:nvCxnSpPr>
                <p:cNvPr id="26" name="Přímá spojnice se šipkou 25"/>
                <p:cNvCxnSpPr/>
                <p:nvPr/>
              </p:nvCxnSpPr>
              <p:spPr>
                <a:xfrm flipV="1">
                  <a:off x="791580" y="3777888"/>
                  <a:ext cx="0" cy="47420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nice se šipkou 27"/>
                <p:cNvCxnSpPr/>
                <p:nvPr/>
              </p:nvCxnSpPr>
              <p:spPr>
                <a:xfrm flipH="1" flipV="1">
                  <a:off x="1331640" y="4227242"/>
                  <a:ext cx="936104" cy="646331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se šipkou 29"/>
                <p:cNvCxnSpPr/>
                <p:nvPr/>
              </p:nvCxnSpPr>
              <p:spPr>
                <a:xfrm flipV="1">
                  <a:off x="8244408" y="3777888"/>
                  <a:ext cx="0" cy="474205"/>
                </a:xfrm>
                <a:prstGeom prst="straightConnector1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se šipkou 30"/>
                <p:cNvCxnSpPr/>
                <p:nvPr/>
              </p:nvCxnSpPr>
              <p:spPr>
                <a:xfrm flipV="1">
                  <a:off x="6823424" y="4252093"/>
                  <a:ext cx="936104" cy="646331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Přímá spojnice 11"/>
            <p:cNvCxnSpPr/>
            <p:nvPr/>
          </p:nvCxnSpPr>
          <p:spPr>
            <a:xfrm>
              <a:off x="7524328" y="3645024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4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533592" cy="4830763"/>
              </a:xfrm>
            </p:spPr>
            <p:txBody>
              <a:bodyPr/>
              <a:lstStyle/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𝐷𝑉</m:t>
                        </m:r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24+7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𝟑𝟏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𝐶𝐻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𝐷𝑉</m:t>
                        </m:r>
                      </m:e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𝐷𝑉</m:t>
                        </m:r>
                      </m:e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𝐶𝐻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𝐶𝐻</m:t>
                        </m:r>
                      </m:e>
                    </m:d>
                  </m:oMath>
                </a14:m>
                <a:r>
                  <a:rPr lang="cs-CZ" dirty="0"/>
                  <a:t> 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533592" cy="4830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90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Rozhodovací strom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51787" y="2619338"/>
            <a:ext cx="5077882" cy="3546438"/>
            <a:chOff x="1589" y="7667"/>
            <a:chExt cx="5057" cy="2679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589" y="8128"/>
              <a:ext cx="4652" cy="2218"/>
              <a:chOff x="1589" y="8128"/>
              <a:chExt cx="4652" cy="2218"/>
            </a:xfrm>
          </p:grpSpPr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589" y="8964"/>
                <a:ext cx="1511" cy="319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1200"/>
                  </a:spcBef>
                  <a:spcAft>
                    <a:spcPts val="750"/>
                  </a:spcAft>
                </a:pPr>
                <a:r>
                  <a:rPr lang="cs-CZ" sz="2000" b="1" i="1" dirty="0">
                    <a:latin typeface="Calibri" pitchFamily="34" charset="0"/>
                    <a:cs typeface="Arial" pitchFamily="34" charset="0"/>
                  </a:rPr>
                  <a:t>Studenti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3780" y="9505"/>
                <a:ext cx="2461" cy="841"/>
                <a:chOff x="3651" y="5025"/>
                <a:chExt cx="2461" cy="841"/>
              </a:xfrm>
            </p:grpSpPr>
            <p:sp>
              <p:nvSpPr>
                <p:cNvPr id="2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51" y="5252"/>
                  <a:ext cx="794" cy="264"/>
                </a:xfrm>
                <a:prstGeom prst="rect">
                  <a:avLst/>
                </a:prstGeom>
                <a:solidFill>
                  <a:srgbClr val="FDE9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</a:t>
                  </a:r>
                </a:p>
              </p:txBody>
            </p:sp>
            <p:sp>
              <p:nvSpPr>
                <p:cNvPr id="2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509" y="5025"/>
                  <a:ext cx="594" cy="26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2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18" y="5605"/>
                  <a:ext cx="594" cy="261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24" name="AutoShape 19"/>
                <p:cNvCxnSpPr>
                  <a:cxnSpLocks noChangeShapeType="1"/>
                  <a:stCxn id="21" idx="3"/>
                </p:cNvCxnSpPr>
                <p:nvPr/>
              </p:nvCxnSpPr>
              <p:spPr bwMode="auto">
                <a:xfrm flipV="1">
                  <a:off x="4445" y="5161"/>
                  <a:ext cx="1068" cy="22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5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4445" y="5422"/>
                  <a:ext cx="1068" cy="3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3" name="AutoShape 21"/>
              <p:cNvCxnSpPr>
                <a:cxnSpLocks noChangeShapeType="1"/>
                <a:endCxn id="16" idx="1"/>
              </p:cNvCxnSpPr>
              <p:nvPr/>
            </p:nvCxnSpPr>
            <p:spPr bwMode="auto">
              <a:xfrm flipV="1">
                <a:off x="3100" y="8527"/>
                <a:ext cx="613" cy="53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" name="AutoShape 22"/>
              <p:cNvCxnSpPr>
                <a:cxnSpLocks noChangeShapeType="1"/>
                <a:endCxn id="21" idx="1"/>
              </p:cNvCxnSpPr>
              <p:nvPr/>
            </p:nvCxnSpPr>
            <p:spPr bwMode="auto">
              <a:xfrm>
                <a:off x="3111" y="9268"/>
                <a:ext cx="669" cy="5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3713" y="8128"/>
                <a:ext cx="2528" cy="981"/>
                <a:chOff x="3584" y="4934"/>
                <a:chExt cx="2528" cy="981"/>
              </a:xfrm>
            </p:grpSpPr>
            <p:sp>
              <p:nvSpPr>
                <p:cNvPr id="1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84" y="5174"/>
                  <a:ext cx="794" cy="31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ts val="1800"/>
                    </a:spcBef>
                    <a:spcAft>
                      <a:spcPts val="750"/>
                    </a:spcAft>
                  </a:pPr>
                  <a:r>
                    <a:rPr lang="cs-CZ" sz="2000" b="1" i="1" dirty="0">
                      <a:latin typeface="Calibri" pitchFamily="34" charset="0"/>
                      <a:cs typeface="Arial" pitchFamily="34" charset="0"/>
                    </a:rPr>
                    <a:t>CH</a:t>
                  </a:r>
                  <a:endParaRPr lang="cs-CZ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518" y="4934"/>
                  <a:ext cx="594" cy="27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518" y="5648"/>
                  <a:ext cx="594" cy="267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19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78" y="5085"/>
                  <a:ext cx="1135" cy="2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4378" y="5351"/>
                  <a:ext cx="1135" cy="43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3272" y="7672"/>
              <a:ext cx="135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cs-CZ" sz="1500" b="1" dirty="0">
                  <a:latin typeface="Calibri" pitchFamily="34" charset="0"/>
                  <a:cs typeface="Arial" pitchFamily="34" charset="0"/>
                </a:rPr>
                <a:t>Pohlaví</a:t>
              </a:r>
              <a:endParaRPr lang="cs-CZ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5115" y="7667"/>
              <a:ext cx="153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cs-CZ" sz="1500" b="1" dirty="0">
                  <a:latin typeface="Calibri" pitchFamily="34" charset="0"/>
                  <a:cs typeface="Arial" pitchFamily="34" charset="0"/>
                </a:rPr>
                <a:t>Délka vlasů</a:t>
              </a:r>
              <a:endParaRPr lang="cs-CZ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6" name="Object 39"/>
          <p:cNvGraphicFramePr>
            <a:graphicFrameLocks noChangeAspect="1"/>
          </p:cNvGraphicFramePr>
          <p:nvPr/>
        </p:nvGraphicFramePr>
        <p:xfrm>
          <a:off x="7129439" y="3287752"/>
          <a:ext cx="2196719" cy="26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841400" imgH="215640" progId="Equation.3">
                  <p:embed/>
                </p:oleObj>
              </mc:Choice>
              <mc:Fallback>
                <p:oleObj name="Rovnice" r:id="rId3" imgW="1841400" imgH="215640" progId="Equation.3">
                  <p:embed/>
                  <p:pic>
                    <p:nvPicPr>
                      <p:cNvPr id="2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39" y="3287752"/>
                        <a:ext cx="2196719" cy="26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0"/>
          <p:cNvGraphicFramePr>
            <a:graphicFrameLocks noChangeAspect="1"/>
          </p:cNvGraphicFramePr>
          <p:nvPr/>
        </p:nvGraphicFramePr>
        <p:xfrm>
          <a:off x="7100695" y="4202108"/>
          <a:ext cx="2212181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854000" imgH="215640" progId="Equation.3">
                  <p:embed/>
                </p:oleObj>
              </mc:Choice>
              <mc:Fallback>
                <p:oleObj name="Rovnice" r:id="rId5" imgW="1854000" imgH="215640" progId="Equation.3">
                  <p:embed/>
                  <p:pic>
                    <p:nvPicPr>
                      <p:cNvPr id="27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695" y="4202108"/>
                        <a:ext cx="2212181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1"/>
          <p:cNvGraphicFramePr>
            <a:graphicFrameLocks noChangeAspect="1"/>
          </p:cNvGraphicFramePr>
          <p:nvPr/>
        </p:nvGraphicFramePr>
        <p:xfrm>
          <a:off x="7118803" y="5133219"/>
          <a:ext cx="2075260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739880" imgH="215640" progId="Equation.3">
                  <p:embed/>
                </p:oleObj>
              </mc:Choice>
              <mc:Fallback>
                <p:oleObj name="Rovnice" r:id="rId7" imgW="1739880" imgH="215640" progId="Equation.3">
                  <p:embed/>
                  <p:pic>
                    <p:nvPicPr>
                      <p:cNvPr id="28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803" y="5133219"/>
                        <a:ext cx="2075260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2"/>
          <p:cNvGraphicFramePr>
            <a:graphicFrameLocks noChangeAspect="1"/>
          </p:cNvGraphicFramePr>
          <p:nvPr/>
        </p:nvGraphicFramePr>
        <p:xfrm>
          <a:off x="7118803" y="5859075"/>
          <a:ext cx="2075260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1739880" imgH="215640" progId="Equation.3">
                  <p:embed/>
                </p:oleObj>
              </mc:Choice>
              <mc:Fallback>
                <p:oleObj name="Rovnice" r:id="rId9" imgW="1739880" imgH="215640" progId="Equation.3">
                  <p:embed/>
                  <p:pic>
                    <p:nvPicPr>
                      <p:cNvPr id="29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803" y="5859075"/>
                        <a:ext cx="2075260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3"/>
          <p:cNvGraphicFramePr>
            <a:graphicFrameLocks noChangeAspect="1"/>
          </p:cNvGraphicFramePr>
          <p:nvPr/>
        </p:nvGraphicFramePr>
        <p:xfrm>
          <a:off x="3080356" y="3810869"/>
          <a:ext cx="1071563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799920" imgH="215640" progId="Equation.3">
                  <p:embed/>
                </p:oleObj>
              </mc:Choice>
              <mc:Fallback>
                <p:oleObj name="Rovnice" r:id="rId11" imgW="799920" imgH="215640" progId="Equation.3">
                  <p:embed/>
                  <p:pic>
                    <p:nvPicPr>
                      <p:cNvPr id="3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356" y="3810869"/>
                        <a:ext cx="1071563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4"/>
          <p:cNvGraphicFramePr>
            <a:graphicFrameLocks noChangeAspect="1"/>
          </p:cNvGraphicFramePr>
          <p:nvPr/>
        </p:nvGraphicFramePr>
        <p:xfrm>
          <a:off x="3132502" y="5085919"/>
          <a:ext cx="919163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685800" imgH="215640" progId="Equation.3">
                  <p:embed/>
                </p:oleObj>
              </mc:Choice>
              <mc:Fallback>
                <p:oleObj name="Rovnice" r:id="rId13" imgW="685800" imgH="215640" progId="Equation.3">
                  <p:embed/>
                  <p:pic>
                    <p:nvPicPr>
                      <p:cNvPr id="31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502" y="5085919"/>
                        <a:ext cx="919163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5"/>
          <p:cNvGraphicFramePr>
            <a:graphicFrameLocks noChangeAspect="1"/>
          </p:cNvGraphicFramePr>
          <p:nvPr/>
        </p:nvGraphicFramePr>
        <p:xfrm>
          <a:off x="4964483" y="3215904"/>
          <a:ext cx="1215626" cy="28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5" imgW="1028520" imgH="253800" progId="Equation.3">
                  <p:embed/>
                </p:oleObj>
              </mc:Choice>
              <mc:Fallback>
                <p:oleObj name="Rovnice" r:id="rId15" imgW="1028520" imgH="253800" progId="Equation.3">
                  <p:embed/>
                  <p:pic>
                    <p:nvPicPr>
                      <p:cNvPr id="3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483" y="3215904"/>
                        <a:ext cx="1215626" cy="28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/>
          <p:cNvGraphicFramePr>
            <a:graphicFrameLocks noChangeAspect="1"/>
          </p:cNvGraphicFramePr>
          <p:nvPr/>
        </p:nvGraphicFramePr>
        <p:xfrm>
          <a:off x="4971940" y="4260596"/>
          <a:ext cx="113586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7" imgW="1041120" imgH="253800" progId="Equation.3">
                  <p:embed/>
                </p:oleObj>
              </mc:Choice>
              <mc:Fallback>
                <p:oleObj name="Rovnice" r:id="rId17" imgW="1041120" imgH="253800" progId="Equation.3">
                  <p:embed/>
                  <p:pic>
                    <p:nvPicPr>
                      <p:cNvPr id="3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940" y="4260596"/>
                        <a:ext cx="1135865" cy="26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/>
          <p:cNvGraphicFramePr>
            <a:graphicFrameLocks noChangeAspect="1"/>
          </p:cNvGraphicFramePr>
          <p:nvPr/>
        </p:nvGraphicFramePr>
        <p:xfrm>
          <a:off x="4953132" y="5008452"/>
          <a:ext cx="1173482" cy="31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9" imgW="927000" imgH="253800" progId="Equation.3">
                  <p:embed/>
                </p:oleObj>
              </mc:Choice>
              <mc:Fallback>
                <p:oleObj name="Rovnice" r:id="rId19" imgW="927000" imgH="253800" progId="Equation.3">
                  <p:embed/>
                  <p:pic>
                    <p:nvPicPr>
                      <p:cNvPr id="3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132" y="5008452"/>
                        <a:ext cx="1173482" cy="310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8"/>
          <p:cNvGraphicFramePr>
            <a:graphicFrameLocks noChangeAspect="1"/>
          </p:cNvGraphicFramePr>
          <p:nvPr/>
        </p:nvGraphicFramePr>
        <p:xfrm>
          <a:off x="5094569" y="5960139"/>
          <a:ext cx="102626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1" imgW="939600" imgH="253800" progId="Equation.3">
                  <p:embed/>
                </p:oleObj>
              </mc:Choice>
              <mc:Fallback>
                <p:oleObj name="Rovnice" r:id="rId21" imgW="939600" imgH="253800" progId="Equation.3">
                  <p:embed/>
                  <p:pic>
                    <p:nvPicPr>
                      <p:cNvPr id="3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569" y="5960139"/>
                        <a:ext cx="1026265" cy="26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ovéPole 35">
            <a:extLst>
              <a:ext uri="{FF2B5EF4-FFF2-40B4-BE49-F238E27FC236}">
                <a16:creationId xmlns:a16="http://schemas.microsoft.com/office/drawing/2014/main" id="{2889A39C-5B52-4929-971C-EF47F94FB559}"/>
              </a:ext>
            </a:extLst>
          </p:cNvPr>
          <p:cNvSpPr txBox="1"/>
          <p:nvPr/>
        </p:nvSpPr>
        <p:spPr>
          <a:xfrm>
            <a:off x="4545583" y="3925986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70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A274D20-5A35-40AF-86C3-E32E1CF84A77}"/>
              </a:ext>
            </a:extLst>
          </p:cNvPr>
          <p:cNvSpPr txBox="1"/>
          <p:nvPr/>
        </p:nvSpPr>
        <p:spPr>
          <a:xfrm>
            <a:off x="4620026" y="5693262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30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78CA0881-61D4-4CB3-848D-585AAA2528A9}"/>
              </a:ext>
            </a:extLst>
          </p:cNvPr>
          <p:cNvSpPr txBox="1"/>
          <p:nvPr/>
        </p:nvSpPr>
        <p:spPr>
          <a:xfrm>
            <a:off x="6439602" y="3563700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7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B4FBF77A-5DC4-4E79-8854-9A21FE1AA822}"/>
              </a:ext>
            </a:extLst>
          </p:cNvPr>
          <p:cNvSpPr txBox="1"/>
          <p:nvPr/>
        </p:nvSpPr>
        <p:spPr>
          <a:xfrm>
            <a:off x="6381956" y="4514315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63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2F7BB6F-7E2F-4808-BD78-25E4D0D834A6}"/>
              </a:ext>
            </a:extLst>
          </p:cNvPr>
          <p:cNvSpPr txBox="1"/>
          <p:nvPr/>
        </p:nvSpPr>
        <p:spPr>
          <a:xfrm>
            <a:off x="6397222" y="5374154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24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6DAFE72-9C14-424D-A8FA-8EC7737698CE}"/>
              </a:ext>
            </a:extLst>
          </p:cNvPr>
          <p:cNvSpPr txBox="1"/>
          <p:nvPr/>
        </p:nvSpPr>
        <p:spPr>
          <a:xfrm>
            <a:off x="6481748" y="6126835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3D72C29-4D96-4641-835E-29965845F3A7}"/>
              </a:ext>
            </a:extLst>
          </p:cNvPr>
          <p:cNvSpPr txBox="1"/>
          <p:nvPr/>
        </p:nvSpPr>
        <p:spPr>
          <a:xfrm>
            <a:off x="2752612" y="4738069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100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E3FD8EFC-A1A0-489D-B3C9-9D7EDD6C3D3D}"/>
              </a:ext>
            </a:extLst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553653" y="3039313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9099A417-CBAF-474F-8C7E-ED9C8D357302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553652" y="4041301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6E5B68A6-0718-4AD5-BBE0-0F2A458EC17C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553652" y="4996547"/>
            <a:ext cx="482207" cy="53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34B1EA4B-CBFD-4803-92BE-222450BDB6C8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514623" y="5785526"/>
            <a:ext cx="482208" cy="47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82817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91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Bayesův</a:t>
            </a:r>
            <a:r>
              <a:rPr lang="cs-CZ" dirty="0"/>
              <a:t> teorém</a:t>
            </a:r>
          </a:p>
        </p:txBody>
      </p:sp>
      <p:pic>
        <p:nvPicPr>
          <p:cNvPr id="27" name="Picture 4" descr="File:Thomas Bayes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2008" y="1855775"/>
            <a:ext cx="2173314" cy="2330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ovéPole 27"/>
          <p:cNvSpPr txBox="1"/>
          <p:nvPr/>
        </p:nvSpPr>
        <p:spPr>
          <a:xfrm>
            <a:off x="2703590" y="4214159"/>
            <a:ext cx="197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Thomas </a:t>
            </a:r>
            <a:r>
              <a:rPr lang="cs-CZ" dirty="0" err="1"/>
              <a:t>Bayes</a:t>
            </a:r>
            <a:endParaRPr lang="cs-CZ" dirty="0"/>
          </a:p>
          <a:p>
            <a:pPr algn="ctr"/>
            <a:r>
              <a:rPr lang="cs-CZ" dirty="0"/>
              <a:t>(1702 – 1761)</a:t>
            </a:r>
          </a:p>
        </p:txBody>
      </p:sp>
      <p:grpSp>
        <p:nvGrpSpPr>
          <p:cNvPr id="29" name="Skupina 28"/>
          <p:cNvGrpSpPr/>
          <p:nvPr/>
        </p:nvGrpSpPr>
        <p:grpSpPr>
          <a:xfrm>
            <a:off x="5917732" y="2178109"/>
            <a:ext cx="4657726" cy="1635919"/>
            <a:chOff x="0" y="0"/>
            <a:chExt cx="6210301" cy="2181225"/>
          </a:xfrm>
          <a:noFill/>
        </p:grpSpPr>
        <p:grpSp>
          <p:nvGrpSpPr>
            <p:cNvPr id="30" name="Skupina 29"/>
            <p:cNvGrpSpPr/>
            <p:nvPr/>
          </p:nvGrpSpPr>
          <p:grpSpPr>
            <a:xfrm>
              <a:off x="0" y="0"/>
              <a:ext cx="6210301" cy="2181225"/>
              <a:chOff x="0" y="0"/>
              <a:chExt cx="6210301" cy="2181225"/>
            </a:xfrm>
            <a:grpFill/>
          </p:grpSpPr>
          <p:grpSp>
            <p:nvGrpSpPr>
              <p:cNvPr id="32" name="Skupina 31"/>
              <p:cNvGrpSpPr/>
              <p:nvPr/>
            </p:nvGrpSpPr>
            <p:grpSpPr>
              <a:xfrm>
                <a:off x="0" y="0"/>
                <a:ext cx="6210301" cy="2171700"/>
                <a:chOff x="0" y="0"/>
                <a:chExt cx="6210301" cy="2171700"/>
              </a:xfrm>
              <a:grpFill/>
            </p:grpSpPr>
            <p:grpSp>
              <p:nvGrpSpPr>
                <p:cNvPr id="34" name="Skupina 33"/>
                <p:cNvGrpSpPr/>
                <p:nvPr/>
              </p:nvGrpSpPr>
              <p:grpSpPr>
                <a:xfrm>
                  <a:off x="0" y="0"/>
                  <a:ext cx="6210301" cy="2171700"/>
                  <a:chOff x="0" y="0"/>
                  <a:chExt cx="6210301" cy="2171700"/>
                </a:xfrm>
                <a:grpFill/>
              </p:grpSpPr>
              <p:grpSp>
                <p:nvGrpSpPr>
                  <p:cNvPr id="36" name="Skupina 35"/>
                  <p:cNvGrpSpPr/>
                  <p:nvPr/>
                </p:nvGrpSpPr>
                <p:grpSpPr>
                  <a:xfrm>
                    <a:off x="0" y="0"/>
                    <a:ext cx="6210301" cy="2171700"/>
                    <a:chOff x="0" y="0"/>
                    <a:chExt cx="6210301" cy="2171700"/>
                  </a:xfrm>
                  <a:grpFill/>
                </p:grpSpPr>
                <p:sp>
                  <p:nvSpPr>
                    <p:cNvPr id="38" name="Obdélník 37"/>
                    <p:cNvSpPr/>
                    <p:nvPr/>
                  </p:nvSpPr>
                  <p:spPr>
                    <a:xfrm>
                      <a:off x="0" y="0"/>
                      <a:ext cx="6210300" cy="21717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39" name="Obdélník 38"/>
                    <p:cNvSpPr/>
                    <p:nvPr/>
                  </p:nvSpPr>
                  <p:spPr>
                    <a:xfrm>
                      <a:off x="0" y="0"/>
                      <a:ext cx="1247775" cy="21717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40" name="Obdélník 39"/>
                    <p:cNvSpPr/>
                    <p:nvPr/>
                  </p:nvSpPr>
                  <p:spPr>
                    <a:xfrm>
                      <a:off x="1685925" y="0"/>
                      <a:ext cx="3276600" cy="62865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41" name="Obdélník 40"/>
                    <p:cNvSpPr/>
                    <p:nvPr/>
                  </p:nvSpPr>
                  <p:spPr>
                    <a:xfrm>
                      <a:off x="2143125" y="628650"/>
                      <a:ext cx="1038225" cy="154305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42" name="Obdélník 41"/>
                    <p:cNvSpPr/>
                    <p:nvPr/>
                  </p:nvSpPr>
                  <p:spPr>
                    <a:xfrm>
                      <a:off x="3181351" y="1600200"/>
                      <a:ext cx="3028950" cy="5715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43" name="Obdélník 42"/>
                    <p:cNvSpPr/>
                    <p:nvPr/>
                  </p:nvSpPr>
                  <p:spPr>
                    <a:xfrm>
                      <a:off x="4962525" y="0"/>
                      <a:ext cx="1247775" cy="160020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35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4" name="Textové pole 31357"/>
                        <p:cNvSpPr txBox="1"/>
                        <p:nvPr/>
                      </p:nvSpPr>
                      <p:spPr>
                        <a:xfrm>
                          <a:off x="0" y="1704975"/>
                          <a:ext cx="533400" cy="466725"/>
                        </a:xfrm>
                        <a:prstGeom prst="rect">
                          <a:avLst/>
                        </a:prstGeom>
                        <a:grpFill/>
                        <a:ln w="3175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68580" tIns="34290" rIns="68580" bIns="3429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25" dirty="0"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6" name="Textové pole 3135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0" y="1704975"/>
                          <a:ext cx="533400" cy="466725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  <a:ln w="3175"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cs-C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5" name="Textové pole 31358"/>
                        <p:cNvSpPr txBox="1"/>
                        <p:nvPr/>
                      </p:nvSpPr>
                      <p:spPr>
                        <a:xfrm>
                          <a:off x="1238250" y="1704975"/>
                          <a:ext cx="533400" cy="466725"/>
                        </a:xfrm>
                        <a:prstGeom prst="rect">
                          <a:avLst/>
                        </a:prstGeom>
                        <a:noFill/>
                        <a:ln w="3175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68580" tIns="34290" rIns="68580" bIns="3429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25" dirty="0"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7" name="Textové pole 3135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38250" y="1704975"/>
                          <a:ext cx="533400" cy="466725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 w="3175"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cs-C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6" name="Textové pole 31361"/>
                        <p:cNvSpPr txBox="1"/>
                        <p:nvPr/>
                      </p:nvSpPr>
                      <p:spPr>
                        <a:xfrm>
                          <a:off x="3181350" y="1133475"/>
                          <a:ext cx="533400" cy="466725"/>
                        </a:xfrm>
                        <a:prstGeom prst="rect">
                          <a:avLst/>
                        </a:prstGeom>
                        <a:grpFill/>
                        <a:ln w="3175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68580" tIns="34290" rIns="68580" bIns="3429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25" dirty="0"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8" name="Textové pole 3136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81350" y="1133475"/>
                          <a:ext cx="533400" cy="466725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  <a:ln w="3175"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cs-C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ové pole 31362"/>
                      <p:cNvSpPr txBox="1"/>
                      <p:nvPr/>
                    </p:nvSpPr>
                    <p:spPr>
                      <a:xfrm>
                        <a:off x="3181350" y="1685925"/>
                        <a:ext cx="533400" cy="466725"/>
                      </a:xfrm>
                      <a:prstGeom prst="rect">
                        <a:avLst/>
                      </a:prstGeom>
                      <a:grpFill/>
                      <a:ln w="3175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825">
                          <a:ea typeface="Calibri"/>
                          <a:cs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" name="Textové pole 3136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81350" y="1685925"/>
                        <a:ext cx="533400" cy="466725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  <a:ln w="3175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cs-CZ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ové pole 31359"/>
                    <p:cNvSpPr txBox="1"/>
                    <p:nvPr/>
                  </p:nvSpPr>
                  <p:spPr>
                    <a:xfrm>
                      <a:off x="1685925" y="152400"/>
                      <a:ext cx="533400" cy="466725"/>
                    </a:xfrm>
                    <a:prstGeom prst="rect">
                      <a:avLst/>
                    </a:prstGeom>
                    <a:grpFill/>
                    <a:ln w="3175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5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825"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ové pole 313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85925" y="152400"/>
                      <a:ext cx="533400" cy="46672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3175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ové pole 31360"/>
                  <p:cNvSpPr txBox="1"/>
                  <p:nvPr/>
                </p:nvSpPr>
                <p:spPr>
                  <a:xfrm>
                    <a:off x="2143125" y="1714500"/>
                    <a:ext cx="533400" cy="466725"/>
                  </a:xfrm>
                  <a:prstGeom prst="rect">
                    <a:avLst/>
                  </a:prstGeom>
                  <a:grpFill/>
                  <a:ln w="3175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825" dirty="0"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5" name="Textové pole 313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3125" y="1714500"/>
                    <a:ext cx="533400" cy="46672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3175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ové pole 31363"/>
                <p:cNvSpPr txBox="1"/>
                <p:nvPr/>
              </p:nvSpPr>
              <p:spPr>
                <a:xfrm>
                  <a:off x="4981575" y="1123950"/>
                  <a:ext cx="533400" cy="466725"/>
                </a:xfrm>
                <a:prstGeom prst="rect">
                  <a:avLst/>
                </a:prstGeom>
                <a:grpFill/>
                <a:ln w="3175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500" i="1">
                                <a:latin typeface="Cambria Math"/>
                                <a:ea typeface="Calibri"/>
                                <a:cs typeface="Times New Roman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825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Textové pole 313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575" y="1123950"/>
                  <a:ext cx="533400" cy="4667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Obdélník 46"/>
          <p:cNvSpPr/>
          <p:nvPr/>
        </p:nvSpPr>
        <p:spPr>
          <a:xfrm>
            <a:off x="6531594" y="2345130"/>
            <a:ext cx="3430001" cy="1145382"/>
          </a:xfrm>
          <a:prstGeom prst="rect">
            <a:avLst/>
          </a:prstGeom>
          <a:solidFill>
            <a:srgbClr val="FFC000">
              <a:alpha val="51765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 pole 31357"/>
              <p:cNvSpPr txBox="1"/>
              <p:nvPr/>
            </p:nvSpPr>
            <p:spPr>
              <a:xfrm>
                <a:off x="6470365" y="2485661"/>
                <a:ext cx="400050" cy="35004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500" i="1">
                          <a:latin typeface="Cambria Math"/>
                          <a:ea typeface="Calibri"/>
                          <a:cs typeface="Times New Roman"/>
                        </a:rPr>
                        <m:t>𝐴</m:t>
                      </m:r>
                    </m:oMath>
                  </m:oMathPara>
                </a14:m>
                <a:endParaRPr lang="en-US" sz="825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8" name="Textové pole 313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365" y="2485661"/>
                <a:ext cx="400050" cy="3500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9536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54600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A499"/>
              </a:buClr>
              <a:buNone/>
            </a:pPr>
            <a:r>
              <a:rPr lang="cs-CZ" b="1" dirty="0"/>
              <a:t>a) </a:t>
            </a:r>
          </a:p>
          <a:p>
            <a:pPr marL="0" indent="0" algn="ctr">
              <a:buClr>
                <a:srgbClr val="00A499"/>
              </a:buClr>
              <a:buNone/>
            </a:pPr>
            <a:br>
              <a:rPr lang="cs-CZ" dirty="0"/>
            </a:br>
            <a:r>
              <a:rPr lang="cs-CZ" dirty="0"/>
              <a:t>Jaká je pravděpodobnost, že náhodně vybraný student je chlapec?</a:t>
            </a:r>
          </a:p>
          <a:p>
            <a:pPr marL="0" indent="0" algn="ctr">
              <a:buClr>
                <a:srgbClr val="00A499"/>
              </a:buClr>
              <a:buNone/>
            </a:pPr>
            <a:endParaRPr lang="cs-CZ" dirty="0"/>
          </a:p>
          <a:p>
            <a:pPr marL="0" indent="0" algn="ctr">
              <a:buClr>
                <a:srgbClr val="00A499"/>
              </a:buClr>
              <a:buNone/>
            </a:pPr>
            <a:endParaRPr lang="cs-CZ" dirty="0"/>
          </a:p>
          <a:p>
            <a:pPr marL="0" indent="0" algn="ctr">
              <a:buClr>
                <a:srgbClr val="00A499"/>
              </a:buClr>
              <a:buNone/>
            </a:pPr>
            <a:r>
              <a:rPr lang="cs-CZ" b="1" dirty="0"/>
              <a:t>70 </a:t>
            </a:r>
            <a:r>
              <a:rPr lang="en-US" b="1" dirty="0"/>
              <a:t>%</a:t>
            </a:r>
            <a:endParaRPr lang="cs-CZ" b="1" dirty="0"/>
          </a:p>
          <a:p>
            <a:pPr marL="0" indent="0" algn="ctr">
              <a:buClr>
                <a:srgbClr val="00A499"/>
              </a:buClr>
              <a:buNone/>
            </a:pPr>
            <a:endParaRPr lang="cs-CZ" dirty="0"/>
          </a:p>
          <a:p>
            <a:pPr marL="0" indent="0" algn="ctr">
              <a:buClr>
                <a:srgbClr val="00A499"/>
              </a:buClr>
              <a:buNone/>
            </a:pPr>
            <a:r>
              <a:rPr lang="cs-CZ" b="1" dirty="0"/>
              <a:t>Apriorní pravděpodobnost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92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cs-CZ" sz="2000" dirty="0"/>
              <a:t>Ve třídě je 70 % chlapců a 30 % dívek. Dlouhé vlasy má 10 % chlapců a 80 % dívek. </a:t>
            </a:r>
          </a:p>
          <a:p>
            <a:r>
              <a:rPr lang="cs-CZ" sz="2000" dirty="0"/>
              <a:t>        Jaká je pravděpodobnost, že náhodně vybraný student má dlouhé vlasy?</a:t>
            </a:r>
          </a:p>
        </p:txBody>
      </p:sp>
    </p:spTree>
    <p:extLst>
      <p:ext uri="{BB962C8B-B14F-4D97-AF65-F5344CB8AC3E}">
        <p14:creationId xmlns:p14="http://schemas.microsoft.com/office/powerpoint/2010/main" val="25372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Clr>
                    <a:srgbClr val="00A499"/>
                  </a:buClr>
                  <a:buNone/>
                </a:pPr>
                <a:r>
                  <a:rPr lang="cs-CZ" b="1" dirty="0"/>
                  <a:t>b) 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br>
                  <a:rPr lang="cs-CZ" dirty="0"/>
                </a:br>
                <a:r>
                  <a:rPr lang="cs-CZ" b="1" dirty="0"/>
                  <a:t>Náhodně vybraný student má dlouhé vlasy.</a:t>
                </a:r>
                <a:br>
                  <a:rPr lang="cs-CZ" dirty="0"/>
                </a:br>
                <a:r>
                  <a:rPr lang="cs-CZ" dirty="0"/>
                  <a:t>Jaká je pravděpodobnost, že náhodně vybraný student je chlapec?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𝐶𝐻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latin typeface="Cambria Math"/>
                            </a:rPr>
                            <m:t>𝐷𝑉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 algn="ctr">
                  <a:buClr>
                    <a:srgbClr val="00A499"/>
                  </a:buClr>
                  <a:buNone/>
                </a:pPr>
                <a:r>
                  <a:rPr lang="cs-CZ" b="1" dirty="0"/>
                  <a:t>Aposteriorní pravděpodobnost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54600"/>
              </a:xfrm>
              <a:blipFill>
                <a:blip r:embed="rId2"/>
                <a:stretch>
                  <a:fillRect t="-13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93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cs-CZ" sz="2000" dirty="0"/>
              <a:t>Ve třídě je 70 % chlapců a 30 % dívek. Dlouhé vlasy má 10 % chlapců a 80 % dívek. </a:t>
            </a:r>
          </a:p>
          <a:p>
            <a:r>
              <a:rPr lang="cs-CZ" sz="2000" dirty="0"/>
              <a:t>        Jaká je pravděpodobnost, že náhodně vybraný student má dlouhé vlasy?</a:t>
            </a:r>
          </a:p>
        </p:txBody>
      </p:sp>
    </p:spTree>
    <p:extLst>
      <p:ext uri="{BB962C8B-B14F-4D97-AF65-F5344CB8AC3E}">
        <p14:creationId xmlns:p14="http://schemas.microsoft.com/office/powerpoint/2010/main" val="11495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𝐷𝑉</m:t>
                          </m:r>
                        </m:e>
                      </m:d>
                      <m:r>
                        <a:rPr lang="cs-CZ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𝐷𝑉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𝐷𝑉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𝐷𝑉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𝐷𝑉</m:t>
                              </m:r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𝐷𝑉</m:t>
                              </m:r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</m:e>
                          </m:d>
                        </m:den>
                      </m:f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𝐷𝑉</m:t>
                              </m:r>
                            </m:e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</m:e>
                          </m:d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</m:e>
                          </m:d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𝐷𝑉</m:t>
                              </m:r>
                            </m:e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𝐷𝑉</m:t>
                              </m:r>
                            </m:e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</m:e>
                          </m:d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𝐶𝐻</m:t>
                              </m:r>
                            </m:e>
                          </m:d>
                        </m:den>
                      </m:f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0,07</m:t>
                          </m:r>
                        </m:num>
                        <m:den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0,24+0,07</m:t>
                          </m:r>
                        </m:den>
                      </m:f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600" b="1" i="1" smtClean="0">
                          <a:latin typeface="Cambria Math" panose="02040503050406030204" pitchFamily="18" charset="0"/>
                        </a:rPr>
                        <m:t>𝟐𝟐𝟔</m:t>
                      </m:r>
                    </m:oMath>
                  </m:oMathPara>
                </a14:m>
                <a:endParaRPr lang="cs-CZ" sz="16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94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Bayesova</a:t>
            </a:r>
            <a:r>
              <a:rPr lang="cs-CZ" dirty="0"/>
              <a:t> věta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51787" y="2619338"/>
            <a:ext cx="5077882" cy="3546438"/>
            <a:chOff x="1589" y="7667"/>
            <a:chExt cx="5057" cy="2679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589" y="8128"/>
              <a:ext cx="4652" cy="2218"/>
              <a:chOff x="1589" y="8128"/>
              <a:chExt cx="4652" cy="2218"/>
            </a:xfrm>
          </p:grpSpPr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589" y="8964"/>
                <a:ext cx="1511" cy="319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1200"/>
                  </a:spcBef>
                  <a:spcAft>
                    <a:spcPts val="750"/>
                  </a:spcAft>
                </a:pPr>
                <a:r>
                  <a:rPr lang="cs-CZ" sz="2000" b="1" i="1" dirty="0">
                    <a:latin typeface="Calibri" pitchFamily="34" charset="0"/>
                    <a:cs typeface="Arial" pitchFamily="34" charset="0"/>
                  </a:rPr>
                  <a:t>Studenti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3780" y="9505"/>
                <a:ext cx="2461" cy="841"/>
                <a:chOff x="3651" y="5025"/>
                <a:chExt cx="2461" cy="841"/>
              </a:xfrm>
            </p:grpSpPr>
            <p:sp>
              <p:nvSpPr>
                <p:cNvPr id="2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51" y="5252"/>
                  <a:ext cx="794" cy="264"/>
                </a:xfrm>
                <a:prstGeom prst="rect">
                  <a:avLst/>
                </a:prstGeom>
                <a:solidFill>
                  <a:srgbClr val="FDE9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</a:t>
                  </a:r>
                </a:p>
              </p:txBody>
            </p:sp>
            <p:sp>
              <p:nvSpPr>
                <p:cNvPr id="2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509" y="5025"/>
                  <a:ext cx="594" cy="26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2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18" y="5605"/>
                  <a:ext cx="594" cy="261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24" name="AutoShape 19"/>
                <p:cNvCxnSpPr>
                  <a:cxnSpLocks noChangeShapeType="1"/>
                  <a:stCxn id="21" idx="3"/>
                </p:cNvCxnSpPr>
                <p:nvPr/>
              </p:nvCxnSpPr>
              <p:spPr bwMode="auto">
                <a:xfrm flipV="1">
                  <a:off x="4445" y="5161"/>
                  <a:ext cx="1068" cy="22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5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4445" y="5422"/>
                  <a:ext cx="1068" cy="3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3" name="AutoShape 21"/>
              <p:cNvCxnSpPr>
                <a:cxnSpLocks noChangeShapeType="1"/>
                <a:endCxn id="16" idx="1"/>
              </p:cNvCxnSpPr>
              <p:nvPr/>
            </p:nvCxnSpPr>
            <p:spPr bwMode="auto">
              <a:xfrm flipV="1">
                <a:off x="3100" y="8527"/>
                <a:ext cx="613" cy="53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" name="AutoShape 22"/>
              <p:cNvCxnSpPr>
                <a:cxnSpLocks noChangeShapeType="1"/>
                <a:endCxn id="21" idx="1"/>
              </p:cNvCxnSpPr>
              <p:nvPr/>
            </p:nvCxnSpPr>
            <p:spPr bwMode="auto">
              <a:xfrm>
                <a:off x="3111" y="9268"/>
                <a:ext cx="669" cy="5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3713" y="8128"/>
                <a:ext cx="2528" cy="981"/>
                <a:chOff x="3584" y="4934"/>
                <a:chExt cx="2528" cy="981"/>
              </a:xfrm>
            </p:grpSpPr>
            <p:sp>
              <p:nvSpPr>
                <p:cNvPr id="1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84" y="5174"/>
                  <a:ext cx="794" cy="31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ts val="1800"/>
                    </a:spcBef>
                    <a:spcAft>
                      <a:spcPts val="750"/>
                    </a:spcAft>
                  </a:pPr>
                  <a:r>
                    <a:rPr lang="cs-CZ" sz="2000" b="1" i="1" dirty="0">
                      <a:latin typeface="Calibri" pitchFamily="34" charset="0"/>
                      <a:cs typeface="Arial" pitchFamily="34" charset="0"/>
                    </a:rPr>
                    <a:t>CH</a:t>
                  </a:r>
                  <a:endParaRPr lang="cs-CZ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518" y="4934"/>
                  <a:ext cx="594" cy="27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518" y="5648"/>
                  <a:ext cx="594" cy="267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19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78" y="5085"/>
                  <a:ext cx="1135" cy="2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4378" y="5351"/>
                  <a:ext cx="1135" cy="43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3272" y="7672"/>
              <a:ext cx="135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cs-CZ" sz="1500" b="1" dirty="0">
                  <a:latin typeface="Calibri" pitchFamily="34" charset="0"/>
                  <a:cs typeface="Arial" pitchFamily="34" charset="0"/>
                </a:rPr>
                <a:t>Pohlaví</a:t>
              </a:r>
              <a:endParaRPr lang="cs-CZ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5115" y="7667"/>
              <a:ext cx="153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cs-CZ" sz="1500" b="1" dirty="0">
                  <a:latin typeface="Calibri" pitchFamily="34" charset="0"/>
                  <a:cs typeface="Arial" pitchFamily="34" charset="0"/>
                </a:rPr>
                <a:t>Délka vlasů</a:t>
              </a:r>
              <a:endParaRPr lang="cs-CZ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6" name="Object 39"/>
          <p:cNvGraphicFramePr>
            <a:graphicFrameLocks noChangeAspect="1"/>
          </p:cNvGraphicFramePr>
          <p:nvPr/>
        </p:nvGraphicFramePr>
        <p:xfrm>
          <a:off x="7129439" y="3287752"/>
          <a:ext cx="2196719" cy="26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841400" imgH="215640" progId="Equation.3">
                  <p:embed/>
                </p:oleObj>
              </mc:Choice>
              <mc:Fallback>
                <p:oleObj name="Rovnice" r:id="rId4" imgW="1841400" imgH="215640" progId="Equation.3">
                  <p:embed/>
                  <p:pic>
                    <p:nvPicPr>
                      <p:cNvPr id="2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39" y="3287752"/>
                        <a:ext cx="2196719" cy="26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0"/>
          <p:cNvGraphicFramePr>
            <a:graphicFrameLocks noChangeAspect="1"/>
          </p:cNvGraphicFramePr>
          <p:nvPr/>
        </p:nvGraphicFramePr>
        <p:xfrm>
          <a:off x="7100695" y="4202108"/>
          <a:ext cx="2212181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854000" imgH="215640" progId="Equation.3">
                  <p:embed/>
                </p:oleObj>
              </mc:Choice>
              <mc:Fallback>
                <p:oleObj name="Rovnice" r:id="rId6" imgW="1854000" imgH="215640" progId="Equation.3">
                  <p:embed/>
                  <p:pic>
                    <p:nvPicPr>
                      <p:cNvPr id="27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695" y="4202108"/>
                        <a:ext cx="2212181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1"/>
          <p:cNvGraphicFramePr>
            <a:graphicFrameLocks noChangeAspect="1"/>
          </p:cNvGraphicFramePr>
          <p:nvPr/>
        </p:nvGraphicFramePr>
        <p:xfrm>
          <a:off x="7118803" y="5133219"/>
          <a:ext cx="2075260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739880" imgH="215640" progId="Equation.3">
                  <p:embed/>
                </p:oleObj>
              </mc:Choice>
              <mc:Fallback>
                <p:oleObj name="Rovnice" r:id="rId8" imgW="1739880" imgH="215640" progId="Equation.3">
                  <p:embed/>
                  <p:pic>
                    <p:nvPicPr>
                      <p:cNvPr id="28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803" y="5133219"/>
                        <a:ext cx="2075260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2"/>
          <p:cNvGraphicFramePr>
            <a:graphicFrameLocks noChangeAspect="1"/>
          </p:cNvGraphicFramePr>
          <p:nvPr/>
        </p:nvGraphicFramePr>
        <p:xfrm>
          <a:off x="7118803" y="5859075"/>
          <a:ext cx="2075260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739880" imgH="215640" progId="Equation.3">
                  <p:embed/>
                </p:oleObj>
              </mc:Choice>
              <mc:Fallback>
                <p:oleObj name="Rovnice" r:id="rId10" imgW="1739880" imgH="215640" progId="Equation.3">
                  <p:embed/>
                  <p:pic>
                    <p:nvPicPr>
                      <p:cNvPr id="29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803" y="5859075"/>
                        <a:ext cx="2075260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3"/>
          <p:cNvGraphicFramePr>
            <a:graphicFrameLocks noChangeAspect="1"/>
          </p:cNvGraphicFramePr>
          <p:nvPr/>
        </p:nvGraphicFramePr>
        <p:xfrm>
          <a:off x="3080356" y="3810869"/>
          <a:ext cx="1071563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799920" imgH="215640" progId="Equation.3">
                  <p:embed/>
                </p:oleObj>
              </mc:Choice>
              <mc:Fallback>
                <p:oleObj name="Rovnice" r:id="rId12" imgW="799920" imgH="215640" progId="Equation.3">
                  <p:embed/>
                  <p:pic>
                    <p:nvPicPr>
                      <p:cNvPr id="3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356" y="3810869"/>
                        <a:ext cx="1071563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4"/>
          <p:cNvGraphicFramePr>
            <a:graphicFrameLocks noChangeAspect="1"/>
          </p:cNvGraphicFramePr>
          <p:nvPr/>
        </p:nvGraphicFramePr>
        <p:xfrm>
          <a:off x="3132502" y="5085919"/>
          <a:ext cx="919163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685800" imgH="215640" progId="Equation.3">
                  <p:embed/>
                </p:oleObj>
              </mc:Choice>
              <mc:Fallback>
                <p:oleObj name="Rovnice" r:id="rId14" imgW="685800" imgH="215640" progId="Equation.3">
                  <p:embed/>
                  <p:pic>
                    <p:nvPicPr>
                      <p:cNvPr id="31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502" y="5085919"/>
                        <a:ext cx="919163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5"/>
          <p:cNvGraphicFramePr>
            <a:graphicFrameLocks noChangeAspect="1"/>
          </p:cNvGraphicFramePr>
          <p:nvPr/>
        </p:nvGraphicFramePr>
        <p:xfrm>
          <a:off x="4964483" y="3215904"/>
          <a:ext cx="1215626" cy="28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1028520" imgH="253800" progId="Equation.3">
                  <p:embed/>
                </p:oleObj>
              </mc:Choice>
              <mc:Fallback>
                <p:oleObj name="Rovnice" r:id="rId16" imgW="1028520" imgH="253800" progId="Equation.3">
                  <p:embed/>
                  <p:pic>
                    <p:nvPicPr>
                      <p:cNvPr id="3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483" y="3215904"/>
                        <a:ext cx="1215626" cy="28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/>
          <p:cNvGraphicFramePr>
            <a:graphicFrameLocks noChangeAspect="1"/>
          </p:cNvGraphicFramePr>
          <p:nvPr/>
        </p:nvGraphicFramePr>
        <p:xfrm>
          <a:off x="4971940" y="4260596"/>
          <a:ext cx="113586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1041120" imgH="253800" progId="Equation.3">
                  <p:embed/>
                </p:oleObj>
              </mc:Choice>
              <mc:Fallback>
                <p:oleObj name="Rovnice" r:id="rId18" imgW="1041120" imgH="253800" progId="Equation.3">
                  <p:embed/>
                  <p:pic>
                    <p:nvPicPr>
                      <p:cNvPr id="3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940" y="4260596"/>
                        <a:ext cx="1135865" cy="26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/>
          <p:cNvGraphicFramePr>
            <a:graphicFrameLocks noChangeAspect="1"/>
          </p:cNvGraphicFramePr>
          <p:nvPr/>
        </p:nvGraphicFramePr>
        <p:xfrm>
          <a:off x="4953132" y="5008452"/>
          <a:ext cx="1173482" cy="31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0" imgW="927000" imgH="253800" progId="Equation.3">
                  <p:embed/>
                </p:oleObj>
              </mc:Choice>
              <mc:Fallback>
                <p:oleObj name="Rovnice" r:id="rId20" imgW="927000" imgH="253800" progId="Equation.3">
                  <p:embed/>
                  <p:pic>
                    <p:nvPicPr>
                      <p:cNvPr id="3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132" y="5008452"/>
                        <a:ext cx="1173482" cy="310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8"/>
          <p:cNvGraphicFramePr>
            <a:graphicFrameLocks noChangeAspect="1"/>
          </p:cNvGraphicFramePr>
          <p:nvPr/>
        </p:nvGraphicFramePr>
        <p:xfrm>
          <a:off x="5094569" y="5960139"/>
          <a:ext cx="102626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2" imgW="939600" imgH="253800" progId="Equation.3">
                  <p:embed/>
                </p:oleObj>
              </mc:Choice>
              <mc:Fallback>
                <p:oleObj name="Rovnice" r:id="rId22" imgW="939600" imgH="253800" progId="Equation.3">
                  <p:embed/>
                  <p:pic>
                    <p:nvPicPr>
                      <p:cNvPr id="3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569" y="5960139"/>
                        <a:ext cx="1026265" cy="26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Obrázek 35">
            <a:extLst>
              <a:ext uri="{FF2B5EF4-FFF2-40B4-BE49-F238E27FC236}">
                <a16:creationId xmlns:a16="http://schemas.microsoft.com/office/drawing/2014/main" id="{07DC81F1-B0B3-4A61-B20D-C6C46FEBE540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553653" y="3039313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35D6E74-CEF3-42F0-9BDE-CA7EA0E804E3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553652" y="4041301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1AA29E59-DB89-4F51-A0EA-C8371E9C9A1C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553652" y="4996547"/>
            <a:ext cx="482207" cy="53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482FD6CB-EE6F-4E03-B20B-C56F1DB58257}"/>
              </a:ext>
            </a:extLst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514623" y="5785526"/>
            <a:ext cx="482208" cy="47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77688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Představme si reálnou třídu (100 studentů), která splňuje dané podmínky…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95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Rozhodovací strom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51787" y="2619338"/>
            <a:ext cx="5077882" cy="3546438"/>
            <a:chOff x="1589" y="7667"/>
            <a:chExt cx="5057" cy="2679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589" y="8128"/>
              <a:ext cx="4652" cy="2218"/>
              <a:chOff x="1589" y="8128"/>
              <a:chExt cx="4652" cy="2218"/>
            </a:xfrm>
          </p:grpSpPr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589" y="8964"/>
                <a:ext cx="1511" cy="319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1200"/>
                  </a:spcBef>
                  <a:spcAft>
                    <a:spcPts val="750"/>
                  </a:spcAft>
                </a:pPr>
                <a:r>
                  <a:rPr lang="cs-CZ" sz="2000" b="1" i="1" dirty="0">
                    <a:latin typeface="Calibri" pitchFamily="34" charset="0"/>
                    <a:cs typeface="Arial" pitchFamily="34" charset="0"/>
                  </a:rPr>
                  <a:t>Studenti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3780" y="9505"/>
                <a:ext cx="2461" cy="841"/>
                <a:chOff x="3651" y="5025"/>
                <a:chExt cx="2461" cy="841"/>
              </a:xfrm>
            </p:grpSpPr>
            <p:sp>
              <p:nvSpPr>
                <p:cNvPr id="2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51" y="5252"/>
                  <a:ext cx="794" cy="264"/>
                </a:xfrm>
                <a:prstGeom prst="rect">
                  <a:avLst/>
                </a:prstGeom>
                <a:solidFill>
                  <a:srgbClr val="FDE9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</a:t>
                  </a:r>
                </a:p>
              </p:txBody>
            </p:sp>
            <p:sp>
              <p:nvSpPr>
                <p:cNvPr id="2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509" y="5025"/>
                  <a:ext cx="594" cy="26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2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18" y="5605"/>
                  <a:ext cx="594" cy="261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24" name="AutoShape 19"/>
                <p:cNvCxnSpPr>
                  <a:cxnSpLocks noChangeShapeType="1"/>
                  <a:stCxn id="21" idx="3"/>
                </p:cNvCxnSpPr>
                <p:nvPr/>
              </p:nvCxnSpPr>
              <p:spPr bwMode="auto">
                <a:xfrm flipV="1">
                  <a:off x="4445" y="5161"/>
                  <a:ext cx="1068" cy="22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5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4445" y="5422"/>
                  <a:ext cx="1068" cy="3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3" name="AutoShape 21"/>
              <p:cNvCxnSpPr>
                <a:cxnSpLocks noChangeShapeType="1"/>
                <a:endCxn id="16" idx="1"/>
              </p:cNvCxnSpPr>
              <p:nvPr/>
            </p:nvCxnSpPr>
            <p:spPr bwMode="auto">
              <a:xfrm flipV="1">
                <a:off x="3100" y="8527"/>
                <a:ext cx="613" cy="53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" name="AutoShape 22"/>
              <p:cNvCxnSpPr>
                <a:cxnSpLocks noChangeShapeType="1"/>
                <a:endCxn id="21" idx="1"/>
              </p:cNvCxnSpPr>
              <p:nvPr/>
            </p:nvCxnSpPr>
            <p:spPr bwMode="auto">
              <a:xfrm>
                <a:off x="3111" y="9268"/>
                <a:ext cx="669" cy="5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3713" y="8128"/>
                <a:ext cx="2528" cy="981"/>
                <a:chOff x="3584" y="4934"/>
                <a:chExt cx="2528" cy="981"/>
              </a:xfrm>
            </p:grpSpPr>
            <p:sp>
              <p:nvSpPr>
                <p:cNvPr id="1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84" y="5174"/>
                  <a:ext cx="794" cy="31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ts val="1800"/>
                    </a:spcBef>
                    <a:spcAft>
                      <a:spcPts val="750"/>
                    </a:spcAft>
                  </a:pPr>
                  <a:r>
                    <a:rPr lang="cs-CZ" sz="2000" b="1" i="1" dirty="0">
                      <a:latin typeface="Calibri" pitchFamily="34" charset="0"/>
                      <a:cs typeface="Arial" pitchFamily="34" charset="0"/>
                    </a:rPr>
                    <a:t>CH</a:t>
                  </a:r>
                  <a:endParaRPr lang="cs-CZ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518" y="4934"/>
                  <a:ext cx="594" cy="27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518" y="5648"/>
                  <a:ext cx="594" cy="267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19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78" y="5085"/>
                  <a:ext cx="1135" cy="2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4378" y="5351"/>
                  <a:ext cx="1135" cy="43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3272" y="7672"/>
              <a:ext cx="135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cs-CZ" sz="1500" b="1" dirty="0">
                  <a:latin typeface="Calibri" pitchFamily="34" charset="0"/>
                  <a:cs typeface="Arial" pitchFamily="34" charset="0"/>
                </a:rPr>
                <a:t>Pohlaví</a:t>
              </a:r>
              <a:endParaRPr lang="cs-CZ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5115" y="7667"/>
              <a:ext cx="153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cs-CZ" sz="1500" b="1" dirty="0">
                  <a:latin typeface="Calibri" pitchFamily="34" charset="0"/>
                  <a:cs typeface="Arial" pitchFamily="34" charset="0"/>
                </a:rPr>
                <a:t>Délka vlasů</a:t>
              </a:r>
              <a:endParaRPr lang="cs-CZ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6" name="Object 39"/>
          <p:cNvGraphicFramePr>
            <a:graphicFrameLocks noChangeAspect="1"/>
          </p:cNvGraphicFramePr>
          <p:nvPr/>
        </p:nvGraphicFramePr>
        <p:xfrm>
          <a:off x="7129439" y="3287752"/>
          <a:ext cx="2196719" cy="26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41400" imgH="215640" progId="Equation.3">
                  <p:embed/>
                </p:oleObj>
              </mc:Choice>
              <mc:Fallback>
                <p:oleObj name="Rovnice" r:id="rId2" imgW="1841400" imgH="215640" progId="Equation.3">
                  <p:embed/>
                  <p:pic>
                    <p:nvPicPr>
                      <p:cNvPr id="2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39" y="3287752"/>
                        <a:ext cx="2196719" cy="26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0"/>
          <p:cNvGraphicFramePr>
            <a:graphicFrameLocks noChangeAspect="1"/>
          </p:cNvGraphicFramePr>
          <p:nvPr/>
        </p:nvGraphicFramePr>
        <p:xfrm>
          <a:off x="7100695" y="4202108"/>
          <a:ext cx="2212181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854000" imgH="215640" progId="Equation.3">
                  <p:embed/>
                </p:oleObj>
              </mc:Choice>
              <mc:Fallback>
                <p:oleObj name="Rovnice" r:id="rId4" imgW="1854000" imgH="215640" progId="Equation.3">
                  <p:embed/>
                  <p:pic>
                    <p:nvPicPr>
                      <p:cNvPr id="27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695" y="4202108"/>
                        <a:ext cx="2212181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1"/>
          <p:cNvGraphicFramePr>
            <a:graphicFrameLocks noChangeAspect="1"/>
          </p:cNvGraphicFramePr>
          <p:nvPr/>
        </p:nvGraphicFramePr>
        <p:xfrm>
          <a:off x="7118803" y="5133219"/>
          <a:ext cx="2075260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739880" imgH="215640" progId="Equation.3">
                  <p:embed/>
                </p:oleObj>
              </mc:Choice>
              <mc:Fallback>
                <p:oleObj name="Rovnice" r:id="rId6" imgW="1739880" imgH="215640" progId="Equation.3">
                  <p:embed/>
                  <p:pic>
                    <p:nvPicPr>
                      <p:cNvPr id="28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803" y="5133219"/>
                        <a:ext cx="2075260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2"/>
          <p:cNvGraphicFramePr>
            <a:graphicFrameLocks noChangeAspect="1"/>
          </p:cNvGraphicFramePr>
          <p:nvPr/>
        </p:nvGraphicFramePr>
        <p:xfrm>
          <a:off x="7118803" y="5859075"/>
          <a:ext cx="2075260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739880" imgH="215640" progId="Equation.3">
                  <p:embed/>
                </p:oleObj>
              </mc:Choice>
              <mc:Fallback>
                <p:oleObj name="Rovnice" r:id="rId8" imgW="1739880" imgH="215640" progId="Equation.3">
                  <p:embed/>
                  <p:pic>
                    <p:nvPicPr>
                      <p:cNvPr id="29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803" y="5859075"/>
                        <a:ext cx="2075260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3"/>
          <p:cNvGraphicFramePr>
            <a:graphicFrameLocks noChangeAspect="1"/>
          </p:cNvGraphicFramePr>
          <p:nvPr/>
        </p:nvGraphicFramePr>
        <p:xfrm>
          <a:off x="3080356" y="3810869"/>
          <a:ext cx="1071563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799920" imgH="215640" progId="Equation.3">
                  <p:embed/>
                </p:oleObj>
              </mc:Choice>
              <mc:Fallback>
                <p:oleObj name="Rovnice" r:id="rId10" imgW="799920" imgH="215640" progId="Equation.3">
                  <p:embed/>
                  <p:pic>
                    <p:nvPicPr>
                      <p:cNvPr id="3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356" y="3810869"/>
                        <a:ext cx="1071563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4"/>
          <p:cNvGraphicFramePr>
            <a:graphicFrameLocks noChangeAspect="1"/>
          </p:cNvGraphicFramePr>
          <p:nvPr/>
        </p:nvGraphicFramePr>
        <p:xfrm>
          <a:off x="3132502" y="5085919"/>
          <a:ext cx="919163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685800" imgH="215640" progId="Equation.3">
                  <p:embed/>
                </p:oleObj>
              </mc:Choice>
              <mc:Fallback>
                <p:oleObj name="Rovnice" r:id="rId12" imgW="685800" imgH="215640" progId="Equation.3">
                  <p:embed/>
                  <p:pic>
                    <p:nvPicPr>
                      <p:cNvPr id="31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502" y="5085919"/>
                        <a:ext cx="919163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5"/>
          <p:cNvGraphicFramePr>
            <a:graphicFrameLocks noChangeAspect="1"/>
          </p:cNvGraphicFramePr>
          <p:nvPr/>
        </p:nvGraphicFramePr>
        <p:xfrm>
          <a:off x="4964483" y="3215904"/>
          <a:ext cx="1215626" cy="28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028520" imgH="253800" progId="Equation.3">
                  <p:embed/>
                </p:oleObj>
              </mc:Choice>
              <mc:Fallback>
                <p:oleObj name="Rovnice" r:id="rId14" imgW="1028520" imgH="253800" progId="Equation.3">
                  <p:embed/>
                  <p:pic>
                    <p:nvPicPr>
                      <p:cNvPr id="3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483" y="3215904"/>
                        <a:ext cx="1215626" cy="28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/>
          <p:cNvGraphicFramePr>
            <a:graphicFrameLocks noChangeAspect="1"/>
          </p:cNvGraphicFramePr>
          <p:nvPr/>
        </p:nvGraphicFramePr>
        <p:xfrm>
          <a:off x="4971940" y="4260596"/>
          <a:ext cx="113586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6" imgW="1041120" imgH="253800" progId="Equation.3">
                  <p:embed/>
                </p:oleObj>
              </mc:Choice>
              <mc:Fallback>
                <p:oleObj name="Rovnice" r:id="rId16" imgW="1041120" imgH="253800" progId="Equation.3">
                  <p:embed/>
                  <p:pic>
                    <p:nvPicPr>
                      <p:cNvPr id="3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940" y="4260596"/>
                        <a:ext cx="1135865" cy="26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/>
          <p:cNvGraphicFramePr>
            <a:graphicFrameLocks noChangeAspect="1"/>
          </p:cNvGraphicFramePr>
          <p:nvPr/>
        </p:nvGraphicFramePr>
        <p:xfrm>
          <a:off x="4953132" y="5008452"/>
          <a:ext cx="1173482" cy="31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8" imgW="927000" imgH="253800" progId="Equation.3">
                  <p:embed/>
                </p:oleObj>
              </mc:Choice>
              <mc:Fallback>
                <p:oleObj name="Rovnice" r:id="rId18" imgW="927000" imgH="253800" progId="Equation.3">
                  <p:embed/>
                  <p:pic>
                    <p:nvPicPr>
                      <p:cNvPr id="3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132" y="5008452"/>
                        <a:ext cx="1173482" cy="310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8"/>
          <p:cNvGraphicFramePr>
            <a:graphicFrameLocks noChangeAspect="1"/>
          </p:cNvGraphicFramePr>
          <p:nvPr/>
        </p:nvGraphicFramePr>
        <p:xfrm>
          <a:off x="5094569" y="5960139"/>
          <a:ext cx="102626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0" imgW="939600" imgH="253800" progId="Equation.3">
                  <p:embed/>
                </p:oleObj>
              </mc:Choice>
              <mc:Fallback>
                <p:oleObj name="Rovnice" r:id="rId20" imgW="939600" imgH="253800" progId="Equation.3">
                  <p:embed/>
                  <p:pic>
                    <p:nvPicPr>
                      <p:cNvPr id="3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569" y="5960139"/>
                        <a:ext cx="1026265" cy="26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ovéPole 35">
            <a:extLst>
              <a:ext uri="{FF2B5EF4-FFF2-40B4-BE49-F238E27FC236}">
                <a16:creationId xmlns:a16="http://schemas.microsoft.com/office/drawing/2014/main" id="{2889A39C-5B52-4929-971C-EF47F94FB559}"/>
              </a:ext>
            </a:extLst>
          </p:cNvPr>
          <p:cNvSpPr txBox="1"/>
          <p:nvPr/>
        </p:nvSpPr>
        <p:spPr>
          <a:xfrm>
            <a:off x="4545583" y="3925986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70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A274D20-5A35-40AF-86C3-E32E1CF84A77}"/>
              </a:ext>
            </a:extLst>
          </p:cNvPr>
          <p:cNvSpPr txBox="1"/>
          <p:nvPr/>
        </p:nvSpPr>
        <p:spPr>
          <a:xfrm>
            <a:off x="4620026" y="5693262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30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78CA0881-61D4-4CB3-848D-585AAA2528A9}"/>
              </a:ext>
            </a:extLst>
          </p:cNvPr>
          <p:cNvSpPr txBox="1"/>
          <p:nvPr/>
        </p:nvSpPr>
        <p:spPr>
          <a:xfrm>
            <a:off x="6439602" y="3563700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7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B4FBF77A-5DC4-4E79-8854-9A21FE1AA822}"/>
              </a:ext>
            </a:extLst>
          </p:cNvPr>
          <p:cNvSpPr txBox="1"/>
          <p:nvPr/>
        </p:nvSpPr>
        <p:spPr>
          <a:xfrm>
            <a:off x="6381956" y="4514315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63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2F7BB6F-7E2F-4808-BD78-25E4D0D834A6}"/>
              </a:ext>
            </a:extLst>
          </p:cNvPr>
          <p:cNvSpPr txBox="1"/>
          <p:nvPr/>
        </p:nvSpPr>
        <p:spPr>
          <a:xfrm>
            <a:off x="6397222" y="5374154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24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6DAFE72-9C14-424D-A8FA-8EC7737698CE}"/>
              </a:ext>
            </a:extLst>
          </p:cNvPr>
          <p:cNvSpPr txBox="1"/>
          <p:nvPr/>
        </p:nvSpPr>
        <p:spPr>
          <a:xfrm>
            <a:off x="6481748" y="6126835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3D72C29-4D96-4641-835E-29965845F3A7}"/>
              </a:ext>
            </a:extLst>
          </p:cNvPr>
          <p:cNvSpPr txBox="1"/>
          <p:nvPr/>
        </p:nvSpPr>
        <p:spPr>
          <a:xfrm>
            <a:off x="2752612" y="4738069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100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9FD9C747-967F-4E84-B2F2-969624880170}"/>
              </a:ext>
            </a:extLst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553653" y="3039313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EF735E6D-D2E7-4963-80A6-993621D381EF}"/>
              </a:ext>
            </a:extLst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553652" y="4041301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3ECC9851-A6E1-47B5-8229-64A7E2516F61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553652" y="4996547"/>
            <a:ext cx="482207" cy="53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BDEFB40E-ADDC-48ED-80BA-C519FB23AA49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514623" y="5785526"/>
            <a:ext cx="482208" cy="47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97311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𝐷𝑉</m:t>
                        </m:r>
                      </m:e>
                    </m:d>
                    <m:r>
                      <a:rPr lang="cs-CZ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24+7</m:t>
                        </m:r>
                      </m:den>
                    </m:f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000" b="1" i="1" smtClean="0">
                        <a:latin typeface="Cambria Math" panose="02040503050406030204" pitchFamily="18" charset="0"/>
                      </a:rPr>
                      <m:t>𝟐𝟐𝟔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0,07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0,24+0,07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𝐶𝐻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𝐷𝑉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𝐷𝑉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</m:e>
                        </m:d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𝐶𝐻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𝐷𝑉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000" b="1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96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Rozhodovací strom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51787" y="2619338"/>
            <a:ext cx="5077882" cy="3546438"/>
            <a:chOff x="1589" y="7667"/>
            <a:chExt cx="5057" cy="2679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589" y="8128"/>
              <a:ext cx="4652" cy="2218"/>
              <a:chOff x="1589" y="8128"/>
              <a:chExt cx="4652" cy="2218"/>
            </a:xfrm>
          </p:grpSpPr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589" y="8964"/>
                <a:ext cx="1511" cy="319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1200"/>
                  </a:spcBef>
                  <a:spcAft>
                    <a:spcPts val="750"/>
                  </a:spcAft>
                </a:pPr>
                <a:r>
                  <a:rPr lang="cs-CZ" sz="2000" b="1" i="1" dirty="0">
                    <a:latin typeface="Calibri" pitchFamily="34" charset="0"/>
                    <a:cs typeface="Arial" pitchFamily="34" charset="0"/>
                  </a:rPr>
                  <a:t>Studenti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3780" y="9505"/>
                <a:ext cx="2461" cy="841"/>
                <a:chOff x="3651" y="5025"/>
                <a:chExt cx="2461" cy="841"/>
              </a:xfrm>
            </p:grpSpPr>
            <p:sp>
              <p:nvSpPr>
                <p:cNvPr id="2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51" y="5252"/>
                  <a:ext cx="794" cy="264"/>
                </a:xfrm>
                <a:prstGeom prst="rect">
                  <a:avLst/>
                </a:prstGeom>
                <a:solidFill>
                  <a:srgbClr val="FDE9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</a:t>
                  </a:r>
                </a:p>
              </p:txBody>
            </p:sp>
            <p:sp>
              <p:nvSpPr>
                <p:cNvPr id="2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509" y="5025"/>
                  <a:ext cx="594" cy="26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2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18" y="5605"/>
                  <a:ext cx="594" cy="261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24" name="AutoShape 19"/>
                <p:cNvCxnSpPr>
                  <a:cxnSpLocks noChangeShapeType="1"/>
                  <a:stCxn id="21" idx="3"/>
                </p:cNvCxnSpPr>
                <p:nvPr/>
              </p:nvCxnSpPr>
              <p:spPr bwMode="auto">
                <a:xfrm flipV="1">
                  <a:off x="4445" y="5161"/>
                  <a:ext cx="1068" cy="22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5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4445" y="5422"/>
                  <a:ext cx="1068" cy="3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3" name="AutoShape 21"/>
              <p:cNvCxnSpPr>
                <a:cxnSpLocks noChangeShapeType="1"/>
                <a:endCxn id="16" idx="1"/>
              </p:cNvCxnSpPr>
              <p:nvPr/>
            </p:nvCxnSpPr>
            <p:spPr bwMode="auto">
              <a:xfrm flipV="1">
                <a:off x="3100" y="8527"/>
                <a:ext cx="613" cy="53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" name="AutoShape 22"/>
              <p:cNvCxnSpPr>
                <a:cxnSpLocks noChangeShapeType="1"/>
                <a:endCxn id="21" idx="1"/>
              </p:cNvCxnSpPr>
              <p:nvPr/>
            </p:nvCxnSpPr>
            <p:spPr bwMode="auto">
              <a:xfrm>
                <a:off x="3111" y="9268"/>
                <a:ext cx="669" cy="5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3713" y="8128"/>
                <a:ext cx="2528" cy="981"/>
                <a:chOff x="3584" y="4934"/>
                <a:chExt cx="2528" cy="981"/>
              </a:xfrm>
            </p:grpSpPr>
            <p:sp>
              <p:nvSpPr>
                <p:cNvPr id="1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84" y="5174"/>
                  <a:ext cx="794" cy="31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ts val="1800"/>
                    </a:spcBef>
                    <a:spcAft>
                      <a:spcPts val="750"/>
                    </a:spcAft>
                  </a:pPr>
                  <a:r>
                    <a:rPr lang="cs-CZ" sz="2000" b="1" i="1" dirty="0">
                      <a:latin typeface="Calibri" pitchFamily="34" charset="0"/>
                      <a:cs typeface="Arial" pitchFamily="34" charset="0"/>
                    </a:rPr>
                    <a:t>CH</a:t>
                  </a:r>
                  <a:endParaRPr lang="cs-CZ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518" y="4934"/>
                  <a:ext cx="594" cy="27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518" y="5648"/>
                  <a:ext cx="594" cy="267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19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78" y="5085"/>
                  <a:ext cx="1135" cy="2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4378" y="5351"/>
                  <a:ext cx="1135" cy="43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3272" y="7672"/>
              <a:ext cx="135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cs-CZ" sz="1500" b="1" dirty="0">
                  <a:latin typeface="Calibri" pitchFamily="34" charset="0"/>
                  <a:cs typeface="Arial" pitchFamily="34" charset="0"/>
                </a:rPr>
                <a:t>Pohlaví</a:t>
              </a:r>
              <a:endParaRPr lang="cs-CZ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5115" y="7667"/>
              <a:ext cx="153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cs-CZ" sz="1500" b="1" dirty="0">
                  <a:latin typeface="Calibri" pitchFamily="34" charset="0"/>
                  <a:cs typeface="Arial" pitchFamily="34" charset="0"/>
                </a:rPr>
                <a:t>Délka vlasů</a:t>
              </a:r>
              <a:endParaRPr lang="cs-CZ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6" name="Object 39"/>
          <p:cNvGraphicFramePr>
            <a:graphicFrameLocks noChangeAspect="1"/>
          </p:cNvGraphicFramePr>
          <p:nvPr/>
        </p:nvGraphicFramePr>
        <p:xfrm>
          <a:off x="7129439" y="3287752"/>
          <a:ext cx="2196719" cy="26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841400" imgH="215640" progId="Equation.3">
                  <p:embed/>
                </p:oleObj>
              </mc:Choice>
              <mc:Fallback>
                <p:oleObj name="Rovnice" r:id="rId3" imgW="1841400" imgH="215640" progId="Equation.3">
                  <p:embed/>
                  <p:pic>
                    <p:nvPicPr>
                      <p:cNvPr id="2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39" y="3287752"/>
                        <a:ext cx="2196719" cy="26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0"/>
          <p:cNvGraphicFramePr>
            <a:graphicFrameLocks noChangeAspect="1"/>
          </p:cNvGraphicFramePr>
          <p:nvPr/>
        </p:nvGraphicFramePr>
        <p:xfrm>
          <a:off x="7100695" y="4202108"/>
          <a:ext cx="2212181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854000" imgH="215640" progId="Equation.3">
                  <p:embed/>
                </p:oleObj>
              </mc:Choice>
              <mc:Fallback>
                <p:oleObj name="Rovnice" r:id="rId5" imgW="1854000" imgH="215640" progId="Equation.3">
                  <p:embed/>
                  <p:pic>
                    <p:nvPicPr>
                      <p:cNvPr id="27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695" y="4202108"/>
                        <a:ext cx="2212181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1"/>
          <p:cNvGraphicFramePr>
            <a:graphicFrameLocks noChangeAspect="1"/>
          </p:cNvGraphicFramePr>
          <p:nvPr/>
        </p:nvGraphicFramePr>
        <p:xfrm>
          <a:off x="7118803" y="5133219"/>
          <a:ext cx="2075260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739880" imgH="215640" progId="Equation.3">
                  <p:embed/>
                </p:oleObj>
              </mc:Choice>
              <mc:Fallback>
                <p:oleObj name="Rovnice" r:id="rId7" imgW="1739880" imgH="215640" progId="Equation.3">
                  <p:embed/>
                  <p:pic>
                    <p:nvPicPr>
                      <p:cNvPr id="28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803" y="5133219"/>
                        <a:ext cx="2075260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2"/>
          <p:cNvGraphicFramePr>
            <a:graphicFrameLocks noChangeAspect="1"/>
          </p:cNvGraphicFramePr>
          <p:nvPr/>
        </p:nvGraphicFramePr>
        <p:xfrm>
          <a:off x="7118803" y="5859075"/>
          <a:ext cx="2075260" cy="26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1739880" imgH="215640" progId="Equation.3">
                  <p:embed/>
                </p:oleObj>
              </mc:Choice>
              <mc:Fallback>
                <p:oleObj name="Rovnice" r:id="rId9" imgW="1739880" imgH="215640" progId="Equation.3">
                  <p:embed/>
                  <p:pic>
                    <p:nvPicPr>
                      <p:cNvPr id="29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803" y="5859075"/>
                        <a:ext cx="2075260" cy="267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3"/>
          <p:cNvGraphicFramePr>
            <a:graphicFrameLocks noChangeAspect="1"/>
          </p:cNvGraphicFramePr>
          <p:nvPr/>
        </p:nvGraphicFramePr>
        <p:xfrm>
          <a:off x="3080356" y="3810869"/>
          <a:ext cx="1071563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799920" imgH="215640" progId="Equation.3">
                  <p:embed/>
                </p:oleObj>
              </mc:Choice>
              <mc:Fallback>
                <p:oleObj name="Rovnice" r:id="rId11" imgW="799920" imgH="215640" progId="Equation.3">
                  <p:embed/>
                  <p:pic>
                    <p:nvPicPr>
                      <p:cNvPr id="3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356" y="3810869"/>
                        <a:ext cx="1071563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4"/>
          <p:cNvGraphicFramePr>
            <a:graphicFrameLocks noChangeAspect="1"/>
          </p:cNvGraphicFramePr>
          <p:nvPr/>
        </p:nvGraphicFramePr>
        <p:xfrm>
          <a:off x="3132502" y="5085919"/>
          <a:ext cx="919163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685800" imgH="215640" progId="Equation.3">
                  <p:embed/>
                </p:oleObj>
              </mc:Choice>
              <mc:Fallback>
                <p:oleObj name="Rovnice" r:id="rId13" imgW="685800" imgH="215640" progId="Equation.3">
                  <p:embed/>
                  <p:pic>
                    <p:nvPicPr>
                      <p:cNvPr id="31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502" y="5085919"/>
                        <a:ext cx="919163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5"/>
          <p:cNvGraphicFramePr>
            <a:graphicFrameLocks noChangeAspect="1"/>
          </p:cNvGraphicFramePr>
          <p:nvPr/>
        </p:nvGraphicFramePr>
        <p:xfrm>
          <a:off x="4964483" y="3215904"/>
          <a:ext cx="1215626" cy="28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5" imgW="1028520" imgH="253800" progId="Equation.3">
                  <p:embed/>
                </p:oleObj>
              </mc:Choice>
              <mc:Fallback>
                <p:oleObj name="Rovnice" r:id="rId15" imgW="1028520" imgH="253800" progId="Equation.3">
                  <p:embed/>
                  <p:pic>
                    <p:nvPicPr>
                      <p:cNvPr id="3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483" y="3215904"/>
                        <a:ext cx="1215626" cy="28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/>
          <p:cNvGraphicFramePr>
            <a:graphicFrameLocks noChangeAspect="1"/>
          </p:cNvGraphicFramePr>
          <p:nvPr/>
        </p:nvGraphicFramePr>
        <p:xfrm>
          <a:off x="4971940" y="4260596"/>
          <a:ext cx="113586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7" imgW="1041120" imgH="253800" progId="Equation.3">
                  <p:embed/>
                </p:oleObj>
              </mc:Choice>
              <mc:Fallback>
                <p:oleObj name="Rovnice" r:id="rId17" imgW="1041120" imgH="253800" progId="Equation.3">
                  <p:embed/>
                  <p:pic>
                    <p:nvPicPr>
                      <p:cNvPr id="3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940" y="4260596"/>
                        <a:ext cx="1135865" cy="26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/>
          <p:cNvGraphicFramePr>
            <a:graphicFrameLocks noChangeAspect="1"/>
          </p:cNvGraphicFramePr>
          <p:nvPr/>
        </p:nvGraphicFramePr>
        <p:xfrm>
          <a:off x="4953132" y="5008452"/>
          <a:ext cx="1173482" cy="31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9" imgW="927000" imgH="253800" progId="Equation.3">
                  <p:embed/>
                </p:oleObj>
              </mc:Choice>
              <mc:Fallback>
                <p:oleObj name="Rovnice" r:id="rId19" imgW="927000" imgH="253800" progId="Equation.3">
                  <p:embed/>
                  <p:pic>
                    <p:nvPicPr>
                      <p:cNvPr id="3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132" y="5008452"/>
                        <a:ext cx="1173482" cy="310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8"/>
          <p:cNvGraphicFramePr>
            <a:graphicFrameLocks noChangeAspect="1"/>
          </p:cNvGraphicFramePr>
          <p:nvPr/>
        </p:nvGraphicFramePr>
        <p:xfrm>
          <a:off x="5094569" y="5960139"/>
          <a:ext cx="102626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1" imgW="939600" imgH="253800" progId="Equation.3">
                  <p:embed/>
                </p:oleObj>
              </mc:Choice>
              <mc:Fallback>
                <p:oleObj name="Rovnice" r:id="rId21" imgW="939600" imgH="253800" progId="Equation.3">
                  <p:embed/>
                  <p:pic>
                    <p:nvPicPr>
                      <p:cNvPr id="3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569" y="5960139"/>
                        <a:ext cx="1026265" cy="26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ovéPole 35">
            <a:extLst>
              <a:ext uri="{FF2B5EF4-FFF2-40B4-BE49-F238E27FC236}">
                <a16:creationId xmlns:a16="http://schemas.microsoft.com/office/drawing/2014/main" id="{2889A39C-5B52-4929-971C-EF47F94FB559}"/>
              </a:ext>
            </a:extLst>
          </p:cNvPr>
          <p:cNvSpPr txBox="1"/>
          <p:nvPr/>
        </p:nvSpPr>
        <p:spPr>
          <a:xfrm>
            <a:off x="4545583" y="3925986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70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A274D20-5A35-40AF-86C3-E32E1CF84A77}"/>
              </a:ext>
            </a:extLst>
          </p:cNvPr>
          <p:cNvSpPr txBox="1"/>
          <p:nvPr/>
        </p:nvSpPr>
        <p:spPr>
          <a:xfrm>
            <a:off x="4620026" y="5693262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30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78CA0881-61D4-4CB3-848D-585AAA2528A9}"/>
              </a:ext>
            </a:extLst>
          </p:cNvPr>
          <p:cNvSpPr txBox="1"/>
          <p:nvPr/>
        </p:nvSpPr>
        <p:spPr>
          <a:xfrm>
            <a:off x="6439602" y="3563700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7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B4FBF77A-5DC4-4E79-8854-9A21FE1AA822}"/>
              </a:ext>
            </a:extLst>
          </p:cNvPr>
          <p:cNvSpPr txBox="1"/>
          <p:nvPr/>
        </p:nvSpPr>
        <p:spPr>
          <a:xfrm>
            <a:off x="6381956" y="4514315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63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2F7BB6F-7E2F-4808-BD78-25E4D0D834A6}"/>
              </a:ext>
            </a:extLst>
          </p:cNvPr>
          <p:cNvSpPr txBox="1"/>
          <p:nvPr/>
        </p:nvSpPr>
        <p:spPr>
          <a:xfrm>
            <a:off x="6397222" y="5374154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24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6DAFE72-9C14-424D-A8FA-8EC7737698CE}"/>
              </a:ext>
            </a:extLst>
          </p:cNvPr>
          <p:cNvSpPr txBox="1"/>
          <p:nvPr/>
        </p:nvSpPr>
        <p:spPr>
          <a:xfrm>
            <a:off x="6481748" y="6126835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3D72C29-4D96-4641-835E-29965845F3A7}"/>
              </a:ext>
            </a:extLst>
          </p:cNvPr>
          <p:cNvSpPr txBox="1"/>
          <p:nvPr/>
        </p:nvSpPr>
        <p:spPr>
          <a:xfrm>
            <a:off x="2752612" y="4738069"/>
            <a:ext cx="7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100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23A3BCC0-0CA9-4C07-A1D8-2045A8737AFA}"/>
              </a:ext>
            </a:extLst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553653" y="3039313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D7EBA4CA-6321-4E53-B57B-A2ED06FFEE77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553652" y="4041301"/>
            <a:ext cx="4822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9C4A83C1-74C5-4FFE-A0A8-3EDAB90CAA12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553652" y="4996547"/>
            <a:ext cx="482207" cy="53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05EAEE93-6479-47B7-9308-F98AE3D336F2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514623" y="5785526"/>
            <a:ext cx="482208" cy="47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28318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546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cs-CZ" dirty="0"/>
              <a:t>Jaká je p-st, že náhodně vybraný student je chlapec?</a:t>
            </a:r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just">
              <a:buClr>
                <a:srgbClr val="00A499"/>
              </a:buClr>
              <a:buNone/>
            </a:pPr>
            <a:r>
              <a:rPr lang="cs-CZ" b="1" dirty="0"/>
              <a:t>         70 </a:t>
            </a:r>
            <a:r>
              <a:rPr lang="en-US" b="1" dirty="0"/>
              <a:t>%</a:t>
            </a:r>
            <a:endParaRPr lang="cs-CZ" b="1" dirty="0"/>
          </a:p>
          <a:p>
            <a:pPr marL="0" indent="0" algn="just">
              <a:buClr>
                <a:srgbClr val="00A499"/>
              </a:buClr>
              <a:buNone/>
            </a:pPr>
            <a:endParaRPr lang="cs-CZ" dirty="0"/>
          </a:p>
          <a:p>
            <a:pPr marL="457200" indent="-457200" algn="just">
              <a:buFont typeface="+mj-lt"/>
              <a:buAutoNum type="alphaLcParenR" startAt="2"/>
            </a:pPr>
            <a:r>
              <a:rPr lang="cs-CZ" dirty="0"/>
              <a:t>Náhodně vybraný student má dlouhé vlasy. </a:t>
            </a:r>
          </a:p>
          <a:p>
            <a:pPr marL="0" indent="0" algn="just">
              <a:buNone/>
            </a:pPr>
            <a:r>
              <a:rPr lang="cs-CZ" dirty="0"/>
              <a:t>        Jaká je p-st, že náhodně vybraný student je chlapec?</a:t>
            </a:r>
          </a:p>
          <a:p>
            <a:pPr marL="0" indent="0" algn="just">
              <a:buClr>
                <a:srgbClr val="00A499"/>
              </a:buClr>
              <a:buNone/>
            </a:pPr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r>
              <a:rPr lang="cs-CZ" b="1" dirty="0"/>
              <a:t>        22,6 %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97</a:t>
            </a:fld>
            <a:r>
              <a:rPr lang="cs-CZ" dirty="0"/>
              <a:t> / 115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cs-CZ" sz="2000" dirty="0"/>
              <a:t>Ve třídě je 70 % chlapců a 30 % dívek. Dlouhé vlasy má 10 % chlapců a 80 % dívek. </a:t>
            </a:r>
          </a:p>
          <a:p>
            <a:r>
              <a:rPr lang="cs-CZ" sz="2000" dirty="0"/>
              <a:t>        Jaká je pravděpodobnost, že náhodně vybraný student má dlouhé vlasy?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745CF72-3D1C-4712-9508-B044BA0B1C89}"/>
              </a:ext>
            </a:extLst>
          </p:cNvPr>
          <p:cNvSpPr txBox="1"/>
          <p:nvPr/>
        </p:nvSpPr>
        <p:spPr>
          <a:xfrm>
            <a:off x="2094589" y="2153827"/>
            <a:ext cx="326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apriorní pravděpodobnost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136F618-FB3A-414C-B7F4-D472F91DD1A7}"/>
              </a:ext>
            </a:extLst>
          </p:cNvPr>
          <p:cNvSpPr txBox="1"/>
          <p:nvPr/>
        </p:nvSpPr>
        <p:spPr>
          <a:xfrm>
            <a:off x="2067911" y="4134327"/>
            <a:ext cx="326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aposteriorní pravděpodobnost</a:t>
            </a:r>
          </a:p>
        </p:txBody>
      </p:sp>
      <p:sp>
        <p:nvSpPr>
          <p:cNvPr id="9" name="Šipka: zahnutá doleva 8">
            <a:extLst>
              <a:ext uri="{FF2B5EF4-FFF2-40B4-BE49-F238E27FC236}">
                <a16:creationId xmlns:a16="http://schemas.microsoft.com/office/drawing/2014/main" id="{71902F31-7D83-44EB-9E1C-6A77C8AEBE5D}"/>
              </a:ext>
            </a:extLst>
          </p:cNvPr>
          <p:cNvSpPr/>
          <p:nvPr/>
        </p:nvSpPr>
        <p:spPr>
          <a:xfrm>
            <a:off x="6690444" y="2248242"/>
            <a:ext cx="543859" cy="2255418"/>
          </a:xfrm>
          <a:prstGeom prst="curvedLeftArrow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E90CF4-D5E7-4929-BC2A-4E747BF2F932}"/>
              </a:ext>
            </a:extLst>
          </p:cNvPr>
          <p:cNvSpPr txBox="1"/>
          <p:nvPr/>
        </p:nvSpPr>
        <p:spPr>
          <a:xfrm>
            <a:off x="7727577" y="2977309"/>
            <a:ext cx="332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změna vnímání reality </a:t>
            </a:r>
          </a:p>
          <a:p>
            <a:r>
              <a:rPr lang="cs-CZ" dirty="0">
                <a:solidFill>
                  <a:srgbClr val="00A499"/>
                </a:solidFill>
              </a:rPr>
              <a:t>ve světle nových informací</a:t>
            </a:r>
          </a:p>
        </p:txBody>
      </p:sp>
    </p:spTree>
    <p:extLst>
      <p:ext uri="{BB962C8B-B14F-4D97-AF65-F5344CB8AC3E}">
        <p14:creationId xmlns:p14="http://schemas.microsoft.com/office/powerpoint/2010/main" val="5771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98</a:t>
            </a:fld>
            <a:r>
              <a:rPr lang="cs-CZ" dirty="0"/>
              <a:t> / 115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>
            <a:normAutofit/>
          </a:bodyPr>
          <a:lstStyle/>
          <a:p>
            <a:r>
              <a:rPr lang="cs-CZ" dirty="0"/>
              <a:t>Senzitivita, specificita, prevalence…</a:t>
            </a:r>
          </a:p>
        </p:txBody>
      </p:sp>
      <p:pic>
        <p:nvPicPr>
          <p:cNvPr id="8" name="Picture 4" descr="Výsledek obrázku pro two ki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7"/>
          <a:stretch/>
        </p:blipFill>
        <p:spPr bwMode="auto">
          <a:xfrm>
            <a:off x="4439817" y="2348880"/>
            <a:ext cx="321434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852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 je...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99</a:t>
            </a:fld>
            <a:r>
              <a:rPr lang="cs-CZ" dirty="0"/>
              <a:t> / 115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>
            <a:normAutofit/>
          </a:bodyPr>
          <a:lstStyle/>
          <a:p>
            <a:r>
              <a:rPr lang="cs-CZ" dirty="0"/>
              <a:t>Screeningové testování</a:t>
            </a: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51CB8A60-C347-430E-B05D-974F59B7B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aneb vyšetřování předem definované skupiny lidí </a:t>
            </a:r>
            <a:r>
              <a:rPr lang="cs-CZ" b="1" dirty="0"/>
              <a:t>za účelem vyhledávání chorob v jejich časných stádiích</a:t>
            </a:r>
            <a:r>
              <a:rPr lang="cs-CZ" dirty="0"/>
              <a:t>, kdy pacient ještě nemá potíže a příznaky nebo jsou tyto příznaky spolehlivě identifikovatelné jen časově nebo finančně nákladným procesem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Vyšetření určité části populace na určité látky nebo symptomy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Předběžné vyšetření za účelem indikace pro plnohodnotnou diagnostiku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r>
              <a:rPr lang="cs-CZ" b="1" dirty="0"/>
              <a:t>Příklady screeningových testů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Trisomy</a:t>
            </a:r>
            <a:r>
              <a:rPr lang="cs-CZ" dirty="0"/>
              <a:t> test (neinvazivní test detekující např. Downův syndrom</a:t>
            </a:r>
            <a:r>
              <a:rPr lang="en-US" dirty="0"/>
              <a:t>; </a:t>
            </a:r>
            <a:r>
              <a:rPr lang="cs-CZ" dirty="0"/>
              <a:t>1. trimestr těhotenství), 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Test pro záchyt PAS (d</a:t>
            </a:r>
            <a:r>
              <a:rPr lang="en-US" dirty="0" err="1"/>
              <a:t>ota</a:t>
            </a:r>
            <a:r>
              <a:rPr lang="cs-CZ" dirty="0" err="1"/>
              <a:t>zníkové</a:t>
            </a:r>
            <a:r>
              <a:rPr lang="cs-CZ" dirty="0"/>
              <a:t> šetření detekující podezření na poruchu autistického spektra, 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r>
              <a:rPr lang="cs-CZ" dirty="0"/>
              <a:t>    předškolní věk)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Mamografický screening (ženy nad 40 let), 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TOKS (test okultního krvácení do stolice, jedinci nad 50 let), 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Antigenní testy na protilátky proti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SARS-CoV-2, …</a:t>
            </a: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090262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17814</TotalTime>
  <Words>9843</Words>
  <Application>Microsoft Office PowerPoint</Application>
  <PresentationFormat>Širokoúhlá obrazovka</PresentationFormat>
  <Paragraphs>2524</Paragraphs>
  <Slides>115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115</vt:i4>
      </vt:variant>
    </vt:vector>
  </HeadingPairs>
  <TitlesOfParts>
    <vt:vector size="125" baseType="lpstr"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Vlastní návrh</vt:lpstr>
      <vt:lpstr>1_Vlastní návrh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149</cp:revision>
  <dcterms:created xsi:type="dcterms:W3CDTF">2019-08-14T09:45:45Z</dcterms:created>
  <dcterms:modified xsi:type="dcterms:W3CDTF">2021-02-16T14:27:03Z</dcterms:modified>
</cp:coreProperties>
</file>