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61" r:id="rId2"/>
  </p:sldMasterIdLst>
  <p:notesMasterIdLst>
    <p:notesMasterId r:id="rId41"/>
  </p:notesMasterIdLst>
  <p:handoutMasterIdLst>
    <p:handoutMasterId r:id="rId42"/>
  </p:handoutMasterIdLst>
  <p:sldIdLst>
    <p:sldId id="259" r:id="rId3"/>
    <p:sldId id="742" r:id="rId4"/>
    <p:sldId id="648" r:id="rId5"/>
    <p:sldId id="743" r:id="rId6"/>
    <p:sldId id="745" r:id="rId7"/>
    <p:sldId id="744" r:id="rId8"/>
    <p:sldId id="787" r:id="rId9"/>
    <p:sldId id="748" r:id="rId10"/>
    <p:sldId id="749" r:id="rId11"/>
    <p:sldId id="750" r:id="rId12"/>
    <p:sldId id="751" r:id="rId13"/>
    <p:sldId id="752" r:id="rId14"/>
    <p:sldId id="753" r:id="rId15"/>
    <p:sldId id="754" r:id="rId16"/>
    <p:sldId id="785" r:id="rId17"/>
    <p:sldId id="786" r:id="rId18"/>
    <p:sldId id="784" r:id="rId19"/>
    <p:sldId id="755" r:id="rId20"/>
    <p:sldId id="756" r:id="rId21"/>
    <p:sldId id="770" r:id="rId22"/>
    <p:sldId id="774" r:id="rId23"/>
    <p:sldId id="773" r:id="rId24"/>
    <p:sldId id="772" r:id="rId25"/>
    <p:sldId id="771" r:id="rId26"/>
    <p:sldId id="765" r:id="rId27"/>
    <p:sldId id="769" r:id="rId28"/>
    <p:sldId id="768" r:id="rId29"/>
    <p:sldId id="766" r:id="rId30"/>
    <p:sldId id="775" r:id="rId31"/>
    <p:sldId id="776" r:id="rId32"/>
    <p:sldId id="780" r:id="rId33"/>
    <p:sldId id="779" r:id="rId34"/>
    <p:sldId id="781" r:id="rId35"/>
    <p:sldId id="778" r:id="rId36"/>
    <p:sldId id="777" r:id="rId37"/>
    <p:sldId id="782" r:id="rId38"/>
    <p:sldId id="783" r:id="rId39"/>
    <p:sldId id="547" r:id="rId40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499"/>
    <a:srgbClr val="CEF5F6"/>
    <a:srgbClr val="D1F3EF"/>
    <a:srgbClr val="B6EC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3" autoAdjust="0"/>
    <p:restoredTop sz="94660"/>
  </p:normalViewPr>
  <p:slideViewPr>
    <p:cSldViewPr snapToGrid="0">
      <p:cViewPr varScale="1">
        <p:scale>
          <a:sx n="59" d="100"/>
          <a:sy n="59" d="100"/>
        </p:scale>
        <p:origin x="60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3086" y="6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ableStyles" Target="tableStyles.xml"/><Relationship Id="rId20" Type="http://schemas.openxmlformats.org/officeDocument/2006/relationships/slide" Target="slides/slide18.xml"/><Relationship Id="rId41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5593D7-CC47-4C97-85AA-DEC62DBCBC42}" type="datetimeFigureOut">
              <a:rPr lang="cs-CZ" smtClean="0"/>
              <a:t>19.03.2020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B010F3-9304-47CE-BBAF-C01A528D71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281807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03CADA-E0D7-462E-B257-F097299824C9}" type="datetimeFigureOut">
              <a:rPr lang="cs-CZ" smtClean="0"/>
              <a:t>19.03.2020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FCA400-FF9F-4372-9083-93153931DCA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62221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69622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Litschmannová Martina, 2020, </a:t>
            </a:r>
            <a:r>
              <a:rPr lang="cs-CZ" dirty="0" err="1"/>
              <a:t>Vrtková</a:t>
            </a:r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cs-CZ"/>
              <a:t>Test obecných znalostí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9A7758-4641-47BD-846F-E2CEE4C566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792014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Litschmannová Martina, 2020, </a:t>
            </a:r>
            <a:r>
              <a:rPr lang="cs-CZ" dirty="0" err="1"/>
              <a:t>Vrtková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cs-CZ"/>
              <a:t>Test obecných znalostí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9A7758-4641-47BD-846F-E2CEE4C566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93455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Litschmannová Martina, 2020, </a:t>
            </a:r>
            <a:r>
              <a:rPr lang="cs-CZ" dirty="0" err="1"/>
              <a:t>Vrtková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cs-CZ"/>
              <a:t>Test obecných znalostí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9A7758-4641-47BD-846F-E2CEE4C566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998950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64057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A89A0-E3F2-4E50-B219-20B93D75FC5A}" type="datetime1">
              <a:rPr lang="cs-CZ" smtClean="0"/>
              <a:t>19.03.2020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Kombinatorika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8A01A-5E05-42C2-8465-186D54A8145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48192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26200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11" name="Zástupný symbol pro zápatí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Kombinatorika</a:t>
            </a:r>
          </a:p>
        </p:txBody>
      </p:sp>
      <p:sp>
        <p:nvSpPr>
          <p:cNvPr id="12" name="Zástupný symbol pro číslo snímku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‹#›</a:t>
            </a:fld>
            <a:r>
              <a:rPr lang="cs-CZ" dirty="0"/>
              <a:t> / 38</a:t>
            </a:r>
          </a:p>
        </p:txBody>
      </p:sp>
      <p:sp>
        <p:nvSpPr>
          <p:cNvPr id="14" name="Zástupný symbol pro text 13"/>
          <p:cNvSpPr>
            <a:spLocks noGrp="1"/>
          </p:cNvSpPr>
          <p:nvPr>
            <p:ph type="body" sz="quarter" idx="13" hasCustomPrompt="1"/>
          </p:nvPr>
        </p:nvSpPr>
        <p:spPr>
          <a:xfrm>
            <a:off x="322263" y="363538"/>
            <a:ext cx="10861675" cy="736600"/>
          </a:xfrm>
        </p:spPr>
        <p:txBody>
          <a:bodyPr anchor="ctr">
            <a:normAutofit/>
          </a:bodyPr>
          <a:lstStyle>
            <a:lvl1pPr marL="0" indent="0">
              <a:buNone/>
              <a:defRPr sz="3600">
                <a:solidFill>
                  <a:srgbClr val="00A499"/>
                </a:solidFill>
              </a:defRPr>
            </a:lvl1pPr>
          </a:lstStyle>
          <a:p>
            <a:pPr lvl="0"/>
            <a:r>
              <a:rPr lang="cs-CZ" dirty="0"/>
              <a:t>Nadpis</a:t>
            </a:r>
          </a:p>
        </p:txBody>
      </p:sp>
    </p:spTree>
    <p:extLst>
      <p:ext uri="{BB962C8B-B14F-4D97-AF65-F5344CB8AC3E}">
        <p14:creationId xmlns:p14="http://schemas.microsoft.com/office/powerpoint/2010/main" val="10948189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Litschmannová Martina, 2020, </a:t>
            </a:r>
            <a:r>
              <a:rPr lang="cs-CZ" dirty="0" err="1"/>
              <a:t>Vrtková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cs-CZ"/>
              <a:t>Test obecných znalostí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9A7758-4641-47BD-846F-E2CEE4C566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4093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Litschmannová Martina, 2020, </a:t>
            </a:r>
            <a:r>
              <a:rPr lang="cs-CZ" dirty="0" err="1"/>
              <a:t>Vrtková</a:t>
            </a:r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cs-CZ"/>
              <a:t>Test obecných znalostí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9A7758-4641-47BD-846F-E2CEE4C566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719225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Litschmannová Martina, 2020, </a:t>
            </a:r>
            <a:r>
              <a:rPr lang="cs-CZ" dirty="0" err="1"/>
              <a:t>Vrtková</a:t>
            </a:r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cs-CZ"/>
              <a:t>Test obecných znalostí</a:t>
            </a: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9A7758-4641-47BD-846F-E2CEE4C566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82109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Litschmannová Martina, 2020, </a:t>
            </a:r>
            <a:r>
              <a:rPr lang="cs-CZ" dirty="0" err="1"/>
              <a:t>Vrtková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cs-CZ"/>
              <a:t>Test obecných znalostí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9A7758-4641-47BD-846F-E2CEE4C566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255086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Litschmannová Martina, 2020, </a:t>
            </a:r>
            <a:r>
              <a:rPr lang="cs-CZ" dirty="0" err="1"/>
              <a:t>Vrtková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cs-CZ"/>
              <a:t>Test obecných znalostí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9A7758-4641-47BD-846F-E2CEE4C566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00747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Litschmannová Martina, 2020, </a:t>
            </a:r>
            <a:r>
              <a:rPr lang="cs-CZ" dirty="0" err="1"/>
              <a:t>Vrtková</a:t>
            </a:r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cs-CZ"/>
              <a:t>Test obecných znalostí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9A7758-4641-47BD-846F-E2CEE4C566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615013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4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2" Type="http://schemas.openxmlformats.org/officeDocument/2006/relationships/slideLayout" Target="../slideLayouts/slideLayout3.xml"/><Relationship Id="rId16" Type="http://schemas.microsoft.com/office/2007/relationships/hdphoto" Target="../media/hdphoto1.wdp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 userDrawn="1"/>
        </p:nvSpPr>
        <p:spPr>
          <a:xfrm>
            <a:off x="4887682" y="2290104"/>
            <a:ext cx="261982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sz="3200" dirty="0">
                <a:solidFill>
                  <a:srgbClr val="00A499"/>
                </a:solidFill>
              </a:rPr>
              <a:t>Kombinatorika</a:t>
            </a:r>
          </a:p>
        </p:txBody>
      </p:sp>
      <p:sp>
        <p:nvSpPr>
          <p:cNvPr id="11" name="Obdélník 10"/>
          <p:cNvSpPr/>
          <p:nvPr userDrawn="1"/>
        </p:nvSpPr>
        <p:spPr>
          <a:xfrm>
            <a:off x="4580376" y="2875956"/>
            <a:ext cx="31283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dirty="0"/>
              <a:t>Martina </a:t>
            </a:r>
            <a:r>
              <a:rPr lang="cs-CZ" sz="2400" dirty="0" err="1"/>
              <a:t>Litschmannová</a:t>
            </a:r>
            <a:endParaRPr lang="cs-CZ" sz="2400" dirty="0"/>
          </a:p>
        </p:txBody>
      </p:sp>
      <p:pic>
        <p:nvPicPr>
          <p:cNvPr id="12" name="Obrázek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182660" y="5201178"/>
            <a:ext cx="5847273" cy="864000"/>
          </a:xfrm>
          <a:prstGeom prst="rect">
            <a:avLst/>
          </a:prstGeom>
        </p:spPr>
      </p:pic>
      <p:sp>
        <p:nvSpPr>
          <p:cNvPr id="13" name="Obdélník 12"/>
          <p:cNvSpPr/>
          <p:nvPr userDrawn="1"/>
        </p:nvSpPr>
        <p:spPr>
          <a:xfrm>
            <a:off x="10296" y="6527920"/>
            <a:ext cx="12192000" cy="330080"/>
          </a:xfrm>
          <a:prstGeom prst="rect">
            <a:avLst/>
          </a:prstGeom>
          <a:solidFill>
            <a:srgbClr val="00A499"/>
          </a:solidFill>
          <a:ln>
            <a:solidFill>
              <a:srgbClr val="00A4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Obdélník 13"/>
          <p:cNvSpPr/>
          <p:nvPr userDrawn="1"/>
        </p:nvSpPr>
        <p:spPr>
          <a:xfrm>
            <a:off x="0" y="8949"/>
            <a:ext cx="12192000" cy="330080"/>
          </a:xfrm>
          <a:prstGeom prst="rect">
            <a:avLst/>
          </a:prstGeom>
          <a:solidFill>
            <a:srgbClr val="00A499"/>
          </a:solidFill>
          <a:ln>
            <a:solidFill>
              <a:srgbClr val="00A4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44461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92667" y="1346200"/>
            <a:ext cx="11125200" cy="4830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7" name="Obdélník 6"/>
          <p:cNvSpPr/>
          <p:nvPr userDrawn="1"/>
        </p:nvSpPr>
        <p:spPr>
          <a:xfrm>
            <a:off x="0" y="6527920"/>
            <a:ext cx="12192000" cy="330080"/>
          </a:xfrm>
          <a:prstGeom prst="rect">
            <a:avLst/>
          </a:prstGeom>
          <a:solidFill>
            <a:srgbClr val="00A499"/>
          </a:solidFill>
          <a:ln>
            <a:solidFill>
              <a:srgbClr val="00A4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400" dirty="0"/>
          </a:p>
        </p:txBody>
      </p:sp>
      <p:sp>
        <p:nvSpPr>
          <p:cNvPr id="8" name="Nadpis 1"/>
          <p:cNvSpPr txBox="1">
            <a:spLocks/>
          </p:cNvSpPr>
          <p:nvPr userDrawn="1"/>
        </p:nvSpPr>
        <p:spPr>
          <a:xfrm>
            <a:off x="0" y="330081"/>
            <a:ext cx="12192000" cy="787400"/>
          </a:xfrm>
          <a:prstGeom prst="rect">
            <a:avLst/>
          </a:prstGeom>
          <a:solidFill>
            <a:srgbClr val="D0EFF0"/>
          </a:solidFill>
          <a:ln>
            <a:solidFill>
              <a:srgbClr val="D0EFF0"/>
            </a:solidFill>
          </a:ln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rgbClr val="00A499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9" name="Obdélník 8"/>
          <p:cNvSpPr/>
          <p:nvPr userDrawn="1"/>
        </p:nvSpPr>
        <p:spPr>
          <a:xfrm>
            <a:off x="0" y="1"/>
            <a:ext cx="12192000" cy="330080"/>
          </a:xfrm>
          <a:prstGeom prst="rect">
            <a:avLst/>
          </a:prstGeom>
          <a:solidFill>
            <a:srgbClr val="00A499"/>
          </a:solidFill>
          <a:ln>
            <a:solidFill>
              <a:srgbClr val="00A4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3" name="Obrázek 12"/>
          <p:cNvPicPr>
            <a:picLocks noChangeAspect="1"/>
          </p:cNvPicPr>
          <p:nvPr userDrawn="1"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0000" l="10000" r="90000">
                        <a14:foregroundMark x1="14130" y1="48375" x2="14130" y2="48375"/>
                        <a14:foregroundMark x1="49638" y1="64621" x2="49638" y2="64621"/>
                        <a14:foregroundMark x1="70652" y1="63177" x2="70652" y2="63177"/>
                        <a14:foregroundMark x1="87319" y1="42960" x2="87319" y2="4296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294533" y="426243"/>
            <a:ext cx="652217" cy="654580"/>
          </a:xfrm>
          <a:prstGeom prst="rect">
            <a:avLst/>
          </a:prstGeom>
        </p:spPr>
      </p:pic>
      <p:sp>
        <p:nvSpPr>
          <p:cNvPr id="10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206575" y="6527920"/>
            <a:ext cx="2743200" cy="321493"/>
          </a:xfrm>
          <a:prstGeom prst="rect">
            <a:avLst/>
          </a:prstGeom>
        </p:spPr>
        <p:txBody>
          <a:bodyPr anchor="ctr"/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Litschmannová Martina, 2020, </a:t>
            </a:r>
            <a:r>
              <a:rPr lang="cs-CZ" dirty="0" err="1"/>
              <a:t>Vrtková</a:t>
            </a:r>
            <a:endParaRPr lang="cs-CZ" dirty="0"/>
          </a:p>
        </p:txBody>
      </p:sp>
      <p:sp>
        <p:nvSpPr>
          <p:cNvPr id="11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48896" y="6527920"/>
            <a:ext cx="4114800" cy="330080"/>
          </a:xfrm>
          <a:prstGeom prst="rect">
            <a:avLst/>
          </a:prstGeom>
        </p:spPr>
        <p:txBody>
          <a:bodyPr anchor="ctr"/>
          <a:lstStyle>
            <a:lvl1pPr algn="ctr"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Test obecných znalostí</a:t>
            </a:r>
          </a:p>
        </p:txBody>
      </p:sp>
      <p:sp>
        <p:nvSpPr>
          <p:cNvPr id="12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9203550" y="6538298"/>
            <a:ext cx="2743200" cy="330080"/>
          </a:xfrm>
          <a:prstGeom prst="rect">
            <a:avLst/>
          </a:prstGeom>
        </p:spPr>
        <p:txBody>
          <a:bodyPr anchor="ctr"/>
          <a:lstStyle>
            <a:lvl1pPr algn="r">
              <a:defRPr sz="1400" b="1">
                <a:solidFill>
                  <a:schemeClr val="bg1"/>
                </a:solidFill>
              </a:defRPr>
            </a:lvl1pPr>
          </a:lstStyle>
          <a:p>
            <a:fld id="{9BFF8332-A05E-4824-9942-9D2DF7C9C141}" type="slidenum">
              <a:rPr lang="cs-CZ" smtClean="0"/>
              <a:pPr/>
              <a:t>‹#›</a:t>
            </a:fld>
            <a:r>
              <a:rPr lang="cs-CZ" dirty="0"/>
              <a:t> / 26</a:t>
            </a:r>
          </a:p>
        </p:txBody>
      </p:sp>
    </p:spTree>
    <p:extLst>
      <p:ext uri="{BB962C8B-B14F-4D97-AF65-F5344CB8AC3E}">
        <p14:creationId xmlns:p14="http://schemas.microsoft.com/office/powerpoint/2010/main" val="3378790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6" r:id="rId12"/>
    <p:sldLayoutId id="2147483678" r:id="rId1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30.png"/><Relationship Id="rId7" Type="http://schemas.openxmlformats.org/officeDocument/2006/relationships/image" Target="../media/image33.pn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10" Type="http://schemas.openxmlformats.org/officeDocument/2006/relationships/image" Target="../media/image29.wmf"/><Relationship Id="rId4" Type="http://schemas.openxmlformats.org/officeDocument/2006/relationships/image" Target="../media/image8.png"/><Relationship Id="rId9" Type="http://schemas.openxmlformats.org/officeDocument/2006/relationships/oleObject" Target="../embeddings/oleObject1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5.png"/><Relationship Id="rId5" Type="http://schemas.openxmlformats.org/officeDocument/2006/relationships/image" Target="../media/image29.wmf"/><Relationship Id="rId4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hyperlink" Target="mailto:martina.litschmannova@vsb.cz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4675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>
            <a:extLst>
              <a:ext uri="{FF2B5EF4-FFF2-40B4-BE49-F238E27FC236}">
                <a16:creationId xmlns:a16="http://schemas.microsoft.com/office/drawing/2014/main" id="{4166DB6F-F1CB-4BB3-AFE8-0C71AE60449E}"/>
              </a:ext>
            </a:extLst>
          </p:cNvPr>
          <p:cNvSpPr/>
          <p:nvPr/>
        </p:nvSpPr>
        <p:spPr>
          <a:xfrm>
            <a:off x="0" y="4394836"/>
            <a:ext cx="12192000" cy="213308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CEF5F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ctr">
              <a:buNone/>
            </a:pPr>
            <a:endParaRPr lang="cs-CZ" dirty="0">
              <a:cs typeface="Times New Roman" pitchFamily="18" charset="0"/>
            </a:endParaRPr>
          </a:p>
          <a:p>
            <a:pPr marL="0" indent="0" algn="ctr">
              <a:buNone/>
            </a:pPr>
            <a:endParaRPr lang="cs-CZ" dirty="0">
              <a:cs typeface="Times New Roman" pitchFamily="18" charset="0"/>
            </a:endParaRPr>
          </a:p>
          <a:p>
            <a:pPr marL="0" indent="0" algn="ctr">
              <a:buNone/>
            </a:pPr>
            <a:endParaRPr lang="cs-CZ" dirty="0">
              <a:cs typeface="Times New Roman" pitchFamily="18" charset="0"/>
            </a:endParaRPr>
          </a:p>
          <a:p>
            <a:pPr marL="0" indent="0" algn="ctr">
              <a:buNone/>
            </a:pPr>
            <a:endParaRPr lang="cs-CZ" dirty="0">
              <a:cs typeface="Times New Roman" pitchFamily="18" charset="0"/>
            </a:endParaRPr>
          </a:p>
          <a:p>
            <a:pPr marL="0" indent="0" algn="ctr">
              <a:buNone/>
            </a:pPr>
            <a:endParaRPr lang="cs-CZ" dirty="0">
              <a:cs typeface="Times New Roman" pitchFamily="18" charset="0"/>
            </a:endParaRPr>
          </a:p>
          <a:p>
            <a:pPr marL="0" indent="0" algn="ctr">
              <a:buNone/>
            </a:pPr>
            <a:endParaRPr lang="cs-CZ" dirty="0">
              <a:cs typeface="Times New Roman" pitchFamily="18" charset="0"/>
            </a:endParaRPr>
          </a:p>
          <a:p>
            <a:pPr marL="0" indent="0" algn="ctr">
              <a:buNone/>
            </a:pPr>
            <a:endParaRPr lang="cs-CZ" dirty="0">
              <a:cs typeface="Times New Roman" pitchFamily="18" charset="0"/>
            </a:endParaRPr>
          </a:p>
          <a:p>
            <a:pPr marL="0" indent="0" algn="ctr">
              <a:buNone/>
            </a:pPr>
            <a:endParaRPr lang="cs-CZ" dirty="0"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cs-CZ" dirty="0">
                <a:cs typeface="Times New Roman" pitchFamily="18" charset="0"/>
              </a:rPr>
              <a:t>Kolika způsoby lze  obsadit 3 křesla třemi osobami?</a:t>
            </a:r>
            <a:endParaRPr lang="cs-CZ" dirty="0"/>
          </a:p>
          <a:p>
            <a:pPr marL="0" indent="0" algn="ctr">
              <a:buNone/>
            </a:pPr>
            <a:endParaRPr lang="cs-CZ" dirty="0"/>
          </a:p>
          <a:p>
            <a:pPr marL="0" indent="0" algn="ctr">
              <a:buNone/>
            </a:pPr>
            <a:endParaRPr lang="cs-CZ" dirty="0">
              <a:solidFill>
                <a:schemeClr val="accent3">
                  <a:lumMod val="50000"/>
                </a:schemeClr>
              </a:solidFill>
            </a:endParaRPr>
          </a:p>
          <a:p>
            <a:pPr marL="0" indent="0" algn="ctr">
              <a:buNone/>
            </a:pP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Kombinatorika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10</a:t>
            </a:fld>
            <a:r>
              <a:rPr lang="cs-CZ" dirty="0"/>
              <a:t> / 38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Permutace bez opakování</a:t>
            </a:r>
          </a:p>
        </p:txBody>
      </p:sp>
      <p:grpSp>
        <p:nvGrpSpPr>
          <p:cNvPr id="27" name="Skupina 9">
            <a:extLst>
              <a:ext uri="{FF2B5EF4-FFF2-40B4-BE49-F238E27FC236}">
                <a16:creationId xmlns:a16="http://schemas.microsoft.com/office/drawing/2014/main" id="{9FC331D7-001D-4B33-8C50-05B4AB5B6536}"/>
              </a:ext>
            </a:extLst>
          </p:cNvPr>
          <p:cNvGrpSpPr/>
          <p:nvPr/>
        </p:nvGrpSpPr>
        <p:grpSpPr>
          <a:xfrm>
            <a:off x="4519831" y="5046204"/>
            <a:ext cx="3456384" cy="369332"/>
            <a:chOff x="755576" y="3284984"/>
            <a:chExt cx="3456384" cy="369332"/>
          </a:xfrm>
        </p:grpSpPr>
        <p:sp>
          <p:nvSpPr>
            <p:cNvPr id="28" name="TextovéPole 27">
              <a:extLst>
                <a:ext uri="{FF2B5EF4-FFF2-40B4-BE49-F238E27FC236}">
                  <a16:creationId xmlns:a16="http://schemas.microsoft.com/office/drawing/2014/main" id="{84E98596-7518-4CD1-A3E9-294E33BD46E9}"/>
                </a:ext>
              </a:extLst>
            </p:cNvPr>
            <p:cNvSpPr txBox="1"/>
            <p:nvPr/>
          </p:nvSpPr>
          <p:spPr>
            <a:xfrm>
              <a:off x="755576" y="3284984"/>
              <a:ext cx="1008112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cs-CZ" dirty="0">
                  <a:solidFill>
                    <a:schemeClr val="accent3">
                      <a:lumMod val="50000"/>
                    </a:schemeClr>
                  </a:solidFill>
                </a:rPr>
                <a:t>1. křeslo</a:t>
              </a:r>
            </a:p>
          </p:txBody>
        </p:sp>
        <p:sp>
          <p:nvSpPr>
            <p:cNvPr id="29" name="TextovéPole 28">
              <a:extLst>
                <a:ext uri="{FF2B5EF4-FFF2-40B4-BE49-F238E27FC236}">
                  <a16:creationId xmlns:a16="http://schemas.microsoft.com/office/drawing/2014/main" id="{A1E0ED31-33D1-47C4-A2FF-2422DF0910BB}"/>
                </a:ext>
              </a:extLst>
            </p:cNvPr>
            <p:cNvSpPr txBox="1"/>
            <p:nvPr/>
          </p:nvSpPr>
          <p:spPr>
            <a:xfrm>
              <a:off x="1979712" y="3284984"/>
              <a:ext cx="1008112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cs-CZ" dirty="0">
                  <a:solidFill>
                    <a:schemeClr val="accent3">
                      <a:lumMod val="50000"/>
                    </a:schemeClr>
                  </a:solidFill>
                </a:rPr>
                <a:t>2. křeslo</a:t>
              </a:r>
            </a:p>
          </p:txBody>
        </p:sp>
        <p:sp>
          <p:nvSpPr>
            <p:cNvPr id="30" name="TextovéPole 29">
              <a:extLst>
                <a:ext uri="{FF2B5EF4-FFF2-40B4-BE49-F238E27FC236}">
                  <a16:creationId xmlns:a16="http://schemas.microsoft.com/office/drawing/2014/main" id="{CC3BCFF3-445E-44B8-9F71-4963DC1C49BC}"/>
                </a:ext>
              </a:extLst>
            </p:cNvPr>
            <p:cNvSpPr txBox="1"/>
            <p:nvPr/>
          </p:nvSpPr>
          <p:spPr>
            <a:xfrm>
              <a:off x="3131840" y="3284984"/>
              <a:ext cx="1080120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cs-CZ" dirty="0">
                  <a:solidFill>
                    <a:schemeClr val="accent3">
                      <a:lumMod val="50000"/>
                    </a:schemeClr>
                  </a:solidFill>
                </a:rPr>
                <a:t>3. křeslo</a:t>
              </a:r>
            </a:p>
          </p:txBody>
        </p:sp>
      </p:grpSp>
      <p:pic>
        <p:nvPicPr>
          <p:cNvPr id="21" name="Picture 4">
            <a:extLst>
              <a:ext uri="{FF2B5EF4-FFF2-40B4-BE49-F238E27FC236}">
                <a16:creationId xmlns:a16="http://schemas.microsoft.com/office/drawing/2014/main" id="{33A80C24-6B4C-4BB4-8C6F-A2B19D0E6E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39568" y="5525452"/>
            <a:ext cx="770384" cy="770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5">
            <a:extLst>
              <a:ext uri="{FF2B5EF4-FFF2-40B4-BE49-F238E27FC236}">
                <a16:creationId xmlns:a16="http://schemas.microsoft.com/office/drawing/2014/main" id="{C11DF2DE-D47E-49B1-928A-F0D8E45600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87440" y="5531132"/>
            <a:ext cx="764704" cy="764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6">
            <a:extLst>
              <a:ext uri="{FF2B5EF4-FFF2-40B4-BE49-F238E27FC236}">
                <a16:creationId xmlns:a16="http://schemas.microsoft.com/office/drawing/2014/main" id="{EF7F18AB-E00B-415C-9F0F-E618B71560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63304" y="5525452"/>
            <a:ext cx="770384" cy="770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638630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>
            <a:extLst>
              <a:ext uri="{FF2B5EF4-FFF2-40B4-BE49-F238E27FC236}">
                <a16:creationId xmlns:a16="http://schemas.microsoft.com/office/drawing/2014/main" id="{4166DB6F-F1CB-4BB3-AFE8-0C71AE60449E}"/>
              </a:ext>
            </a:extLst>
          </p:cNvPr>
          <p:cNvSpPr/>
          <p:nvPr/>
        </p:nvSpPr>
        <p:spPr>
          <a:xfrm>
            <a:off x="0" y="4394836"/>
            <a:ext cx="12192000" cy="213308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CEF5F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ctr">
              <a:buNone/>
            </a:pPr>
            <a:endParaRPr lang="cs-CZ" dirty="0">
              <a:cs typeface="Times New Roman" pitchFamily="18" charset="0"/>
            </a:endParaRPr>
          </a:p>
          <a:p>
            <a:pPr marL="0" indent="0" algn="ctr">
              <a:buNone/>
            </a:pPr>
            <a:endParaRPr lang="cs-CZ" dirty="0">
              <a:cs typeface="Times New Roman" pitchFamily="18" charset="0"/>
            </a:endParaRPr>
          </a:p>
          <a:p>
            <a:pPr marL="0" indent="0" algn="ctr">
              <a:buNone/>
            </a:pPr>
            <a:endParaRPr lang="cs-CZ" dirty="0">
              <a:cs typeface="Times New Roman" pitchFamily="18" charset="0"/>
            </a:endParaRPr>
          </a:p>
          <a:p>
            <a:pPr marL="0" indent="0" algn="ctr">
              <a:buNone/>
            </a:pPr>
            <a:endParaRPr lang="cs-CZ" dirty="0">
              <a:cs typeface="Times New Roman" pitchFamily="18" charset="0"/>
            </a:endParaRPr>
          </a:p>
          <a:p>
            <a:pPr marL="0" indent="0" algn="ctr">
              <a:buNone/>
            </a:pPr>
            <a:endParaRPr lang="cs-CZ" dirty="0">
              <a:cs typeface="Times New Roman" pitchFamily="18" charset="0"/>
            </a:endParaRPr>
          </a:p>
          <a:p>
            <a:pPr marL="0" indent="0" algn="ctr">
              <a:buNone/>
            </a:pPr>
            <a:endParaRPr lang="cs-CZ" dirty="0">
              <a:cs typeface="Times New Roman" pitchFamily="18" charset="0"/>
            </a:endParaRPr>
          </a:p>
          <a:p>
            <a:pPr marL="0" indent="0" algn="ctr">
              <a:buNone/>
            </a:pPr>
            <a:endParaRPr lang="cs-CZ" dirty="0">
              <a:cs typeface="Times New Roman" pitchFamily="18" charset="0"/>
            </a:endParaRPr>
          </a:p>
          <a:p>
            <a:pPr marL="0" indent="0" algn="ctr">
              <a:buNone/>
            </a:pPr>
            <a:endParaRPr lang="cs-CZ" dirty="0"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cs-CZ" dirty="0">
                <a:cs typeface="Times New Roman" pitchFamily="18" charset="0"/>
              </a:rPr>
              <a:t>Kolika způsoby lze  obsadit 3 křesla třemi osobami?</a:t>
            </a:r>
            <a:endParaRPr lang="cs-CZ" dirty="0"/>
          </a:p>
          <a:p>
            <a:pPr marL="0" indent="0" algn="ctr">
              <a:buNone/>
            </a:pPr>
            <a:endParaRPr lang="cs-CZ" dirty="0"/>
          </a:p>
          <a:p>
            <a:pPr marL="0" indent="0" algn="ctr">
              <a:buNone/>
            </a:pPr>
            <a:endParaRPr lang="cs-CZ" dirty="0">
              <a:solidFill>
                <a:schemeClr val="accent3">
                  <a:lumMod val="50000"/>
                </a:schemeClr>
              </a:solidFill>
            </a:endParaRPr>
          </a:p>
          <a:p>
            <a:pPr marL="0" indent="0" algn="ctr">
              <a:buNone/>
            </a:pP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Kombinatorika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11</a:t>
            </a:fld>
            <a:r>
              <a:rPr lang="cs-CZ" dirty="0"/>
              <a:t> / 38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Permutace bez opakování</a:t>
            </a:r>
          </a:p>
        </p:txBody>
      </p:sp>
      <p:grpSp>
        <p:nvGrpSpPr>
          <p:cNvPr id="27" name="Skupina 9">
            <a:extLst>
              <a:ext uri="{FF2B5EF4-FFF2-40B4-BE49-F238E27FC236}">
                <a16:creationId xmlns:a16="http://schemas.microsoft.com/office/drawing/2014/main" id="{9FC331D7-001D-4B33-8C50-05B4AB5B6536}"/>
              </a:ext>
            </a:extLst>
          </p:cNvPr>
          <p:cNvGrpSpPr/>
          <p:nvPr/>
        </p:nvGrpSpPr>
        <p:grpSpPr>
          <a:xfrm>
            <a:off x="4519831" y="5046204"/>
            <a:ext cx="3456384" cy="369332"/>
            <a:chOff x="755576" y="3284984"/>
            <a:chExt cx="3456384" cy="369332"/>
          </a:xfrm>
        </p:grpSpPr>
        <p:sp>
          <p:nvSpPr>
            <p:cNvPr id="28" name="TextovéPole 27">
              <a:extLst>
                <a:ext uri="{FF2B5EF4-FFF2-40B4-BE49-F238E27FC236}">
                  <a16:creationId xmlns:a16="http://schemas.microsoft.com/office/drawing/2014/main" id="{84E98596-7518-4CD1-A3E9-294E33BD46E9}"/>
                </a:ext>
              </a:extLst>
            </p:cNvPr>
            <p:cNvSpPr txBox="1"/>
            <p:nvPr/>
          </p:nvSpPr>
          <p:spPr>
            <a:xfrm>
              <a:off x="755576" y="3284984"/>
              <a:ext cx="1008112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cs-CZ" dirty="0">
                  <a:solidFill>
                    <a:schemeClr val="accent3">
                      <a:lumMod val="50000"/>
                    </a:schemeClr>
                  </a:solidFill>
                </a:rPr>
                <a:t>1. křeslo</a:t>
              </a:r>
            </a:p>
          </p:txBody>
        </p:sp>
        <p:sp>
          <p:nvSpPr>
            <p:cNvPr id="29" name="TextovéPole 28">
              <a:extLst>
                <a:ext uri="{FF2B5EF4-FFF2-40B4-BE49-F238E27FC236}">
                  <a16:creationId xmlns:a16="http://schemas.microsoft.com/office/drawing/2014/main" id="{A1E0ED31-33D1-47C4-A2FF-2422DF0910BB}"/>
                </a:ext>
              </a:extLst>
            </p:cNvPr>
            <p:cNvSpPr txBox="1"/>
            <p:nvPr/>
          </p:nvSpPr>
          <p:spPr>
            <a:xfrm>
              <a:off x="1979712" y="3284984"/>
              <a:ext cx="1008112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cs-CZ" dirty="0">
                  <a:solidFill>
                    <a:schemeClr val="accent3">
                      <a:lumMod val="50000"/>
                    </a:schemeClr>
                  </a:solidFill>
                </a:rPr>
                <a:t>2. křeslo</a:t>
              </a:r>
            </a:p>
          </p:txBody>
        </p:sp>
        <p:sp>
          <p:nvSpPr>
            <p:cNvPr id="30" name="TextovéPole 29">
              <a:extLst>
                <a:ext uri="{FF2B5EF4-FFF2-40B4-BE49-F238E27FC236}">
                  <a16:creationId xmlns:a16="http://schemas.microsoft.com/office/drawing/2014/main" id="{CC3BCFF3-445E-44B8-9F71-4963DC1C49BC}"/>
                </a:ext>
              </a:extLst>
            </p:cNvPr>
            <p:cNvSpPr txBox="1"/>
            <p:nvPr/>
          </p:nvSpPr>
          <p:spPr>
            <a:xfrm>
              <a:off x="3131840" y="3284984"/>
              <a:ext cx="1080120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cs-CZ" dirty="0">
                  <a:solidFill>
                    <a:schemeClr val="accent3">
                      <a:lumMod val="50000"/>
                    </a:schemeClr>
                  </a:solidFill>
                </a:rPr>
                <a:t>3. křeslo</a:t>
              </a:r>
            </a:p>
          </p:txBody>
        </p:sp>
      </p:grpSp>
      <p:pic>
        <p:nvPicPr>
          <p:cNvPr id="18" name="Picture 4">
            <a:extLst>
              <a:ext uri="{FF2B5EF4-FFF2-40B4-BE49-F238E27FC236}">
                <a16:creationId xmlns:a16="http://schemas.microsoft.com/office/drawing/2014/main" id="{37322A02-9351-4BC7-9E43-0BF564EF79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45248" y="5527801"/>
            <a:ext cx="770384" cy="770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5">
            <a:extLst>
              <a:ext uri="{FF2B5EF4-FFF2-40B4-BE49-F238E27FC236}">
                <a16:creationId xmlns:a16="http://schemas.microsoft.com/office/drawing/2014/main" id="{0ECE3C02-4771-4064-90BE-B5541374E5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68984" y="5533481"/>
            <a:ext cx="764704" cy="764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6">
            <a:extLst>
              <a:ext uri="{FF2B5EF4-FFF2-40B4-BE49-F238E27FC236}">
                <a16:creationId xmlns:a16="http://schemas.microsoft.com/office/drawing/2014/main" id="{10FDC274-2801-4974-99E0-A6C979D581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21112" y="5527801"/>
            <a:ext cx="770384" cy="770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262235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>
            <a:extLst>
              <a:ext uri="{FF2B5EF4-FFF2-40B4-BE49-F238E27FC236}">
                <a16:creationId xmlns:a16="http://schemas.microsoft.com/office/drawing/2014/main" id="{4166DB6F-F1CB-4BB3-AFE8-0C71AE60449E}"/>
              </a:ext>
            </a:extLst>
          </p:cNvPr>
          <p:cNvSpPr/>
          <p:nvPr/>
        </p:nvSpPr>
        <p:spPr>
          <a:xfrm>
            <a:off x="0" y="4394836"/>
            <a:ext cx="12192000" cy="213308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CEF5F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ctr">
              <a:buNone/>
            </a:pPr>
            <a:endParaRPr lang="cs-CZ" dirty="0">
              <a:cs typeface="Times New Roman" pitchFamily="18" charset="0"/>
            </a:endParaRPr>
          </a:p>
          <a:p>
            <a:pPr marL="0" indent="0" algn="ctr">
              <a:buNone/>
            </a:pPr>
            <a:endParaRPr lang="cs-CZ" dirty="0">
              <a:cs typeface="Times New Roman" pitchFamily="18" charset="0"/>
            </a:endParaRPr>
          </a:p>
          <a:p>
            <a:pPr marL="0" indent="0" algn="ctr">
              <a:buNone/>
            </a:pPr>
            <a:endParaRPr lang="cs-CZ" dirty="0">
              <a:cs typeface="Times New Roman" pitchFamily="18" charset="0"/>
            </a:endParaRPr>
          </a:p>
          <a:p>
            <a:pPr marL="0" indent="0" algn="ctr">
              <a:buNone/>
            </a:pPr>
            <a:endParaRPr lang="cs-CZ" dirty="0">
              <a:cs typeface="Times New Roman" pitchFamily="18" charset="0"/>
            </a:endParaRPr>
          </a:p>
          <a:p>
            <a:pPr marL="0" indent="0" algn="ctr">
              <a:buNone/>
            </a:pPr>
            <a:endParaRPr lang="cs-CZ" dirty="0">
              <a:cs typeface="Times New Roman" pitchFamily="18" charset="0"/>
            </a:endParaRPr>
          </a:p>
          <a:p>
            <a:pPr marL="0" indent="0" algn="ctr">
              <a:buNone/>
            </a:pPr>
            <a:endParaRPr lang="cs-CZ" dirty="0">
              <a:cs typeface="Times New Roman" pitchFamily="18" charset="0"/>
            </a:endParaRPr>
          </a:p>
          <a:p>
            <a:pPr marL="0" indent="0" algn="ctr">
              <a:buNone/>
            </a:pPr>
            <a:endParaRPr lang="cs-CZ" dirty="0">
              <a:cs typeface="Times New Roman" pitchFamily="18" charset="0"/>
            </a:endParaRPr>
          </a:p>
          <a:p>
            <a:pPr marL="0" indent="0" algn="ctr">
              <a:buNone/>
            </a:pPr>
            <a:endParaRPr lang="cs-CZ" dirty="0"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cs-CZ" dirty="0">
                <a:cs typeface="Times New Roman" pitchFamily="18" charset="0"/>
              </a:rPr>
              <a:t>Kolika způsoby lze  obsadit 3 křesla třemi osobami?</a:t>
            </a:r>
            <a:endParaRPr lang="cs-CZ" dirty="0"/>
          </a:p>
          <a:p>
            <a:pPr marL="0" indent="0" algn="ctr">
              <a:buNone/>
            </a:pPr>
            <a:endParaRPr lang="cs-CZ" dirty="0"/>
          </a:p>
          <a:p>
            <a:pPr marL="0" indent="0" algn="ctr">
              <a:buNone/>
            </a:pPr>
            <a:endParaRPr lang="cs-CZ" dirty="0">
              <a:solidFill>
                <a:schemeClr val="accent3">
                  <a:lumMod val="50000"/>
                </a:schemeClr>
              </a:solidFill>
            </a:endParaRPr>
          </a:p>
          <a:p>
            <a:pPr marL="0" indent="0" algn="ctr">
              <a:buNone/>
            </a:pP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Kombinatorika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12</a:t>
            </a:fld>
            <a:r>
              <a:rPr lang="cs-CZ" dirty="0"/>
              <a:t> / 38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Permutace bez opakování</a:t>
            </a:r>
          </a:p>
        </p:txBody>
      </p:sp>
      <p:grpSp>
        <p:nvGrpSpPr>
          <p:cNvPr id="27" name="Skupina 9">
            <a:extLst>
              <a:ext uri="{FF2B5EF4-FFF2-40B4-BE49-F238E27FC236}">
                <a16:creationId xmlns:a16="http://schemas.microsoft.com/office/drawing/2014/main" id="{9FC331D7-001D-4B33-8C50-05B4AB5B6536}"/>
              </a:ext>
            </a:extLst>
          </p:cNvPr>
          <p:cNvGrpSpPr/>
          <p:nvPr/>
        </p:nvGrpSpPr>
        <p:grpSpPr>
          <a:xfrm>
            <a:off x="4519831" y="5046204"/>
            <a:ext cx="3456384" cy="369332"/>
            <a:chOff x="755576" y="3284984"/>
            <a:chExt cx="3456384" cy="369332"/>
          </a:xfrm>
        </p:grpSpPr>
        <p:sp>
          <p:nvSpPr>
            <p:cNvPr id="28" name="TextovéPole 27">
              <a:extLst>
                <a:ext uri="{FF2B5EF4-FFF2-40B4-BE49-F238E27FC236}">
                  <a16:creationId xmlns:a16="http://schemas.microsoft.com/office/drawing/2014/main" id="{84E98596-7518-4CD1-A3E9-294E33BD46E9}"/>
                </a:ext>
              </a:extLst>
            </p:cNvPr>
            <p:cNvSpPr txBox="1"/>
            <p:nvPr/>
          </p:nvSpPr>
          <p:spPr>
            <a:xfrm>
              <a:off x="755576" y="3284984"/>
              <a:ext cx="1008112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cs-CZ" dirty="0">
                  <a:solidFill>
                    <a:schemeClr val="accent3">
                      <a:lumMod val="50000"/>
                    </a:schemeClr>
                  </a:solidFill>
                </a:rPr>
                <a:t>1. křeslo</a:t>
              </a:r>
            </a:p>
          </p:txBody>
        </p:sp>
        <p:sp>
          <p:nvSpPr>
            <p:cNvPr id="29" name="TextovéPole 28">
              <a:extLst>
                <a:ext uri="{FF2B5EF4-FFF2-40B4-BE49-F238E27FC236}">
                  <a16:creationId xmlns:a16="http://schemas.microsoft.com/office/drawing/2014/main" id="{A1E0ED31-33D1-47C4-A2FF-2422DF0910BB}"/>
                </a:ext>
              </a:extLst>
            </p:cNvPr>
            <p:cNvSpPr txBox="1"/>
            <p:nvPr/>
          </p:nvSpPr>
          <p:spPr>
            <a:xfrm>
              <a:off x="1979712" y="3284984"/>
              <a:ext cx="1008112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cs-CZ" dirty="0">
                  <a:solidFill>
                    <a:schemeClr val="accent3">
                      <a:lumMod val="50000"/>
                    </a:schemeClr>
                  </a:solidFill>
                </a:rPr>
                <a:t>2. křeslo</a:t>
              </a:r>
            </a:p>
          </p:txBody>
        </p:sp>
        <p:sp>
          <p:nvSpPr>
            <p:cNvPr id="30" name="TextovéPole 29">
              <a:extLst>
                <a:ext uri="{FF2B5EF4-FFF2-40B4-BE49-F238E27FC236}">
                  <a16:creationId xmlns:a16="http://schemas.microsoft.com/office/drawing/2014/main" id="{CC3BCFF3-445E-44B8-9F71-4963DC1C49BC}"/>
                </a:ext>
              </a:extLst>
            </p:cNvPr>
            <p:cNvSpPr txBox="1"/>
            <p:nvPr/>
          </p:nvSpPr>
          <p:spPr>
            <a:xfrm>
              <a:off x="3131840" y="3284984"/>
              <a:ext cx="1080120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cs-CZ" dirty="0">
                  <a:solidFill>
                    <a:schemeClr val="accent3">
                      <a:lumMod val="50000"/>
                    </a:schemeClr>
                  </a:solidFill>
                </a:rPr>
                <a:t>3. křeslo</a:t>
              </a:r>
            </a:p>
          </p:txBody>
        </p:sp>
      </p:grpSp>
      <p:pic>
        <p:nvPicPr>
          <p:cNvPr id="21" name="Picture 4">
            <a:extLst>
              <a:ext uri="{FF2B5EF4-FFF2-40B4-BE49-F238E27FC236}">
                <a16:creationId xmlns:a16="http://schemas.microsoft.com/office/drawing/2014/main" id="{579C80C1-3720-4BD6-A669-A4729934A6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93120" y="5537384"/>
            <a:ext cx="770384" cy="770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5">
            <a:extLst>
              <a:ext uri="{FF2B5EF4-FFF2-40B4-BE49-F238E27FC236}">
                <a16:creationId xmlns:a16="http://schemas.microsoft.com/office/drawing/2014/main" id="{5EC59BD0-AAC2-403F-AD7E-412071C7D9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68984" y="5543064"/>
            <a:ext cx="764704" cy="764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6">
            <a:extLst>
              <a:ext uri="{FF2B5EF4-FFF2-40B4-BE49-F238E27FC236}">
                <a16:creationId xmlns:a16="http://schemas.microsoft.com/office/drawing/2014/main" id="{329E40BC-2441-4123-857C-CD9C68305E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45248" y="5537384"/>
            <a:ext cx="770384" cy="770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TextovéPole 23">
            <a:extLst>
              <a:ext uri="{FF2B5EF4-FFF2-40B4-BE49-F238E27FC236}">
                <a16:creationId xmlns:a16="http://schemas.microsoft.com/office/drawing/2014/main" id="{259381C7-F7C1-49A1-A376-76293853D26C}"/>
              </a:ext>
            </a:extLst>
          </p:cNvPr>
          <p:cNvSpPr txBox="1"/>
          <p:nvPr/>
        </p:nvSpPr>
        <p:spPr>
          <a:xfrm>
            <a:off x="9162091" y="5226702"/>
            <a:ext cx="26997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>
                <a:solidFill>
                  <a:srgbClr val="00A499"/>
                </a:solidFill>
              </a:rPr>
              <a:t>Permutace</a:t>
            </a:r>
          </a:p>
          <a:p>
            <a:pPr algn="ctr"/>
            <a:r>
              <a:rPr lang="cs-CZ" sz="2000" b="1" dirty="0">
                <a:solidFill>
                  <a:srgbClr val="00A499"/>
                </a:solidFill>
              </a:rPr>
              <a:t>=</a:t>
            </a:r>
          </a:p>
          <a:p>
            <a:pPr algn="ctr"/>
            <a:r>
              <a:rPr lang="cs-CZ" sz="2000" b="1" dirty="0">
                <a:solidFill>
                  <a:srgbClr val="00A499"/>
                </a:solidFill>
              </a:rPr>
              <a:t>Přesmyčky</a:t>
            </a:r>
          </a:p>
        </p:txBody>
      </p:sp>
    </p:spTree>
    <p:extLst>
      <p:ext uri="{BB962C8B-B14F-4D97-AF65-F5344CB8AC3E}">
        <p14:creationId xmlns:p14="http://schemas.microsoft.com/office/powerpoint/2010/main" val="82566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>
            <a:extLst>
              <a:ext uri="{FF2B5EF4-FFF2-40B4-BE49-F238E27FC236}">
                <a16:creationId xmlns:a16="http://schemas.microsoft.com/office/drawing/2014/main" id="{4166DB6F-F1CB-4BB3-AFE8-0C71AE60449E}"/>
              </a:ext>
            </a:extLst>
          </p:cNvPr>
          <p:cNvSpPr/>
          <p:nvPr/>
        </p:nvSpPr>
        <p:spPr>
          <a:xfrm>
            <a:off x="0" y="4394836"/>
            <a:ext cx="12192000" cy="213308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CEF5F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ctr">
              <a:buNone/>
            </a:pPr>
            <a:endParaRPr lang="cs-CZ" dirty="0">
              <a:cs typeface="Times New Roman" pitchFamily="18" charset="0"/>
            </a:endParaRPr>
          </a:p>
          <a:p>
            <a:pPr marL="0" indent="0" algn="ctr">
              <a:buNone/>
            </a:pPr>
            <a:endParaRPr lang="cs-CZ" dirty="0">
              <a:cs typeface="Times New Roman" pitchFamily="18" charset="0"/>
            </a:endParaRPr>
          </a:p>
          <a:p>
            <a:pPr marL="0" indent="0" algn="ctr">
              <a:buNone/>
            </a:pPr>
            <a:endParaRPr lang="cs-CZ" dirty="0">
              <a:cs typeface="Times New Roman" pitchFamily="18" charset="0"/>
            </a:endParaRPr>
          </a:p>
          <a:p>
            <a:pPr marL="0" indent="0" algn="ctr">
              <a:buNone/>
            </a:pPr>
            <a:endParaRPr lang="cs-CZ" dirty="0">
              <a:cs typeface="Times New Roman" pitchFamily="18" charset="0"/>
            </a:endParaRPr>
          </a:p>
          <a:p>
            <a:pPr marL="0" indent="0" algn="ctr">
              <a:buNone/>
            </a:pPr>
            <a:endParaRPr lang="cs-CZ" dirty="0">
              <a:cs typeface="Times New Roman" pitchFamily="18" charset="0"/>
            </a:endParaRPr>
          </a:p>
          <a:p>
            <a:pPr marL="0" indent="0" algn="ctr">
              <a:buNone/>
            </a:pPr>
            <a:endParaRPr lang="cs-CZ" dirty="0">
              <a:cs typeface="Times New Roman" pitchFamily="18" charset="0"/>
            </a:endParaRPr>
          </a:p>
          <a:p>
            <a:pPr marL="0" indent="0" algn="ctr">
              <a:buNone/>
            </a:pPr>
            <a:endParaRPr lang="cs-CZ" dirty="0">
              <a:cs typeface="Times New Roman" pitchFamily="18" charset="0"/>
            </a:endParaRPr>
          </a:p>
          <a:p>
            <a:pPr marL="0" indent="0" algn="ctr">
              <a:buNone/>
            </a:pPr>
            <a:endParaRPr lang="cs-CZ" dirty="0"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cs-CZ" dirty="0">
                <a:cs typeface="Times New Roman" pitchFamily="18" charset="0"/>
              </a:rPr>
              <a:t>Kolika způsoby lze  obsadit 3 křesla třemi osobami?</a:t>
            </a:r>
            <a:endParaRPr lang="cs-CZ" dirty="0"/>
          </a:p>
          <a:p>
            <a:pPr marL="0" indent="0" algn="ctr">
              <a:buNone/>
            </a:pPr>
            <a:endParaRPr lang="cs-CZ" dirty="0"/>
          </a:p>
          <a:p>
            <a:pPr marL="0" indent="0" algn="ctr">
              <a:buNone/>
            </a:pPr>
            <a:endParaRPr lang="cs-CZ" dirty="0">
              <a:solidFill>
                <a:schemeClr val="accent3">
                  <a:lumMod val="50000"/>
                </a:schemeClr>
              </a:solidFill>
            </a:endParaRPr>
          </a:p>
          <a:p>
            <a:pPr marL="0" indent="0" algn="ctr">
              <a:buNone/>
            </a:pP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Kombinatorika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13</a:t>
            </a:fld>
            <a:r>
              <a:rPr lang="cs-CZ" dirty="0"/>
              <a:t> / 38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Permutace bez opakování</a:t>
            </a:r>
          </a:p>
        </p:txBody>
      </p:sp>
      <p:grpSp>
        <p:nvGrpSpPr>
          <p:cNvPr id="27" name="Skupina 9">
            <a:extLst>
              <a:ext uri="{FF2B5EF4-FFF2-40B4-BE49-F238E27FC236}">
                <a16:creationId xmlns:a16="http://schemas.microsoft.com/office/drawing/2014/main" id="{9FC331D7-001D-4B33-8C50-05B4AB5B6536}"/>
              </a:ext>
            </a:extLst>
          </p:cNvPr>
          <p:cNvGrpSpPr/>
          <p:nvPr/>
        </p:nvGrpSpPr>
        <p:grpSpPr>
          <a:xfrm>
            <a:off x="4519831" y="5046204"/>
            <a:ext cx="3456384" cy="369332"/>
            <a:chOff x="755576" y="3284984"/>
            <a:chExt cx="3456384" cy="369332"/>
          </a:xfrm>
        </p:grpSpPr>
        <p:sp>
          <p:nvSpPr>
            <p:cNvPr id="28" name="TextovéPole 27">
              <a:extLst>
                <a:ext uri="{FF2B5EF4-FFF2-40B4-BE49-F238E27FC236}">
                  <a16:creationId xmlns:a16="http://schemas.microsoft.com/office/drawing/2014/main" id="{84E98596-7518-4CD1-A3E9-294E33BD46E9}"/>
                </a:ext>
              </a:extLst>
            </p:cNvPr>
            <p:cNvSpPr txBox="1"/>
            <p:nvPr/>
          </p:nvSpPr>
          <p:spPr>
            <a:xfrm>
              <a:off x="755576" y="3284984"/>
              <a:ext cx="1008112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cs-CZ" dirty="0">
                  <a:solidFill>
                    <a:schemeClr val="accent3">
                      <a:lumMod val="50000"/>
                    </a:schemeClr>
                  </a:solidFill>
                </a:rPr>
                <a:t>1. křeslo</a:t>
              </a:r>
            </a:p>
          </p:txBody>
        </p:sp>
        <p:sp>
          <p:nvSpPr>
            <p:cNvPr id="29" name="TextovéPole 28">
              <a:extLst>
                <a:ext uri="{FF2B5EF4-FFF2-40B4-BE49-F238E27FC236}">
                  <a16:creationId xmlns:a16="http://schemas.microsoft.com/office/drawing/2014/main" id="{A1E0ED31-33D1-47C4-A2FF-2422DF0910BB}"/>
                </a:ext>
              </a:extLst>
            </p:cNvPr>
            <p:cNvSpPr txBox="1"/>
            <p:nvPr/>
          </p:nvSpPr>
          <p:spPr>
            <a:xfrm>
              <a:off x="1979712" y="3284984"/>
              <a:ext cx="1008112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cs-CZ" dirty="0">
                  <a:solidFill>
                    <a:schemeClr val="accent3">
                      <a:lumMod val="50000"/>
                    </a:schemeClr>
                  </a:solidFill>
                </a:rPr>
                <a:t>2. křeslo</a:t>
              </a:r>
            </a:p>
          </p:txBody>
        </p:sp>
        <p:sp>
          <p:nvSpPr>
            <p:cNvPr id="30" name="TextovéPole 29">
              <a:extLst>
                <a:ext uri="{FF2B5EF4-FFF2-40B4-BE49-F238E27FC236}">
                  <a16:creationId xmlns:a16="http://schemas.microsoft.com/office/drawing/2014/main" id="{CC3BCFF3-445E-44B8-9F71-4963DC1C49BC}"/>
                </a:ext>
              </a:extLst>
            </p:cNvPr>
            <p:cNvSpPr txBox="1"/>
            <p:nvPr/>
          </p:nvSpPr>
          <p:spPr>
            <a:xfrm>
              <a:off x="3131840" y="3284984"/>
              <a:ext cx="1080120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cs-CZ" dirty="0">
                  <a:solidFill>
                    <a:schemeClr val="accent3">
                      <a:lumMod val="50000"/>
                    </a:schemeClr>
                  </a:solidFill>
                </a:rPr>
                <a:t>3. křeslo</a:t>
              </a:r>
            </a:p>
          </p:txBody>
        </p:sp>
      </p:grpSp>
      <p:sp>
        <p:nvSpPr>
          <p:cNvPr id="24" name="TextovéPole 23">
            <a:extLst>
              <a:ext uri="{FF2B5EF4-FFF2-40B4-BE49-F238E27FC236}">
                <a16:creationId xmlns:a16="http://schemas.microsoft.com/office/drawing/2014/main" id="{259381C7-F7C1-49A1-A376-76293853D26C}"/>
              </a:ext>
            </a:extLst>
          </p:cNvPr>
          <p:cNvSpPr txBox="1"/>
          <p:nvPr/>
        </p:nvSpPr>
        <p:spPr>
          <a:xfrm>
            <a:off x="9162091" y="5226702"/>
            <a:ext cx="26997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>
                <a:solidFill>
                  <a:srgbClr val="00A499"/>
                </a:solidFill>
              </a:rPr>
              <a:t>Permutace</a:t>
            </a:r>
          </a:p>
          <a:p>
            <a:pPr algn="ctr"/>
            <a:r>
              <a:rPr lang="cs-CZ" sz="2000" b="1" dirty="0">
                <a:solidFill>
                  <a:srgbClr val="00A499"/>
                </a:solidFill>
              </a:rPr>
              <a:t>=</a:t>
            </a:r>
          </a:p>
          <a:p>
            <a:pPr algn="ctr"/>
            <a:r>
              <a:rPr lang="cs-CZ" sz="2000" b="1" dirty="0">
                <a:solidFill>
                  <a:srgbClr val="00A499"/>
                </a:solidFill>
              </a:rPr>
              <a:t>Přesmyčky</a:t>
            </a:r>
          </a:p>
        </p:txBody>
      </p:sp>
      <p:grpSp>
        <p:nvGrpSpPr>
          <p:cNvPr id="16" name="Skupina 20">
            <a:extLst>
              <a:ext uri="{FF2B5EF4-FFF2-40B4-BE49-F238E27FC236}">
                <a16:creationId xmlns:a16="http://schemas.microsoft.com/office/drawing/2014/main" id="{4C7F8ACC-6E79-4F44-BDDE-3F8ABFAFEF3C}"/>
              </a:ext>
            </a:extLst>
          </p:cNvPr>
          <p:cNvGrpSpPr/>
          <p:nvPr/>
        </p:nvGrpSpPr>
        <p:grpSpPr>
          <a:xfrm>
            <a:off x="4603269" y="5549637"/>
            <a:ext cx="792088" cy="873388"/>
            <a:chOff x="1979712" y="3573016"/>
            <a:chExt cx="792088" cy="873388"/>
          </a:xfrm>
        </p:grpSpPr>
        <p:cxnSp>
          <p:nvCxnSpPr>
            <p:cNvPr id="17" name="Přímá spojovací šipka 43">
              <a:extLst>
                <a:ext uri="{FF2B5EF4-FFF2-40B4-BE49-F238E27FC236}">
                  <a16:creationId xmlns:a16="http://schemas.microsoft.com/office/drawing/2014/main" id="{0CABFD8A-40B5-459F-ACE9-FDC616F9A057}"/>
                </a:ext>
              </a:extLst>
            </p:cNvPr>
            <p:cNvCxnSpPr/>
            <p:nvPr/>
          </p:nvCxnSpPr>
          <p:spPr>
            <a:xfrm flipV="1">
              <a:off x="2339752" y="3573016"/>
              <a:ext cx="0" cy="432048"/>
            </a:xfrm>
            <a:prstGeom prst="straightConnector1">
              <a:avLst/>
            </a:prstGeom>
            <a:ln w="28575">
              <a:solidFill>
                <a:srgbClr val="00A499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ovéPole 17">
              <a:extLst>
                <a:ext uri="{FF2B5EF4-FFF2-40B4-BE49-F238E27FC236}">
                  <a16:creationId xmlns:a16="http://schemas.microsoft.com/office/drawing/2014/main" id="{58FD6C0A-9040-45F4-A842-723C234F37BD}"/>
                </a:ext>
              </a:extLst>
            </p:cNvPr>
            <p:cNvSpPr txBox="1"/>
            <p:nvPr/>
          </p:nvSpPr>
          <p:spPr>
            <a:xfrm>
              <a:off x="1979712" y="4077072"/>
              <a:ext cx="7920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b="1" i="1" dirty="0">
                  <a:solidFill>
                    <a:srgbClr val="00A499"/>
                  </a:solidFill>
                </a:rPr>
                <a:t>3</a:t>
              </a:r>
            </a:p>
          </p:txBody>
        </p:sp>
      </p:grpSp>
      <p:grpSp>
        <p:nvGrpSpPr>
          <p:cNvPr id="19" name="Skupina 20">
            <a:extLst>
              <a:ext uri="{FF2B5EF4-FFF2-40B4-BE49-F238E27FC236}">
                <a16:creationId xmlns:a16="http://schemas.microsoft.com/office/drawing/2014/main" id="{C230816C-7C09-4F06-AC08-ED6E60C0FD2E}"/>
              </a:ext>
            </a:extLst>
          </p:cNvPr>
          <p:cNvGrpSpPr/>
          <p:nvPr/>
        </p:nvGrpSpPr>
        <p:grpSpPr>
          <a:xfrm>
            <a:off x="5827405" y="5549637"/>
            <a:ext cx="792088" cy="873388"/>
            <a:chOff x="1979712" y="3573016"/>
            <a:chExt cx="792088" cy="873388"/>
          </a:xfrm>
        </p:grpSpPr>
        <p:cxnSp>
          <p:nvCxnSpPr>
            <p:cNvPr id="20" name="Přímá spojovací šipka 46">
              <a:extLst>
                <a:ext uri="{FF2B5EF4-FFF2-40B4-BE49-F238E27FC236}">
                  <a16:creationId xmlns:a16="http://schemas.microsoft.com/office/drawing/2014/main" id="{063A8522-ECA2-44AB-BB3D-608CF87CB4E4}"/>
                </a:ext>
              </a:extLst>
            </p:cNvPr>
            <p:cNvCxnSpPr/>
            <p:nvPr/>
          </p:nvCxnSpPr>
          <p:spPr>
            <a:xfrm flipV="1">
              <a:off x="2339752" y="3573016"/>
              <a:ext cx="0" cy="432048"/>
            </a:xfrm>
            <a:prstGeom prst="straightConnector1">
              <a:avLst/>
            </a:prstGeom>
            <a:ln w="28575">
              <a:solidFill>
                <a:srgbClr val="00A499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ovéPole 24">
              <a:extLst>
                <a:ext uri="{FF2B5EF4-FFF2-40B4-BE49-F238E27FC236}">
                  <a16:creationId xmlns:a16="http://schemas.microsoft.com/office/drawing/2014/main" id="{69635FD3-9EC3-48E7-84BC-164C40718AB9}"/>
                </a:ext>
              </a:extLst>
            </p:cNvPr>
            <p:cNvSpPr txBox="1"/>
            <p:nvPr/>
          </p:nvSpPr>
          <p:spPr>
            <a:xfrm>
              <a:off x="1979712" y="4077072"/>
              <a:ext cx="7920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b="1" i="1" dirty="0">
                  <a:solidFill>
                    <a:srgbClr val="00A499"/>
                  </a:solidFill>
                </a:rPr>
                <a:t>2</a:t>
              </a:r>
            </a:p>
          </p:txBody>
        </p:sp>
      </p:grpSp>
      <p:grpSp>
        <p:nvGrpSpPr>
          <p:cNvPr id="26" name="Skupina 20">
            <a:extLst>
              <a:ext uri="{FF2B5EF4-FFF2-40B4-BE49-F238E27FC236}">
                <a16:creationId xmlns:a16="http://schemas.microsoft.com/office/drawing/2014/main" id="{8B60A877-623F-4D0E-A066-DA78CA602D79}"/>
              </a:ext>
            </a:extLst>
          </p:cNvPr>
          <p:cNvGrpSpPr/>
          <p:nvPr/>
        </p:nvGrpSpPr>
        <p:grpSpPr>
          <a:xfrm>
            <a:off x="7051541" y="5549637"/>
            <a:ext cx="792088" cy="873388"/>
            <a:chOff x="1979712" y="3573016"/>
            <a:chExt cx="792088" cy="873388"/>
          </a:xfrm>
        </p:grpSpPr>
        <p:cxnSp>
          <p:nvCxnSpPr>
            <p:cNvPr id="31" name="Přímá spojovací šipka 49">
              <a:extLst>
                <a:ext uri="{FF2B5EF4-FFF2-40B4-BE49-F238E27FC236}">
                  <a16:creationId xmlns:a16="http://schemas.microsoft.com/office/drawing/2014/main" id="{9F2A21A8-C790-4086-A691-302E0104ACC5}"/>
                </a:ext>
              </a:extLst>
            </p:cNvPr>
            <p:cNvCxnSpPr/>
            <p:nvPr/>
          </p:nvCxnSpPr>
          <p:spPr>
            <a:xfrm flipV="1">
              <a:off x="2339752" y="3573016"/>
              <a:ext cx="0" cy="432048"/>
            </a:xfrm>
            <a:prstGeom prst="straightConnector1">
              <a:avLst/>
            </a:prstGeom>
            <a:ln w="28575">
              <a:solidFill>
                <a:srgbClr val="00A499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ovéPole 31">
              <a:extLst>
                <a:ext uri="{FF2B5EF4-FFF2-40B4-BE49-F238E27FC236}">
                  <a16:creationId xmlns:a16="http://schemas.microsoft.com/office/drawing/2014/main" id="{51F59A60-B910-45B5-94B6-D2B9DA4F4716}"/>
                </a:ext>
              </a:extLst>
            </p:cNvPr>
            <p:cNvSpPr txBox="1"/>
            <p:nvPr/>
          </p:nvSpPr>
          <p:spPr>
            <a:xfrm>
              <a:off x="1979712" y="4077072"/>
              <a:ext cx="7920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b="1" i="1" dirty="0">
                  <a:solidFill>
                    <a:srgbClr val="00A499"/>
                  </a:solidFill>
                </a:rPr>
                <a:t>1</a:t>
              </a:r>
            </a:p>
          </p:txBody>
        </p:sp>
      </p:grpSp>
      <p:grpSp>
        <p:nvGrpSpPr>
          <p:cNvPr id="33" name="Skupina 29">
            <a:extLst>
              <a:ext uri="{FF2B5EF4-FFF2-40B4-BE49-F238E27FC236}">
                <a16:creationId xmlns:a16="http://schemas.microsoft.com/office/drawing/2014/main" id="{1F991D1A-FDFD-4592-8E01-D9A1BAAEDC07}"/>
              </a:ext>
            </a:extLst>
          </p:cNvPr>
          <p:cNvGrpSpPr/>
          <p:nvPr/>
        </p:nvGrpSpPr>
        <p:grpSpPr>
          <a:xfrm>
            <a:off x="5395357" y="5981685"/>
            <a:ext cx="1512168" cy="369332"/>
            <a:chOff x="3923928" y="4005064"/>
            <a:chExt cx="1512168" cy="369332"/>
          </a:xfrm>
        </p:grpSpPr>
        <p:sp>
          <p:nvSpPr>
            <p:cNvPr id="34" name="TextovéPole 33">
              <a:extLst>
                <a:ext uri="{FF2B5EF4-FFF2-40B4-BE49-F238E27FC236}">
                  <a16:creationId xmlns:a16="http://schemas.microsoft.com/office/drawing/2014/main" id="{9B629602-4728-4848-AA37-9761ABA28FF6}"/>
                </a:ext>
              </a:extLst>
            </p:cNvPr>
            <p:cNvSpPr txBox="1"/>
            <p:nvPr/>
          </p:nvSpPr>
          <p:spPr>
            <a:xfrm>
              <a:off x="3923928" y="4005064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b="1" dirty="0">
                  <a:solidFill>
                    <a:srgbClr val="00A499"/>
                  </a:solidFill>
                </a:rPr>
                <a:t>.</a:t>
              </a:r>
            </a:p>
          </p:txBody>
        </p:sp>
        <p:sp>
          <p:nvSpPr>
            <p:cNvPr id="35" name="TextovéPole 34">
              <a:extLst>
                <a:ext uri="{FF2B5EF4-FFF2-40B4-BE49-F238E27FC236}">
                  <a16:creationId xmlns:a16="http://schemas.microsoft.com/office/drawing/2014/main" id="{D96685C6-E425-4239-B380-4A1F587E4D71}"/>
                </a:ext>
              </a:extLst>
            </p:cNvPr>
            <p:cNvSpPr txBox="1"/>
            <p:nvPr/>
          </p:nvSpPr>
          <p:spPr>
            <a:xfrm>
              <a:off x="5004048" y="4005064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b="1" dirty="0">
                  <a:solidFill>
                    <a:srgbClr val="00A499"/>
                  </a:solidFill>
                </a:rPr>
                <a:t>.</a:t>
              </a:r>
            </a:p>
          </p:txBody>
        </p:sp>
      </p:grpSp>
      <p:grpSp>
        <p:nvGrpSpPr>
          <p:cNvPr id="36" name="Skupina 9">
            <a:extLst>
              <a:ext uri="{FF2B5EF4-FFF2-40B4-BE49-F238E27FC236}">
                <a16:creationId xmlns:a16="http://schemas.microsoft.com/office/drawing/2014/main" id="{33860664-2ABB-44F3-A03F-8EA24312C114}"/>
              </a:ext>
            </a:extLst>
          </p:cNvPr>
          <p:cNvGrpSpPr/>
          <p:nvPr/>
        </p:nvGrpSpPr>
        <p:grpSpPr>
          <a:xfrm>
            <a:off x="3271121" y="1312344"/>
            <a:ext cx="5227084" cy="707886"/>
            <a:chOff x="755576" y="2996952"/>
            <a:chExt cx="5227084" cy="707886"/>
          </a:xfrm>
        </p:grpSpPr>
        <p:sp>
          <p:nvSpPr>
            <p:cNvPr id="37" name="TextovéPole 36">
              <a:extLst>
                <a:ext uri="{FF2B5EF4-FFF2-40B4-BE49-F238E27FC236}">
                  <a16:creationId xmlns:a16="http://schemas.microsoft.com/office/drawing/2014/main" id="{55AD0F9D-0395-47BF-B2B4-6B06EF1AF213}"/>
                </a:ext>
              </a:extLst>
            </p:cNvPr>
            <p:cNvSpPr txBox="1"/>
            <p:nvPr/>
          </p:nvSpPr>
          <p:spPr>
            <a:xfrm>
              <a:off x="755576" y="3284984"/>
              <a:ext cx="936104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cs-CZ" dirty="0">
                  <a:solidFill>
                    <a:schemeClr val="accent3">
                      <a:lumMod val="50000"/>
                    </a:schemeClr>
                  </a:solidFill>
                </a:rPr>
                <a:t>1. prvek</a:t>
              </a:r>
            </a:p>
          </p:txBody>
        </p:sp>
        <p:sp>
          <p:nvSpPr>
            <p:cNvPr id="38" name="TextovéPole 37">
              <a:extLst>
                <a:ext uri="{FF2B5EF4-FFF2-40B4-BE49-F238E27FC236}">
                  <a16:creationId xmlns:a16="http://schemas.microsoft.com/office/drawing/2014/main" id="{70111974-1B24-414B-8029-12EA8A9A962A}"/>
                </a:ext>
              </a:extLst>
            </p:cNvPr>
            <p:cNvSpPr txBox="1"/>
            <p:nvPr/>
          </p:nvSpPr>
          <p:spPr>
            <a:xfrm>
              <a:off x="1979712" y="3284984"/>
              <a:ext cx="936104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cs-CZ" dirty="0">
                  <a:solidFill>
                    <a:schemeClr val="accent3">
                      <a:lumMod val="50000"/>
                    </a:schemeClr>
                  </a:solidFill>
                </a:rPr>
                <a:t>2. prvek</a:t>
              </a:r>
            </a:p>
          </p:txBody>
        </p:sp>
        <p:sp>
          <p:nvSpPr>
            <p:cNvPr id="39" name="TextovéPole 38">
              <a:extLst>
                <a:ext uri="{FF2B5EF4-FFF2-40B4-BE49-F238E27FC236}">
                  <a16:creationId xmlns:a16="http://schemas.microsoft.com/office/drawing/2014/main" id="{D2EA328C-2291-4CA5-B1B2-6DF084D90C1B}"/>
                </a:ext>
              </a:extLst>
            </p:cNvPr>
            <p:cNvSpPr txBox="1"/>
            <p:nvPr/>
          </p:nvSpPr>
          <p:spPr>
            <a:xfrm>
              <a:off x="3131840" y="3284984"/>
              <a:ext cx="936104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cs-CZ" dirty="0">
                  <a:solidFill>
                    <a:schemeClr val="accent3">
                      <a:lumMod val="50000"/>
                    </a:schemeClr>
                  </a:solidFill>
                </a:rPr>
                <a:t>3. prvek</a:t>
              </a: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0" name="TextovéPole 39">
                  <a:extLst>
                    <a:ext uri="{FF2B5EF4-FFF2-40B4-BE49-F238E27FC236}">
                      <a16:creationId xmlns:a16="http://schemas.microsoft.com/office/drawing/2014/main" id="{55101938-DB5D-4AA2-83CA-FC7CF14B5680}"/>
                    </a:ext>
                  </a:extLst>
                </p:cNvPr>
                <p:cNvSpPr txBox="1"/>
                <p:nvPr/>
              </p:nvSpPr>
              <p:spPr>
                <a:xfrm>
                  <a:off x="4932040" y="3284984"/>
                  <a:ext cx="1050620" cy="3693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cs-CZ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</m:oMath>
                  </a14:m>
                  <a:r>
                    <a:rPr lang="cs-CZ" dirty="0">
                      <a:solidFill>
                        <a:schemeClr val="accent3">
                          <a:lumMod val="50000"/>
                        </a:schemeClr>
                      </a:solidFill>
                    </a:rPr>
                    <a:t>. prvek</a:t>
                  </a:r>
                </a:p>
              </p:txBody>
            </p:sp>
          </mc:Choice>
          <mc:Fallback>
            <p:sp>
              <p:nvSpPr>
                <p:cNvPr id="40" name="TextovéPole 39">
                  <a:extLst>
                    <a:ext uri="{FF2B5EF4-FFF2-40B4-BE49-F238E27FC236}">
                      <a16:creationId xmlns:a16="http://schemas.microsoft.com/office/drawing/2014/main" id="{55101938-DB5D-4AA2-83CA-FC7CF14B568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32040" y="3284984"/>
                  <a:ext cx="1050620" cy="369332"/>
                </a:xfrm>
                <a:prstGeom prst="rect">
                  <a:avLst/>
                </a:prstGeom>
                <a:blipFill>
                  <a:blip r:embed="rId2"/>
                  <a:stretch>
                    <a:fillRect t="-8065" b="-24194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1" name="TextovéPole 40">
              <a:extLst>
                <a:ext uri="{FF2B5EF4-FFF2-40B4-BE49-F238E27FC236}">
                  <a16:creationId xmlns:a16="http://schemas.microsoft.com/office/drawing/2014/main" id="{5E1E35D2-02B1-412E-9C93-67C1448F64D0}"/>
                </a:ext>
              </a:extLst>
            </p:cNvPr>
            <p:cNvSpPr txBox="1"/>
            <p:nvPr/>
          </p:nvSpPr>
          <p:spPr>
            <a:xfrm>
              <a:off x="4211960" y="2996952"/>
              <a:ext cx="79208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4000" dirty="0">
                  <a:solidFill>
                    <a:schemeClr val="accent3">
                      <a:lumMod val="50000"/>
                    </a:schemeClr>
                  </a:solidFill>
                </a:rPr>
                <a:t>…</a:t>
              </a:r>
            </a:p>
          </p:txBody>
        </p:sp>
      </p:grpSp>
      <p:grpSp>
        <p:nvGrpSpPr>
          <p:cNvPr id="12" name="Skupina 11">
            <a:extLst>
              <a:ext uri="{FF2B5EF4-FFF2-40B4-BE49-F238E27FC236}">
                <a16:creationId xmlns:a16="http://schemas.microsoft.com/office/drawing/2014/main" id="{F750EB52-DDDE-48E5-BAD1-6787C54419E0}"/>
              </a:ext>
            </a:extLst>
          </p:cNvPr>
          <p:cNvGrpSpPr/>
          <p:nvPr/>
        </p:nvGrpSpPr>
        <p:grpSpPr>
          <a:xfrm>
            <a:off x="3415137" y="2026470"/>
            <a:ext cx="792088" cy="873388"/>
            <a:chOff x="3415137" y="2026470"/>
            <a:chExt cx="792088" cy="873388"/>
          </a:xfrm>
        </p:grpSpPr>
        <p:cxnSp>
          <p:nvCxnSpPr>
            <p:cNvPr id="43" name="Přímá spojovací šipka 11">
              <a:extLst>
                <a:ext uri="{FF2B5EF4-FFF2-40B4-BE49-F238E27FC236}">
                  <a16:creationId xmlns:a16="http://schemas.microsoft.com/office/drawing/2014/main" id="{8DCC7B98-A362-43D3-91C1-481E3FC0DECC}"/>
                </a:ext>
              </a:extLst>
            </p:cNvPr>
            <p:cNvCxnSpPr/>
            <p:nvPr/>
          </p:nvCxnSpPr>
          <p:spPr>
            <a:xfrm flipV="1">
              <a:off x="3775177" y="2026470"/>
              <a:ext cx="0" cy="432048"/>
            </a:xfrm>
            <a:prstGeom prst="straightConnector1">
              <a:avLst/>
            </a:prstGeom>
            <a:ln w="28575">
              <a:solidFill>
                <a:srgbClr val="00A499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4" name="TextovéPole 43">
                  <a:extLst>
                    <a:ext uri="{FF2B5EF4-FFF2-40B4-BE49-F238E27FC236}">
                      <a16:creationId xmlns:a16="http://schemas.microsoft.com/office/drawing/2014/main" id="{C9D69600-AFB4-4A8B-9272-5D1551CA31DB}"/>
                    </a:ext>
                  </a:extLst>
                </p:cNvPr>
                <p:cNvSpPr txBox="1"/>
                <p:nvPr/>
              </p:nvSpPr>
              <p:spPr>
                <a:xfrm>
                  <a:off x="3415137" y="2530526"/>
                  <a:ext cx="79208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cs-CZ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oMath>
                    </m:oMathPara>
                  </a14:m>
                  <a:endParaRPr lang="cs-CZ" i="1" dirty="0"/>
                </a:p>
              </p:txBody>
            </p:sp>
          </mc:Choice>
          <mc:Fallback>
            <p:sp>
              <p:nvSpPr>
                <p:cNvPr id="44" name="TextovéPole 43">
                  <a:extLst>
                    <a:ext uri="{FF2B5EF4-FFF2-40B4-BE49-F238E27FC236}">
                      <a16:creationId xmlns:a16="http://schemas.microsoft.com/office/drawing/2014/main" id="{C9D69600-AFB4-4A8B-9272-5D1551CA31D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15137" y="2530526"/>
                  <a:ext cx="792088" cy="36933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" name="Skupina 10">
            <a:extLst>
              <a:ext uri="{FF2B5EF4-FFF2-40B4-BE49-F238E27FC236}">
                <a16:creationId xmlns:a16="http://schemas.microsoft.com/office/drawing/2014/main" id="{B2B7FFA0-C747-47D7-92D7-77BDA519F9E8}"/>
              </a:ext>
            </a:extLst>
          </p:cNvPr>
          <p:cNvGrpSpPr/>
          <p:nvPr/>
        </p:nvGrpSpPr>
        <p:grpSpPr>
          <a:xfrm>
            <a:off x="4567264" y="2032424"/>
            <a:ext cx="914291" cy="873388"/>
            <a:chOff x="4567264" y="2032424"/>
            <a:chExt cx="914291" cy="873388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6" name="TextovéPole 45">
                  <a:extLst>
                    <a:ext uri="{FF2B5EF4-FFF2-40B4-BE49-F238E27FC236}">
                      <a16:creationId xmlns:a16="http://schemas.microsoft.com/office/drawing/2014/main" id="{91A89318-BB33-4999-8D89-0994B2367D06}"/>
                    </a:ext>
                  </a:extLst>
                </p:cNvPr>
                <p:cNvSpPr txBox="1"/>
                <p:nvPr/>
              </p:nvSpPr>
              <p:spPr>
                <a:xfrm>
                  <a:off x="4567264" y="2536480"/>
                  <a:ext cx="91429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cs-CZ" i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cs-CZ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cs-CZ" i="1" dirty="0" smtClean="0">
                            <a:latin typeface="Cambria Math" panose="02040503050406030204" pitchFamily="18" charset="0"/>
                          </a:rPr>
                          <m:t>−1)</m:t>
                        </m:r>
                      </m:oMath>
                    </m:oMathPara>
                  </a14:m>
                  <a:endParaRPr lang="cs-CZ" i="1" dirty="0"/>
                </a:p>
              </p:txBody>
            </p:sp>
          </mc:Choice>
          <mc:Fallback>
            <p:sp>
              <p:nvSpPr>
                <p:cNvPr id="46" name="TextovéPole 45">
                  <a:extLst>
                    <a:ext uri="{FF2B5EF4-FFF2-40B4-BE49-F238E27FC236}">
                      <a16:creationId xmlns:a16="http://schemas.microsoft.com/office/drawing/2014/main" id="{91A89318-BB33-4999-8D89-0994B2367D0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67264" y="2536480"/>
                  <a:ext cx="914291" cy="369332"/>
                </a:xfrm>
                <a:prstGeom prst="rect">
                  <a:avLst/>
                </a:prstGeom>
                <a:blipFill>
                  <a:blip r:embed="rId4"/>
                  <a:stretch>
                    <a:fillRect l="-4667" b="-13115"/>
                  </a:stretch>
                </a:blipFill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7" name="Přímá spojovací šipka 17">
              <a:extLst>
                <a:ext uri="{FF2B5EF4-FFF2-40B4-BE49-F238E27FC236}">
                  <a16:creationId xmlns:a16="http://schemas.microsoft.com/office/drawing/2014/main" id="{CF6175B4-EBF3-4506-9B00-BD9E60C4C609}"/>
                </a:ext>
              </a:extLst>
            </p:cNvPr>
            <p:cNvCxnSpPr/>
            <p:nvPr/>
          </p:nvCxnSpPr>
          <p:spPr>
            <a:xfrm flipV="1">
              <a:off x="4999313" y="2032424"/>
              <a:ext cx="0" cy="432048"/>
            </a:xfrm>
            <a:prstGeom prst="straightConnector1">
              <a:avLst/>
            </a:prstGeom>
            <a:ln w="28575">
              <a:solidFill>
                <a:srgbClr val="00A499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Skupina 9">
            <a:extLst>
              <a:ext uri="{FF2B5EF4-FFF2-40B4-BE49-F238E27FC236}">
                <a16:creationId xmlns:a16="http://schemas.microsoft.com/office/drawing/2014/main" id="{25C47EBD-5588-467A-B2BF-65DC61398D0E}"/>
              </a:ext>
            </a:extLst>
          </p:cNvPr>
          <p:cNvGrpSpPr/>
          <p:nvPr/>
        </p:nvGrpSpPr>
        <p:grpSpPr>
          <a:xfrm>
            <a:off x="5706689" y="2032424"/>
            <a:ext cx="914285" cy="841122"/>
            <a:chOff x="5706689" y="2032424"/>
            <a:chExt cx="914285" cy="841122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9" name="TextovéPole 48">
                  <a:extLst>
                    <a:ext uri="{FF2B5EF4-FFF2-40B4-BE49-F238E27FC236}">
                      <a16:creationId xmlns:a16="http://schemas.microsoft.com/office/drawing/2014/main" id="{0040DC3C-2085-41D4-85B6-54AA0D6608A8}"/>
                    </a:ext>
                  </a:extLst>
                </p:cNvPr>
                <p:cNvSpPr txBox="1"/>
                <p:nvPr/>
              </p:nvSpPr>
              <p:spPr>
                <a:xfrm>
                  <a:off x="5706689" y="2504214"/>
                  <a:ext cx="91428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cs-CZ" i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cs-CZ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cs-CZ" i="1" dirty="0" smtClean="0">
                            <a:latin typeface="Cambria Math" panose="02040503050406030204" pitchFamily="18" charset="0"/>
                          </a:rPr>
                          <m:t>−2)</m:t>
                        </m:r>
                      </m:oMath>
                    </m:oMathPara>
                  </a14:m>
                  <a:endParaRPr lang="cs-CZ" i="1" dirty="0"/>
                </a:p>
              </p:txBody>
            </p:sp>
          </mc:Choice>
          <mc:Fallback>
            <p:sp>
              <p:nvSpPr>
                <p:cNvPr id="49" name="TextovéPole 48">
                  <a:extLst>
                    <a:ext uri="{FF2B5EF4-FFF2-40B4-BE49-F238E27FC236}">
                      <a16:creationId xmlns:a16="http://schemas.microsoft.com/office/drawing/2014/main" id="{0040DC3C-2085-41D4-85B6-54AA0D6608A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06689" y="2504214"/>
                  <a:ext cx="914285" cy="369332"/>
                </a:xfrm>
                <a:prstGeom prst="rect">
                  <a:avLst/>
                </a:prstGeom>
                <a:blipFill>
                  <a:blip r:embed="rId5"/>
                  <a:stretch>
                    <a:fillRect l="-4667" b="-13333"/>
                  </a:stretch>
                </a:blipFill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0" name="Přímá spojovací šipka 18">
              <a:extLst>
                <a:ext uri="{FF2B5EF4-FFF2-40B4-BE49-F238E27FC236}">
                  <a16:creationId xmlns:a16="http://schemas.microsoft.com/office/drawing/2014/main" id="{538955DB-7A24-4009-B372-AB2C10856CBB}"/>
                </a:ext>
              </a:extLst>
            </p:cNvPr>
            <p:cNvCxnSpPr/>
            <p:nvPr/>
          </p:nvCxnSpPr>
          <p:spPr>
            <a:xfrm flipV="1">
              <a:off x="6151441" y="2032424"/>
              <a:ext cx="0" cy="432048"/>
            </a:xfrm>
            <a:prstGeom prst="straightConnector1">
              <a:avLst/>
            </a:prstGeom>
            <a:ln w="28575">
              <a:solidFill>
                <a:srgbClr val="00A499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Skupina 7">
            <a:extLst>
              <a:ext uri="{FF2B5EF4-FFF2-40B4-BE49-F238E27FC236}">
                <a16:creationId xmlns:a16="http://schemas.microsoft.com/office/drawing/2014/main" id="{2F6989E6-07B5-42D3-B753-B737533878E0}"/>
              </a:ext>
            </a:extLst>
          </p:cNvPr>
          <p:cNvGrpSpPr/>
          <p:nvPr/>
        </p:nvGrpSpPr>
        <p:grpSpPr>
          <a:xfrm>
            <a:off x="6655497" y="2032424"/>
            <a:ext cx="1800200" cy="873388"/>
            <a:chOff x="6655497" y="2032424"/>
            <a:chExt cx="1800200" cy="873388"/>
          </a:xfrm>
        </p:grpSpPr>
        <p:sp>
          <p:nvSpPr>
            <p:cNvPr id="52" name="TextovéPole 51">
              <a:extLst>
                <a:ext uri="{FF2B5EF4-FFF2-40B4-BE49-F238E27FC236}">
                  <a16:creationId xmlns:a16="http://schemas.microsoft.com/office/drawing/2014/main" id="{C09931BB-08B3-4A49-8B10-F42B77AAF5FA}"/>
                </a:ext>
              </a:extLst>
            </p:cNvPr>
            <p:cNvSpPr txBox="1"/>
            <p:nvPr/>
          </p:nvSpPr>
          <p:spPr>
            <a:xfrm>
              <a:off x="6655497" y="2536480"/>
              <a:ext cx="7920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b="1" i="1" dirty="0"/>
                <a:t>…</a:t>
              </a:r>
            </a:p>
          </p:txBody>
        </p:sp>
        <p:grpSp>
          <p:nvGrpSpPr>
            <p:cNvPr id="53" name="Skupina 23">
              <a:extLst>
                <a:ext uri="{FF2B5EF4-FFF2-40B4-BE49-F238E27FC236}">
                  <a16:creationId xmlns:a16="http://schemas.microsoft.com/office/drawing/2014/main" id="{39681D65-E565-4251-9C8B-624E9D5573EC}"/>
                </a:ext>
              </a:extLst>
            </p:cNvPr>
            <p:cNvGrpSpPr/>
            <p:nvPr/>
          </p:nvGrpSpPr>
          <p:grpSpPr>
            <a:xfrm>
              <a:off x="7519593" y="2032424"/>
              <a:ext cx="936104" cy="873388"/>
              <a:chOff x="6084168" y="3573016"/>
              <a:chExt cx="936104" cy="873388"/>
            </a:xfrm>
          </p:grpSpPr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54" name="TextovéPole 53">
                    <a:extLst>
                      <a:ext uri="{FF2B5EF4-FFF2-40B4-BE49-F238E27FC236}">
                        <a16:creationId xmlns:a16="http://schemas.microsoft.com/office/drawing/2014/main" id="{3FBC872E-4BAE-4B44-BAC2-DCA54D78D731}"/>
                      </a:ext>
                    </a:extLst>
                  </p:cNvPr>
                  <p:cNvSpPr txBox="1"/>
                  <p:nvPr/>
                </p:nvSpPr>
                <p:spPr>
                  <a:xfrm>
                    <a:off x="6084168" y="4077072"/>
                    <a:ext cx="936104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cs-CZ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oMath>
                      </m:oMathPara>
                    </a14:m>
                    <a:endParaRPr lang="cs-CZ" i="1" dirty="0"/>
                  </a:p>
                </p:txBody>
              </p:sp>
            </mc:Choice>
            <mc:Fallback>
              <p:sp>
                <p:nvSpPr>
                  <p:cNvPr id="54" name="TextovéPole 53">
                    <a:extLst>
                      <a:ext uri="{FF2B5EF4-FFF2-40B4-BE49-F238E27FC236}">
                        <a16:creationId xmlns:a16="http://schemas.microsoft.com/office/drawing/2014/main" id="{3FBC872E-4BAE-4B44-BAC2-DCA54D78D73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84168" y="4077072"/>
                    <a:ext cx="936104" cy="369332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cs-CZ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55" name="Přímá spojovací šipka 19">
                <a:extLst>
                  <a:ext uri="{FF2B5EF4-FFF2-40B4-BE49-F238E27FC236}">
                    <a16:creationId xmlns:a16="http://schemas.microsoft.com/office/drawing/2014/main" id="{258178E1-41FD-47DA-AAD0-1CF9C92BD0A9}"/>
                  </a:ext>
                </a:extLst>
              </p:cNvPr>
              <p:cNvCxnSpPr/>
              <p:nvPr/>
            </p:nvCxnSpPr>
            <p:spPr>
              <a:xfrm flipV="1">
                <a:off x="6516216" y="3573016"/>
                <a:ext cx="0" cy="432048"/>
              </a:xfrm>
              <a:prstGeom prst="straightConnector1">
                <a:avLst/>
              </a:prstGeom>
              <a:ln w="28575">
                <a:solidFill>
                  <a:srgbClr val="00A499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6" name="Skupina 29">
            <a:extLst>
              <a:ext uri="{FF2B5EF4-FFF2-40B4-BE49-F238E27FC236}">
                <a16:creationId xmlns:a16="http://schemas.microsoft.com/office/drawing/2014/main" id="{37D1FE73-C2CC-4910-BA00-BC79AFAE08D4}"/>
              </a:ext>
            </a:extLst>
          </p:cNvPr>
          <p:cNvGrpSpPr/>
          <p:nvPr/>
        </p:nvGrpSpPr>
        <p:grpSpPr>
          <a:xfrm>
            <a:off x="4135217" y="2464472"/>
            <a:ext cx="3528392" cy="441340"/>
            <a:chOff x="2699792" y="4005064"/>
            <a:chExt cx="3528392" cy="441340"/>
          </a:xfrm>
        </p:grpSpPr>
        <p:sp>
          <p:nvSpPr>
            <p:cNvPr id="57" name="TextovéPole 56">
              <a:extLst>
                <a:ext uri="{FF2B5EF4-FFF2-40B4-BE49-F238E27FC236}">
                  <a16:creationId xmlns:a16="http://schemas.microsoft.com/office/drawing/2014/main" id="{FB12E2C5-2006-4FD9-B8AA-25CFB3A3E39C}"/>
                </a:ext>
              </a:extLst>
            </p:cNvPr>
            <p:cNvSpPr txBox="1"/>
            <p:nvPr/>
          </p:nvSpPr>
          <p:spPr>
            <a:xfrm>
              <a:off x="2699792" y="4077072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dirty="0"/>
                <a:t>.</a:t>
              </a:r>
            </a:p>
          </p:txBody>
        </p:sp>
        <p:sp>
          <p:nvSpPr>
            <p:cNvPr id="58" name="TextovéPole 57">
              <a:extLst>
                <a:ext uri="{FF2B5EF4-FFF2-40B4-BE49-F238E27FC236}">
                  <a16:creationId xmlns:a16="http://schemas.microsoft.com/office/drawing/2014/main" id="{F89B141A-D636-4694-860C-DE0F546DC255}"/>
                </a:ext>
              </a:extLst>
            </p:cNvPr>
            <p:cNvSpPr txBox="1"/>
            <p:nvPr/>
          </p:nvSpPr>
          <p:spPr>
            <a:xfrm>
              <a:off x="3923928" y="4005064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dirty="0"/>
                <a:t>.</a:t>
              </a:r>
            </a:p>
          </p:txBody>
        </p:sp>
        <p:sp>
          <p:nvSpPr>
            <p:cNvPr id="59" name="TextovéPole 58">
              <a:extLst>
                <a:ext uri="{FF2B5EF4-FFF2-40B4-BE49-F238E27FC236}">
                  <a16:creationId xmlns:a16="http://schemas.microsoft.com/office/drawing/2014/main" id="{F2A9BA1D-B4BE-4A98-88FF-CD28CEC0DF2F}"/>
                </a:ext>
              </a:extLst>
            </p:cNvPr>
            <p:cNvSpPr txBox="1"/>
            <p:nvPr/>
          </p:nvSpPr>
          <p:spPr>
            <a:xfrm>
              <a:off x="5004048" y="4005064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dirty="0"/>
                <a:t>.</a:t>
              </a:r>
            </a:p>
          </p:txBody>
        </p:sp>
        <p:sp>
          <p:nvSpPr>
            <p:cNvPr id="60" name="TextovéPole 59">
              <a:extLst>
                <a:ext uri="{FF2B5EF4-FFF2-40B4-BE49-F238E27FC236}">
                  <a16:creationId xmlns:a16="http://schemas.microsoft.com/office/drawing/2014/main" id="{5CB92476-DFD7-4E40-9EBA-D83B25469B8B}"/>
                </a:ext>
              </a:extLst>
            </p:cNvPr>
            <p:cNvSpPr txBox="1"/>
            <p:nvPr/>
          </p:nvSpPr>
          <p:spPr>
            <a:xfrm>
              <a:off x="5796136" y="4005064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dirty="0"/>
                <a:t>.</a:t>
              </a: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ovéPole 6">
                <a:extLst>
                  <a:ext uri="{FF2B5EF4-FFF2-40B4-BE49-F238E27FC236}">
                    <a16:creationId xmlns:a16="http://schemas.microsoft.com/office/drawing/2014/main" id="{C047942F-DEED-407F-92F0-26135E96F620}"/>
                  </a:ext>
                </a:extLst>
              </p:cNvPr>
              <p:cNvSpPr txBox="1"/>
              <p:nvPr/>
            </p:nvSpPr>
            <p:spPr>
              <a:xfrm>
                <a:off x="8356869" y="2586052"/>
                <a:ext cx="49289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!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>
          <p:sp>
            <p:nvSpPr>
              <p:cNvPr id="7" name="TextovéPole 6">
                <a:extLst>
                  <a:ext uri="{FF2B5EF4-FFF2-40B4-BE49-F238E27FC236}">
                    <a16:creationId xmlns:a16="http://schemas.microsoft.com/office/drawing/2014/main" id="{C047942F-DEED-407F-92F0-26135E96F6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56869" y="2586052"/>
                <a:ext cx="492892" cy="276999"/>
              </a:xfrm>
              <a:prstGeom prst="rect">
                <a:avLst/>
              </a:prstGeom>
              <a:blipFill>
                <a:blip r:embed="rId7"/>
                <a:stretch>
                  <a:fillRect l="-4938" r="-9877" b="-6522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ovéPole 12">
                <a:extLst>
                  <a:ext uri="{FF2B5EF4-FFF2-40B4-BE49-F238E27FC236}">
                    <a16:creationId xmlns:a16="http://schemas.microsoft.com/office/drawing/2014/main" id="{BFB97127-8068-42D2-9D56-F24A3E760848}"/>
                  </a:ext>
                </a:extLst>
              </p:cNvPr>
              <p:cNvSpPr txBox="1"/>
              <p:nvPr/>
            </p:nvSpPr>
            <p:spPr>
              <a:xfrm>
                <a:off x="5578143" y="3417570"/>
                <a:ext cx="1218603" cy="369332"/>
              </a:xfrm>
              <a:prstGeom prst="rect">
                <a:avLst/>
              </a:prstGeom>
              <a:noFill/>
              <a:ln w="28575">
                <a:solidFill>
                  <a:srgbClr val="00A499"/>
                </a:solidFill>
              </a:ln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!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>
          <p:sp>
            <p:nvSpPr>
              <p:cNvPr id="13" name="TextovéPole 12">
                <a:extLst>
                  <a:ext uri="{FF2B5EF4-FFF2-40B4-BE49-F238E27FC236}">
                    <a16:creationId xmlns:a16="http://schemas.microsoft.com/office/drawing/2014/main" id="{BFB97127-8068-42D2-9D56-F24A3E7608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8143" y="3417570"/>
                <a:ext cx="1218603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28575">
                <a:solidFill>
                  <a:srgbClr val="00A499"/>
                </a:solidFill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51843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Zástupný symbol pro obsah 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pPr marL="0" indent="0" algn="just">
                  <a:buNone/>
                </a:pPr>
                <a:r>
                  <a:rPr lang="cs-CZ" dirty="0">
                    <a:solidFill>
                      <a:srgbClr val="00A499"/>
                    </a:solidFill>
                  </a:rPr>
                  <a:t>Nezáleží-li nám na pořadí </a:t>
                </a:r>
                <a:r>
                  <a:rPr lang="cs-CZ" dirty="0"/>
                  <a:t>ve výběru </a:t>
                </a:r>
                <a:r>
                  <a:rPr lang="cs-CZ" i="1" dirty="0"/>
                  <a:t>k</a:t>
                </a:r>
                <a:r>
                  <a:rPr lang="cs-CZ" dirty="0"/>
                  <a:t> prvků z </a:t>
                </a:r>
                <a14:m>
                  <m:oMath xmlns:m="http://schemas.openxmlformats.org/officeDocument/2006/math">
                    <m:r>
                      <a:rPr lang="cs-CZ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cs-CZ" dirty="0"/>
                  <a:t>-členné množiny, považujeme všechny </a:t>
                </a:r>
                <a14:m>
                  <m:oMath xmlns:m="http://schemas.openxmlformats.org/officeDocument/2006/math">
                    <m:r>
                      <a:rPr lang="cs-CZ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cs-CZ" dirty="0"/>
                  <a:t>-</a:t>
                </a:r>
                <a:r>
                  <a:rPr lang="cs-CZ" dirty="0" err="1"/>
                  <a:t>tice</a:t>
                </a:r>
                <a:r>
                  <a:rPr lang="cs-CZ" dirty="0"/>
                  <a:t> se stejnými prvky v různém pořadí za rovnocenné. </a:t>
                </a:r>
                <a:endParaRPr lang="cs-CZ" dirty="0">
                  <a:cs typeface="Times New Roman" pitchFamily="18" charset="0"/>
                </a:endParaRPr>
              </a:p>
              <a:p>
                <a:pPr marL="0" indent="0" algn="ctr">
                  <a:buNone/>
                </a:pPr>
                <a:endParaRPr lang="cs-CZ" sz="800" dirty="0">
                  <a:cs typeface="Times New Roman" pitchFamily="18" charset="0"/>
                </a:endParaRPr>
              </a:p>
              <a:p>
                <a:pPr marL="0" indent="0" algn="ctr">
                  <a:buNone/>
                </a:pPr>
                <a:endParaRPr lang="cs-CZ" dirty="0"/>
              </a:p>
            </p:txBody>
          </p:sp>
        </mc:Choice>
        <mc:Fallback>
          <p:sp>
            <p:nvSpPr>
              <p:cNvPr id="2" name="Zástupný symbol pro obsah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48" t="-1389" r="-60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Kombinatorika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14</a:t>
            </a:fld>
            <a:r>
              <a:rPr lang="cs-CZ" dirty="0"/>
              <a:t> / 38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Kombinace bez opakování</a:t>
            </a:r>
          </a:p>
        </p:txBody>
      </p:sp>
    </p:spTree>
    <p:extLst>
      <p:ext uri="{BB962C8B-B14F-4D97-AF65-F5344CB8AC3E}">
        <p14:creationId xmlns:p14="http://schemas.microsoft.com/office/powerpoint/2010/main" val="34604332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Zástupný symbol pro obsah 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pPr marL="0" indent="0" algn="just">
                  <a:buNone/>
                </a:pPr>
                <a:r>
                  <a:rPr lang="cs-CZ" dirty="0">
                    <a:solidFill>
                      <a:srgbClr val="00A499"/>
                    </a:solidFill>
                  </a:rPr>
                  <a:t>Nezáleží-li nám na pořadí </a:t>
                </a:r>
                <a:r>
                  <a:rPr lang="cs-CZ" dirty="0"/>
                  <a:t>ve výběru </a:t>
                </a:r>
                <a:r>
                  <a:rPr lang="cs-CZ" i="1" dirty="0"/>
                  <a:t>k</a:t>
                </a:r>
                <a:r>
                  <a:rPr lang="cs-CZ" dirty="0"/>
                  <a:t> prvků z </a:t>
                </a:r>
                <a14:m>
                  <m:oMath xmlns:m="http://schemas.openxmlformats.org/officeDocument/2006/math">
                    <m:r>
                      <a:rPr lang="cs-CZ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cs-CZ" dirty="0"/>
                  <a:t>-členné množiny, považujeme všechny </a:t>
                </a:r>
                <a14:m>
                  <m:oMath xmlns:m="http://schemas.openxmlformats.org/officeDocument/2006/math">
                    <m:r>
                      <a:rPr lang="cs-CZ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cs-CZ" dirty="0"/>
                  <a:t>-</a:t>
                </a:r>
                <a:r>
                  <a:rPr lang="cs-CZ" dirty="0" err="1"/>
                  <a:t>tice</a:t>
                </a:r>
                <a:r>
                  <a:rPr lang="cs-CZ" dirty="0"/>
                  <a:t> se stejnými prvky v různém pořadí za rovnocenné. Takových </a:t>
                </a:r>
                <a14:m>
                  <m:oMath xmlns:m="http://schemas.openxmlformats.org/officeDocument/2006/math">
                    <m:r>
                      <a:rPr lang="cs-CZ" i="1" dirty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cs-CZ" dirty="0"/>
                  <a:t>-</a:t>
                </a:r>
                <a:r>
                  <a:rPr lang="cs-CZ" dirty="0" err="1"/>
                  <a:t>tic</a:t>
                </a:r>
                <a:r>
                  <a:rPr lang="cs-CZ" dirty="0"/>
                  <a:t> je pro každý výběr prvků </a:t>
                </a:r>
                <a14:m>
                  <m:oMath xmlns:m="http://schemas.openxmlformats.org/officeDocument/2006/math">
                    <m:r>
                      <a:rPr lang="cs-CZ" i="1" dirty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cs-CZ" i="1" dirty="0">
                        <a:latin typeface="Cambria Math" panose="02040503050406030204" pitchFamily="18" charset="0"/>
                      </a:rPr>
                      <m:t>!</m:t>
                    </m:r>
                  </m:oMath>
                </a14:m>
                <a:r>
                  <a:rPr lang="cs-CZ" dirty="0"/>
                  <a:t>. </a:t>
                </a:r>
                <a:endParaRPr lang="cs-CZ" dirty="0">
                  <a:cs typeface="Times New Roman" pitchFamily="18" charset="0"/>
                </a:endParaRPr>
              </a:p>
              <a:p>
                <a:pPr marL="0" indent="0" algn="ctr">
                  <a:buNone/>
                </a:pPr>
                <a:endParaRPr lang="cs-CZ" sz="800" dirty="0">
                  <a:cs typeface="Times New Roman" pitchFamily="18" charset="0"/>
                </a:endParaRPr>
              </a:p>
              <a:p>
                <a:pPr marL="0" indent="0" algn="ctr">
                  <a:buNone/>
                </a:pPr>
                <a:endParaRPr lang="cs-CZ" dirty="0"/>
              </a:p>
            </p:txBody>
          </p:sp>
        </mc:Choice>
        <mc:Fallback>
          <p:sp>
            <p:nvSpPr>
              <p:cNvPr id="2" name="Zástupný symbol pro obsah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48" t="-1389" r="-60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Kombinatorika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15</a:t>
            </a:fld>
            <a:r>
              <a:rPr lang="cs-CZ" dirty="0"/>
              <a:t> / 38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Kombinace bez opakování</a:t>
            </a:r>
          </a:p>
        </p:txBody>
      </p:sp>
    </p:spTree>
    <p:extLst>
      <p:ext uri="{BB962C8B-B14F-4D97-AF65-F5344CB8AC3E}">
        <p14:creationId xmlns:p14="http://schemas.microsoft.com/office/powerpoint/2010/main" val="26881473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Zástupný symbol pro obsah 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pPr marL="0" indent="0" algn="just">
                  <a:buNone/>
                </a:pPr>
                <a:r>
                  <a:rPr lang="cs-CZ" dirty="0">
                    <a:solidFill>
                      <a:srgbClr val="00A499"/>
                    </a:solidFill>
                  </a:rPr>
                  <a:t>Nezáleží-li nám na pořadí </a:t>
                </a:r>
                <a:r>
                  <a:rPr lang="cs-CZ" dirty="0"/>
                  <a:t>ve výběru </a:t>
                </a:r>
                <a:r>
                  <a:rPr lang="cs-CZ" i="1" dirty="0"/>
                  <a:t>k</a:t>
                </a:r>
                <a:r>
                  <a:rPr lang="cs-CZ" dirty="0"/>
                  <a:t> prvků z </a:t>
                </a:r>
                <a14:m>
                  <m:oMath xmlns:m="http://schemas.openxmlformats.org/officeDocument/2006/math">
                    <m:r>
                      <a:rPr lang="cs-CZ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cs-CZ" dirty="0"/>
                  <a:t>-členné množiny, považujeme všechny </a:t>
                </a:r>
                <a14:m>
                  <m:oMath xmlns:m="http://schemas.openxmlformats.org/officeDocument/2006/math">
                    <m:r>
                      <a:rPr lang="cs-CZ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cs-CZ" dirty="0"/>
                  <a:t>-</a:t>
                </a:r>
                <a:r>
                  <a:rPr lang="cs-CZ" dirty="0" err="1"/>
                  <a:t>tice</a:t>
                </a:r>
                <a:r>
                  <a:rPr lang="cs-CZ" dirty="0"/>
                  <a:t> se stejnými prvky v různém pořadí za rovnocenné. Takových </a:t>
                </a:r>
                <a14:m>
                  <m:oMath xmlns:m="http://schemas.openxmlformats.org/officeDocument/2006/math">
                    <m:r>
                      <a:rPr lang="cs-CZ" i="1" dirty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cs-CZ" dirty="0"/>
                  <a:t>-</a:t>
                </a:r>
                <a:r>
                  <a:rPr lang="cs-CZ" dirty="0" err="1"/>
                  <a:t>tic</a:t>
                </a:r>
                <a:r>
                  <a:rPr lang="cs-CZ" dirty="0"/>
                  <a:t> je pro každý výběr prvků </a:t>
                </a:r>
                <a14:m>
                  <m:oMath xmlns:m="http://schemas.openxmlformats.org/officeDocument/2006/math">
                    <m:r>
                      <a:rPr lang="cs-CZ" i="1" dirty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cs-CZ" i="1" dirty="0">
                        <a:latin typeface="Cambria Math" panose="02040503050406030204" pitchFamily="18" charset="0"/>
                      </a:rPr>
                      <m:t>!</m:t>
                    </m:r>
                  </m:oMath>
                </a14:m>
                <a:r>
                  <a:rPr lang="cs-CZ" dirty="0"/>
                  <a:t>. Proto je počet kombinací bez opakování </a:t>
                </a:r>
                <a14:m>
                  <m:oMath xmlns:m="http://schemas.openxmlformats.org/officeDocument/2006/math">
                    <m:r>
                      <a:rPr lang="cs-CZ" i="1" dirty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cs-CZ" i="1" dirty="0">
                        <a:latin typeface="Cambria Math" panose="02040503050406030204" pitchFamily="18" charset="0"/>
                      </a:rPr>
                      <m:t>!</m:t>
                    </m:r>
                  </m:oMath>
                </a14:m>
                <a:r>
                  <a:rPr lang="cs-CZ" dirty="0"/>
                  <a:t> krát menší než počet variací bez opakování:</a:t>
                </a:r>
                <a:endParaRPr lang="cs-CZ" dirty="0">
                  <a:cs typeface="Times New Roman" pitchFamily="18" charset="0"/>
                </a:endParaRPr>
              </a:p>
              <a:p>
                <a:pPr marL="0" indent="0" algn="ctr">
                  <a:buNone/>
                </a:pPr>
                <a:endParaRPr lang="cs-CZ" sz="800" dirty="0">
                  <a:cs typeface="Times New Roman" pitchFamily="18" charset="0"/>
                </a:endParaRPr>
              </a:p>
              <a:p>
                <a:pPr marL="0" indent="0" algn="ctr">
                  <a:buNone/>
                </a:pPr>
                <a:endParaRPr lang="cs-CZ" dirty="0"/>
              </a:p>
            </p:txBody>
          </p:sp>
        </mc:Choice>
        <mc:Fallback>
          <p:sp>
            <p:nvSpPr>
              <p:cNvPr id="2" name="Zástupný symbol pro obsah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48" t="-1389" r="-60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Kombinatorika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16</a:t>
            </a:fld>
            <a:r>
              <a:rPr lang="cs-CZ" dirty="0"/>
              <a:t> / 38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Kombinace bez opakování</a:t>
            </a:r>
          </a:p>
        </p:txBody>
      </p:sp>
    </p:spTree>
    <p:extLst>
      <p:ext uri="{BB962C8B-B14F-4D97-AF65-F5344CB8AC3E}">
        <p14:creationId xmlns:p14="http://schemas.microsoft.com/office/powerpoint/2010/main" val="28814554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>
            <a:extLst>
              <a:ext uri="{FF2B5EF4-FFF2-40B4-BE49-F238E27FC236}">
                <a16:creationId xmlns:a16="http://schemas.microsoft.com/office/drawing/2014/main" id="{4166DB6F-F1CB-4BB3-AFE8-0C71AE60449E}"/>
              </a:ext>
            </a:extLst>
          </p:cNvPr>
          <p:cNvSpPr/>
          <p:nvPr/>
        </p:nvSpPr>
        <p:spPr>
          <a:xfrm>
            <a:off x="0" y="4394836"/>
            <a:ext cx="12192000" cy="213308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CEF5F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Zástupný symbol pro obsah 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pPr marL="0" indent="0" algn="just">
                  <a:buNone/>
                </a:pPr>
                <a:r>
                  <a:rPr lang="cs-CZ" dirty="0">
                    <a:solidFill>
                      <a:srgbClr val="00A499"/>
                    </a:solidFill>
                  </a:rPr>
                  <a:t>Nezáleží-li nám na pořadí </a:t>
                </a:r>
                <a:r>
                  <a:rPr lang="cs-CZ" dirty="0"/>
                  <a:t>ve výběru </a:t>
                </a:r>
                <a:r>
                  <a:rPr lang="cs-CZ" i="1" dirty="0"/>
                  <a:t>k</a:t>
                </a:r>
                <a:r>
                  <a:rPr lang="cs-CZ" dirty="0"/>
                  <a:t> prvků z </a:t>
                </a:r>
                <a14:m>
                  <m:oMath xmlns:m="http://schemas.openxmlformats.org/officeDocument/2006/math">
                    <m:r>
                      <a:rPr lang="cs-CZ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cs-CZ" dirty="0"/>
                  <a:t>-členné množiny, považujeme všechny </a:t>
                </a:r>
                <a14:m>
                  <m:oMath xmlns:m="http://schemas.openxmlformats.org/officeDocument/2006/math">
                    <m:r>
                      <a:rPr lang="cs-CZ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cs-CZ" dirty="0"/>
                  <a:t>-</a:t>
                </a:r>
                <a:r>
                  <a:rPr lang="cs-CZ" dirty="0" err="1"/>
                  <a:t>tice</a:t>
                </a:r>
                <a:r>
                  <a:rPr lang="cs-CZ" dirty="0"/>
                  <a:t> se stejnými prvky v různém pořadí za rovnocenné. Takových </a:t>
                </a:r>
                <a14:m>
                  <m:oMath xmlns:m="http://schemas.openxmlformats.org/officeDocument/2006/math">
                    <m:r>
                      <a:rPr lang="cs-CZ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cs-CZ" dirty="0"/>
                  <a:t>-</a:t>
                </a:r>
                <a:r>
                  <a:rPr lang="cs-CZ" dirty="0" err="1"/>
                  <a:t>tic</a:t>
                </a:r>
                <a:r>
                  <a:rPr lang="cs-CZ" dirty="0"/>
                  <a:t> je pro každý výběr prvků </a:t>
                </a:r>
                <a14:m>
                  <m:oMath xmlns:m="http://schemas.openxmlformats.org/officeDocument/2006/math">
                    <m:r>
                      <a:rPr lang="cs-CZ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cs-CZ" i="1" dirty="0" smtClean="0">
                        <a:latin typeface="Cambria Math" panose="02040503050406030204" pitchFamily="18" charset="0"/>
                      </a:rPr>
                      <m:t>!</m:t>
                    </m:r>
                  </m:oMath>
                </a14:m>
                <a:r>
                  <a:rPr lang="cs-CZ" dirty="0"/>
                  <a:t>. Proto je počet kombinací bez opakování </a:t>
                </a:r>
                <a14:m>
                  <m:oMath xmlns:m="http://schemas.openxmlformats.org/officeDocument/2006/math">
                    <m:r>
                      <a:rPr lang="cs-CZ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cs-CZ" i="1" dirty="0" smtClean="0">
                        <a:latin typeface="Cambria Math" panose="02040503050406030204" pitchFamily="18" charset="0"/>
                      </a:rPr>
                      <m:t>!</m:t>
                    </m:r>
                  </m:oMath>
                </a14:m>
                <a:r>
                  <a:rPr lang="cs-CZ" dirty="0"/>
                  <a:t> krát menší než počet variací bez opakování:</a:t>
                </a:r>
              </a:p>
              <a:p>
                <a:pPr marL="0" indent="0" algn="just">
                  <a:buNone/>
                </a:pPr>
                <a:endParaRPr lang="cs-CZ" sz="800" dirty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cs-CZ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i="1"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cs-CZ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!</m:t>
                        </m:r>
                      </m:den>
                    </m:f>
                    <m:r>
                      <a:rPr lang="cs-CZ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!</m:t>
                            </m:r>
                          </m:num>
                          <m:den>
                            <m:d>
                              <m:d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</m:d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!</m:t>
                            </m:r>
                          </m:den>
                        </m:f>
                      </m:num>
                      <m:den>
                        <m:r>
                          <a:rPr lang="cs-CZ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!</m:t>
                        </m:r>
                      </m:den>
                    </m:f>
                    <m:r>
                      <a:rPr lang="cs-CZ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!</m:t>
                        </m:r>
                      </m:num>
                      <m:den>
                        <m:d>
                          <m:d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d>
                        <m:r>
                          <a:rPr lang="cs-CZ" i="1">
                            <a:latin typeface="Cambria Math" panose="02040503050406030204" pitchFamily="18" charset="0"/>
                          </a:rPr>
                          <m:t>!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!</m:t>
                        </m:r>
                      </m:den>
                    </m:f>
                    <m:r>
                      <a:rPr lang="cs-CZ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cs-CZ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mr>
                          <m:mr>
                            <m:e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cs-CZ" dirty="0"/>
                  <a:t> </a:t>
                </a:r>
              </a:p>
              <a:p>
                <a:pPr marL="0" indent="0" algn="ctr">
                  <a:buNone/>
                </a:pPr>
                <a:endParaRPr lang="cs-CZ" dirty="0">
                  <a:cs typeface="Times New Roman" pitchFamily="18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>
                          <a:latin typeface="Cambria Math" panose="02040503050406030204" pitchFamily="18" charset="0"/>
                        </a:rPr>
                        <m:t>𝐶</m:t>
                      </m:r>
                      <m:d>
                        <m:d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  <m:r>
                        <a:rPr lang="cs-CZ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cs-CZ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mr>
                            <m:mr>
                              <m:e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cs-CZ" dirty="0">
                  <a:cs typeface="Times New Roman" pitchFamily="18" charset="0"/>
                </a:endParaRPr>
              </a:p>
              <a:p>
                <a:pPr marL="0" indent="0" algn="ctr">
                  <a:buNone/>
                </a:pPr>
                <a:endParaRPr lang="cs-CZ" dirty="0">
                  <a:cs typeface="Times New Roman" pitchFamily="18" charset="0"/>
                </a:endParaRPr>
              </a:p>
              <a:p>
                <a:pPr marL="0" indent="0" algn="ctr">
                  <a:buNone/>
                </a:pPr>
                <a:endParaRPr lang="cs-CZ" sz="800" dirty="0">
                  <a:cs typeface="Times New Roman" pitchFamily="18" charset="0"/>
                </a:endParaRPr>
              </a:p>
              <a:p>
                <a:pPr marL="0" indent="0" algn="ctr">
                  <a:buNone/>
                </a:pPr>
                <a:r>
                  <a:rPr lang="cs-CZ" dirty="0"/>
                  <a:t>Sportka je numerická hra, v níž se losuje 6 čísel ze 49. Hráč na svém tiketu zaškrtne 6 čísel. 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cs-CZ" dirty="0"/>
                  <a:t>Kolik tiketů by hráč musel vyplnit, chtěl-li by mít jistotu, že „uhádne“ všechna čísla?</a:t>
                </a:r>
              </a:p>
              <a:p>
                <a:pPr marL="0" indent="0" algn="ctr">
                  <a:buNone/>
                </a:pPr>
                <a:endParaRPr lang="cs-CZ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>
                          <a:latin typeface="Cambria Math" panose="02040503050406030204" pitchFamily="18" charset="0"/>
                        </a:rPr>
                        <m:t>𝐶</m:t>
                      </m:r>
                      <m:d>
                        <m:dPr>
                          <m:ctrlPr>
                            <a:rPr lang="cs-CZ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49</m:t>
                          </m:r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e>
                      </m:d>
                      <m:r>
                        <a:rPr lang="cs-CZ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cs-CZ" b="0" i="1" smtClean="0">
                                    <a:latin typeface="Cambria Math" panose="02040503050406030204" pitchFamily="18" charset="0"/>
                                  </a:rPr>
                                  <m:t>49</m:t>
                                </m:r>
                              </m:e>
                            </m:mr>
                            <m:mr>
                              <m:e>
                                <m:r>
                                  <a:rPr lang="cs-CZ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</m:mr>
                          </m:m>
                        </m:e>
                      </m:d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b="0" i="1" dirty="0" smtClean="0">
                          <a:latin typeface="Cambria Math" panose="02040503050406030204" pitchFamily="18" charset="0"/>
                        </a:rPr>
                        <m:t>13 983 </m:t>
                      </m:r>
                      <m:r>
                        <a:rPr lang="cs-CZ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816</m:t>
                      </m:r>
                    </m:oMath>
                  </m:oMathPara>
                </a14:m>
                <a:endParaRPr lang="cs-CZ" dirty="0">
                  <a:solidFill>
                    <a:schemeClr val="accent3">
                      <a:lumMod val="50000"/>
                    </a:schemeClr>
                  </a:solidFill>
                </a:endParaRPr>
              </a:p>
              <a:p>
                <a:pPr marL="0" indent="0" algn="ctr">
                  <a:buNone/>
                </a:pPr>
                <a:endParaRPr lang="cs-CZ" dirty="0"/>
              </a:p>
            </p:txBody>
          </p:sp>
        </mc:Choice>
        <mc:Fallback>
          <p:sp>
            <p:nvSpPr>
              <p:cNvPr id="2" name="Zástupný symbol pro obsah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48" t="-1389" r="-603" b="-37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Kombinatorika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17</a:t>
            </a:fld>
            <a:r>
              <a:rPr lang="cs-CZ" dirty="0"/>
              <a:t> / 38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Kombinace bez opakování</a:t>
            </a:r>
          </a:p>
        </p:txBody>
      </p:sp>
      <p:sp>
        <p:nvSpPr>
          <p:cNvPr id="14" name="Obdélník 13">
            <a:extLst>
              <a:ext uri="{FF2B5EF4-FFF2-40B4-BE49-F238E27FC236}">
                <a16:creationId xmlns:a16="http://schemas.microsoft.com/office/drawing/2014/main" id="{D51EC1CE-EF1D-4122-8E1E-6F9420B3A67F}"/>
              </a:ext>
            </a:extLst>
          </p:cNvPr>
          <p:cNvSpPr/>
          <p:nvPr/>
        </p:nvSpPr>
        <p:spPr>
          <a:xfrm>
            <a:off x="5229437" y="3450408"/>
            <a:ext cx="1851660" cy="622935"/>
          </a:xfrm>
          <a:prstGeom prst="rect">
            <a:avLst/>
          </a:prstGeom>
          <a:noFill/>
          <a:ln w="28575">
            <a:solidFill>
              <a:srgbClr val="00A4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5474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>
            <a:extLst>
              <a:ext uri="{FF2B5EF4-FFF2-40B4-BE49-F238E27FC236}">
                <a16:creationId xmlns:a16="http://schemas.microsoft.com/office/drawing/2014/main" id="{4166DB6F-F1CB-4BB3-AFE8-0C71AE60449E}"/>
              </a:ext>
            </a:extLst>
          </p:cNvPr>
          <p:cNvSpPr/>
          <p:nvPr/>
        </p:nvSpPr>
        <p:spPr>
          <a:xfrm>
            <a:off x="0" y="4394836"/>
            <a:ext cx="12192000" cy="213308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CEF5F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Zástupný symbol pro obsah 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pPr marL="0" algn="ctr">
                  <a:buNone/>
                </a:pPr>
                <a:r>
                  <a:rPr lang="cs-CZ" dirty="0"/>
                  <a:t>Nechť </a:t>
                </a:r>
                <a:r>
                  <a:rPr lang="cs-CZ" i="1" dirty="0"/>
                  <a:t>A</a:t>
                </a:r>
                <a:r>
                  <a:rPr lang="cs-CZ" dirty="0"/>
                  <a:t> je množina o </a:t>
                </a:r>
                <a:r>
                  <a:rPr lang="cs-CZ" i="1" dirty="0"/>
                  <a:t>n</a:t>
                </a:r>
                <a:r>
                  <a:rPr lang="cs-CZ" dirty="0"/>
                  <a:t> prvcích. </a:t>
                </a:r>
              </a:p>
              <a:p>
                <a:pPr marL="0" algn="ctr">
                  <a:buNone/>
                </a:pPr>
                <a:r>
                  <a:rPr lang="cs-CZ" dirty="0"/>
                  <a:t>Vyberme z množiny </a:t>
                </a:r>
                <a:r>
                  <a:rPr lang="cs-CZ" dirty="0">
                    <a:solidFill>
                      <a:srgbClr val="00A499"/>
                    </a:solidFill>
                  </a:rPr>
                  <a:t>postupně</a:t>
                </a:r>
                <a:r>
                  <a:rPr lang="cs-CZ" dirty="0"/>
                  <a:t> </a:t>
                </a:r>
                <a14:m>
                  <m:oMath xmlns:m="http://schemas.openxmlformats.org/officeDocument/2006/math">
                    <m:r>
                      <a:rPr lang="cs-CZ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cs-CZ" dirty="0"/>
                  <a:t> prvků, přičemž prvky do množiny </a:t>
                </a:r>
                <a:r>
                  <a:rPr lang="cs-CZ" dirty="0">
                    <a:solidFill>
                      <a:srgbClr val="00A499"/>
                    </a:solidFill>
                  </a:rPr>
                  <a:t>vracíme</a:t>
                </a:r>
                <a:r>
                  <a:rPr lang="cs-CZ" dirty="0"/>
                  <a:t>.</a:t>
                </a:r>
              </a:p>
              <a:p>
                <a:pPr marL="0" algn="ctr">
                  <a:buNone/>
                </a:pPr>
                <a:endParaRPr lang="cs-CZ" dirty="0"/>
              </a:p>
              <a:p>
                <a:pPr marL="0" algn="ctr">
                  <a:buNone/>
                </a:pPr>
                <a:endParaRPr lang="cs-CZ" dirty="0"/>
              </a:p>
              <a:p>
                <a:pPr marL="0" algn="ctr">
                  <a:buNone/>
                </a:pPr>
                <a:endParaRPr lang="cs-CZ" dirty="0"/>
              </a:p>
              <a:p>
                <a:pPr marL="0" algn="ctr">
                  <a:buNone/>
                </a:pPr>
                <a:endParaRPr lang="cs-CZ" dirty="0"/>
              </a:p>
              <a:p>
                <a:pPr marL="0" algn="ctr">
                  <a:buNone/>
                </a:pPr>
                <a:endParaRPr lang="cs-CZ" dirty="0"/>
              </a:p>
              <a:p>
                <a:pPr marL="0" algn="ctr">
                  <a:buNone/>
                </a:pPr>
                <a:endParaRPr lang="cs-CZ" dirty="0"/>
              </a:p>
              <a:p>
                <a:pPr marL="0" algn="ctr">
                  <a:buNone/>
                </a:pPr>
                <a:r>
                  <a:rPr lang="cs-CZ" dirty="0"/>
                  <a:t>Kolik 4 </a:t>
                </a:r>
                <a:r>
                  <a:rPr lang="cs-CZ" dirty="0" err="1"/>
                  <a:t>ciferných</a:t>
                </a:r>
                <a:r>
                  <a:rPr lang="cs-CZ" dirty="0"/>
                  <a:t> čísel lze vytvořit z číslic 4, 5, 6, 7, 8?  </a:t>
                </a:r>
              </a:p>
              <a:p>
                <a:pPr marL="0" algn="ctr">
                  <a:buNone/>
                </a:pPr>
                <a:r>
                  <a:rPr lang="cs-CZ" dirty="0"/>
                  <a:t> </a:t>
                </a:r>
              </a:p>
              <a:p>
                <a:pPr marL="0" indent="0" algn="just">
                  <a:buNone/>
                </a:pPr>
                <a:endParaRPr lang="cs-CZ" sz="800" dirty="0"/>
              </a:p>
              <a:p>
                <a:pPr marL="0" indent="0" algn="ctr">
                  <a:buNone/>
                </a:pPr>
                <a:endParaRPr lang="cs-CZ" dirty="0"/>
              </a:p>
            </p:txBody>
          </p:sp>
        </mc:Choice>
        <mc:Fallback>
          <p:sp>
            <p:nvSpPr>
              <p:cNvPr id="2" name="Zástupný symbol pro obsah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t="-138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Kombinatorika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18</a:t>
            </a:fld>
            <a:r>
              <a:rPr lang="cs-CZ" dirty="0"/>
              <a:t> / 38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Variace s opakováním</a:t>
            </a:r>
          </a:p>
        </p:txBody>
      </p:sp>
      <p:grpSp>
        <p:nvGrpSpPr>
          <p:cNvPr id="10" name="Skupina 9">
            <a:extLst>
              <a:ext uri="{FF2B5EF4-FFF2-40B4-BE49-F238E27FC236}">
                <a16:creationId xmlns:a16="http://schemas.microsoft.com/office/drawing/2014/main" id="{06DED924-65E1-4601-A466-D380612D5660}"/>
              </a:ext>
            </a:extLst>
          </p:cNvPr>
          <p:cNvGrpSpPr/>
          <p:nvPr/>
        </p:nvGrpSpPr>
        <p:grpSpPr>
          <a:xfrm>
            <a:off x="3051128" y="2033677"/>
            <a:ext cx="5112568" cy="707886"/>
            <a:chOff x="755576" y="2996952"/>
            <a:chExt cx="5112568" cy="707886"/>
          </a:xfrm>
        </p:grpSpPr>
        <p:sp>
          <p:nvSpPr>
            <p:cNvPr id="11" name="TextovéPole 10">
              <a:extLst>
                <a:ext uri="{FF2B5EF4-FFF2-40B4-BE49-F238E27FC236}">
                  <a16:creationId xmlns:a16="http://schemas.microsoft.com/office/drawing/2014/main" id="{3C619A52-2C60-4BFF-A79D-B6DE2FDFB5B4}"/>
                </a:ext>
              </a:extLst>
            </p:cNvPr>
            <p:cNvSpPr txBox="1"/>
            <p:nvPr/>
          </p:nvSpPr>
          <p:spPr>
            <a:xfrm>
              <a:off x="755576" y="3284984"/>
              <a:ext cx="936104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cs-CZ" dirty="0">
                  <a:solidFill>
                    <a:schemeClr val="accent3">
                      <a:lumMod val="50000"/>
                    </a:schemeClr>
                  </a:solidFill>
                </a:rPr>
                <a:t>1. prvek</a:t>
              </a:r>
            </a:p>
          </p:txBody>
        </p:sp>
        <p:sp>
          <p:nvSpPr>
            <p:cNvPr id="12" name="TextovéPole 11">
              <a:extLst>
                <a:ext uri="{FF2B5EF4-FFF2-40B4-BE49-F238E27FC236}">
                  <a16:creationId xmlns:a16="http://schemas.microsoft.com/office/drawing/2014/main" id="{3A21DAA2-EE61-405B-A1F1-3BD5B2C1BA94}"/>
                </a:ext>
              </a:extLst>
            </p:cNvPr>
            <p:cNvSpPr txBox="1"/>
            <p:nvPr/>
          </p:nvSpPr>
          <p:spPr>
            <a:xfrm>
              <a:off x="1979712" y="3284984"/>
              <a:ext cx="936104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cs-CZ" dirty="0">
                  <a:solidFill>
                    <a:schemeClr val="accent3">
                      <a:lumMod val="50000"/>
                    </a:schemeClr>
                  </a:solidFill>
                </a:rPr>
                <a:t>2. prvek</a:t>
              </a:r>
            </a:p>
          </p:txBody>
        </p:sp>
        <p:sp>
          <p:nvSpPr>
            <p:cNvPr id="13" name="TextovéPole 12">
              <a:extLst>
                <a:ext uri="{FF2B5EF4-FFF2-40B4-BE49-F238E27FC236}">
                  <a16:creationId xmlns:a16="http://schemas.microsoft.com/office/drawing/2014/main" id="{9D003CC3-2F18-4A7A-BE4B-B8F1786D0775}"/>
                </a:ext>
              </a:extLst>
            </p:cNvPr>
            <p:cNvSpPr txBox="1"/>
            <p:nvPr/>
          </p:nvSpPr>
          <p:spPr>
            <a:xfrm>
              <a:off x="3131840" y="3284984"/>
              <a:ext cx="936104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cs-CZ" dirty="0">
                  <a:solidFill>
                    <a:schemeClr val="accent3">
                      <a:lumMod val="50000"/>
                    </a:schemeClr>
                  </a:solidFill>
                </a:rPr>
                <a:t>3. prvek</a:t>
              </a:r>
            </a:p>
          </p:txBody>
        </p:sp>
        <p:sp>
          <p:nvSpPr>
            <p:cNvPr id="15" name="TextovéPole 14">
              <a:extLst>
                <a:ext uri="{FF2B5EF4-FFF2-40B4-BE49-F238E27FC236}">
                  <a16:creationId xmlns:a16="http://schemas.microsoft.com/office/drawing/2014/main" id="{7CF73047-E81B-4298-A2BF-8C5A6E0767FC}"/>
                </a:ext>
              </a:extLst>
            </p:cNvPr>
            <p:cNvSpPr txBox="1"/>
            <p:nvPr/>
          </p:nvSpPr>
          <p:spPr>
            <a:xfrm>
              <a:off x="4932040" y="3284984"/>
              <a:ext cx="936104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cs-CZ" dirty="0">
                  <a:solidFill>
                    <a:schemeClr val="accent3">
                      <a:lumMod val="50000"/>
                    </a:schemeClr>
                  </a:solidFill>
                </a:rPr>
                <a:t>k. prvek</a:t>
              </a:r>
            </a:p>
          </p:txBody>
        </p:sp>
        <p:sp>
          <p:nvSpPr>
            <p:cNvPr id="16" name="TextovéPole 15">
              <a:extLst>
                <a:ext uri="{FF2B5EF4-FFF2-40B4-BE49-F238E27FC236}">
                  <a16:creationId xmlns:a16="http://schemas.microsoft.com/office/drawing/2014/main" id="{2EC2C1F7-2E6F-477B-90C7-78038AA0C697}"/>
                </a:ext>
              </a:extLst>
            </p:cNvPr>
            <p:cNvSpPr txBox="1"/>
            <p:nvPr/>
          </p:nvSpPr>
          <p:spPr>
            <a:xfrm>
              <a:off x="4211960" y="2996952"/>
              <a:ext cx="79208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4000" dirty="0">
                  <a:solidFill>
                    <a:schemeClr val="accent3">
                      <a:lumMod val="50000"/>
                    </a:schemeClr>
                  </a:solidFill>
                </a:rPr>
                <a:t>…</a:t>
              </a:r>
            </a:p>
          </p:txBody>
        </p:sp>
      </p:grpSp>
      <p:grpSp>
        <p:nvGrpSpPr>
          <p:cNvPr id="17" name="Skupina 20">
            <a:extLst>
              <a:ext uri="{FF2B5EF4-FFF2-40B4-BE49-F238E27FC236}">
                <a16:creationId xmlns:a16="http://schemas.microsoft.com/office/drawing/2014/main" id="{0B88F6DE-C1B5-4EE9-AF0C-F37ACD1BE9E9}"/>
              </a:ext>
            </a:extLst>
          </p:cNvPr>
          <p:cNvGrpSpPr/>
          <p:nvPr/>
        </p:nvGrpSpPr>
        <p:grpSpPr>
          <a:xfrm>
            <a:off x="3051128" y="2793080"/>
            <a:ext cx="792088" cy="690042"/>
            <a:chOff x="1979712" y="3573016"/>
            <a:chExt cx="792088" cy="873388"/>
          </a:xfrm>
        </p:grpSpPr>
        <p:cxnSp>
          <p:nvCxnSpPr>
            <p:cNvPr id="18" name="Přímá spojovací šipka 11">
              <a:extLst>
                <a:ext uri="{FF2B5EF4-FFF2-40B4-BE49-F238E27FC236}">
                  <a16:creationId xmlns:a16="http://schemas.microsoft.com/office/drawing/2014/main" id="{2C0AC718-CDD4-431F-829F-FD512B29419D}"/>
                </a:ext>
              </a:extLst>
            </p:cNvPr>
            <p:cNvCxnSpPr/>
            <p:nvPr/>
          </p:nvCxnSpPr>
          <p:spPr>
            <a:xfrm flipV="1">
              <a:off x="2339752" y="3573016"/>
              <a:ext cx="0" cy="432048"/>
            </a:xfrm>
            <a:prstGeom prst="straightConnector1">
              <a:avLst/>
            </a:prstGeom>
            <a:ln w="28575">
              <a:solidFill>
                <a:srgbClr val="00A499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9" name="TextovéPole 18">
                  <a:extLst>
                    <a:ext uri="{FF2B5EF4-FFF2-40B4-BE49-F238E27FC236}">
                      <a16:creationId xmlns:a16="http://schemas.microsoft.com/office/drawing/2014/main" id="{A3EC75C7-5FD0-42D3-A582-0C33E45E7CE6}"/>
                    </a:ext>
                  </a:extLst>
                </p:cNvPr>
                <p:cNvSpPr txBox="1"/>
                <p:nvPr/>
              </p:nvSpPr>
              <p:spPr>
                <a:xfrm>
                  <a:off x="1979712" y="4077072"/>
                  <a:ext cx="79208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cs-CZ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oMath>
                    </m:oMathPara>
                  </a14:m>
                  <a:endParaRPr lang="cs-CZ" i="1" dirty="0"/>
                </a:p>
              </p:txBody>
            </p:sp>
          </mc:Choice>
          <mc:Fallback>
            <p:sp>
              <p:nvSpPr>
                <p:cNvPr id="19" name="TextovéPole 18">
                  <a:extLst>
                    <a:ext uri="{FF2B5EF4-FFF2-40B4-BE49-F238E27FC236}">
                      <a16:creationId xmlns:a16="http://schemas.microsoft.com/office/drawing/2014/main" id="{A3EC75C7-5FD0-42D3-A582-0C33E45E7CE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79712" y="4077072"/>
                  <a:ext cx="792088" cy="369332"/>
                </a:xfrm>
                <a:prstGeom prst="rect">
                  <a:avLst/>
                </a:prstGeom>
                <a:blipFill>
                  <a:blip r:embed="rId4"/>
                  <a:stretch>
                    <a:fillRect b="-10638"/>
                  </a:stretch>
                </a:blipFill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0" name="Skupina 21">
            <a:extLst>
              <a:ext uri="{FF2B5EF4-FFF2-40B4-BE49-F238E27FC236}">
                <a16:creationId xmlns:a16="http://schemas.microsoft.com/office/drawing/2014/main" id="{952526C9-0056-40F8-952C-4F9DDE7AC74E}"/>
              </a:ext>
            </a:extLst>
          </p:cNvPr>
          <p:cNvGrpSpPr/>
          <p:nvPr/>
        </p:nvGrpSpPr>
        <p:grpSpPr>
          <a:xfrm>
            <a:off x="4203255" y="2793081"/>
            <a:ext cx="925759" cy="767574"/>
            <a:chOff x="3131839" y="3573016"/>
            <a:chExt cx="925759" cy="971520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1" name="TextovéPole 20">
                  <a:extLst>
                    <a:ext uri="{FF2B5EF4-FFF2-40B4-BE49-F238E27FC236}">
                      <a16:creationId xmlns:a16="http://schemas.microsoft.com/office/drawing/2014/main" id="{E3D1AE4D-BC55-441F-BFBF-F6EB48C0AD69}"/>
                    </a:ext>
                  </a:extLst>
                </p:cNvPr>
                <p:cNvSpPr txBox="1"/>
                <p:nvPr/>
              </p:nvSpPr>
              <p:spPr>
                <a:xfrm>
                  <a:off x="3131839" y="4077072"/>
                  <a:ext cx="925759" cy="46746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cs-CZ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oMath>
                    </m:oMathPara>
                  </a14:m>
                  <a:endParaRPr lang="cs-CZ" i="1" dirty="0"/>
                </a:p>
              </p:txBody>
            </p:sp>
          </mc:Choice>
          <mc:Fallback>
            <p:sp>
              <p:nvSpPr>
                <p:cNvPr id="21" name="TextovéPole 20">
                  <a:extLst>
                    <a:ext uri="{FF2B5EF4-FFF2-40B4-BE49-F238E27FC236}">
                      <a16:creationId xmlns:a16="http://schemas.microsoft.com/office/drawing/2014/main" id="{E3D1AE4D-BC55-441F-BFBF-F6EB48C0AD6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31839" y="4077072"/>
                  <a:ext cx="925759" cy="467464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2" name="Přímá spojovací šipka 17">
              <a:extLst>
                <a:ext uri="{FF2B5EF4-FFF2-40B4-BE49-F238E27FC236}">
                  <a16:creationId xmlns:a16="http://schemas.microsoft.com/office/drawing/2014/main" id="{827146AD-34AD-4807-9A01-F49F6D25200B}"/>
                </a:ext>
              </a:extLst>
            </p:cNvPr>
            <p:cNvCxnSpPr/>
            <p:nvPr/>
          </p:nvCxnSpPr>
          <p:spPr>
            <a:xfrm flipV="1">
              <a:off x="3563888" y="3573016"/>
              <a:ext cx="0" cy="432048"/>
            </a:xfrm>
            <a:prstGeom prst="straightConnector1">
              <a:avLst/>
            </a:prstGeom>
            <a:ln w="28575">
              <a:solidFill>
                <a:srgbClr val="00A499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Skupina 22">
            <a:extLst>
              <a:ext uri="{FF2B5EF4-FFF2-40B4-BE49-F238E27FC236}">
                <a16:creationId xmlns:a16="http://schemas.microsoft.com/office/drawing/2014/main" id="{5F3EA90F-01CE-488C-A63E-4DAD9618516C}"/>
              </a:ext>
            </a:extLst>
          </p:cNvPr>
          <p:cNvGrpSpPr/>
          <p:nvPr/>
        </p:nvGrpSpPr>
        <p:grpSpPr>
          <a:xfrm>
            <a:off x="5307487" y="2793081"/>
            <a:ext cx="959887" cy="767574"/>
            <a:chOff x="4236071" y="3573016"/>
            <a:chExt cx="959887" cy="971520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4" name="TextovéPole 23">
                  <a:extLst>
                    <a:ext uri="{FF2B5EF4-FFF2-40B4-BE49-F238E27FC236}">
                      <a16:creationId xmlns:a16="http://schemas.microsoft.com/office/drawing/2014/main" id="{BD8310A0-94AA-40AC-9B51-CD42320F0C47}"/>
                    </a:ext>
                  </a:extLst>
                </p:cNvPr>
                <p:cNvSpPr txBox="1"/>
                <p:nvPr/>
              </p:nvSpPr>
              <p:spPr>
                <a:xfrm>
                  <a:off x="4236071" y="4077072"/>
                  <a:ext cx="959887" cy="46746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cs-CZ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oMath>
                    </m:oMathPara>
                  </a14:m>
                  <a:endParaRPr lang="cs-CZ" i="1" dirty="0"/>
                </a:p>
              </p:txBody>
            </p:sp>
          </mc:Choice>
          <mc:Fallback>
            <p:sp>
              <p:nvSpPr>
                <p:cNvPr id="24" name="TextovéPole 23">
                  <a:extLst>
                    <a:ext uri="{FF2B5EF4-FFF2-40B4-BE49-F238E27FC236}">
                      <a16:creationId xmlns:a16="http://schemas.microsoft.com/office/drawing/2014/main" id="{BD8310A0-94AA-40AC-9B51-CD42320F0C4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36071" y="4077072"/>
                  <a:ext cx="959887" cy="467464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5" name="Přímá spojovací šipka 18">
              <a:extLst>
                <a:ext uri="{FF2B5EF4-FFF2-40B4-BE49-F238E27FC236}">
                  <a16:creationId xmlns:a16="http://schemas.microsoft.com/office/drawing/2014/main" id="{57BDB424-8C36-4037-86C2-5203847D5810}"/>
                </a:ext>
              </a:extLst>
            </p:cNvPr>
            <p:cNvCxnSpPr/>
            <p:nvPr/>
          </p:nvCxnSpPr>
          <p:spPr>
            <a:xfrm flipV="1">
              <a:off x="4680012" y="3573016"/>
              <a:ext cx="0" cy="432048"/>
            </a:xfrm>
            <a:prstGeom prst="straightConnector1">
              <a:avLst/>
            </a:prstGeom>
            <a:ln w="28575">
              <a:solidFill>
                <a:srgbClr val="00A499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Skupina 30">
            <a:extLst>
              <a:ext uri="{FF2B5EF4-FFF2-40B4-BE49-F238E27FC236}">
                <a16:creationId xmlns:a16="http://schemas.microsoft.com/office/drawing/2014/main" id="{152F41B0-72DA-4BD8-B0F3-81CB44ECFB95}"/>
              </a:ext>
            </a:extLst>
          </p:cNvPr>
          <p:cNvGrpSpPr/>
          <p:nvPr/>
        </p:nvGrpSpPr>
        <p:grpSpPr>
          <a:xfrm>
            <a:off x="6269768" y="2793082"/>
            <a:ext cx="2175048" cy="755106"/>
            <a:chOff x="5198352" y="3573016"/>
            <a:chExt cx="2175048" cy="955739"/>
          </a:xfrm>
        </p:grpSpPr>
        <p:sp>
          <p:nvSpPr>
            <p:cNvPr id="27" name="TextovéPole 26">
              <a:extLst>
                <a:ext uri="{FF2B5EF4-FFF2-40B4-BE49-F238E27FC236}">
                  <a16:creationId xmlns:a16="http://schemas.microsoft.com/office/drawing/2014/main" id="{FE079F93-A8DE-43A4-BE4C-5124113D9844}"/>
                </a:ext>
              </a:extLst>
            </p:cNvPr>
            <p:cNvSpPr txBox="1"/>
            <p:nvPr/>
          </p:nvSpPr>
          <p:spPr>
            <a:xfrm>
              <a:off x="5198352" y="4062225"/>
              <a:ext cx="7920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b="1" i="1" dirty="0"/>
                <a:t>…</a:t>
              </a:r>
            </a:p>
          </p:txBody>
        </p:sp>
        <p:grpSp>
          <p:nvGrpSpPr>
            <p:cNvPr id="28" name="Skupina 23">
              <a:extLst>
                <a:ext uri="{FF2B5EF4-FFF2-40B4-BE49-F238E27FC236}">
                  <a16:creationId xmlns:a16="http://schemas.microsoft.com/office/drawing/2014/main" id="{6E52C3FC-E0D9-4020-89A1-2195E8483E43}"/>
                </a:ext>
              </a:extLst>
            </p:cNvPr>
            <p:cNvGrpSpPr/>
            <p:nvPr/>
          </p:nvGrpSpPr>
          <p:grpSpPr>
            <a:xfrm>
              <a:off x="5947009" y="3573016"/>
              <a:ext cx="1426391" cy="955739"/>
              <a:chOff x="5947009" y="3573016"/>
              <a:chExt cx="1426391" cy="955739"/>
            </a:xfrm>
          </p:grpSpPr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29" name="TextovéPole 28">
                    <a:extLst>
                      <a:ext uri="{FF2B5EF4-FFF2-40B4-BE49-F238E27FC236}">
                        <a16:creationId xmlns:a16="http://schemas.microsoft.com/office/drawing/2014/main" id="{770DD350-C64C-4BCD-982B-EDD702119B05}"/>
                      </a:ext>
                    </a:extLst>
                  </p:cNvPr>
                  <p:cNvSpPr txBox="1"/>
                  <p:nvPr/>
                </p:nvSpPr>
                <p:spPr>
                  <a:xfrm>
                    <a:off x="5947009" y="4061291"/>
                    <a:ext cx="1426391" cy="46746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cs-CZ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oMath>
                      </m:oMathPara>
                    </a14:m>
                    <a:endParaRPr lang="cs-CZ" i="1" dirty="0"/>
                  </a:p>
                </p:txBody>
              </p:sp>
            </mc:Choice>
            <mc:Fallback>
              <p:sp>
                <p:nvSpPr>
                  <p:cNvPr id="29" name="TextovéPole 28">
                    <a:extLst>
                      <a:ext uri="{FF2B5EF4-FFF2-40B4-BE49-F238E27FC236}">
                        <a16:creationId xmlns:a16="http://schemas.microsoft.com/office/drawing/2014/main" id="{770DD350-C64C-4BCD-982B-EDD702119B0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47009" y="4061291"/>
                    <a:ext cx="1426391" cy="467464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cs-CZ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30" name="Přímá spojovací šipka 19">
                <a:extLst>
                  <a:ext uri="{FF2B5EF4-FFF2-40B4-BE49-F238E27FC236}">
                    <a16:creationId xmlns:a16="http://schemas.microsoft.com/office/drawing/2014/main" id="{EBE728FA-C44C-4B84-B1A1-17C14F0C75CC}"/>
                  </a:ext>
                </a:extLst>
              </p:cNvPr>
              <p:cNvCxnSpPr/>
              <p:nvPr/>
            </p:nvCxnSpPr>
            <p:spPr>
              <a:xfrm flipV="1">
                <a:off x="6516216" y="3573016"/>
                <a:ext cx="0" cy="432048"/>
              </a:xfrm>
              <a:prstGeom prst="straightConnector1">
                <a:avLst/>
              </a:prstGeom>
              <a:ln w="28575">
                <a:solidFill>
                  <a:srgbClr val="00A499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1" name="Skupina 29">
            <a:extLst>
              <a:ext uri="{FF2B5EF4-FFF2-40B4-BE49-F238E27FC236}">
                <a16:creationId xmlns:a16="http://schemas.microsoft.com/office/drawing/2014/main" id="{08482259-8801-4730-934E-EFC793CD8A24}"/>
              </a:ext>
            </a:extLst>
          </p:cNvPr>
          <p:cNvGrpSpPr/>
          <p:nvPr/>
        </p:nvGrpSpPr>
        <p:grpSpPr>
          <a:xfrm>
            <a:off x="3771208" y="3113790"/>
            <a:ext cx="3438135" cy="434397"/>
            <a:chOff x="2699792" y="4077072"/>
            <a:chExt cx="3468548" cy="434397"/>
          </a:xfrm>
        </p:grpSpPr>
        <p:sp>
          <p:nvSpPr>
            <p:cNvPr id="32" name="TextovéPole 31">
              <a:extLst>
                <a:ext uri="{FF2B5EF4-FFF2-40B4-BE49-F238E27FC236}">
                  <a16:creationId xmlns:a16="http://schemas.microsoft.com/office/drawing/2014/main" id="{4C707611-23FA-443B-BB61-2A6974AF64D4}"/>
                </a:ext>
              </a:extLst>
            </p:cNvPr>
            <p:cNvSpPr txBox="1"/>
            <p:nvPr/>
          </p:nvSpPr>
          <p:spPr>
            <a:xfrm>
              <a:off x="2699792" y="4077072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dirty="0"/>
                <a:t>.</a:t>
              </a:r>
            </a:p>
          </p:txBody>
        </p:sp>
        <p:sp>
          <p:nvSpPr>
            <p:cNvPr id="33" name="TextovéPole 32">
              <a:extLst>
                <a:ext uri="{FF2B5EF4-FFF2-40B4-BE49-F238E27FC236}">
                  <a16:creationId xmlns:a16="http://schemas.microsoft.com/office/drawing/2014/main" id="{32F99F23-98ED-4A03-B726-1566FD27A51A}"/>
                </a:ext>
              </a:extLst>
            </p:cNvPr>
            <p:cNvSpPr txBox="1"/>
            <p:nvPr/>
          </p:nvSpPr>
          <p:spPr>
            <a:xfrm>
              <a:off x="3923827" y="4142137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dirty="0"/>
                <a:t>.</a:t>
              </a:r>
            </a:p>
          </p:txBody>
        </p:sp>
        <p:sp>
          <p:nvSpPr>
            <p:cNvPr id="34" name="TextovéPole 33">
              <a:extLst>
                <a:ext uri="{FF2B5EF4-FFF2-40B4-BE49-F238E27FC236}">
                  <a16:creationId xmlns:a16="http://schemas.microsoft.com/office/drawing/2014/main" id="{525F60A4-F0B6-4B25-9E76-EFE639AD01FD}"/>
                </a:ext>
              </a:extLst>
            </p:cNvPr>
            <p:cNvSpPr txBox="1"/>
            <p:nvPr/>
          </p:nvSpPr>
          <p:spPr>
            <a:xfrm>
              <a:off x="5002015" y="4115838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dirty="0"/>
                <a:t>.</a:t>
              </a:r>
            </a:p>
          </p:txBody>
        </p:sp>
        <p:sp>
          <p:nvSpPr>
            <p:cNvPr id="35" name="TextovéPole 34">
              <a:extLst>
                <a:ext uri="{FF2B5EF4-FFF2-40B4-BE49-F238E27FC236}">
                  <a16:creationId xmlns:a16="http://schemas.microsoft.com/office/drawing/2014/main" id="{C5605E09-318F-485D-AA81-508FFC1D76F9}"/>
                </a:ext>
              </a:extLst>
            </p:cNvPr>
            <p:cNvSpPr txBox="1"/>
            <p:nvPr/>
          </p:nvSpPr>
          <p:spPr>
            <a:xfrm>
              <a:off x="5736292" y="4112228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dirty="0"/>
                <a:t>.</a:t>
              </a: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6" name="TextovéPole 35">
                <a:extLst>
                  <a:ext uri="{FF2B5EF4-FFF2-40B4-BE49-F238E27FC236}">
                    <a16:creationId xmlns:a16="http://schemas.microsoft.com/office/drawing/2014/main" id="{6A8EE5D9-3322-4E02-8A25-BC87B3939E1A}"/>
                  </a:ext>
                </a:extLst>
              </p:cNvPr>
              <p:cNvSpPr txBox="1"/>
              <p:nvPr/>
            </p:nvSpPr>
            <p:spPr>
              <a:xfrm>
                <a:off x="8370229" y="3155472"/>
                <a:ext cx="728917" cy="3742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</m:oMath>
                  </m:oMathPara>
                </a14:m>
                <a:endParaRPr lang="cs-CZ" dirty="0"/>
              </a:p>
            </p:txBody>
          </p:sp>
        </mc:Choice>
        <mc:Fallback>
          <p:sp>
            <p:nvSpPr>
              <p:cNvPr id="36" name="TextovéPole 35">
                <a:extLst>
                  <a:ext uri="{FF2B5EF4-FFF2-40B4-BE49-F238E27FC236}">
                    <a16:creationId xmlns:a16="http://schemas.microsoft.com/office/drawing/2014/main" id="{6A8EE5D9-3322-4E02-8A25-BC87B3939E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70229" y="3155472"/>
                <a:ext cx="728917" cy="37427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7" name="Skupina 36">
            <a:extLst>
              <a:ext uri="{FF2B5EF4-FFF2-40B4-BE49-F238E27FC236}">
                <a16:creationId xmlns:a16="http://schemas.microsoft.com/office/drawing/2014/main" id="{5F6533B4-90F4-4973-A0DE-9DC31E59ECC7}"/>
              </a:ext>
            </a:extLst>
          </p:cNvPr>
          <p:cNvGrpSpPr/>
          <p:nvPr/>
        </p:nvGrpSpPr>
        <p:grpSpPr>
          <a:xfrm>
            <a:off x="3917150" y="5128230"/>
            <a:ext cx="4464496" cy="369332"/>
            <a:chOff x="1763688" y="5589240"/>
            <a:chExt cx="4464496" cy="369332"/>
          </a:xfrm>
        </p:grpSpPr>
        <p:sp>
          <p:nvSpPr>
            <p:cNvPr id="38" name="TextovéPole 37">
              <a:extLst>
                <a:ext uri="{FF2B5EF4-FFF2-40B4-BE49-F238E27FC236}">
                  <a16:creationId xmlns:a16="http://schemas.microsoft.com/office/drawing/2014/main" id="{764D1F35-D58C-489F-BC11-32CB152C799A}"/>
                </a:ext>
              </a:extLst>
            </p:cNvPr>
            <p:cNvSpPr txBox="1"/>
            <p:nvPr/>
          </p:nvSpPr>
          <p:spPr>
            <a:xfrm>
              <a:off x="1763688" y="5589240"/>
              <a:ext cx="936104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cs-CZ" dirty="0">
                  <a:solidFill>
                    <a:schemeClr val="accent3">
                      <a:lumMod val="50000"/>
                    </a:schemeClr>
                  </a:solidFill>
                </a:rPr>
                <a:t>1. cifra</a:t>
              </a:r>
            </a:p>
          </p:txBody>
        </p:sp>
        <p:sp>
          <p:nvSpPr>
            <p:cNvPr id="39" name="TextovéPole 38">
              <a:extLst>
                <a:ext uri="{FF2B5EF4-FFF2-40B4-BE49-F238E27FC236}">
                  <a16:creationId xmlns:a16="http://schemas.microsoft.com/office/drawing/2014/main" id="{B9C078D0-2C19-4541-AE35-7490C27021AC}"/>
                </a:ext>
              </a:extLst>
            </p:cNvPr>
            <p:cNvSpPr txBox="1"/>
            <p:nvPr/>
          </p:nvSpPr>
          <p:spPr>
            <a:xfrm>
              <a:off x="2987824" y="5589240"/>
              <a:ext cx="936104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cs-CZ" dirty="0">
                  <a:solidFill>
                    <a:schemeClr val="accent3">
                      <a:lumMod val="50000"/>
                    </a:schemeClr>
                  </a:solidFill>
                </a:rPr>
                <a:t>2. cifra</a:t>
              </a:r>
            </a:p>
          </p:txBody>
        </p:sp>
        <p:sp>
          <p:nvSpPr>
            <p:cNvPr id="40" name="TextovéPole 39">
              <a:extLst>
                <a:ext uri="{FF2B5EF4-FFF2-40B4-BE49-F238E27FC236}">
                  <a16:creationId xmlns:a16="http://schemas.microsoft.com/office/drawing/2014/main" id="{01B6C5E4-234E-4851-8EA2-91C1B2342BCA}"/>
                </a:ext>
              </a:extLst>
            </p:cNvPr>
            <p:cNvSpPr txBox="1"/>
            <p:nvPr/>
          </p:nvSpPr>
          <p:spPr>
            <a:xfrm>
              <a:off x="4139952" y="5589240"/>
              <a:ext cx="936104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cs-CZ" dirty="0">
                  <a:solidFill>
                    <a:schemeClr val="accent3">
                      <a:lumMod val="50000"/>
                    </a:schemeClr>
                  </a:solidFill>
                </a:rPr>
                <a:t>3. cifra</a:t>
              </a:r>
            </a:p>
          </p:txBody>
        </p:sp>
        <p:sp>
          <p:nvSpPr>
            <p:cNvPr id="41" name="TextovéPole 40">
              <a:extLst>
                <a:ext uri="{FF2B5EF4-FFF2-40B4-BE49-F238E27FC236}">
                  <a16:creationId xmlns:a16="http://schemas.microsoft.com/office/drawing/2014/main" id="{B6DB6C00-C839-4C6D-A811-E6170079A4BF}"/>
                </a:ext>
              </a:extLst>
            </p:cNvPr>
            <p:cNvSpPr txBox="1"/>
            <p:nvPr/>
          </p:nvSpPr>
          <p:spPr>
            <a:xfrm>
              <a:off x="5292080" y="5589240"/>
              <a:ext cx="936104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cs-CZ" dirty="0">
                  <a:solidFill>
                    <a:schemeClr val="accent3">
                      <a:lumMod val="50000"/>
                    </a:schemeClr>
                  </a:solidFill>
                </a:rPr>
                <a:t>4. cifra</a:t>
              </a:r>
            </a:p>
          </p:txBody>
        </p:sp>
      </p:grpSp>
      <p:grpSp>
        <p:nvGrpSpPr>
          <p:cNvPr id="42" name="Skupina 20">
            <a:extLst>
              <a:ext uri="{FF2B5EF4-FFF2-40B4-BE49-F238E27FC236}">
                <a16:creationId xmlns:a16="http://schemas.microsoft.com/office/drawing/2014/main" id="{D6A19A16-D14D-4E90-B308-0EE4AAFA0069}"/>
              </a:ext>
            </a:extLst>
          </p:cNvPr>
          <p:cNvGrpSpPr/>
          <p:nvPr/>
        </p:nvGrpSpPr>
        <p:grpSpPr>
          <a:xfrm>
            <a:off x="3989158" y="5523602"/>
            <a:ext cx="792088" cy="873388"/>
            <a:chOff x="1979712" y="3573016"/>
            <a:chExt cx="792088" cy="873388"/>
          </a:xfrm>
        </p:grpSpPr>
        <p:cxnSp>
          <p:nvCxnSpPr>
            <p:cNvPr id="43" name="Přímá spojovací šipka 43">
              <a:extLst>
                <a:ext uri="{FF2B5EF4-FFF2-40B4-BE49-F238E27FC236}">
                  <a16:creationId xmlns:a16="http://schemas.microsoft.com/office/drawing/2014/main" id="{E61D99E2-F0F0-425D-996A-0E83B78BFACB}"/>
                </a:ext>
              </a:extLst>
            </p:cNvPr>
            <p:cNvCxnSpPr/>
            <p:nvPr/>
          </p:nvCxnSpPr>
          <p:spPr>
            <a:xfrm flipV="1">
              <a:off x="2339752" y="3573016"/>
              <a:ext cx="0" cy="432048"/>
            </a:xfrm>
            <a:prstGeom prst="straightConnector1">
              <a:avLst/>
            </a:prstGeom>
            <a:ln w="28575">
              <a:solidFill>
                <a:srgbClr val="00A499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ovéPole 43">
              <a:extLst>
                <a:ext uri="{FF2B5EF4-FFF2-40B4-BE49-F238E27FC236}">
                  <a16:creationId xmlns:a16="http://schemas.microsoft.com/office/drawing/2014/main" id="{51E8CCA1-BFE7-48B3-BBAC-C0206D7B7188}"/>
                </a:ext>
              </a:extLst>
            </p:cNvPr>
            <p:cNvSpPr txBox="1"/>
            <p:nvPr/>
          </p:nvSpPr>
          <p:spPr>
            <a:xfrm>
              <a:off x="1979712" y="4077072"/>
              <a:ext cx="7920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i="1" dirty="0"/>
                <a:t>5</a:t>
              </a:r>
            </a:p>
          </p:txBody>
        </p:sp>
      </p:grpSp>
      <p:grpSp>
        <p:nvGrpSpPr>
          <p:cNvPr id="45" name="Skupina 20">
            <a:extLst>
              <a:ext uri="{FF2B5EF4-FFF2-40B4-BE49-F238E27FC236}">
                <a16:creationId xmlns:a16="http://schemas.microsoft.com/office/drawing/2014/main" id="{A821721C-BA5E-4D6F-AC07-211D683B7C75}"/>
              </a:ext>
            </a:extLst>
          </p:cNvPr>
          <p:cNvGrpSpPr/>
          <p:nvPr/>
        </p:nvGrpSpPr>
        <p:grpSpPr>
          <a:xfrm>
            <a:off x="5213294" y="5523602"/>
            <a:ext cx="792088" cy="873388"/>
            <a:chOff x="1979712" y="3573016"/>
            <a:chExt cx="792088" cy="873388"/>
          </a:xfrm>
        </p:grpSpPr>
        <p:cxnSp>
          <p:nvCxnSpPr>
            <p:cNvPr id="46" name="Přímá spojovací šipka 46">
              <a:extLst>
                <a:ext uri="{FF2B5EF4-FFF2-40B4-BE49-F238E27FC236}">
                  <a16:creationId xmlns:a16="http://schemas.microsoft.com/office/drawing/2014/main" id="{5053A70D-3110-4AB0-AAF0-DE5C95B0B615}"/>
                </a:ext>
              </a:extLst>
            </p:cNvPr>
            <p:cNvCxnSpPr/>
            <p:nvPr/>
          </p:nvCxnSpPr>
          <p:spPr>
            <a:xfrm flipV="1">
              <a:off x="2339752" y="3573016"/>
              <a:ext cx="0" cy="432048"/>
            </a:xfrm>
            <a:prstGeom prst="straightConnector1">
              <a:avLst/>
            </a:prstGeom>
            <a:ln w="28575">
              <a:solidFill>
                <a:srgbClr val="00A499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ovéPole 46">
              <a:extLst>
                <a:ext uri="{FF2B5EF4-FFF2-40B4-BE49-F238E27FC236}">
                  <a16:creationId xmlns:a16="http://schemas.microsoft.com/office/drawing/2014/main" id="{27819151-D7A0-4ACD-B333-63690A36F622}"/>
                </a:ext>
              </a:extLst>
            </p:cNvPr>
            <p:cNvSpPr txBox="1"/>
            <p:nvPr/>
          </p:nvSpPr>
          <p:spPr>
            <a:xfrm>
              <a:off x="1979712" y="4077072"/>
              <a:ext cx="7920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i="1" dirty="0"/>
                <a:t>5</a:t>
              </a:r>
            </a:p>
          </p:txBody>
        </p:sp>
      </p:grpSp>
      <p:grpSp>
        <p:nvGrpSpPr>
          <p:cNvPr id="48" name="Skupina 20">
            <a:extLst>
              <a:ext uri="{FF2B5EF4-FFF2-40B4-BE49-F238E27FC236}">
                <a16:creationId xmlns:a16="http://schemas.microsoft.com/office/drawing/2014/main" id="{0EE6C656-DC8E-4D81-8863-1476C84E000A}"/>
              </a:ext>
            </a:extLst>
          </p:cNvPr>
          <p:cNvGrpSpPr/>
          <p:nvPr/>
        </p:nvGrpSpPr>
        <p:grpSpPr>
          <a:xfrm>
            <a:off x="6365422" y="5523602"/>
            <a:ext cx="792088" cy="873388"/>
            <a:chOff x="1979712" y="3573016"/>
            <a:chExt cx="792088" cy="873388"/>
          </a:xfrm>
        </p:grpSpPr>
        <p:cxnSp>
          <p:nvCxnSpPr>
            <p:cNvPr id="49" name="Přímá spojovací šipka 49">
              <a:extLst>
                <a:ext uri="{FF2B5EF4-FFF2-40B4-BE49-F238E27FC236}">
                  <a16:creationId xmlns:a16="http://schemas.microsoft.com/office/drawing/2014/main" id="{8FC93C1A-070E-4031-8669-847318662258}"/>
                </a:ext>
              </a:extLst>
            </p:cNvPr>
            <p:cNvCxnSpPr/>
            <p:nvPr/>
          </p:nvCxnSpPr>
          <p:spPr>
            <a:xfrm flipV="1">
              <a:off x="2339752" y="3573016"/>
              <a:ext cx="0" cy="432048"/>
            </a:xfrm>
            <a:prstGeom prst="straightConnector1">
              <a:avLst/>
            </a:prstGeom>
            <a:ln w="28575">
              <a:solidFill>
                <a:srgbClr val="00A499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TextovéPole 49">
              <a:extLst>
                <a:ext uri="{FF2B5EF4-FFF2-40B4-BE49-F238E27FC236}">
                  <a16:creationId xmlns:a16="http://schemas.microsoft.com/office/drawing/2014/main" id="{F6395269-C441-42E6-B7F5-FFCC6DBEAC82}"/>
                </a:ext>
              </a:extLst>
            </p:cNvPr>
            <p:cNvSpPr txBox="1"/>
            <p:nvPr/>
          </p:nvSpPr>
          <p:spPr>
            <a:xfrm>
              <a:off x="1979712" y="4077072"/>
              <a:ext cx="7920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i="1" dirty="0"/>
                <a:t>5</a:t>
              </a:r>
            </a:p>
          </p:txBody>
        </p:sp>
      </p:grpSp>
      <p:grpSp>
        <p:nvGrpSpPr>
          <p:cNvPr id="51" name="Skupina 20">
            <a:extLst>
              <a:ext uri="{FF2B5EF4-FFF2-40B4-BE49-F238E27FC236}">
                <a16:creationId xmlns:a16="http://schemas.microsoft.com/office/drawing/2014/main" id="{C6EF6CE6-BF72-4E9E-A04B-8A509308E29B}"/>
              </a:ext>
            </a:extLst>
          </p:cNvPr>
          <p:cNvGrpSpPr/>
          <p:nvPr/>
        </p:nvGrpSpPr>
        <p:grpSpPr>
          <a:xfrm>
            <a:off x="7517550" y="5523602"/>
            <a:ext cx="792088" cy="873388"/>
            <a:chOff x="1979712" y="3573016"/>
            <a:chExt cx="792088" cy="873388"/>
          </a:xfrm>
        </p:grpSpPr>
        <p:cxnSp>
          <p:nvCxnSpPr>
            <p:cNvPr id="52" name="Přímá spojovací šipka 52">
              <a:extLst>
                <a:ext uri="{FF2B5EF4-FFF2-40B4-BE49-F238E27FC236}">
                  <a16:creationId xmlns:a16="http://schemas.microsoft.com/office/drawing/2014/main" id="{7B0423BB-5B68-4CC0-9FE4-7D9181F6E609}"/>
                </a:ext>
              </a:extLst>
            </p:cNvPr>
            <p:cNvCxnSpPr/>
            <p:nvPr/>
          </p:nvCxnSpPr>
          <p:spPr>
            <a:xfrm flipV="1">
              <a:off x="2339752" y="3573016"/>
              <a:ext cx="0" cy="432048"/>
            </a:xfrm>
            <a:prstGeom prst="straightConnector1">
              <a:avLst/>
            </a:prstGeom>
            <a:ln w="28575">
              <a:solidFill>
                <a:srgbClr val="00A499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TextovéPole 52">
              <a:extLst>
                <a:ext uri="{FF2B5EF4-FFF2-40B4-BE49-F238E27FC236}">
                  <a16:creationId xmlns:a16="http://schemas.microsoft.com/office/drawing/2014/main" id="{9D1548E9-C163-4410-855F-3CB63AFB3075}"/>
                </a:ext>
              </a:extLst>
            </p:cNvPr>
            <p:cNvSpPr txBox="1"/>
            <p:nvPr/>
          </p:nvSpPr>
          <p:spPr>
            <a:xfrm>
              <a:off x="1979712" y="4077072"/>
              <a:ext cx="7920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i="1" dirty="0"/>
                <a:t>5</a:t>
              </a:r>
            </a:p>
          </p:txBody>
        </p:sp>
      </p:grpSp>
      <p:grpSp>
        <p:nvGrpSpPr>
          <p:cNvPr id="54" name="Skupina 29">
            <a:extLst>
              <a:ext uri="{FF2B5EF4-FFF2-40B4-BE49-F238E27FC236}">
                <a16:creationId xmlns:a16="http://schemas.microsoft.com/office/drawing/2014/main" id="{A96ED7CF-B7C0-4773-84DC-8A8F819043E5}"/>
              </a:ext>
            </a:extLst>
          </p:cNvPr>
          <p:cNvGrpSpPr/>
          <p:nvPr/>
        </p:nvGrpSpPr>
        <p:grpSpPr>
          <a:xfrm>
            <a:off x="4709238" y="6027658"/>
            <a:ext cx="2736304" cy="369332"/>
            <a:chOff x="2699792" y="4005064"/>
            <a:chExt cx="2736304" cy="369332"/>
          </a:xfrm>
        </p:grpSpPr>
        <p:sp>
          <p:nvSpPr>
            <p:cNvPr id="55" name="TextovéPole 54">
              <a:extLst>
                <a:ext uri="{FF2B5EF4-FFF2-40B4-BE49-F238E27FC236}">
                  <a16:creationId xmlns:a16="http://schemas.microsoft.com/office/drawing/2014/main" id="{1B82A482-AFA9-495D-9036-98514B37437E}"/>
                </a:ext>
              </a:extLst>
            </p:cNvPr>
            <p:cNvSpPr txBox="1"/>
            <p:nvPr/>
          </p:nvSpPr>
          <p:spPr>
            <a:xfrm>
              <a:off x="2699792" y="4005064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b="1" dirty="0"/>
                <a:t>.</a:t>
              </a:r>
            </a:p>
          </p:txBody>
        </p:sp>
        <p:sp>
          <p:nvSpPr>
            <p:cNvPr id="56" name="TextovéPole 55">
              <a:extLst>
                <a:ext uri="{FF2B5EF4-FFF2-40B4-BE49-F238E27FC236}">
                  <a16:creationId xmlns:a16="http://schemas.microsoft.com/office/drawing/2014/main" id="{76B38DAE-A46E-4465-92A3-932AC14FEFC3}"/>
                </a:ext>
              </a:extLst>
            </p:cNvPr>
            <p:cNvSpPr txBox="1"/>
            <p:nvPr/>
          </p:nvSpPr>
          <p:spPr>
            <a:xfrm>
              <a:off x="3923928" y="4005064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b="1" dirty="0"/>
                <a:t>.</a:t>
              </a:r>
            </a:p>
          </p:txBody>
        </p:sp>
        <p:sp>
          <p:nvSpPr>
            <p:cNvPr id="57" name="TextovéPole 56">
              <a:extLst>
                <a:ext uri="{FF2B5EF4-FFF2-40B4-BE49-F238E27FC236}">
                  <a16:creationId xmlns:a16="http://schemas.microsoft.com/office/drawing/2014/main" id="{7436CAB1-DD55-49CC-8A54-7C30667B21D4}"/>
                </a:ext>
              </a:extLst>
            </p:cNvPr>
            <p:cNvSpPr txBox="1"/>
            <p:nvPr/>
          </p:nvSpPr>
          <p:spPr>
            <a:xfrm>
              <a:off x="5004048" y="4005064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b="1" dirty="0"/>
                <a:t>.</a:t>
              </a:r>
            </a:p>
          </p:txBody>
        </p:sp>
      </p:grpSp>
      <p:graphicFrame>
        <p:nvGraphicFramePr>
          <p:cNvPr id="58" name="Object 4">
            <a:extLst>
              <a:ext uri="{FF2B5EF4-FFF2-40B4-BE49-F238E27FC236}">
                <a16:creationId xmlns:a16="http://schemas.microsoft.com/office/drawing/2014/main" id="{688A99E6-EF80-45BE-840B-9E29C38E6B4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8434024"/>
              </p:ext>
            </p:extLst>
          </p:nvPr>
        </p:nvGraphicFramePr>
        <p:xfrm>
          <a:off x="8670150" y="5990590"/>
          <a:ext cx="5334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8" name="Rovnice" r:id="rId9" imgW="266400" imgH="190440" progId="Equation.3">
                  <p:embed/>
                </p:oleObj>
              </mc:Choice>
              <mc:Fallback>
                <p:oleObj name="Rovnice" r:id="rId9" imgW="266400" imgH="190440" progId="Equation.3">
                  <p:embed/>
                  <p:pic>
                    <p:nvPicPr>
                      <p:cNvPr id="17613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70150" y="5990590"/>
                        <a:ext cx="533400" cy="38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CC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37425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>
            <a:extLst>
              <a:ext uri="{FF2B5EF4-FFF2-40B4-BE49-F238E27FC236}">
                <a16:creationId xmlns:a16="http://schemas.microsoft.com/office/drawing/2014/main" id="{4166DB6F-F1CB-4BB3-AFE8-0C71AE60449E}"/>
              </a:ext>
            </a:extLst>
          </p:cNvPr>
          <p:cNvSpPr/>
          <p:nvPr/>
        </p:nvSpPr>
        <p:spPr>
          <a:xfrm>
            <a:off x="0" y="4394836"/>
            <a:ext cx="12192000" cy="213308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CEF5F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Zástupný symbol pro obsah 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pPr marL="0" algn="ctr">
                  <a:buNone/>
                </a:pPr>
                <a:r>
                  <a:rPr lang="cs-CZ" dirty="0"/>
                  <a:t>Nechť </a:t>
                </a:r>
                <a:r>
                  <a:rPr lang="cs-CZ" i="1" dirty="0"/>
                  <a:t>A</a:t>
                </a:r>
                <a:r>
                  <a:rPr lang="cs-CZ" dirty="0"/>
                  <a:t> je množina o </a:t>
                </a:r>
                <a:r>
                  <a:rPr lang="cs-CZ" i="1" dirty="0"/>
                  <a:t>n</a:t>
                </a:r>
                <a:r>
                  <a:rPr lang="cs-CZ" dirty="0"/>
                  <a:t> prvcích. </a:t>
                </a:r>
              </a:p>
              <a:p>
                <a:pPr marL="0" algn="ctr">
                  <a:buNone/>
                </a:pPr>
                <a:r>
                  <a:rPr lang="cs-CZ" dirty="0"/>
                  <a:t>Vyberme z množiny </a:t>
                </a:r>
                <a:r>
                  <a:rPr lang="cs-CZ" dirty="0">
                    <a:solidFill>
                      <a:srgbClr val="00A499"/>
                    </a:solidFill>
                  </a:rPr>
                  <a:t>postupně</a:t>
                </a:r>
                <a:r>
                  <a:rPr lang="cs-CZ" dirty="0"/>
                  <a:t> </a:t>
                </a:r>
                <a14:m>
                  <m:oMath xmlns:m="http://schemas.openxmlformats.org/officeDocument/2006/math">
                    <m:r>
                      <a:rPr lang="cs-CZ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cs-CZ" dirty="0"/>
                  <a:t> prvků, přičemž prvky do množiny </a:t>
                </a:r>
                <a:r>
                  <a:rPr lang="cs-CZ" dirty="0">
                    <a:solidFill>
                      <a:srgbClr val="00A499"/>
                    </a:solidFill>
                  </a:rPr>
                  <a:t>vracíme</a:t>
                </a:r>
                <a:r>
                  <a:rPr lang="cs-CZ" dirty="0"/>
                  <a:t>.</a:t>
                </a:r>
              </a:p>
              <a:p>
                <a:pPr marL="0" algn="ctr">
                  <a:buNone/>
                </a:pPr>
                <a:endParaRPr lang="cs-CZ" dirty="0"/>
              </a:p>
              <a:p>
                <a:pPr marL="0" algn="ctr">
                  <a:buNone/>
                </a:pPr>
                <a:endParaRPr lang="cs-CZ" dirty="0"/>
              </a:p>
              <a:p>
                <a:pPr marL="0" algn="ctr">
                  <a:buNone/>
                </a:pPr>
                <a:endParaRPr lang="cs-CZ" dirty="0"/>
              </a:p>
              <a:p>
                <a:pPr marL="0" algn="ctr">
                  <a:buNone/>
                </a:pPr>
                <a:endParaRPr lang="cs-CZ" dirty="0"/>
              </a:p>
              <a:p>
                <a:pPr marL="0" algn="ctr">
                  <a:buNone/>
                </a:pPr>
                <a:endParaRPr lang="cs-CZ" dirty="0"/>
              </a:p>
              <a:p>
                <a:pPr marL="0" algn="ctr">
                  <a:buNone/>
                </a:pPr>
                <a:endParaRPr lang="cs-CZ" dirty="0"/>
              </a:p>
              <a:p>
                <a:pPr marL="0" algn="ctr">
                  <a:buNone/>
                </a:pPr>
                <a:r>
                  <a:rPr lang="cs-CZ" dirty="0"/>
                  <a:t>Kolik 4 </a:t>
                </a:r>
                <a:r>
                  <a:rPr lang="cs-CZ" dirty="0" err="1"/>
                  <a:t>ciferných</a:t>
                </a:r>
                <a:r>
                  <a:rPr lang="cs-CZ" dirty="0"/>
                  <a:t> čísel lze vytvořit z číslic 4, 5, 6, 7, 8?  </a:t>
                </a:r>
              </a:p>
              <a:p>
                <a:pPr marL="0" algn="ctr">
                  <a:buNone/>
                </a:pPr>
                <a:r>
                  <a:rPr lang="cs-CZ" dirty="0"/>
                  <a:t> </a:t>
                </a:r>
              </a:p>
              <a:p>
                <a:pPr marL="0" indent="0" algn="just">
                  <a:buNone/>
                </a:pPr>
                <a:endParaRPr lang="cs-CZ" sz="800" dirty="0"/>
              </a:p>
              <a:p>
                <a:pPr marL="0" indent="0" algn="ctr">
                  <a:buNone/>
                </a:pPr>
                <a:endParaRPr lang="cs-CZ" dirty="0"/>
              </a:p>
            </p:txBody>
          </p:sp>
        </mc:Choice>
        <mc:Fallback>
          <p:sp>
            <p:nvSpPr>
              <p:cNvPr id="2" name="Zástupný symbol pro obsah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t="-138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Kombinatorika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19</a:t>
            </a:fld>
            <a:r>
              <a:rPr lang="cs-CZ" dirty="0"/>
              <a:t> / 38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Variace s opakováním</a:t>
            </a:r>
          </a:p>
        </p:txBody>
      </p:sp>
      <p:grpSp>
        <p:nvGrpSpPr>
          <p:cNvPr id="37" name="Skupina 36">
            <a:extLst>
              <a:ext uri="{FF2B5EF4-FFF2-40B4-BE49-F238E27FC236}">
                <a16:creationId xmlns:a16="http://schemas.microsoft.com/office/drawing/2014/main" id="{5F6533B4-90F4-4973-A0DE-9DC31E59ECC7}"/>
              </a:ext>
            </a:extLst>
          </p:cNvPr>
          <p:cNvGrpSpPr/>
          <p:nvPr/>
        </p:nvGrpSpPr>
        <p:grpSpPr>
          <a:xfrm>
            <a:off x="3917150" y="5128230"/>
            <a:ext cx="4464496" cy="369332"/>
            <a:chOff x="1763688" y="5589240"/>
            <a:chExt cx="4464496" cy="369332"/>
          </a:xfrm>
        </p:grpSpPr>
        <p:sp>
          <p:nvSpPr>
            <p:cNvPr id="38" name="TextovéPole 37">
              <a:extLst>
                <a:ext uri="{FF2B5EF4-FFF2-40B4-BE49-F238E27FC236}">
                  <a16:creationId xmlns:a16="http://schemas.microsoft.com/office/drawing/2014/main" id="{764D1F35-D58C-489F-BC11-32CB152C799A}"/>
                </a:ext>
              </a:extLst>
            </p:cNvPr>
            <p:cNvSpPr txBox="1"/>
            <p:nvPr/>
          </p:nvSpPr>
          <p:spPr>
            <a:xfrm>
              <a:off x="1763688" y="5589240"/>
              <a:ext cx="936104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cs-CZ" dirty="0">
                  <a:solidFill>
                    <a:schemeClr val="accent3">
                      <a:lumMod val="50000"/>
                    </a:schemeClr>
                  </a:solidFill>
                </a:rPr>
                <a:t>1. cifra</a:t>
              </a:r>
            </a:p>
          </p:txBody>
        </p:sp>
        <p:sp>
          <p:nvSpPr>
            <p:cNvPr id="39" name="TextovéPole 38">
              <a:extLst>
                <a:ext uri="{FF2B5EF4-FFF2-40B4-BE49-F238E27FC236}">
                  <a16:creationId xmlns:a16="http://schemas.microsoft.com/office/drawing/2014/main" id="{B9C078D0-2C19-4541-AE35-7490C27021AC}"/>
                </a:ext>
              </a:extLst>
            </p:cNvPr>
            <p:cNvSpPr txBox="1"/>
            <p:nvPr/>
          </p:nvSpPr>
          <p:spPr>
            <a:xfrm>
              <a:off x="2987824" y="5589240"/>
              <a:ext cx="936104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cs-CZ" dirty="0">
                  <a:solidFill>
                    <a:schemeClr val="accent3">
                      <a:lumMod val="50000"/>
                    </a:schemeClr>
                  </a:solidFill>
                </a:rPr>
                <a:t>2. cifra</a:t>
              </a:r>
            </a:p>
          </p:txBody>
        </p:sp>
        <p:sp>
          <p:nvSpPr>
            <p:cNvPr id="40" name="TextovéPole 39">
              <a:extLst>
                <a:ext uri="{FF2B5EF4-FFF2-40B4-BE49-F238E27FC236}">
                  <a16:creationId xmlns:a16="http://schemas.microsoft.com/office/drawing/2014/main" id="{01B6C5E4-234E-4851-8EA2-91C1B2342BCA}"/>
                </a:ext>
              </a:extLst>
            </p:cNvPr>
            <p:cNvSpPr txBox="1"/>
            <p:nvPr/>
          </p:nvSpPr>
          <p:spPr>
            <a:xfrm>
              <a:off x="4139952" y="5589240"/>
              <a:ext cx="936104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cs-CZ" dirty="0">
                  <a:solidFill>
                    <a:schemeClr val="accent3">
                      <a:lumMod val="50000"/>
                    </a:schemeClr>
                  </a:solidFill>
                </a:rPr>
                <a:t>3. cifra</a:t>
              </a:r>
            </a:p>
          </p:txBody>
        </p:sp>
        <p:sp>
          <p:nvSpPr>
            <p:cNvPr id="41" name="TextovéPole 40">
              <a:extLst>
                <a:ext uri="{FF2B5EF4-FFF2-40B4-BE49-F238E27FC236}">
                  <a16:creationId xmlns:a16="http://schemas.microsoft.com/office/drawing/2014/main" id="{B6DB6C00-C839-4C6D-A811-E6170079A4BF}"/>
                </a:ext>
              </a:extLst>
            </p:cNvPr>
            <p:cNvSpPr txBox="1"/>
            <p:nvPr/>
          </p:nvSpPr>
          <p:spPr>
            <a:xfrm>
              <a:off x="5292080" y="5589240"/>
              <a:ext cx="936104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cs-CZ" dirty="0">
                  <a:solidFill>
                    <a:schemeClr val="accent3">
                      <a:lumMod val="50000"/>
                    </a:schemeClr>
                  </a:solidFill>
                </a:rPr>
                <a:t>4. cifra</a:t>
              </a:r>
            </a:p>
          </p:txBody>
        </p:sp>
      </p:grpSp>
      <p:grpSp>
        <p:nvGrpSpPr>
          <p:cNvPr id="42" name="Skupina 20">
            <a:extLst>
              <a:ext uri="{FF2B5EF4-FFF2-40B4-BE49-F238E27FC236}">
                <a16:creationId xmlns:a16="http://schemas.microsoft.com/office/drawing/2014/main" id="{D6A19A16-D14D-4E90-B308-0EE4AAFA0069}"/>
              </a:ext>
            </a:extLst>
          </p:cNvPr>
          <p:cNvGrpSpPr/>
          <p:nvPr/>
        </p:nvGrpSpPr>
        <p:grpSpPr>
          <a:xfrm>
            <a:off x="3989158" y="5523602"/>
            <a:ext cx="792088" cy="873388"/>
            <a:chOff x="1979712" y="3573016"/>
            <a:chExt cx="792088" cy="873388"/>
          </a:xfrm>
        </p:grpSpPr>
        <p:cxnSp>
          <p:nvCxnSpPr>
            <p:cNvPr id="43" name="Přímá spojovací šipka 43">
              <a:extLst>
                <a:ext uri="{FF2B5EF4-FFF2-40B4-BE49-F238E27FC236}">
                  <a16:creationId xmlns:a16="http://schemas.microsoft.com/office/drawing/2014/main" id="{E61D99E2-F0F0-425D-996A-0E83B78BFACB}"/>
                </a:ext>
              </a:extLst>
            </p:cNvPr>
            <p:cNvCxnSpPr/>
            <p:nvPr/>
          </p:nvCxnSpPr>
          <p:spPr>
            <a:xfrm flipV="1">
              <a:off x="2339752" y="3573016"/>
              <a:ext cx="0" cy="432048"/>
            </a:xfrm>
            <a:prstGeom prst="straightConnector1">
              <a:avLst/>
            </a:prstGeom>
            <a:ln w="28575">
              <a:solidFill>
                <a:srgbClr val="00A499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ovéPole 43">
              <a:extLst>
                <a:ext uri="{FF2B5EF4-FFF2-40B4-BE49-F238E27FC236}">
                  <a16:creationId xmlns:a16="http://schemas.microsoft.com/office/drawing/2014/main" id="{51E8CCA1-BFE7-48B3-BBAC-C0206D7B7188}"/>
                </a:ext>
              </a:extLst>
            </p:cNvPr>
            <p:cNvSpPr txBox="1"/>
            <p:nvPr/>
          </p:nvSpPr>
          <p:spPr>
            <a:xfrm>
              <a:off x="1979712" y="4077072"/>
              <a:ext cx="7920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i="1" dirty="0"/>
                <a:t>5</a:t>
              </a:r>
            </a:p>
          </p:txBody>
        </p:sp>
      </p:grpSp>
      <p:grpSp>
        <p:nvGrpSpPr>
          <p:cNvPr id="45" name="Skupina 20">
            <a:extLst>
              <a:ext uri="{FF2B5EF4-FFF2-40B4-BE49-F238E27FC236}">
                <a16:creationId xmlns:a16="http://schemas.microsoft.com/office/drawing/2014/main" id="{A821721C-BA5E-4D6F-AC07-211D683B7C75}"/>
              </a:ext>
            </a:extLst>
          </p:cNvPr>
          <p:cNvGrpSpPr/>
          <p:nvPr/>
        </p:nvGrpSpPr>
        <p:grpSpPr>
          <a:xfrm>
            <a:off x="5213294" y="5523602"/>
            <a:ext cx="792088" cy="873388"/>
            <a:chOff x="1979712" y="3573016"/>
            <a:chExt cx="792088" cy="873388"/>
          </a:xfrm>
        </p:grpSpPr>
        <p:cxnSp>
          <p:nvCxnSpPr>
            <p:cNvPr id="46" name="Přímá spojovací šipka 46">
              <a:extLst>
                <a:ext uri="{FF2B5EF4-FFF2-40B4-BE49-F238E27FC236}">
                  <a16:creationId xmlns:a16="http://schemas.microsoft.com/office/drawing/2014/main" id="{5053A70D-3110-4AB0-AAF0-DE5C95B0B615}"/>
                </a:ext>
              </a:extLst>
            </p:cNvPr>
            <p:cNvCxnSpPr/>
            <p:nvPr/>
          </p:nvCxnSpPr>
          <p:spPr>
            <a:xfrm flipV="1">
              <a:off x="2339752" y="3573016"/>
              <a:ext cx="0" cy="432048"/>
            </a:xfrm>
            <a:prstGeom prst="straightConnector1">
              <a:avLst/>
            </a:prstGeom>
            <a:ln w="28575">
              <a:solidFill>
                <a:srgbClr val="00A499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ovéPole 46">
              <a:extLst>
                <a:ext uri="{FF2B5EF4-FFF2-40B4-BE49-F238E27FC236}">
                  <a16:creationId xmlns:a16="http://schemas.microsoft.com/office/drawing/2014/main" id="{27819151-D7A0-4ACD-B333-63690A36F622}"/>
                </a:ext>
              </a:extLst>
            </p:cNvPr>
            <p:cNvSpPr txBox="1"/>
            <p:nvPr/>
          </p:nvSpPr>
          <p:spPr>
            <a:xfrm>
              <a:off x="1979712" y="4077072"/>
              <a:ext cx="7920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i="1" dirty="0"/>
                <a:t>5</a:t>
              </a:r>
            </a:p>
          </p:txBody>
        </p:sp>
      </p:grpSp>
      <p:grpSp>
        <p:nvGrpSpPr>
          <p:cNvPr id="48" name="Skupina 20">
            <a:extLst>
              <a:ext uri="{FF2B5EF4-FFF2-40B4-BE49-F238E27FC236}">
                <a16:creationId xmlns:a16="http://schemas.microsoft.com/office/drawing/2014/main" id="{0EE6C656-DC8E-4D81-8863-1476C84E000A}"/>
              </a:ext>
            </a:extLst>
          </p:cNvPr>
          <p:cNvGrpSpPr/>
          <p:nvPr/>
        </p:nvGrpSpPr>
        <p:grpSpPr>
          <a:xfrm>
            <a:off x="6365422" y="5523602"/>
            <a:ext cx="792088" cy="873388"/>
            <a:chOff x="1979712" y="3573016"/>
            <a:chExt cx="792088" cy="873388"/>
          </a:xfrm>
        </p:grpSpPr>
        <p:cxnSp>
          <p:nvCxnSpPr>
            <p:cNvPr id="49" name="Přímá spojovací šipka 49">
              <a:extLst>
                <a:ext uri="{FF2B5EF4-FFF2-40B4-BE49-F238E27FC236}">
                  <a16:creationId xmlns:a16="http://schemas.microsoft.com/office/drawing/2014/main" id="{8FC93C1A-070E-4031-8669-847318662258}"/>
                </a:ext>
              </a:extLst>
            </p:cNvPr>
            <p:cNvCxnSpPr/>
            <p:nvPr/>
          </p:nvCxnSpPr>
          <p:spPr>
            <a:xfrm flipV="1">
              <a:off x="2339752" y="3573016"/>
              <a:ext cx="0" cy="432048"/>
            </a:xfrm>
            <a:prstGeom prst="straightConnector1">
              <a:avLst/>
            </a:prstGeom>
            <a:ln w="28575">
              <a:solidFill>
                <a:srgbClr val="00A499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TextovéPole 49">
              <a:extLst>
                <a:ext uri="{FF2B5EF4-FFF2-40B4-BE49-F238E27FC236}">
                  <a16:creationId xmlns:a16="http://schemas.microsoft.com/office/drawing/2014/main" id="{F6395269-C441-42E6-B7F5-FFCC6DBEAC82}"/>
                </a:ext>
              </a:extLst>
            </p:cNvPr>
            <p:cNvSpPr txBox="1"/>
            <p:nvPr/>
          </p:nvSpPr>
          <p:spPr>
            <a:xfrm>
              <a:off x="1979712" y="4077072"/>
              <a:ext cx="7920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i="1" dirty="0"/>
                <a:t>5</a:t>
              </a:r>
            </a:p>
          </p:txBody>
        </p:sp>
      </p:grpSp>
      <p:grpSp>
        <p:nvGrpSpPr>
          <p:cNvPr id="51" name="Skupina 20">
            <a:extLst>
              <a:ext uri="{FF2B5EF4-FFF2-40B4-BE49-F238E27FC236}">
                <a16:creationId xmlns:a16="http://schemas.microsoft.com/office/drawing/2014/main" id="{C6EF6CE6-BF72-4E9E-A04B-8A509308E29B}"/>
              </a:ext>
            </a:extLst>
          </p:cNvPr>
          <p:cNvGrpSpPr/>
          <p:nvPr/>
        </p:nvGrpSpPr>
        <p:grpSpPr>
          <a:xfrm>
            <a:off x="7517550" y="5523602"/>
            <a:ext cx="792088" cy="873388"/>
            <a:chOff x="1979712" y="3573016"/>
            <a:chExt cx="792088" cy="873388"/>
          </a:xfrm>
        </p:grpSpPr>
        <p:cxnSp>
          <p:nvCxnSpPr>
            <p:cNvPr id="52" name="Přímá spojovací šipka 52">
              <a:extLst>
                <a:ext uri="{FF2B5EF4-FFF2-40B4-BE49-F238E27FC236}">
                  <a16:creationId xmlns:a16="http://schemas.microsoft.com/office/drawing/2014/main" id="{7B0423BB-5B68-4CC0-9FE4-7D9181F6E609}"/>
                </a:ext>
              </a:extLst>
            </p:cNvPr>
            <p:cNvCxnSpPr/>
            <p:nvPr/>
          </p:nvCxnSpPr>
          <p:spPr>
            <a:xfrm flipV="1">
              <a:off x="2339752" y="3573016"/>
              <a:ext cx="0" cy="432048"/>
            </a:xfrm>
            <a:prstGeom prst="straightConnector1">
              <a:avLst/>
            </a:prstGeom>
            <a:ln w="28575">
              <a:solidFill>
                <a:srgbClr val="00A499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TextovéPole 52">
              <a:extLst>
                <a:ext uri="{FF2B5EF4-FFF2-40B4-BE49-F238E27FC236}">
                  <a16:creationId xmlns:a16="http://schemas.microsoft.com/office/drawing/2014/main" id="{9D1548E9-C163-4410-855F-3CB63AFB3075}"/>
                </a:ext>
              </a:extLst>
            </p:cNvPr>
            <p:cNvSpPr txBox="1"/>
            <p:nvPr/>
          </p:nvSpPr>
          <p:spPr>
            <a:xfrm>
              <a:off x="1979712" y="4077072"/>
              <a:ext cx="7920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i="1" dirty="0"/>
                <a:t>5</a:t>
              </a:r>
            </a:p>
          </p:txBody>
        </p:sp>
      </p:grpSp>
      <p:grpSp>
        <p:nvGrpSpPr>
          <p:cNvPr id="54" name="Skupina 29">
            <a:extLst>
              <a:ext uri="{FF2B5EF4-FFF2-40B4-BE49-F238E27FC236}">
                <a16:creationId xmlns:a16="http://schemas.microsoft.com/office/drawing/2014/main" id="{A96ED7CF-B7C0-4773-84DC-8A8F819043E5}"/>
              </a:ext>
            </a:extLst>
          </p:cNvPr>
          <p:cNvGrpSpPr/>
          <p:nvPr/>
        </p:nvGrpSpPr>
        <p:grpSpPr>
          <a:xfrm>
            <a:off x="4709238" y="6027658"/>
            <a:ext cx="2736304" cy="369332"/>
            <a:chOff x="2699792" y="4005064"/>
            <a:chExt cx="2736304" cy="369332"/>
          </a:xfrm>
        </p:grpSpPr>
        <p:sp>
          <p:nvSpPr>
            <p:cNvPr id="55" name="TextovéPole 54">
              <a:extLst>
                <a:ext uri="{FF2B5EF4-FFF2-40B4-BE49-F238E27FC236}">
                  <a16:creationId xmlns:a16="http://schemas.microsoft.com/office/drawing/2014/main" id="{1B82A482-AFA9-495D-9036-98514B37437E}"/>
                </a:ext>
              </a:extLst>
            </p:cNvPr>
            <p:cNvSpPr txBox="1"/>
            <p:nvPr/>
          </p:nvSpPr>
          <p:spPr>
            <a:xfrm>
              <a:off x="2699792" y="4005064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b="1" dirty="0"/>
                <a:t>.</a:t>
              </a:r>
            </a:p>
          </p:txBody>
        </p:sp>
        <p:sp>
          <p:nvSpPr>
            <p:cNvPr id="56" name="TextovéPole 55">
              <a:extLst>
                <a:ext uri="{FF2B5EF4-FFF2-40B4-BE49-F238E27FC236}">
                  <a16:creationId xmlns:a16="http://schemas.microsoft.com/office/drawing/2014/main" id="{76B38DAE-A46E-4465-92A3-932AC14FEFC3}"/>
                </a:ext>
              </a:extLst>
            </p:cNvPr>
            <p:cNvSpPr txBox="1"/>
            <p:nvPr/>
          </p:nvSpPr>
          <p:spPr>
            <a:xfrm>
              <a:off x="3923928" y="4005064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b="1" dirty="0"/>
                <a:t>.</a:t>
              </a:r>
            </a:p>
          </p:txBody>
        </p:sp>
        <p:sp>
          <p:nvSpPr>
            <p:cNvPr id="57" name="TextovéPole 56">
              <a:extLst>
                <a:ext uri="{FF2B5EF4-FFF2-40B4-BE49-F238E27FC236}">
                  <a16:creationId xmlns:a16="http://schemas.microsoft.com/office/drawing/2014/main" id="{7436CAB1-DD55-49CC-8A54-7C30667B21D4}"/>
                </a:ext>
              </a:extLst>
            </p:cNvPr>
            <p:cNvSpPr txBox="1"/>
            <p:nvPr/>
          </p:nvSpPr>
          <p:spPr>
            <a:xfrm>
              <a:off x="5004048" y="4005064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b="1" dirty="0"/>
                <a:t>.</a:t>
              </a:r>
            </a:p>
          </p:txBody>
        </p:sp>
      </p:grpSp>
      <p:graphicFrame>
        <p:nvGraphicFramePr>
          <p:cNvPr id="58" name="Object 4">
            <a:extLst>
              <a:ext uri="{FF2B5EF4-FFF2-40B4-BE49-F238E27FC236}">
                <a16:creationId xmlns:a16="http://schemas.microsoft.com/office/drawing/2014/main" id="{688A99E6-EF80-45BE-840B-9E29C38E6B4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670150" y="5990590"/>
          <a:ext cx="5334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82" name="Rovnice" r:id="rId4" imgW="266400" imgH="190440" progId="Equation.3">
                  <p:embed/>
                </p:oleObj>
              </mc:Choice>
              <mc:Fallback>
                <p:oleObj name="Rovnice" r:id="rId4" imgW="266400" imgH="190440" progId="Equation.3">
                  <p:embed/>
                  <p:pic>
                    <p:nvPicPr>
                      <p:cNvPr id="58" name="Object 4">
                        <a:extLst>
                          <a:ext uri="{FF2B5EF4-FFF2-40B4-BE49-F238E27FC236}">
                            <a16:creationId xmlns:a16="http://schemas.microsoft.com/office/drawing/2014/main" id="{688A99E6-EF80-45BE-840B-9E29C38E6B4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70150" y="5990590"/>
                        <a:ext cx="533400" cy="38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CC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ovéPole 6">
                <a:extLst>
                  <a:ext uri="{FF2B5EF4-FFF2-40B4-BE49-F238E27FC236}">
                    <a16:creationId xmlns:a16="http://schemas.microsoft.com/office/drawing/2014/main" id="{095C4DE0-1CF1-4FFE-8E3E-1373794D5C99}"/>
                  </a:ext>
                </a:extLst>
              </p:cNvPr>
              <p:cNvSpPr txBox="1"/>
              <p:nvPr/>
            </p:nvSpPr>
            <p:spPr>
              <a:xfrm>
                <a:off x="5423636" y="2954655"/>
                <a:ext cx="1589858" cy="374270"/>
              </a:xfrm>
              <a:prstGeom prst="rect">
                <a:avLst/>
              </a:prstGeom>
              <a:noFill/>
              <a:ln w="28575">
                <a:solidFill>
                  <a:srgbClr val="00A499"/>
                </a:solidFill>
              </a:ln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cs-CZ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d>
                        <m:d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</m:oMath>
                  </m:oMathPara>
                </a14:m>
                <a:endParaRPr lang="cs-CZ" dirty="0"/>
              </a:p>
            </p:txBody>
          </p:sp>
        </mc:Choice>
        <mc:Fallback>
          <p:sp>
            <p:nvSpPr>
              <p:cNvPr id="7" name="TextovéPole 6">
                <a:extLst>
                  <a:ext uri="{FF2B5EF4-FFF2-40B4-BE49-F238E27FC236}">
                    <a16:creationId xmlns:a16="http://schemas.microsoft.com/office/drawing/2014/main" id="{095C4DE0-1CF1-4FFE-8E3E-1373794D5C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3636" y="2954655"/>
                <a:ext cx="1589858" cy="37427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28575">
                <a:solidFill>
                  <a:srgbClr val="00A499"/>
                </a:solidFill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214237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>
            <a:extLst>
              <a:ext uri="{FF2B5EF4-FFF2-40B4-BE49-F238E27FC236}">
                <a16:creationId xmlns:a16="http://schemas.microsoft.com/office/drawing/2014/main" id="{4166DB6F-F1CB-4BB3-AFE8-0C71AE60449E}"/>
              </a:ext>
            </a:extLst>
          </p:cNvPr>
          <p:cNvSpPr/>
          <p:nvPr/>
        </p:nvSpPr>
        <p:spPr>
          <a:xfrm>
            <a:off x="0" y="4223385"/>
            <a:ext cx="12192000" cy="23045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CEF5F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Zástupný symbol pro obsah 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pPr algn="ctr">
                  <a:buNone/>
                </a:pPr>
                <a:r>
                  <a:rPr lang="cs-CZ" dirty="0"/>
                  <a:t>Kombinatorika se zabývá různými způsoby výběru z daného souboru. </a:t>
                </a:r>
              </a:p>
              <a:p>
                <a:pPr marL="0" indent="0">
                  <a:buNone/>
                </a:pPr>
                <a:endParaRPr lang="cs-CZ" dirty="0">
                  <a:solidFill>
                    <a:schemeClr val="accent3">
                      <a:lumMod val="50000"/>
                    </a:schemeClr>
                  </a:solidFill>
                </a:endParaRPr>
              </a:p>
              <a:p>
                <a:pPr marL="0" indent="0" algn="ctr">
                  <a:buNone/>
                </a:pPr>
                <a:r>
                  <a:rPr lang="cs-CZ" b="1" dirty="0">
                    <a:solidFill>
                      <a:srgbClr val="00A499"/>
                    </a:solidFill>
                  </a:rPr>
                  <a:t>Kombinatorické pravidlo součinu</a:t>
                </a:r>
              </a:p>
              <a:p>
                <a:pPr marL="0" indent="0">
                  <a:buNone/>
                </a:pPr>
                <a:endParaRPr lang="cs-CZ" sz="800" dirty="0">
                  <a:solidFill>
                    <a:schemeClr val="accent3">
                      <a:lumMod val="50000"/>
                    </a:schemeClr>
                  </a:solidFill>
                </a:endParaRPr>
              </a:p>
              <a:p>
                <a:pPr marL="0" indent="0">
                  <a:buNone/>
                </a:pPr>
                <a:r>
                  <a:rPr lang="cs-CZ" dirty="0"/>
                  <a:t>Počet všech uspořádaných </a:t>
                </a:r>
                <a14:m>
                  <m:oMath xmlns:m="http://schemas.openxmlformats.org/officeDocument/2006/math">
                    <m:r>
                      <a:rPr lang="cs-CZ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cs-CZ" dirty="0"/>
                  <a:t>-</a:t>
                </a:r>
                <a:r>
                  <a:rPr lang="cs-CZ" dirty="0" err="1"/>
                  <a:t>tic</a:t>
                </a:r>
                <a:r>
                  <a:rPr lang="cs-CZ" dirty="0"/>
                  <a:t>, jejichž první člen lze vybrat </a:t>
                </a:r>
                <a14:m>
                  <m:oMath xmlns:m="http://schemas.openxmlformats.org/officeDocument/2006/math">
                    <m:r>
                      <a:rPr lang="cs-CZ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cs-CZ" i="1" baseline="-25000" dirty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cs-CZ" dirty="0"/>
                  <a:t> způsoby, druhý člen po výběru prvního členu </a:t>
                </a:r>
                <a14:m>
                  <m:oMath xmlns:m="http://schemas.openxmlformats.org/officeDocument/2006/math">
                    <m:r>
                      <a:rPr lang="cs-CZ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cs-CZ" i="1" baseline="-25000" dirty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cs-CZ" dirty="0"/>
                  <a:t> způsoby atd. až </a:t>
                </a:r>
                <a14:m>
                  <m:oMath xmlns:m="http://schemas.openxmlformats.org/officeDocument/2006/math">
                    <m:r>
                      <a:rPr lang="cs-CZ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cs-CZ" dirty="0"/>
                  <a:t>-</a:t>
                </a:r>
                <a:r>
                  <a:rPr lang="cs-CZ" dirty="0" err="1"/>
                  <a:t>tý</a:t>
                </a:r>
                <a:r>
                  <a:rPr lang="cs-CZ" dirty="0"/>
                  <a:t> člen po výběru všech předcházejících členu </a:t>
                </a:r>
                <a14:m>
                  <m:oMath xmlns:m="http://schemas.openxmlformats.org/officeDocument/2006/math">
                    <m:r>
                      <a:rPr lang="cs-CZ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cs-CZ" i="1" baseline="-25000" dirty="0" err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cs-CZ" dirty="0"/>
                  <a:t> způsoby, je roven 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cs-CZ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cs-CZ" i="1" baseline="-25000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cs-CZ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cs-CZ" i="1" dirty="0">
                        <a:latin typeface="Cambria Math" panose="02040503050406030204" pitchFamily="18" charset="0"/>
                      </a:rPr>
                      <m:t>· </m:t>
                    </m:r>
                    <m:r>
                      <a:rPr lang="cs-CZ" i="1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cs-CZ" i="1" baseline="-25000" dirty="0">
                        <a:latin typeface="Cambria Math" panose="02040503050406030204" pitchFamily="18" charset="0"/>
                      </a:rPr>
                      <m:t>2</m:t>
                    </m:r>
                    <m:r>
                      <a:rPr lang="cs-CZ" i="1" dirty="0">
                        <a:latin typeface="Cambria Math" panose="02040503050406030204" pitchFamily="18" charset="0"/>
                      </a:rPr>
                      <m:t> · . . . · </m:t>
                    </m:r>
                    <m:r>
                      <a:rPr lang="cs-CZ" i="1" dirty="0" err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cs-CZ" i="1" baseline="-25000" dirty="0" err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cs-CZ" dirty="0"/>
                  <a:t>.</a:t>
                </a:r>
              </a:p>
              <a:p>
                <a:pPr marL="311400" indent="0" algn="just">
                  <a:buNone/>
                </a:pPr>
                <a:endParaRPr lang="cs-CZ" sz="800" dirty="0"/>
              </a:p>
              <a:p>
                <a:pPr marL="0" indent="0" algn="just">
                  <a:buNone/>
                </a:pPr>
                <a:endParaRPr lang="cs-CZ" sz="800" dirty="0">
                  <a:solidFill>
                    <a:srgbClr val="003300"/>
                  </a:solidFill>
                </a:endParaRPr>
              </a:p>
              <a:p>
                <a:pPr marL="0" indent="0" algn="just">
                  <a:buNone/>
                </a:pPr>
                <a:r>
                  <a:rPr lang="cs-CZ" dirty="0">
                    <a:solidFill>
                      <a:srgbClr val="003300"/>
                    </a:solidFill>
                  </a:rPr>
                  <a:t>Kolik různých uspořádaných dvojic čísel můžeme dostat, když hodíme dvakrát kostkou s jedním až šesti oky na jednotlivých stěnách?</a:t>
                </a:r>
              </a:p>
              <a:p>
                <a:pPr marL="0" indent="0" algn="just">
                  <a:buNone/>
                </a:pPr>
                <a:r>
                  <a:rPr lang="cs-CZ" dirty="0">
                    <a:solidFill>
                      <a:srgbClr val="003300"/>
                    </a:solidFill>
                  </a:rPr>
                  <a:t>   </a:t>
                </a:r>
                <a:br>
                  <a:rPr lang="cs-CZ" dirty="0">
                    <a:solidFill>
                      <a:srgbClr val="003300"/>
                    </a:solidFill>
                  </a:rPr>
                </a:br>
                <a:r>
                  <a:rPr lang="cs-CZ" b="1" dirty="0">
                    <a:solidFill>
                      <a:srgbClr val="003300"/>
                    </a:solidFill>
                  </a:rPr>
                  <a:t>Řešení</a:t>
                </a:r>
              </a:p>
              <a:p>
                <a:pPr marL="0" indent="0" algn="just">
                  <a:buNone/>
                </a:pPr>
                <a:r>
                  <a:rPr lang="cs-CZ" dirty="0">
                    <a:solidFill>
                      <a:srgbClr val="003300"/>
                    </a:solidFill>
                  </a:rPr>
                  <a:t>V prvním hodu může padnout jedno ze šesti čísel, tj. </a:t>
                </a:r>
                <a14:m>
                  <m:oMath xmlns:m="http://schemas.openxmlformats.org/officeDocument/2006/math">
                    <m:r>
                      <a:rPr lang="cs-CZ" i="1" dirty="0" smtClean="0">
                        <a:solidFill>
                          <a:srgbClr val="0033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cs-CZ" i="1" baseline="-30000" dirty="0">
                        <a:solidFill>
                          <a:srgbClr val="00330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cs-CZ" i="1" dirty="0">
                        <a:solidFill>
                          <a:srgbClr val="003300"/>
                        </a:solidFill>
                        <a:latin typeface="Cambria Math" panose="02040503050406030204" pitchFamily="18" charset="0"/>
                      </a:rPr>
                      <m:t> = 6</m:t>
                    </m:r>
                  </m:oMath>
                </a14:m>
                <a:r>
                  <a:rPr lang="cs-CZ" dirty="0">
                    <a:solidFill>
                      <a:srgbClr val="003300"/>
                    </a:solidFill>
                  </a:rPr>
                  <a:t>, ke každému z nich může ve druhém hodu opět padnout jedno ze šesti čísel, tj. </a:t>
                </a:r>
                <a14:m>
                  <m:oMath xmlns:m="http://schemas.openxmlformats.org/officeDocument/2006/math">
                    <m:r>
                      <a:rPr lang="cs-CZ" i="1" dirty="0" smtClean="0">
                        <a:solidFill>
                          <a:srgbClr val="0033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cs-CZ" i="1" baseline="-30000" dirty="0">
                        <a:solidFill>
                          <a:srgbClr val="00330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cs-CZ" i="1" dirty="0">
                        <a:solidFill>
                          <a:srgbClr val="003300"/>
                        </a:solidFill>
                        <a:latin typeface="Cambria Math" panose="02040503050406030204" pitchFamily="18" charset="0"/>
                      </a:rPr>
                      <m:t> = 6</m:t>
                    </m:r>
                  </m:oMath>
                </a14:m>
                <a:r>
                  <a:rPr lang="cs-CZ" dirty="0">
                    <a:solidFill>
                      <a:srgbClr val="003300"/>
                    </a:solidFill>
                  </a:rPr>
                  <a:t>. Počet různých dvojic (</a:t>
                </a:r>
                <a14:m>
                  <m:oMath xmlns:m="http://schemas.openxmlformats.org/officeDocument/2006/math">
                    <m:r>
                      <a:rPr lang="cs-CZ" i="1" dirty="0" smtClean="0">
                        <a:solidFill>
                          <a:srgbClr val="0033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cs-CZ" i="1" dirty="0" smtClean="0">
                        <a:solidFill>
                          <a:srgbClr val="003300"/>
                        </a:solidFill>
                        <a:latin typeface="Cambria Math" panose="02040503050406030204" pitchFamily="18" charset="0"/>
                      </a:rPr>
                      <m:t> = 2</m:t>
                    </m:r>
                  </m:oMath>
                </a14:m>
                <a:r>
                  <a:rPr lang="cs-CZ" dirty="0">
                    <a:solidFill>
                      <a:srgbClr val="003300"/>
                    </a:solidFill>
                  </a:rPr>
                  <a:t>) je tedy </a:t>
                </a:r>
                <a14:m>
                  <m:oMath xmlns:m="http://schemas.openxmlformats.org/officeDocument/2006/math">
                    <m:r>
                      <a:rPr lang="cs-CZ" i="1" dirty="0" smtClean="0">
                        <a:solidFill>
                          <a:srgbClr val="003300"/>
                        </a:solidFill>
                        <a:latin typeface="Cambria Math" panose="02040503050406030204" pitchFamily="18" charset="0"/>
                      </a:rPr>
                      <m:t>6 · 6 = </m:t>
                    </m:r>
                    <m:r>
                      <a:rPr lang="cs-CZ" b="1" i="1" dirty="0">
                        <a:solidFill>
                          <a:srgbClr val="003300"/>
                        </a:solidFill>
                        <a:latin typeface="Cambria Math" panose="02040503050406030204" pitchFamily="18" charset="0"/>
                      </a:rPr>
                      <m:t>𝟑𝟔</m:t>
                    </m:r>
                  </m:oMath>
                </a14:m>
                <a:r>
                  <a:rPr lang="cs-CZ" dirty="0">
                    <a:solidFill>
                      <a:srgbClr val="003300"/>
                    </a:solidFill>
                  </a:rPr>
                  <a:t>.</a:t>
                </a:r>
              </a:p>
              <a:p>
                <a:pPr marL="0" indent="0" algn="ctr">
                  <a:buNone/>
                </a:pPr>
                <a:endParaRPr lang="cs-CZ" dirty="0"/>
              </a:p>
              <a:p>
                <a:pPr marL="0" indent="0">
                  <a:buNone/>
                </a:pPr>
                <a:endParaRPr lang="cs-CZ" dirty="0">
                  <a:solidFill>
                    <a:schemeClr val="accent3">
                      <a:lumMod val="50000"/>
                    </a:schemeClr>
                  </a:solidFill>
                </a:endParaRPr>
              </a:p>
              <a:p>
                <a:pPr marL="0" indent="0">
                  <a:buNone/>
                </a:pPr>
                <a:endParaRPr lang="cs-CZ" dirty="0"/>
              </a:p>
            </p:txBody>
          </p:sp>
        </mc:Choice>
        <mc:Fallback>
          <p:sp>
            <p:nvSpPr>
              <p:cNvPr id="2" name="Zástupný symbol pro obsah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48" t="-1389" r="-603" b="-542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Kombinatorika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2</a:t>
            </a:fld>
            <a:r>
              <a:rPr lang="cs-CZ" dirty="0"/>
              <a:t> / 38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Kombinatorika</a:t>
            </a:r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7C42F152-C173-441E-8E58-8CC630C7C511}"/>
              </a:ext>
            </a:extLst>
          </p:cNvPr>
          <p:cNvSpPr/>
          <p:nvPr/>
        </p:nvSpPr>
        <p:spPr>
          <a:xfrm>
            <a:off x="462915" y="1994535"/>
            <a:ext cx="11401425" cy="1898770"/>
          </a:xfrm>
          <a:prstGeom prst="rect">
            <a:avLst/>
          </a:prstGeom>
          <a:noFill/>
          <a:ln w="28575">
            <a:solidFill>
              <a:srgbClr val="00A4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58772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>
            <a:extLst>
              <a:ext uri="{FF2B5EF4-FFF2-40B4-BE49-F238E27FC236}">
                <a16:creationId xmlns:a16="http://schemas.microsoft.com/office/drawing/2014/main" id="{4166DB6F-F1CB-4BB3-AFE8-0C71AE60449E}"/>
              </a:ext>
            </a:extLst>
          </p:cNvPr>
          <p:cNvSpPr/>
          <p:nvPr/>
        </p:nvSpPr>
        <p:spPr>
          <a:xfrm>
            <a:off x="0" y="2417445"/>
            <a:ext cx="12192000" cy="41104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CEF5F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Zástupný symbol pro obsah 1"/>
              <p:cNvSpPr>
                <a:spLocks noGrp="1"/>
              </p:cNvSpPr>
              <p:nvPr>
                <p:ph idx="1"/>
              </p:nvPr>
            </p:nvSpPr>
            <p:spPr>
              <a:xfrm>
                <a:off x="592667" y="1346200"/>
                <a:ext cx="11125200" cy="5148262"/>
              </a:xfrm>
            </p:spPr>
            <p:txBody>
              <a:bodyPr>
                <a:noAutofit/>
              </a:bodyPr>
              <a:lstStyle/>
              <a:p>
                <a:pPr marL="0" algn="ctr">
                  <a:buNone/>
                </a:pPr>
                <a:endParaRPr lang="cs-CZ" dirty="0"/>
              </a:p>
              <a:p>
                <a:pPr marL="0" algn="ctr">
                  <a:buNone/>
                </a:pPr>
                <a:endParaRPr lang="cs-CZ" dirty="0"/>
              </a:p>
              <a:p>
                <a:pPr marL="0" algn="ctr">
                  <a:buNone/>
                </a:pPr>
                <a:endParaRPr lang="cs-CZ" dirty="0"/>
              </a:p>
              <a:p>
                <a:pPr marL="0" indent="0" algn="ctr">
                  <a:buNone/>
                </a:pPr>
                <a:endParaRPr lang="cs-CZ" dirty="0"/>
              </a:p>
              <a:p>
                <a:pPr marL="0" indent="0" algn="ctr">
                  <a:buNone/>
                </a:pPr>
                <a:r>
                  <a:rPr lang="cs-CZ" dirty="0"/>
                  <a:t>Mějme 3 modré, 2 šedé a 4  oranžové kostky. Určete, kolika způsoby je možné tyto kostky seřadit.</a:t>
                </a:r>
              </a:p>
              <a:p>
                <a:pPr marL="0" indent="0" algn="ctr">
                  <a:buNone/>
                </a:pPr>
                <a:endParaRPr lang="cs-CZ" dirty="0"/>
              </a:p>
              <a:p>
                <a:pPr marL="0" indent="0" algn="ctr">
                  <a:buNone/>
                </a:pPr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 algn="ctr">
                  <a:buNone/>
                </a:pPr>
                <a:r>
                  <a:rPr lang="cs-CZ" dirty="0"/>
                  <a:t>Byly-li by každé dvě kostky navzájem různé, bylo by těchto možností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3+2+4</m:t>
                        </m:r>
                      </m:e>
                    </m:d>
                    <m:r>
                      <a:rPr lang="cs-CZ" b="0" i="1" smtClean="0">
                        <a:latin typeface="Cambria Math" panose="02040503050406030204" pitchFamily="18" charset="0"/>
                      </a:rPr>
                      <m:t>!</m:t>
                    </m:r>
                  </m:oMath>
                </a14:m>
                <a:endParaRPr lang="cs-CZ" dirty="0"/>
              </a:p>
              <a:p>
                <a:pPr marL="0" indent="0" algn="ctr">
                  <a:buNone/>
                </a:pPr>
                <a:r>
                  <a:rPr lang="cs-CZ" dirty="0"/>
                  <a:t>ALE!</a:t>
                </a:r>
              </a:p>
              <a:p>
                <a:pPr marL="0" indent="0" algn="ctr">
                  <a:buNone/>
                </a:pPr>
                <a:endParaRPr lang="cs-CZ" dirty="0"/>
              </a:p>
              <a:p>
                <a:pPr marL="0" algn="ctr">
                  <a:buNone/>
                </a:pPr>
                <a:r>
                  <a:rPr lang="cs-CZ" dirty="0"/>
                  <a:t> </a:t>
                </a:r>
              </a:p>
              <a:p>
                <a:pPr marL="0" indent="0" algn="just">
                  <a:buNone/>
                </a:pPr>
                <a:endParaRPr lang="cs-CZ" sz="800" dirty="0"/>
              </a:p>
              <a:p>
                <a:pPr marL="0" indent="0" algn="ctr">
                  <a:buNone/>
                </a:pPr>
                <a:endParaRPr lang="cs-CZ" dirty="0"/>
              </a:p>
            </p:txBody>
          </p:sp>
        </mc:Choice>
        <mc:Fallback>
          <p:sp>
            <p:nvSpPr>
              <p:cNvPr id="2" name="Zástupný symbol pro obsah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2667" y="1346200"/>
                <a:ext cx="11125200" cy="5148262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Kombinatorika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20</a:t>
            </a:fld>
            <a:r>
              <a:rPr lang="cs-CZ" dirty="0"/>
              <a:t> / 38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Permutace s opakováním</a:t>
            </a:r>
          </a:p>
        </p:txBody>
      </p:sp>
      <p:grpSp>
        <p:nvGrpSpPr>
          <p:cNvPr id="31" name="Skupina 30">
            <a:extLst>
              <a:ext uri="{FF2B5EF4-FFF2-40B4-BE49-F238E27FC236}">
                <a16:creationId xmlns:a16="http://schemas.microsoft.com/office/drawing/2014/main" id="{D06275FC-EEB2-4773-A707-D53CB36AE038}"/>
              </a:ext>
            </a:extLst>
          </p:cNvPr>
          <p:cNvGrpSpPr/>
          <p:nvPr/>
        </p:nvGrpSpPr>
        <p:grpSpPr>
          <a:xfrm>
            <a:off x="2194827" y="3596295"/>
            <a:ext cx="7920880" cy="648072"/>
            <a:chOff x="611560" y="5085184"/>
            <a:chExt cx="7920880" cy="648072"/>
          </a:xfrm>
        </p:grpSpPr>
        <p:sp>
          <p:nvSpPr>
            <p:cNvPr id="32" name="Krychle 31">
              <a:extLst>
                <a:ext uri="{FF2B5EF4-FFF2-40B4-BE49-F238E27FC236}">
                  <a16:creationId xmlns:a16="http://schemas.microsoft.com/office/drawing/2014/main" id="{2D7A5490-D203-4910-9DA3-8A9ED07E202A}"/>
                </a:ext>
              </a:extLst>
            </p:cNvPr>
            <p:cNvSpPr/>
            <p:nvPr/>
          </p:nvSpPr>
          <p:spPr>
            <a:xfrm>
              <a:off x="1475656" y="5085184"/>
              <a:ext cx="720080" cy="648072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3" name="Krychle 32">
              <a:extLst>
                <a:ext uri="{FF2B5EF4-FFF2-40B4-BE49-F238E27FC236}">
                  <a16:creationId xmlns:a16="http://schemas.microsoft.com/office/drawing/2014/main" id="{963BAC19-34ED-417F-B048-CD9098E8DBF0}"/>
                </a:ext>
              </a:extLst>
            </p:cNvPr>
            <p:cNvSpPr/>
            <p:nvPr/>
          </p:nvSpPr>
          <p:spPr>
            <a:xfrm>
              <a:off x="2339752" y="5085184"/>
              <a:ext cx="720080" cy="648072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4" name="Krychle 33">
              <a:extLst>
                <a:ext uri="{FF2B5EF4-FFF2-40B4-BE49-F238E27FC236}">
                  <a16:creationId xmlns:a16="http://schemas.microsoft.com/office/drawing/2014/main" id="{68E905DF-BF19-4BF4-9B39-8304DB3F6021}"/>
                </a:ext>
              </a:extLst>
            </p:cNvPr>
            <p:cNvSpPr/>
            <p:nvPr/>
          </p:nvSpPr>
          <p:spPr>
            <a:xfrm>
              <a:off x="3203848" y="5085184"/>
              <a:ext cx="720080" cy="648072"/>
            </a:xfrm>
            <a:prstGeom prst="cube">
              <a:avLst/>
            </a:prstGeom>
            <a:solidFill>
              <a:schemeClr val="accent3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5" name="Krychle 34">
              <a:extLst>
                <a:ext uri="{FF2B5EF4-FFF2-40B4-BE49-F238E27FC236}">
                  <a16:creationId xmlns:a16="http://schemas.microsoft.com/office/drawing/2014/main" id="{C8F0D9F3-E4F2-4D14-ACC7-B1B0BC02CC1A}"/>
                </a:ext>
              </a:extLst>
            </p:cNvPr>
            <p:cNvSpPr/>
            <p:nvPr/>
          </p:nvSpPr>
          <p:spPr>
            <a:xfrm>
              <a:off x="4139952" y="5085184"/>
              <a:ext cx="720080" cy="648072"/>
            </a:xfrm>
            <a:prstGeom prst="cube">
              <a:avLst/>
            </a:prstGeom>
            <a:solidFill>
              <a:schemeClr val="accent3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6" name="Krychle 35">
              <a:extLst>
                <a:ext uri="{FF2B5EF4-FFF2-40B4-BE49-F238E27FC236}">
                  <a16:creationId xmlns:a16="http://schemas.microsoft.com/office/drawing/2014/main" id="{69AA0637-221E-4B05-BB4E-A31134764106}"/>
                </a:ext>
              </a:extLst>
            </p:cNvPr>
            <p:cNvSpPr/>
            <p:nvPr/>
          </p:nvSpPr>
          <p:spPr>
            <a:xfrm>
              <a:off x="5076056" y="5085184"/>
              <a:ext cx="720080" cy="648072"/>
            </a:xfrm>
            <a:prstGeom prst="cub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9" name="Krychle 58">
              <a:extLst>
                <a:ext uri="{FF2B5EF4-FFF2-40B4-BE49-F238E27FC236}">
                  <a16:creationId xmlns:a16="http://schemas.microsoft.com/office/drawing/2014/main" id="{11BB3487-BCCA-450A-821C-0878031C48B4}"/>
                </a:ext>
              </a:extLst>
            </p:cNvPr>
            <p:cNvSpPr/>
            <p:nvPr/>
          </p:nvSpPr>
          <p:spPr>
            <a:xfrm>
              <a:off x="6012160" y="5085184"/>
              <a:ext cx="720080" cy="648072"/>
            </a:xfrm>
            <a:prstGeom prst="cub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0" name="Krychle 59">
              <a:extLst>
                <a:ext uri="{FF2B5EF4-FFF2-40B4-BE49-F238E27FC236}">
                  <a16:creationId xmlns:a16="http://schemas.microsoft.com/office/drawing/2014/main" id="{8179844C-982D-4BB9-8029-20FF5F6425FC}"/>
                </a:ext>
              </a:extLst>
            </p:cNvPr>
            <p:cNvSpPr/>
            <p:nvPr/>
          </p:nvSpPr>
          <p:spPr>
            <a:xfrm>
              <a:off x="6948264" y="5085184"/>
              <a:ext cx="720080" cy="648072"/>
            </a:xfrm>
            <a:prstGeom prst="cub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1" name="Krychle 60">
              <a:extLst>
                <a:ext uri="{FF2B5EF4-FFF2-40B4-BE49-F238E27FC236}">
                  <a16:creationId xmlns:a16="http://schemas.microsoft.com/office/drawing/2014/main" id="{177CA8D0-D6E9-4A25-94F0-1AA1CD37EEF6}"/>
                </a:ext>
              </a:extLst>
            </p:cNvPr>
            <p:cNvSpPr/>
            <p:nvPr/>
          </p:nvSpPr>
          <p:spPr>
            <a:xfrm>
              <a:off x="611560" y="5085184"/>
              <a:ext cx="720080" cy="648072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2" name="Krychle 61">
              <a:extLst>
                <a:ext uri="{FF2B5EF4-FFF2-40B4-BE49-F238E27FC236}">
                  <a16:creationId xmlns:a16="http://schemas.microsoft.com/office/drawing/2014/main" id="{59839285-3D2E-4578-957D-F00FF3337AA8}"/>
                </a:ext>
              </a:extLst>
            </p:cNvPr>
            <p:cNvSpPr/>
            <p:nvPr/>
          </p:nvSpPr>
          <p:spPr>
            <a:xfrm>
              <a:off x="7812360" y="5085184"/>
              <a:ext cx="720080" cy="648072"/>
            </a:xfrm>
            <a:prstGeom prst="cub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</p:spTree>
    <p:extLst>
      <p:ext uri="{BB962C8B-B14F-4D97-AF65-F5344CB8AC3E}">
        <p14:creationId xmlns:p14="http://schemas.microsoft.com/office/powerpoint/2010/main" val="711121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>
            <a:extLst>
              <a:ext uri="{FF2B5EF4-FFF2-40B4-BE49-F238E27FC236}">
                <a16:creationId xmlns:a16="http://schemas.microsoft.com/office/drawing/2014/main" id="{4166DB6F-F1CB-4BB3-AFE8-0C71AE60449E}"/>
              </a:ext>
            </a:extLst>
          </p:cNvPr>
          <p:cNvSpPr/>
          <p:nvPr/>
        </p:nvSpPr>
        <p:spPr>
          <a:xfrm>
            <a:off x="0" y="2417445"/>
            <a:ext cx="12192000" cy="41104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CEF5F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Zástupný symbol pro obsah 1"/>
              <p:cNvSpPr>
                <a:spLocks noGrp="1"/>
              </p:cNvSpPr>
              <p:nvPr>
                <p:ph idx="1"/>
              </p:nvPr>
            </p:nvSpPr>
            <p:spPr>
              <a:xfrm>
                <a:off x="592667" y="1346200"/>
                <a:ext cx="11125200" cy="5148262"/>
              </a:xfrm>
            </p:spPr>
            <p:txBody>
              <a:bodyPr>
                <a:noAutofit/>
              </a:bodyPr>
              <a:lstStyle/>
              <a:p>
                <a:pPr marL="0" algn="ctr">
                  <a:buNone/>
                </a:pPr>
                <a:endParaRPr lang="cs-CZ" dirty="0"/>
              </a:p>
              <a:p>
                <a:pPr marL="0" algn="ctr">
                  <a:buNone/>
                </a:pPr>
                <a:endParaRPr lang="cs-CZ" dirty="0"/>
              </a:p>
              <a:p>
                <a:pPr marL="0" algn="ctr">
                  <a:buNone/>
                </a:pPr>
                <a:endParaRPr lang="cs-CZ" dirty="0"/>
              </a:p>
              <a:p>
                <a:pPr marL="0" indent="0" algn="ctr">
                  <a:buNone/>
                </a:pPr>
                <a:endParaRPr lang="cs-CZ" dirty="0"/>
              </a:p>
              <a:p>
                <a:pPr marL="0" indent="0" algn="ctr">
                  <a:buNone/>
                </a:pPr>
                <a:r>
                  <a:rPr lang="cs-CZ" dirty="0"/>
                  <a:t>Mějme 3 modré, 2 šedé a 4  oranžové kostky. Určete, kolika způsoby je možné tyto kostky seřadit.</a:t>
                </a:r>
              </a:p>
              <a:p>
                <a:pPr marL="0" indent="0" algn="ctr">
                  <a:buNone/>
                </a:pPr>
                <a:endParaRPr lang="cs-CZ" dirty="0"/>
              </a:p>
              <a:p>
                <a:pPr marL="0" indent="0" algn="ctr">
                  <a:buNone/>
                </a:pPr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 algn="ctr">
                  <a:buNone/>
                </a:pPr>
                <a:r>
                  <a:rPr lang="cs-CZ" dirty="0"/>
                  <a:t>Byly-li by každé dvě kostky navzájem různé, bylo by těchto možností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3+2+4</m:t>
                        </m:r>
                      </m:e>
                    </m:d>
                    <m:r>
                      <a:rPr lang="cs-CZ" b="0" i="1" smtClean="0">
                        <a:latin typeface="Cambria Math" panose="02040503050406030204" pitchFamily="18" charset="0"/>
                      </a:rPr>
                      <m:t>!</m:t>
                    </m:r>
                  </m:oMath>
                </a14:m>
                <a:endParaRPr lang="cs-CZ" dirty="0"/>
              </a:p>
              <a:p>
                <a:pPr marL="0" indent="0" algn="ctr">
                  <a:buNone/>
                </a:pPr>
                <a:r>
                  <a:rPr lang="cs-CZ" dirty="0"/>
                  <a:t>ALE!</a:t>
                </a:r>
              </a:p>
              <a:p>
                <a:pPr marL="0" indent="0" algn="ctr">
                  <a:buNone/>
                </a:pPr>
                <a:endParaRPr lang="cs-CZ" dirty="0"/>
              </a:p>
              <a:p>
                <a:pPr marL="0" algn="ctr">
                  <a:buNone/>
                </a:pPr>
                <a:r>
                  <a:rPr lang="cs-CZ" dirty="0"/>
                  <a:t> </a:t>
                </a:r>
              </a:p>
              <a:p>
                <a:pPr marL="0" indent="0" algn="just">
                  <a:buNone/>
                </a:pPr>
                <a:endParaRPr lang="cs-CZ" sz="800" dirty="0"/>
              </a:p>
              <a:p>
                <a:pPr marL="0" indent="0" algn="ctr">
                  <a:buNone/>
                </a:pPr>
                <a:endParaRPr lang="cs-CZ" dirty="0"/>
              </a:p>
            </p:txBody>
          </p:sp>
        </mc:Choice>
        <mc:Fallback>
          <p:sp>
            <p:nvSpPr>
              <p:cNvPr id="2" name="Zástupný symbol pro obsah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2667" y="1346200"/>
                <a:ext cx="11125200" cy="5148262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Kombinatorika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21</a:t>
            </a:fld>
            <a:r>
              <a:rPr lang="cs-CZ" dirty="0"/>
              <a:t> / 38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Permutace s opakováním</a:t>
            </a:r>
          </a:p>
        </p:txBody>
      </p:sp>
      <p:grpSp>
        <p:nvGrpSpPr>
          <p:cNvPr id="31" name="Skupina 30">
            <a:extLst>
              <a:ext uri="{FF2B5EF4-FFF2-40B4-BE49-F238E27FC236}">
                <a16:creationId xmlns:a16="http://schemas.microsoft.com/office/drawing/2014/main" id="{D06275FC-EEB2-4773-A707-D53CB36AE038}"/>
              </a:ext>
            </a:extLst>
          </p:cNvPr>
          <p:cNvGrpSpPr/>
          <p:nvPr/>
        </p:nvGrpSpPr>
        <p:grpSpPr>
          <a:xfrm>
            <a:off x="2194827" y="3596295"/>
            <a:ext cx="7920880" cy="648072"/>
            <a:chOff x="611560" y="5085184"/>
            <a:chExt cx="7920880" cy="648072"/>
          </a:xfrm>
        </p:grpSpPr>
        <p:sp>
          <p:nvSpPr>
            <p:cNvPr id="32" name="Krychle 31">
              <a:extLst>
                <a:ext uri="{FF2B5EF4-FFF2-40B4-BE49-F238E27FC236}">
                  <a16:creationId xmlns:a16="http://schemas.microsoft.com/office/drawing/2014/main" id="{2D7A5490-D203-4910-9DA3-8A9ED07E202A}"/>
                </a:ext>
              </a:extLst>
            </p:cNvPr>
            <p:cNvSpPr/>
            <p:nvPr/>
          </p:nvSpPr>
          <p:spPr>
            <a:xfrm>
              <a:off x="1475656" y="5085184"/>
              <a:ext cx="720080" cy="648072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3" name="Krychle 32">
              <a:extLst>
                <a:ext uri="{FF2B5EF4-FFF2-40B4-BE49-F238E27FC236}">
                  <a16:creationId xmlns:a16="http://schemas.microsoft.com/office/drawing/2014/main" id="{963BAC19-34ED-417F-B048-CD9098E8DBF0}"/>
                </a:ext>
              </a:extLst>
            </p:cNvPr>
            <p:cNvSpPr/>
            <p:nvPr/>
          </p:nvSpPr>
          <p:spPr>
            <a:xfrm>
              <a:off x="2339752" y="5085184"/>
              <a:ext cx="720080" cy="648072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4" name="Krychle 33">
              <a:extLst>
                <a:ext uri="{FF2B5EF4-FFF2-40B4-BE49-F238E27FC236}">
                  <a16:creationId xmlns:a16="http://schemas.microsoft.com/office/drawing/2014/main" id="{68E905DF-BF19-4BF4-9B39-8304DB3F6021}"/>
                </a:ext>
              </a:extLst>
            </p:cNvPr>
            <p:cNvSpPr/>
            <p:nvPr/>
          </p:nvSpPr>
          <p:spPr>
            <a:xfrm>
              <a:off x="3203848" y="5085184"/>
              <a:ext cx="720080" cy="648072"/>
            </a:xfrm>
            <a:prstGeom prst="cube">
              <a:avLst/>
            </a:prstGeom>
            <a:solidFill>
              <a:schemeClr val="accent3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5" name="Krychle 34">
              <a:extLst>
                <a:ext uri="{FF2B5EF4-FFF2-40B4-BE49-F238E27FC236}">
                  <a16:creationId xmlns:a16="http://schemas.microsoft.com/office/drawing/2014/main" id="{C8F0D9F3-E4F2-4D14-ACC7-B1B0BC02CC1A}"/>
                </a:ext>
              </a:extLst>
            </p:cNvPr>
            <p:cNvSpPr/>
            <p:nvPr/>
          </p:nvSpPr>
          <p:spPr>
            <a:xfrm>
              <a:off x="4139952" y="5085184"/>
              <a:ext cx="720080" cy="648072"/>
            </a:xfrm>
            <a:prstGeom prst="cube">
              <a:avLst/>
            </a:prstGeom>
            <a:solidFill>
              <a:schemeClr val="accent3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6" name="Krychle 35">
              <a:extLst>
                <a:ext uri="{FF2B5EF4-FFF2-40B4-BE49-F238E27FC236}">
                  <a16:creationId xmlns:a16="http://schemas.microsoft.com/office/drawing/2014/main" id="{69AA0637-221E-4B05-BB4E-A31134764106}"/>
                </a:ext>
              </a:extLst>
            </p:cNvPr>
            <p:cNvSpPr/>
            <p:nvPr/>
          </p:nvSpPr>
          <p:spPr>
            <a:xfrm>
              <a:off x="5076056" y="5085184"/>
              <a:ext cx="720080" cy="648072"/>
            </a:xfrm>
            <a:prstGeom prst="cub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9" name="Krychle 58">
              <a:extLst>
                <a:ext uri="{FF2B5EF4-FFF2-40B4-BE49-F238E27FC236}">
                  <a16:creationId xmlns:a16="http://schemas.microsoft.com/office/drawing/2014/main" id="{11BB3487-BCCA-450A-821C-0878031C48B4}"/>
                </a:ext>
              </a:extLst>
            </p:cNvPr>
            <p:cNvSpPr/>
            <p:nvPr/>
          </p:nvSpPr>
          <p:spPr>
            <a:xfrm>
              <a:off x="6012160" y="5085184"/>
              <a:ext cx="720080" cy="648072"/>
            </a:xfrm>
            <a:prstGeom prst="cub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0" name="Krychle 59">
              <a:extLst>
                <a:ext uri="{FF2B5EF4-FFF2-40B4-BE49-F238E27FC236}">
                  <a16:creationId xmlns:a16="http://schemas.microsoft.com/office/drawing/2014/main" id="{8179844C-982D-4BB9-8029-20FF5F6425FC}"/>
                </a:ext>
              </a:extLst>
            </p:cNvPr>
            <p:cNvSpPr/>
            <p:nvPr/>
          </p:nvSpPr>
          <p:spPr>
            <a:xfrm>
              <a:off x="6948264" y="5085184"/>
              <a:ext cx="720080" cy="648072"/>
            </a:xfrm>
            <a:prstGeom prst="cub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1" name="Krychle 60">
              <a:extLst>
                <a:ext uri="{FF2B5EF4-FFF2-40B4-BE49-F238E27FC236}">
                  <a16:creationId xmlns:a16="http://schemas.microsoft.com/office/drawing/2014/main" id="{177CA8D0-D6E9-4A25-94F0-1AA1CD37EEF6}"/>
                </a:ext>
              </a:extLst>
            </p:cNvPr>
            <p:cNvSpPr/>
            <p:nvPr/>
          </p:nvSpPr>
          <p:spPr>
            <a:xfrm>
              <a:off x="611560" y="5085184"/>
              <a:ext cx="720080" cy="648072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2" name="Krychle 61">
              <a:extLst>
                <a:ext uri="{FF2B5EF4-FFF2-40B4-BE49-F238E27FC236}">
                  <a16:creationId xmlns:a16="http://schemas.microsoft.com/office/drawing/2014/main" id="{59839285-3D2E-4578-957D-F00FF3337AA8}"/>
                </a:ext>
              </a:extLst>
            </p:cNvPr>
            <p:cNvSpPr/>
            <p:nvPr/>
          </p:nvSpPr>
          <p:spPr>
            <a:xfrm>
              <a:off x="7812360" y="5085184"/>
              <a:ext cx="720080" cy="648072"/>
            </a:xfrm>
            <a:prstGeom prst="cub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5CF36D18-56C5-4B7B-8ABE-179F2B0CEE30}"/>
              </a:ext>
            </a:extLst>
          </p:cNvPr>
          <p:cNvSpPr txBox="1"/>
          <p:nvPr/>
        </p:nvSpPr>
        <p:spPr>
          <a:xfrm>
            <a:off x="2294538" y="3787795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1</a:t>
            </a:r>
          </a:p>
        </p:txBody>
      </p:sp>
      <p:sp>
        <p:nvSpPr>
          <p:cNvPr id="23" name="TextovéPole 22">
            <a:extLst>
              <a:ext uri="{FF2B5EF4-FFF2-40B4-BE49-F238E27FC236}">
                <a16:creationId xmlns:a16="http://schemas.microsoft.com/office/drawing/2014/main" id="{B48897F9-9F03-44B9-862A-94250F2E83E9}"/>
              </a:ext>
            </a:extLst>
          </p:cNvPr>
          <p:cNvSpPr txBox="1"/>
          <p:nvPr/>
        </p:nvSpPr>
        <p:spPr>
          <a:xfrm>
            <a:off x="3158634" y="3787795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2</a:t>
            </a:r>
          </a:p>
        </p:txBody>
      </p:sp>
      <p:sp>
        <p:nvSpPr>
          <p:cNvPr id="24" name="TextovéPole 23">
            <a:extLst>
              <a:ext uri="{FF2B5EF4-FFF2-40B4-BE49-F238E27FC236}">
                <a16:creationId xmlns:a16="http://schemas.microsoft.com/office/drawing/2014/main" id="{36DA61F3-CCFC-4B4D-A744-9AC1FEDF860D}"/>
              </a:ext>
            </a:extLst>
          </p:cNvPr>
          <p:cNvSpPr txBox="1"/>
          <p:nvPr/>
        </p:nvSpPr>
        <p:spPr>
          <a:xfrm>
            <a:off x="4022730" y="3787795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1680126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>
            <a:extLst>
              <a:ext uri="{FF2B5EF4-FFF2-40B4-BE49-F238E27FC236}">
                <a16:creationId xmlns:a16="http://schemas.microsoft.com/office/drawing/2014/main" id="{4166DB6F-F1CB-4BB3-AFE8-0C71AE60449E}"/>
              </a:ext>
            </a:extLst>
          </p:cNvPr>
          <p:cNvSpPr/>
          <p:nvPr/>
        </p:nvSpPr>
        <p:spPr>
          <a:xfrm>
            <a:off x="0" y="2417445"/>
            <a:ext cx="12192000" cy="41104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CEF5F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Zástupný symbol pro obsah 1"/>
              <p:cNvSpPr>
                <a:spLocks noGrp="1"/>
              </p:cNvSpPr>
              <p:nvPr>
                <p:ph idx="1"/>
              </p:nvPr>
            </p:nvSpPr>
            <p:spPr>
              <a:xfrm>
                <a:off x="592667" y="1346200"/>
                <a:ext cx="11125200" cy="5148262"/>
              </a:xfrm>
            </p:spPr>
            <p:txBody>
              <a:bodyPr>
                <a:noAutofit/>
              </a:bodyPr>
              <a:lstStyle/>
              <a:p>
                <a:pPr marL="0" algn="ctr">
                  <a:buNone/>
                </a:pPr>
                <a:endParaRPr lang="cs-CZ" dirty="0"/>
              </a:p>
              <a:p>
                <a:pPr marL="0" algn="ctr">
                  <a:buNone/>
                </a:pPr>
                <a:endParaRPr lang="cs-CZ" dirty="0"/>
              </a:p>
              <a:p>
                <a:pPr marL="0" algn="ctr">
                  <a:buNone/>
                </a:pPr>
                <a:endParaRPr lang="cs-CZ" dirty="0"/>
              </a:p>
              <a:p>
                <a:pPr marL="0" indent="0" algn="ctr">
                  <a:buNone/>
                </a:pPr>
                <a:endParaRPr lang="cs-CZ" dirty="0"/>
              </a:p>
              <a:p>
                <a:pPr marL="0" indent="0" algn="ctr">
                  <a:buNone/>
                </a:pPr>
                <a:r>
                  <a:rPr lang="cs-CZ" dirty="0"/>
                  <a:t>Mějme 3 modré, 2 šedé a 4  oranžové kostky. Určete, kolika způsoby je možné tyto kostky seřadit.</a:t>
                </a:r>
              </a:p>
              <a:p>
                <a:pPr marL="0" indent="0" algn="ctr">
                  <a:buNone/>
                </a:pPr>
                <a:endParaRPr lang="cs-CZ" dirty="0"/>
              </a:p>
              <a:p>
                <a:pPr marL="0" indent="0" algn="ctr">
                  <a:buNone/>
                </a:pPr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 algn="ctr">
                  <a:buNone/>
                </a:pPr>
                <a:r>
                  <a:rPr lang="cs-CZ" dirty="0"/>
                  <a:t>Byly-li by každé dvě kostky navzájem různé, bylo by těchto možností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3+2+4</m:t>
                        </m:r>
                      </m:e>
                    </m:d>
                    <m:r>
                      <a:rPr lang="cs-CZ" b="0" i="1" smtClean="0">
                        <a:latin typeface="Cambria Math" panose="02040503050406030204" pitchFamily="18" charset="0"/>
                      </a:rPr>
                      <m:t>!</m:t>
                    </m:r>
                  </m:oMath>
                </a14:m>
                <a:endParaRPr lang="cs-CZ" dirty="0"/>
              </a:p>
              <a:p>
                <a:pPr marL="0" indent="0" algn="ctr">
                  <a:buNone/>
                </a:pPr>
                <a:r>
                  <a:rPr lang="cs-CZ" dirty="0"/>
                  <a:t>ALE!</a:t>
                </a:r>
              </a:p>
              <a:p>
                <a:pPr marL="0" indent="0" algn="ctr">
                  <a:buNone/>
                </a:pPr>
                <a:endParaRPr lang="cs-CZ" dirty="0"/>
              </a:p>
              <a:p>
                <a:pPr marL="0" algn="ctr">
                  <a:buNone/>
                </a:pPr>
                <a:r>
                  <a:rPr lang="cs-CZ" dirty="0"/>
                  <a:t> </a:t>
                </a:r>
              </a:p>
              <a:p>
                <a:pPr marL="0" indent="0" algn="just">
                  <a:buNone/>
                </a:pPr>
                <a:endParaRPr lang="cs-CZ" sz="800" dirty="0"/>
              </a:p>
              <a:p>
                <a:pPr marL="0" indent="0" algn="ctr">
                  <a:buNone/>
                </a:pPr>
                <a:endParaRPr lang="cs-CZ" dirty="0"/>
              </a:p>
            </p:txBody>
          </p:sp>
        </mc:Choice>
        <mc:Fallback>
          <p:sp>
            <p:nvSpPr>
              <p:cNvPr id="2" name="Zástupný symbol pro obsah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2667" y="1346200"/>
                <a:ext cx="11125200" cy="5148262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Kombinatorika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22</a:t>
            </a:fld>
            <a:r>
              <a:rPr lang="cs-CZ" dirty="0"/>
              <a:t> / 38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Permutace s opakováním</a:t>
            </a:r>
          </a:p>
        </p:txBody>
      </p:sp>
      <p:grpSp>
        <p:nvGrpSpPr>
          <p:cNvPr id="31" name="Skupina 30">
            <a:extLst>
              <a:ext uri="{FF2B5EF4-FFF2-40B4-BE49-F238E27FC236}">
                <a16:creationId xmlns:a16="http://schemas.microsoft.com/office/drawing/2014/main" id="{D06275FC-EEB2-4773-A707-D53CB36AE038}"/>
              </a:ext>
            </a:extLst>
          </p:cNvPr>
          <p:cNvGrpSpPr/>
          <p:nvPr/>
        </p:nvGrpSpPr>
        <p:grpSpPr>
          <a:xfrm>
            <a:off x="2194827" y="3596295"/>
            <a:ext cx="7920880" cy="648072"/>
            <a:chOff x="611560" y="5085184"/>
            <a:chExt cx="7920880" cy="648072"/>
          </a:xfrm>
        </p:grpSpPr>
        <p:sp>
          <p:nvSpPr>
            <p:cNvPr id="32" name="Krychle 31">
              <a:extLst>
                <a:ext uri="{FF2B5EF4-FFF2-40B4-BE49-F238E27FC236}">
                  <a16:creationId xmlns:a16="http://schemas.microsoft.com/office/drawing/2014/main" id="{2D7A5490-D203-4910-9DA3-8A9ED07E202A}"/>
                </a:ext>
              </a:extLst>
            </p:cNvPr>
            <p:cNvSpPr/>
            <p:nvPr/>
          </p:nvSpPr>
          <p:spPr>
            <a:xfrm>
              <a:off x="1475656" y="5085184"/>
              <a:ext cx="720080" cy="648072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3" name="Krychle 32">
              <a:extLst>
                <a:ext uri="{FF2B5EF4-FFF2-40B4-BE49-F238E27FC236}">
                  <a16:creationId xmlns:a16="http://schemas.microsoft.com/office/drawing/2014/main" id="{963BAC19-34ED-417F-B048-CD9098E8DBF0}"/>
                </a:ext>
              </a:extLst>
            </p:cNvPr>
            <p:cNvSpPr/>
            <p:nvPr/>
          </p:nvSpPr>
          <p:spPr>
            <a:xfrm>
              <a:off x="2339752" y="5085184"/>
              <a:ext cx="720080" cy="648072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4" name="Krychle 33">
              <a:extLst>
                <a:ext uri="{FF2B5EF4-FFF2-40B4-BE49-F238E27FC236}">
                  <a16:creationId xmlns:a16="http://schemas.microsoft.com/office/drawing/2014/main" id="{68E905DF-BF19-4BF4-9B39-8304DB3F6021}"/>
                </a:ext>
              </a:extLst>
            </p:cNvPr>
            <p:cNvSpPr/>
            <p:nvPr/>
          </p:nvSpPr>
          <p:spPr>
            <a:xfrm>
              <a:off x="3203848" y="5085184"/>
              <a:ext cx="720080" cy="648072"/>
            </a:xfrm>
            <a:prstGeom prst="cube">
              <a:avLst/>
            </a:prstGeom>
            <a:solidFill>
              <a:schemeClr val="accent3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5" name="Krychle 34">
              <a:extLst>
                <a:ext uri="{FF2B5EF4-FFF2-40B4-BE49-F238E27FC236}">
                  <a16:creationId xmlns:a16="http://schemas.microsoft.com/office/drawing/2014/main" id="{C8F0D9F3-E4F2-4D14-ACC7-B1B0BC02CC1A}"/>
                </a:ext>
              </a:extLst>
            </p:cNvPr>
            <p:cNvSpPr/>
            <p:nvPr/>
          </p:nvSpPr>
          <p:spPr>
            <a:xfrm>
              <a:off x="4139952" y="5085184"/>
              <a:ext cx="720080" cy="648072"/>
            </a:xfrm>
            <a:prstGeom prst="cube">
              <a:avLst/>
            </a:prstGeom>
            <a:solidFill>
              <a:schemeClr val="accent3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6" name="Krychle 35">
              <a:extLst>
                <a:ext uri="{FF2B5EF4-FFF2-40B4-BE49-F238E27FC236}">
                  <a16:creationId xmlns:a16="http://schemas.microsoft.com/office/drawing/2014/main" id="{69AA0637-221E-4B05-BB4E-A31134764106}"/>
                </a:ext>
              </a:extLst>
            </p:cNvPr>
            <p:cNvSpPr/>
            <p:nvPr/>
          </p:nvSpPr>
          <p:spPr>
            <a:xfrm>
              <a:off x="5076056" y="5085184"/>
              <a:ext cx="720080" cy="648072"/>
            </a:xfrm>
            <a:prstGeom prst="cub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9" name="Krychle 58">
              <a:extLst>
                <a:ext uri="{FF2B5EF4-FFF2-40B4-BE49-F238E27FC236}">
                  <a16:creationId xmlns:a16="http://schemas.microsoft.com/office/drawing/2014/main" id="{11BB3487-BCCA-450A-821C-0878031C48B4}"/>
                </a:ext>
              </a:extLst>
            </p:cNvPr>
            <p:cNvSpPr/>
            <p:nvPr/>
          </p:nvSpPr>
          <p:spPr>
            <a:xfrm>
              <a:off x="6012160" y="5085184"/>
              <a:ext cx="720080" cy="648072"/>
            </a:xfrm>
            <a:prstGeom prst="cub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0" name="Krychle 59">
              <a:extLst>
                <a:ext uri="{FF2B5EF4-FFF2-40B4-BE49-F238E27FC236}">
                  <a16:creationId xmlns:a16="http://schemas.microsoft.com/office/drawing/2014/main" id="{8179844C-982D-4BB9-8029-20FF5F6425FC}"/>
                </a:ext>
              </a:extLst>
            </p:cNvPr>
            <p:cNvSpPr/>
            <p:nvPr/>
          </p:nvSpPr>
          <p:spPr>
            <a:xfrm>
              <a:off x="6948264" y="5085184"/>
              <a:ext cx="720080" cy="648072"/>
            </a:xfrm>
            <a:prstGeom prst="cub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1" name="Krychle 60">
              <a:extLst>
                <a:ext uri="{FF2B5EF4-FFF2-40B4-BE49-F238E27FC236}">
                  <a16:creationId xmlns:a16="http://schemas.microsoft.com/office/drawing/2014/main" id="{177CA8D0-D6E9-4A25-94F0-1AA1CD37EEF6}"/>
                </a:ext>
              </a:extLst>
            </p:cNvPr>
            <p:cNvSpPr/>
            <p:nvPr/>
          </p:nvSpPr>
          <p:spPr>
            <a:xfrm>
              <a:off x="611560" y="5085184"/>
              <a:ext cx="720080" cy="648072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2" name="Krychle 61">
              <a:extLst>
                <a:ext uri="{FF2B5EF4-FFF2-40B4-BE49-F238E27FC236}">
                  <a16:creationId xmlns:a16="http://schemas.microsoft.com/office/drawing/2014/main" id="{59839285-3D2E-4578-957D-F00FF3337AA8}"/>
                </a:ext>
              </a:extLst>
            </p:cNvPr>
            <p:cNvSpPr/>
            <p:nvPr/>
          </p:nvSpPr>
          <p:spPr>
            <a:xfrm>
              <a:off x="7812360" y="5085184"/>
              <a:ext cx="720080" cy="648072"/>
            </a:xfrm>
            <a:prstGeom prst="cub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5CF36D18-56C5-4B7B-8ABE-179F2B0CEE30}"/>
              </a:ext>
            </a:extLst>
          </p:cNvPr>
          <p:cNvSpPr txBox="1"/>
          <p:nvPr/>
        </p:nvSpPr>
        <p:spPr>
          <a:xfrm>
            <a:off x="2294538" y="3787795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1</a:t>
            </a:r>
          </a:p>
        </p:txBody>
      </p:sp>
      <p:sp>
        <p:nvSpPr>
          <p:cNvPr id="23" name="TextovéPole 22">
            <a:extLst>
              <a:ext uri="{FF2B5EF4-FFF2-40B4-BE49-F238E27FC236}">
                <a16:creationId xmlns:a16="http://schemas.microsoft.com/office/drawing/2014/main" id="{B48897F9-9F03-44B9-862A-94250F2E83E9}"/>
              </a:ext>
            </a:extLst>
          </p:cNvPr>
          <p:cNvSpPr txBox="1"/>
          <p:nvPr/>
        </p:nvSpPr>
        <p:spPr>
          <a:xfrm>
            <a:off x="3158634" y="3787795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3</a:t>
            </a:r>
          </a:p>
        </p:txBody>
      </p:sp>
      <p:sp>
        <p:nvSpPr>
          <p:cNvPr id="24" name="TextovéPole 23">
            <a:extLst>
              <a:ext uri="{FF2B5EF4-FFF2-40B4-BE49-F238E27FC236}">
                <a16:creationId xmlns:a16="http://schemas.microsoft.com/office/drawing/2014/main" id="{36DA61F3-CCFC-4B4D-A744-9AC1FEDF860D}"/>
              </a:ext>
            </a:extLst>
          </p:cNvPr>
          <p:cNvSpPr txBox="1"/>
          <p:nvPr/>
        </p:nvSpPr>
        <p:spPr>
          <a:xfrm>
            <a:off x="4022730" y="3787795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7154387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>
            <a:extLst>
              <a:ext uri="{FF2B5EF4-FFF2-40B4-BE49-F238E27FC236}">
                <a16:creationId xmlns:a16="http://schemas.microsoft.com/office/drawing/2014/main" id="{4166DB6F-F1CB-4BB3-AFE8-0C71AE60449E}"/>
              </a:ext>
            </a:extLst>
          </p:cNvPr>
          <p:cNvSpPr/>
          <p:nvPr/>
        </p:nvSpPr>
        <p:spPr>
          <a:xfrm>
            <a:off x="0" y="2417445"/>
            <a:ext cx="12192000" cy="41104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CEF5F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Zástupný symbol pro obsah 1"/>
              <p:cNvSpPr>
                <a:spLocks noGrp="1"/>
              </p:cNvSpPr>
              <p:nvPr>
                <p:ph idx="1"/>
              </p:nvPr>
            </p:nvSpPr>
            <p:spPr>
              <a:xfrm>
                <a:off x="592667" y="1346200"/>
                <a:ext cx="11125200" cy="5148262"/>
              </a:xfrm>
            </p:spPr>
            <p:txBody>
              <a:bodyPr>
                <a:noAutofit/>
              </a:bodyPr>
              <a:lstStyle/>
              <a:p>
                <a:pPr marL="0" algn="ctr">
                  <a:buNone/>
                </a:pPr>
                <a:endParaRPr lang="cs-CZ" dirty="0"/>
              </a:p>
              <a:p>
                <a:pPr marL="0" algn="ctr">
                  <a:buNone/>
                </a:pPr>
                <a:endParaRPr lang="cs-CZ" dirty="0"/>
              </a:p>
              <a:p>
                <a:pPr marL="0" algn="ctr">
                  <a:buNone/>
                </a:pPr>
                <a:endParaRPr lang="cs-CZ" dirty="0"/>
              </a:p>
              <a:p>
                <a:pPr marL="0" indent="0" algn="ctr">
                  <a:buNone/>
                </a:pPr>
                <a:endParaRPr lang="cs-CZ" dirty="0"/>
              </a:p>
              <a:p>
                <a:pPr marL="0" indent="0" algn="ctr">
                  <a:buNone/>
                </a:pPr>
                <a:r>
                  <a:rPr lang="cs-CZ" dirty="0"/>
                  <a:t>Mějme 3 modré, 2 šedé a 4  oranžové kostky. Určete, kolika způsoby je možné tyto kostky seřadit.</a:t>
                </a:r>
              </a:p>
              <a:p>
                <a:pPr marL="0" indent="0" algn="ctr">
                  <a:buNone/>
                </a:pPr>
                <a:endParaRPr lang="cs-CZ" dirty="0"/>
              </a:p>
              <a:p>
                <a:pPr marL="0" indent="0" algn="ctr">
                  <a:buNone/>
                </a:pPr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 algn="ctr">
                  <a:buNone/>
                </a:pPr>
                <a:r>
                  <a:rPr lang="cs-CZ" dirty="0"/>
                  <a:t>Byly-li by každé dvě kostky navzájem různé, bylo by těchto možností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3+2+4</m:t>
                        </m:r>
                      </m:e>
                    </m:d>
                    <m:r>
                      <a:rPr lang="cs-CZ" b="0" i="1" smtClean="0">
                        <a:latin typeface="Cambria Math" panose="02040503050406030204" pitchFamily="18" charset="0"/>
                      </a:rPr>
                      <m:t>!</m:t>
                    </m:r>
                  </m:oMath>
                </a14:m>
                <a:endParaRPr lang="cs-CZ" dirty="0"/>
              </a:p>
              <a:p>
                <a:pPr marL="0" indent="0" algn="ctr">
                  <a:buNone/>
                </a:pPr>
                <a:r>
                  <a:rPr lang="cs-CZ" dirty="0"/>
                  <a:t>ALE!</a:t>
                </a:r>
              </a:p>
              <a:p>
                <a:pPr marL="0" indent="0" algn="ctr">
                  <a:buNone/>
                </a:pPr>
                <a:endParaRPr lang="cs-CZ" dirty="0"/>
              </a:p>
              <a:p>
                <a:pPr marL="0" algn="ctr">
                  <a:buNone/>
                </a:pPr>
                <a:r>
                  <a:rPr lang="cs-CZ" dirty="0"/>
                  <a:t> </a:t>
                </a:r>
              </a:p>
              <a:p>
                <a:pPr marL="0" indent="0" algn="just">
                  <a:buNone/>
                </a:pPr>
                <a:endParaRPr lang="cs-CZ" sz="800" dirty="0"/>
              </a:p>
              <a:p>
                <a:pPr marL="0" indent="0" algn="ctr">
                  <a:buNone/>
                </a:pPr>
                <a:endParaRPr lang="cs-CZ" dirty="0"/>
              </a:p>
            </p:txBody>
          </p:sp>
        </mc:Choice>
        <mc:Fallback>
          <p:sp>
            <p:nvSpPr>
              <p:cNvPr id="2" name="Zástupný symbol pro obsah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2667" y="1346200"/>
                <a:ext cx="11125200" cy="5148262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Kombinatorika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23</a:t>
            </a:fld>
            <a:r>
              <a:rPr lang="cs-CZ" dirty="0"/>
              <a:t> / 38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Permutace s opakováním</a:t>
            </a:r>
          </a:p>
        </p:txBody>
      </p:sp>
      <p:grpSp>
        <p:nvGrpSpPr>
          <p:cNvPr id="31" name="Skupina 30">
            <a:extLst>
              <a:ext uri="{FF2B5EF4-FFF2-40B4-BE49-F238E27FC236}">
                <a16:creationId xmlns:a16="http://schemas.microsoft.com/office/drawing/2014/main" id="{D06275FC-EEB2-4773-A707-D53CB36AE038}"/>
              </a:ext>
            </a:extLst>
          </p:cNvPr>
          <p:cNvGrpSpPr/>
          <p:nvPr/>
        </p:nvGrpSpPr>
        <p:grpSpPr>
          <a:xfrm>
            <a:off x="2194827" y="3596295"/>
            <a:ext cx="7920880" cy="648072"/>
            <a:chOff x="611560" y="5085184"/>
            <a:chExt cx="7920880" cy="648072"/>
          </a:xfrm>
        </p:grpSpPr>
        <p:sp>
          <p:nvSpPr>
            <p:cNvPr id="32" name="Krychle 31">
              <a:extLst>
                <a:ext uri="{FF2B5EF4-FFF2-40B4-BE49-F238E27FC236}">
                  <a16:creationId xmlns:a16="http://schemas.microsoft.com/office/drawing/2014/main" id="{2D7A5490-D203-4910-9DA3-8A9ED07E202A}"/>
                </a:ext>
              </a:extLst>
            </p:cNvPr>
            <p:cNvSpPr/>
            <p:nvPr/>
          </p:nvSpPr>
          <p:spPr>
            <a:xfrm>
              <a:off x="1475656" y="5085184"/>
              <a:ext cx="720080" cy="648072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3" name="Krychle 32">
              <a:extLst>
                <a:ext uri="{FF2B5EF4-FFF2-40B4-BE49-F238E27FC236}">
                  <a16:creationId xmlns:a16="http://schemas.microsoft.com/office/drawing/2014/main" id="{963BAC19-34ED-417F-B048-CD9098E8DBF0}"/>
                </a:ext>
              </a:extLst>
            </p:cNvPr>
            <p:cNvSpPr/>
            <p:nvPr/>
          </p:nvSpPr>
          <p:spPr>
            <a:xfrm>
              <a:off x="2339752" y="5085184"/>
              <a:ext cx="720080" cy="648072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4" name="Krychle 33">
              <a:extLst>
                <a:ext uri="{FF2B5EF4-FFF2-40B4-BE49-F238E27FC236}">
                  <a16:creationId xmlns:a16="http://schemas.microsoft.com/office/drawing/2014/main" id="{68E905DF-BF19-4BF4-9B39-8304DB3F6021}"/>
                </a:ext>
              </a:extLst>
            </p:cNvPr>
            <p:cNvSpPr/>
            <p:nvPr/>
          </p:nvSpPr>
          <p:spPr>
            <a:xfrm>
              <a:off x="3203848" y="5085184"/>
              <a:ext cx="720080" cy="648072"/>
            </a:xfrm>
            <a:prstGeom prst="cube">
              <a:avLst/>
            </a:prstGeom>
            <a:solidFill>
              <a:schemeClr val="accent3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5" name="Krychle 34">
              <a:extLst>
                <a:ext uri="{FF2B5EF4-FFF2-40B4-BE49-F238E27FC236}">
                  <a16:creationId xmlns:a16="http://schemas.microsoft.com/office/drawing/2014/main" id="{C8F0D9F3-E4F2-4D14-ACC7-B1B0BC02CC1A}"/>
                </a:ext>
              </a:extLst>
            </p:cNvPr>
            <p:cNvSpPr/>
            <p:nvPr/>
          </p:nvSpPr>
          <p:spPr>
            <a:xfrm>
              <a:off x="4139952" y="5085184"/>
              <a:ext cx="720080" cy="648072"/>
            </a:xfrm>
            <a:prstGeom prst="cube">
              <a:avLst/>
            </a:prstGeom>
            <a:solidFill>
              <a:schemeClr val="accent3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6" name="Krychle 35">
              <a:extLst>
                <a:ext uri="{FF2B5EF4-FFF2-40B4-BE49-F238E27FC236}">
                  <a16:creationId xmlns:a16="http://schemas.microsoft.com/office/drawing/2014/main" id="{69AA0637-221E-4B05-BB4E-A31134764106}"/>
                </a:ext>
              </a:extLst>
            </p:cNvPr>
            <p:cNvSpPr/>
            <p:nvPr/>
          </p:nvSpPr>
          <p:spPr>
            <a:xfrm>
              <a:off x="5076056" y="5085184"/>
              <a:ext cx="720080" cy="648072"/>
            </a:xfrm>
            <a:prstGeom prst="cub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9" name="Krychle 58">
              <a:extLst>
                <a:ext uri="{FF2B5EF4-FFF2-40B4-BE49-F238E27FC236}">
                  <a16:creationId xmlns:a16="http://schemas.microsoft.com/office/drawing/2014/main" id="{11BB3487-BCCA-450A-821C-0878031C48B4}"/>
                </a:ext>
              </a:extLst>
            </p:cNvPr>
            <p:cNvSpPr/>
            <p:nvPr/>
          </p:nvSpPr>
          <p:spPr>
            <a:xfrm>
              <a:off x="6012160" y="5085184"/>
              <a:ext cx="720080" cy="648072"/>
            </a:xfrm>
            <a:prstGeom prst="cub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0" name="Krychle 59">
              <a:extLst>
                <a:ext uri="{FF2B5EF4-FFF2-40B4-BE49-F238E27FC236}">
                  <a16:creationId xmlns:a16="http://schemas.microsoft.com/office/drawing/2014/main" id="{8179844C-982D-4BB9-8029-20FF5F6425FC}"/>
                </a:ext>
              </a:extLst>
            </p:cNvPr>
            <p:cNvSpPr/>
            <p:nvPr/>
          </p:nvSpPr>
          <p:spPr>
            <a:xfrm>
              <a:off x="6948264" y="5085184"/>
              <a:ext cx="720080" cy="648072"/>
            </a:xfrm>
            <a:prstGeom prst="cub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1" name="Krychle 60">
              <a:extLst>
                <a:ext uri="{FF2B5EF4-FFF2-40B4-BE49-F238E27FC236}">
                  <a16:creationId xmlns:a16="http://schemas.microsoft.com/office/drawing/2014/main" id="{177CA8D0-D6E9-4A25-94F0-1AA1CD37EEF6}"/>
                </a:ext>
              </a:extLst>
            </p:cNvPr>
            <p:cNvSpPr/>
            <p:nvPr/>
          </p:nvSpPr>
          <p:spPr>
            <a:xfrm>
              <a:off x="611560" y="5085184"/>
              <a:ext cx="720080" cy="648072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2" name="Krychle 61">
              <a:extLst>
                <a:ext uri="{FF2B5EF4-FFF2-40B4-BE49-F238E27FC236}">
                  <a16:creationId xmlns:a16="http://schemas.microsoft.com/office/drawing/2014/main" id="{59839285-3D2E-4578-957D-F00FF3337AA8}"/>
                </a:ext>
              </a:extLst>
            </p:cNvPr>
            <p:cNvSpPr/>
            <p:nvPr/>
          </p:nvSpPr>
          <p:spPr>
            <a:xfrm>
              <a:off x="7812360" y="5085184"/>
              <a:ext cx="720080" cy="648072"/>
            </a:xfrm>
            <a:prstGeom prst="cub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5CF36D18-56C5-4B7B-8ABE-179F2B0CEE30}"/>
              </a:ext>
            </a:extLst>
          </p:cNvPr>
          <p:cNvSpPr txBox="1"/>
          <p:nvPr/>
        </p:nvSpPr>
        <p:spPr>
          <a:xfrm>
            <a:off x="2294538" y="3787795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2</a:t>
            </a:r>
          </a:p>
        </p:txBody>
      </p:sp>
      <p:sp>
        <p:nvSpPr>
          <p:cNvPr id="23" name="TextovéPole 22">
            <a:extLst>
              <a:ext uri="{FF2B5EF4-FFF2-40B4-BE49-F238E27FC236}">
                <a16:creationId xmlns:a16="http://schemas.microsoft.com/office/drawing/2014/main" id="{B48897F9-9F03-44B9-862A-94250F2E83E9}"/>
              </a:ext>
            </a:extLst>
          </p:cNvPr>
          <p:cNvSpPr txBox="1"/>
          <p:nvPr/>
        </p:nvSpPr>
        <p:spPr>
          <a:xfrm>
            <a:off x="3158634" y="3787795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1</a:t>
            </a:r>
          </a:p>
        </p:txBody>
      </p:sp>
      <p:sp>
        <p:nvSpPr>
          <p:cNvPr id="24" name="TextovéPole 23">
            <a:extLst>
              <a:ext uri="{FF2B5EF4-FFF2-40B4-BE49-F238E27FC236}">
                <a16:creationId xmlns:a16="http://schemas.microsoft.com/office/drawing/2014/main" id="{36DA61F3-CCFC-4B4D-A744-9AC1FEDF860D}"/>
              </a:ext>
            </a:extLst>
          </p:cNvPr>
          <p:cNvSpPr txBox="1"/>
          <p:nvPr/>
        </p:nvSpPr>
        <p:spPr>
          <a:xfrm>
            <a:off x="4022730" y="3787795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797049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>
            <a:extLst>
              <a:ext uri="{FF2B5EF4-FFF2-40B4-BE49-F238E27FC236}">
                <a16:creationId xmlns:a16="http://schemas.microsoft.com/office/drawing/2014/main" id="{4166DB6F-F1CB-4BB3-AFE8-0C71AE60449E}"/>
              </a:ext>
            </a:extLst>
          </p:cNvPr>
          <p:cNvSpPr/>
          <p:nvPr/>
        </p:nvSpPr>
        <p:spPr>
          <a:xfrm>
            <a:off x="0" y="2417445"/>
            <a:ext cx="12192000" cy="41104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CEF5F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Zástupný symbol pro obsah 1"/>
              <p:cNvSpPr>
                <a:spLocks noGrp="1"/>
              </p:cNvSpPr>
              <p:nvPr>
                <p:ph idx="1"/>
              </p:nvPr>
            </p:nvSpPr>
            <p:spPr>
              <a:xfrm>
                <a:off x="592667" y="1346200"/>
                <a:ext cx="11125200" cy="5148262"/>
              </a:xfrm>
            </p:spPr>
            <p:txBody>
              <a:bodyPr>
                <a:noAutofit/>
              </a:bodyPr>
              <a:lstStyle/>
              <a:p>
                <a:pPr marL="0" algn="ctr">
                  <a:buNone/>
                </a:pPr>
                <a:endParaRPr lang="cs-CZ" dirty="0"/>
              </a:p>
              <a:p>
                <a:pPr marL="0" algn="ctr">
                  <a:buNone/>
                </a:pPr>
                <a:endParaRPr lang="cs-CZ" dirty="0"/>
              </a:p>
              <a:p>
                <a:pPr marL="0" algn="ctr">
                  <a:buNone/>
                </a:pPr>
                <a:endParaRPr lang="cs-CZ" dirty="0"/>
              </a:p>
              <a:p>
                <a:pPr marL="0" indent="0" algn="ctr">
                  <a:buNone/>
                </a:pPr>
                <a:endParaRPr lang="cs-CZ" dirty="0"/>
              </a:p>
              <a:p>
                <a:pPr marL="0" indent="0" algn="ctr">
                  <a:buNone/>
                </a:pPr>
                <a:r>
                  <a:rPr lang="cs-CZ" dirty="0"/>
                  <a:t>Mějme 3 modré, 2 šedé a 4  oranžové kostky. Určete, kolika způsoby je možné tyto kostky seřadit.</a:t>
                </a:r>
              </a:p>
              <a:p>
                <a:pPr marL="0" indent="0" algn="ctr">
                  <a:buNone/>
                </a:pPr>
                <a:endParaRPr lang="cs-CZ" dirty="0"/>
              </a:p>
              <a:p>
                <a:pPr marL="0" indent="0" algn="ctr">
                  <a:buNone/>
                </a:pPr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 algn="ctr">
                  <a:buNone/>
                </a:pPr>
                <a:r>
                  <a:rPr lang="cs-CZ" dirty="0"/>
                  <a:t>Byly-li by každé dvě kostky navzájem různé, bylo by těchto možností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3+2+4</m:t>
                        </m:r>
                      </m:e>
                    </m:d>
                    <m:r>
                      <a:rPr lang="cs-CZ" b="0" i="1" smtClean="0">
                        <a:latin typeface="Cambria Math" panose="02040503050406030204" pitchFamily="18" charset="0"/>
                      </a:rPr>
                      <m:t>!</m:t>
                    </m:r>
                  </m:oMath>
                </a14:m>
                <a:endParaRPr lang="cs-CZ" dirty="0"/>
              </a:p>
              <a:p>
                <a:pPr marL="0" indent="0" algn="ctr">
                  <a:buNone/>
                </a:pPr>
                <a:r>
                  <a:rPr lang="cs-CZ" dirty="0"/>
                  <a:t>ALE!</a:t>
                </a:r>
              </a:p>
              <a:p>
                <a:pPr marL="0" indent="0" algn="ctr">
                  <a:buNone/>
                </a:pPr>
                <a:endParaRPr lang="cs-CZ" dirty="0"/>
              </a:p>
              <a:p>
                <a:pPr marL="0" algn="ctr">
                  <a:buNone/>
                </a:pPr>
                <a:r>
                  <a:rPr lang="cs-CZ" dirty="0"/>
                  <a:t> </a:t>
                </a:r>
              </a:p>
              <a:p>
                <a:pPr marL="0" indent="0" algn="just">
                  <a:buNone/>
                </a:pPr>
                <a:endParaRPr lang="cs-CZ" sz="800" dirty="0"/>
              </a:p>
              <a:p>
                <a:pPr marL="0" indent="0" algn="ctr">
                  <a:buNone/>
                </a:pPr>
                <a:endParaRPr lang="cs-CZ" dirty="0"/>
              </a:p>
            </p:txBody>
          </p:sp>
        </mc:Choice>
        <mc:Fallback>
          <p:sp>
            <p:nvSpPr>
              <p:cNvPr id="2" name="Zástupný symbol pro obsah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2667" y="1346200"/>
                <a:ext cx="11125200" cy="5148262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Kombinatorika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24</a:t>
            </a:fld>
            <a:r>
              <a:rPr lang="cs-CZ" dirty="0"/>
              <a:t> / 38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Permutace s opakováním</a:t>
            </a:r>
          </a:p>
        </p:txBody>
      </p:sp>
      <p:grpSp>
        <p:nvGrpSpPr>
          <p:cNvPr id="31" name="Skupina 30">
            <a:extLst>
              <a:ext uri="{FF2B5EF4-FFF2-40B4-BE49-F238E27FC236}">
                <a16:creationId xmlns:a16="http://schemas.microsoft.com/office/drawing/2014/main" id="{D06275FC-EEB2-4773-A707-D53CB36AE038}"/>
              </a:ext>
            </a:extLst>
          </p:cNvPr>
          <p:cNvGrpSpPr/>
          <p:nvPr/>
        </p:nvGrpSpPr>
        <p:grpSpPr>
          <a:xfrm>
            <a:off x="2194827" y="3596295"/>
            <a:ext cx="7920880" cy="648072"/>
            <a:chOff x="611560" y="5085184"/>
            <a:chExt cx="7920880" cy="648072"/>
          </a:xfrm>
        </p:grpSpPr>
        <p:sp>
          <p:nvSpPr>
            <p:cNvPr id="32" name="Krychle 31">
              <a:extLst>
                <a:ext uri="{FF2B5EF4-FFF2-40B4-BE49-F238E27FC236}">
                  <a16:creationId xmlns:a16="http://schemas.microsoft.com/office/drawing/2014/main" id="{2D7A5490-D203-4910-9DA3-8A9ED07E202A}"/>
                </a:ext>
              </a:extLst>
            </p:cNvPr>
            <p:cNvSpPr/>
            <p:nvPr/>
          </p:nvSpPr>
          <p:spPr>
            <a:xfrm>
              <a:off x="1475656" y="5085184"/>
              <a:ext cx="720080" cy="648072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3" name="Krychle 32">
              <a:extLst>
                <a:ext uri="{FF2B5EF4-FFF2-40B4-BE49-F238E27FC236}">
                  <a16:creationId xmlns:a16="http://schemas.microsoft.com/office/drawing/2014/main" id="{963BAC19-34ED-417F-B048-CD9098E8DBF0}"/>
                </a:ext>
              </a:extLst>
            </p:cNvPr>
            <p:cNvSpPr/>
            <p:nvPr/>
          </p:nvSpPr>
          <p:spPr>
            <a:xfrm>
              <a:off x="2339752" y="5085184"/>
              <a:ext cx="720080" cy="648072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4" name="Krychle 33">
              <a:extLst>
                <a:ext uri="{FF2B5EF4-FFF2-40B4-BE49-F238E27FC236}">
                  <a16:creationId xmlns:a16="http://schemas.microsoft.com/office/drawing/2014/main" id="{68E905DF-BF19-4BF4-9B39-8304DB3F6021}"/>
                </a:ext>
              </a:extLst>
            </p:cNvPr>
            <p:cNvSpPr/>
            <p:nvPr/>
          </p:nvSpPr>
          <p:spPr>
            <a:xfrm>
              <a:off x="3203848" y="5085184"/>
              <a:ext cx="720080" cy="648072"/>
            </a:xfrm>
            <a:prstGeom prst="cube">
              <a:avLst/>
            </a:prstGeom>
            <a:solidFill>
              <a:schemeClr val="accent3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5" name="Krychle 34">
              <a:extLst>
                <a:ext uri="{FF2B5EF4-FFF2-40B4-BE49-F238E27FC236}">
                  <a16:creationId xmlns:a16="http://schemas.microsoft.com/office/drawing/2014/main" id="{C8F0D9F3-E4F2-4D14-ACC7-B1B0BC02CC1A}"/>
                </a:ext>
              </a:extLst>
            </p:cNvPr>
            <p:cNvSpPr/>
            <p:nvPr/>
          </p:nvSpPr>
          <p:spPr>
            <a:xfrm>
              <a:off x="4139952" y="5085184"/>
              <a:ext cx="720080" cy="648072"/>
            </a:xfrm>
            <a:prstGeom prst="cube">
              <a:avLst/>
            </a:prstGeom>
            <a:solidFill>
              <a:schemeClr val="accent3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6" name="Krychle 35">
              <a:extLst>
                <a:ext uri="{FF2B5EF4-FFF2-40B4-BE49-F238E27FC236}">
                  <a16:creationId xmlns:a16="http://schemas.microsoft.com/office/drawing/2014/main" id="{69AA0637-221E-4B05-BB4E-A31134764106}"/>
                </a:ext>
              </a:extLst>
            </p:cNvPr>
            <p:cNvSpPr/>
            <p:nvPr/>
          </p:nvSpPr>
          <p:spPr>
            <a:xfrm>
              <a:off x="5076056" y="5085184"/>
              <a:ext cx="720080" cy="648072"/>
            </a:xfrm>
            <a:prstGeom prst="cub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9" name="Krychle 58">
              <a:extLst>
                <a:ext uri="{FF2B5EF4-FFF2-40B4-BE49-F238E27FC236}">
                  <a16:creationId xmlns:a16="http://schemas.microsoft.com/office/drawing/2014/main" id="{11BB3487-BCCA-450A-821C-0878031C48B4}"/>
                </a:ext>
              </a:extLst>
            </p:cNvPr>
            <p:cNvSpPr/>
            <p:nvPr/>
          </p:nvSpPr>
          <p:spPr>
            <a:xfrm>
              <a:off x="6012160" y="5085184"/>
              <a:ext cx="720080" cy="648072"/>
            </a:xfrm>
            <a:prstGeom prst="cub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0" name="Krychle 59">
              <a:extLst>
                <a:ext uri="{FF2B5EF4-FFF2-40B4-BE49-F238E27FC236}">
                  <a16:creationId xmlns:a16="http://schemas.microsoft.com/office/drawing/2014/main" id="{8179844C-982D-4BB9-8029-20FF5F6425FC}"/>
                </a:ext>
              </a:extLst>
            </p:cNvPr>
            <p:cNvSpPr/>
            <p:nvPr/>
          </p:nvSpPr>
          <p:spPr>
            <a:xfrm>
              <a:off x="6948264" y="5085184"/>
              <a:ext cx="720080" cy="648072"/>
            </a:xfrm>
            <a:prstGeom prst="cub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1" name="Krychle 60">
              <a:extLst>
                <a:ext uri="{FF2B5EF4-FFF2-40B4-BE49-F238E27FC236}">
                  <a16:creationId xmlns:a16="http://schemas.microsoft.com/office/drawing/2014/main" id="{177CA8D0-D6E9-4A25-94F0-1AA1CD37EEF6}"/>
                </a:ext>
              </a:extLst>
            </p:cNvPr>
            <p:cNvSpPr/>
            <p:nvPr/>
          </p:nvSpPr>
          <p:spPr>
            <a:xfrm>
              <a:off x="611560" y="5085184"/>
              <a:ext cx="720080" cy="648072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2" name="Krychle 61">
              <a:extLst>
                <a:ext uri="{FF2B5EF4-FFF2-40B4-BE49-F238E27FC236}">
                  <a16:creationId xmlns:a16="http://schemas.microsoft.com/office/drawing/2014/main" id="{59839285-3D2E-4578-957D-F00FF3337AA8}"/>
                </a:ext>
              </a:extLst>
            </p:cNvPr>
            <p:cNvSpPr/>
            <p:nvPr/>
          </p:nvSpPr>
          <p:spPr>
            <a:xfrm>
              <a:off x="7812360" y="5085184"/>
              <a:ext cx="720080" cy="648072"/>
            </a:xfrm>
            <a:prstGeom prst="cub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5CF36D18-56C5-4B7B-8ABE-179F2B0CEE30}"/>
              </a:ext>
            </a:extLst>
          </p:cNvPr>
          <p:cNvSpPr txBox="1"/>
          <p:nvPr/>
        </p:nvSpPr>
        <p:spPr>
          <a:xfrm>
            <a:off x="2294538" y="3787795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2</a:t>
            </a:r>
          </a:p>
        </p:txBody>
      </p:sp>
      <p:sp>
        <p:nvSpPr>
          <p:cNvPr id="23" name="TextovéPole 22">
            <a:extLst>
              <a:ext uri="{FF2B5EF4-FFF2-40B4-BE49-F238E27FC236}">
                <a16:creationId xmlns:a16="http://schemas.microsoft.com/office/drawing/2014/main" id="{B48897F9-9F03-44B9-862A-94250F2E83E9}"/>
              </a:ext>
            </a:extLst>
          </p:cNvPr>
          <p:cNvSpPr txBox="1"/>
          <p:nvPr/>
        </p:nvSpPr>
        <p:spPr>
          <a:xfrm>
            <a:off x="3158634" y="3787795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3</a:t>
            </a:r>
          </a:p>
        </p:txBody>
      </p:sp>
      <p:sp>
        <p:nvSpPr>
          <p:cNvPr id="24" name="TextovéPole 23">
            <a:extLst>
              <a:ext uri="{FF2B5EF4-FFF2-40B4-BE49-F238E27FC236}">
                <a16:creationId xmlns:a16="http://schemas.microsoft.com/office/drawing/2014/main" id="{36DA61F3-CCFC-4B4D-A744-9AC1FEDF860D}"/>
              </a:ext>
            </a:extLst>
          </p:cNvPr>
          <p:cNvSpPr txBox="1"/>
          <p:nvPr/>
        </p:nvSpPr>
        <p:spPr>
          <a:xfrm>
            <a:off x="4022730" y="3787795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6711765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>
            <a:extLst>
              <a:ext uri="{FF2B5EF4-FFF2-40B4-BE49-F238E27FC236}">
                <a16:creationId xmlns:a16="http://schemas.microsoft.com/office/drawing/2014/main" id="{4166DB6F-F1CB-4BB3-AFE8-0C71AE60449E}"/>
              </a:ext>
            </a:extLst>
          </p:cNvPr>
          <p:cNvSpPr/>
          <p:nvPr/>
        </p:nvSpPr>
        <p:spPr>
          <a:xfrm>
            <a:off x="0" y="2417445"/>
            <a:ext cx="12192000" cy="41104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CEF5F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Zástupný symbol pro obsah 1"/>
              <p:cNvSpPr>
                <a:spLocks noGrp="1"/>
              </p:cNvSpPr>
              <p:nvPr>
                <p:ph idx="1"/>
              </p:nvPr>
            </p:nvSpPr>
            <p:spPr>
              <a:xfrm>
                <a:off x="592667" y="1346200"/>
                <a:ext cx="11125200" cy="5148262"/>
              </a:xfrm>
            </p:spPr>
            <p:txBody>
              <a:bodyPr>
                <a:noAutofit/>
              </a:bodyPr>
              <a:lstStyle/>
              <a:p>
                <a:pPr marL="0" algn="ctr">
                  <a:buNone/>
                </a:pPr>
                <a:endParaRPr lang="cs-CZ" dirty="0"/>
              </a:p>
              <a:p>
                <a:pPr marL="0" algn="ctr">
                  <a:buNone/>
                </a:pPr>
                <a:endParaRPr lang="cs-CZ" dirty="0"/>
              </a:p>
              <a:p>
                <a:pPr marL="0" algn="ctr">
                  <a:buNone/>
                </a:pPr>
                <a:endParaRPr lang="cs-CZ" dirty="0"/>
              </a:p>
              <a:p>
                <a:pPr marL="0" indent="0" algn="ctr">
                  <a:buNone/>
                </a:pPr>
                <a:endParaRPr lang="cs-CZ" dirty="0"/>
              </a:p>
              <a:p>
                <a:pPr marL="0" indent="0" algn="ctr">
                  <a:buNone/>
                </a:pPr>
                <a:r>
                  <a:rPr lang="cs-CZ" dirty="0"/>
                  <a:t>Mějme 3 modré, 2 šedé a 4  oranžové kostky. Určete, kolika způsoby je možné tyto kostky seřadit.</a:t>
                </a:r>
              </a:p>
              <a:p>
                <a:pPr marL="0" indent="0" algn="ctr">
                  <a:buNone/>
                </a:pPr>
                <a:endParaRPr lang="cs-CZ" dirty="0"/>
              </a:p>
              <a:p>
                <a:pPr marL="0" indent="0" algn="ctr">
                  <a:buNone/>
                </a:pPr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 algn="ctr">
                  <a:buNone/>
                </a:pPr>
                <a:r>
                  <a:rPr lang="cs-CZ" dirty="0"/>
                  <a:t>Byly-li by každé dvě kostky navzájem různé, bylo by těchto možností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3+2+4</m:t>
                        </m:r>
                      </m:e>
                    </m:d>
                    <m:r>
                      <a:rPr lang="cs-CZ" b="0" i="1" smtClean="0">
                        <a:latin typeface="Cambria Math" panose="02040503050406030204" pitchFamily="18" charset="0"/>
                      </a:rPr>
                      <m:t>!</m:t>
                    </m:r>
                  </m:oMath>
                </a14:m>
                <a:endParaRPr lang="cs-CZ" dirty="0"/>
              </a:p>
              <a:p>
                <a:pPr marL="0" indent="0" algn="ctr">
                  <a:buNone/>
                </a:pPr>
                <a:r>
                  <a:rPr lang="cs-CZ" dirty="0"/>
                  <a:t>ALE!</a:t>
                </a:r>
              </a:p>
              <a:p>
                <a:pPr marL="0" indent="0" algn="ctr">
                  <a:buNone/>
                </a:pPr>
                <a:endParaRPr lang="cs-CZ" dirty="0"/>
              </a:p>
              <a:p>
                <a:pPr marL="0" algn="ctr">
                  <a:buNone/>
                </a:pPr>
                <a:r>
                  <a:rPr lang="cs-CZ" dirty="0"/>
                  <a:t> </a:t>
                </a:r>
              </a:p>
              <a:p>
                <a:pPr marL="0" indent="0" algn="just">
                  <a:buNone/>
                </a:pPr>
                <a:endParaRPr lang="cs-CZ" sz="800" dirty="0"/>
              </a:p>
              <a:p>
                <a:pPr marL="0" indent="0" algn="ctr">
                  <a:buNone/>
                </a:pPr>
                <a:endParaRPr lang="cs-CZ" dirty="0"/>
              </a:p>
            </p:txBody>
          </p:sp>
        </mc:Choice>
        <mc:Fallback>
          <p:sp>
            <p:nvSpPr>
              <p:cNvPr id="2" name="Zástupný symbol pro obsah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2667" y="1346200"/>
                <a:ext cx="11125200" cy="5148262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Kombinatorika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25</a:t>
            </a:fld>
            <a:r>
              <a:rPr lang="cs-CZ" dirty="0"/>
              <a:t> / 38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Permutace s opakováním</a:t>
            </a:r>
          </a:p>
        </p:txBody>
      </p:sp>
      <p:grpSp>
        <p:nvGrpSpPr>
          <p:cNvPr id="31" name="Skupina 30">
            <a:extLst>
              <a:ext uri="{FF2B5EF4-FFF2-40B4-BE49-F238E27FC236}">
                <a16:creationId xmlns:a16="http://schemas.microsoft.com/office/drawing/2014/main" id="{D06275FC-EEB2-4773-A707-D53CB36AE038}"/>
              </a:ext>
            </a:extLst>
          </p:cNvPr>
          <p:cNvGrpSpPr/>
          <p:nvPr/>
        </p:nvGrpSpPr>
        <p:grpSpPr>
          <a:xfrm>
            <a:off x="2194827" y="3596295"/>
            <a:ext cx="7920880" cy="648072"/>
            <a:chOff x="611560" y="5085184"/>
            <a:chExt cx="7920880" cy="648072"/>
          </a:xfrm>
        </p:grpSpPr>
        <p:sp>
          <p:nvSpPr>
            <p:cNvPr id="32" name="Krychle 31">
              <a:extLst>
                <a:ext uri="{FF2B5EF4-FFF2-40B4-BE49-F238E27FC236}">
                  <a16:creationId xmlns:a16="http://schemas.microsoft.com/office/drawing/2014/main" id="{2D7A5490-D203-4910-9DA3-8A9ED07E202A}"/>
                </a:ext>
              </a:extLst>
            </p:cNvPr>
            <p:cNvSpPr/>
            <p:nvPr/>
          </p:nvSpPr>
          <p:spPr>
            <a:xfrm>
              <a:off x="1475656" y="5085184"/>
              <a:ext cx="720080" cy="648072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3" name="Krychle 32">
              <a:extLst>
                <a:ext uri="{FF2B5EF4-FFF2-40B4-BE49-F238E27FC236}">
                  <a16:creationId xmlns:a16="http://schemas.microsoft.com/office/drawing/2014/main" id="{963BAC19-34ED-417F-B048-CD9098E8DBF0}"/>
                </a:ext>
              </a:extLst>
            </p:cNvPr>
            <p:cNvSpPr/>
            <p:nvPr/>
          </p:nvSpPr>
          <p:spPr>
            <a:xfrm>
              <a:off x="2339752" y="5085184"/>
              <a:ext cx="720080" cy="648072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4" name="Krychle 33">
              <a:extLst>
                <a:ext uri="{FF2B5EF4-FFF2-40B4-BE49-F238E27FC236}">
                  <a16:creationId xmlns:a16="http://schemas.microsoft.com/office/drawing/2014/main" id="{68E905DF-BF19-4BF4-9B39-8304DB3F6021}"/>
                </a:ext>
              </a:extLst>
            </p:cNvPr>
            <p:cNvSpPr/>
            <p:nvPr/>
          </p:nvSpPr>
          <p:spPr>
            <a:xfrm>
              <a:off x="3203848" y="5085184"/>
              <a:ext cx="720080" cy="648072"/>
            </a:xfrm>
            <a:prstGeom prst="cube">
              <a:avLst/>
            </a:prstGeom>
            <a:solidFill>
              <a:schemeClr val="accent3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5" name="Krychle 34">
              <a:extLst>
                <a:ext uri="{FF2B5EF4-FFF2-40B4-BE49-F238E27FC236}">
                  <a16:creationId xmlns:a16="http://schemas.microsoft.com/office/drawing/2014/main" id="{C8F0D9F3-E4F2-4D14-ACC7-B1B0BC02CC1A}"/>
                </a:ext>
              </a:extLst>
            </p:cNvPr>
            <p:cNvSpPr/>
            <p:nvPr/>
          </p:nvSpPr>
          <p:spPr>
            <a:xfrm>
              <a:off x="4139952" y="5085184"/>
              <a:ext cx="720080" cy="648072"/>
            </a:xfrm>
            <a:prstGeom prst="cube">
              <a:avLst/>
            </a:prstGeom>
            <a:solidFill>
              <a:schemeClr val="accent3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6" name="Krychle 35">
              <a:extLst>
                <a:ext uri="{FF2B5EF4-FFF2-40B4-BE49-F238E27FC236}">
                  <a16:creationId xmlns:a16="http://schemas.microsoft.com/office/drawing/2014/main" id="{69AA0637-221E-4B05-BB4E-A31134764106}"/>
                </a:ext>
              </a:extLst>
            </p:cNvPr>
            <p:cNvSpPr/>
            <p:nvPr/>
          </p:nvSpPr>
          <p:spPr>
            <a:xfrm>
              <a:off x="5076056" y="5085184"/>
              <a:ext cx="720080" cy="648072"/>
            </a:xfrm>
            <a:prstGeom prst="cub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9" name="Krychle 58">
              <a:extLst>
                <a:ext uri="{FF2B5EF4-FFF2-40B4-BE49-F238E27FC236}">
                  <a16:creationId xmlns:a16="http://schemas.microsoft.com/office/drawing/2014/main" id="{11BB3487-BCCA-450A-821C-0878031C48B4}"/>
                </a:ext>
              </a:extLst>
            </p:cNvPr>
            <p:cNvSpPr/>
            <p:nvPr/>
          </p:nvSpPr>
          <p:spPr>
            <a:xfrm>
              <a:off x="6012160" y="5085184"/>
              <a:ext cx="720080" cy="648072"/>
            </a:xfrm>
            <a:prstGeom prst="cub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0" name="Krychle 59">
              <a:extLst>
                <a:ext uri="{FF2B5EF4-FFF2-40B4-BE49-F238E27FC236}">
                  <a16:creationId xmlns:a16="http://schemas.microsoft.com/office/drawing/2014/main" id="{8179844C-982D-4BB9-8029-20FF5F6425FC}"/>
                </a:ext>
              </a:extLst>
            </p:cNvPr>
            <p:cNvSpPr/>
            <p:nvPr/>
          </p:nvSpPr>
          <p:spPr>
            <a:xfrm>
              <a:off x="6948264" y="5085184"/>
              <a:ext cx="720080" cy="648072"/>
            </a:xfrm>
            <a:prstGeom prst="cub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1" name="Krychle 60">
              <a:extLst>
                <a:ext uri="{FF2B5EF4-FFF2-40B4-BE49-F238E27FC236}">
                  <a16:creationId xmlns:a16="http://schemas.microsoft.com/office/drawing/2014/main" id="{177CA8D0-D6E9-4A25-94F0-1AA1CD37EEF6}"/>
                </a:ext>
              </a:extLst>
            </p:cNvPr>
            <p:cNvSpPr/>
            <p:nvPr/>
          </p:nvSpPr>
          <p:spPr>
            <a:xfrm>
              <a:off x="611560" y="5085184"/>
              <a:ext cx="720080" cy="648072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2" name="Krychle 61">
              <a:extLst>
                <a:ext uri="{FF2B5EF4-FFF2-40B4-BE49-F238E27FC236}">
                  <a16:creationId xmlns:a16="http://schemas.microsoft.com/office/drawing/2014/main" id="{59839285-3D2E-4578-957D-F00FF3337AA8}"/>
                </a:ext>
              </a:extLst>
            </p:cNvPr>
            <p:cNvSpPr/>
            <p:nvPr/>
          </p:nvSpPr>
          <p:spPr>
            <a:xfrm>
              <a:off x="7812360" y="5085184"/>
              <a:ext cx="720080" cy="648072"/>
            </a:xfrm>
            <a:prstGeom prst="cub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5CF36D18-56C5-4B7B-8ABE-179F2B0CEE30}"/>
              </a:ext>
            </a:extLst>
          </p:cNvPr>
          <p:cNvSpPr txBox="1"/>
          <p:nvPr/>
        </p:nvSpPr>
        <p:spPr>
          <a:xfrm>
            <a:off x="2294538" y="3787795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3</a:t>
            </a:r>
          </a:p>
        </p:txBody>
      </p:sp>
      <p:sp>
        <p:nvSpPr>
          <p:cNvPr id="23" name="TextovéPole 22">
            <a:extLst>
              <a:ext uri="{FF2B5EF4-FFF2-40B4-BE49-F238E27FC236}">
                <a16:creationId xmlns:a16="http://schemas.microsoft.com/office/drawing/2014/main" id="{B48897F9-9F03-44B9-862A-94250F2E83E9}"/>
              </a:ext>
            </a:extLst>
          </p:cNvPr>
          <p:cNvSpPr txBox="1"/>
          <p:nvPr/>
        </p:nvSpPr>
        <p:spPr>
          <a:xfrm>
            <a:off x="3158634" y="3787795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1</a:t>
            </a:r>
          </a:p>
        </p:txBody>
      </p:sp>
      <p:sp>
        <p:nvSpPr>
          <p:cNvPr id="24" name="TextovéPole 23">
            <a:extLst>
              <a:ext uri="{FF2B5EF4-FFF2-40B4-BE49-F238E27FC236}">
                <a16:creationId xmlns:a16="http://schemas.microsoft.com/office/drawing/2014/main" id="{36DA61F3-CCFC-4B4D-A744-9AC1FEDF860D}"/>
              </a:ext>
            </a:extLst>
          </p:cNvPr>
          <p:cNvSpPr txBox="1"/>
          <p:nvPr/>
        </p:nvSpPr>
        <p:spPr>
          <a:xfrm>
            <a:off x="4022730" y="3787795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7641305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>
            <a:extLst>
              <a:ext uri="{FF2B5EF4-FFF2-40B4-BE49-F238E27FC236}">
                <a16:creationId xmlns:a16="http://schemas.microsoft.com/office/drawing/2014/main" id="{4166DB6F-F1CB-4BB3-AFE8-0C71AE60449E}"/>
              </a:ext>
            </a:extLst>
          </p:cNvPr>
          <p:cNvSpPr/>
          <p:nvPr/>
        </p:nvSpPr>
        <p:spPr>
          <a:xfrm>
            <a:off x="0" y="2417445"/>
            <a:ext cx="12192000" cy="41104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CEF5F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Zástupný symbol pro obsah 1"/>
              <p:cNvSpPr>
                <a:spLocks noGrp="1"/>
              </p:cNvSpPr>
              <p:nvPr>
                <p:ph idx="1"/>
              </p:nvPr>
            </p:nvSpPr>
            <p:spPr>
              <a:xfrm>
                <a:off x="592667" y="1346200"/>
                <a:ext cx="11125200" cy="5148262"/>
              </a:xfrm>
            </p:spPr>
            <p:txBody>
              <a:bodyPr>
                <a:noAutofit/>
              </a:bodyPr>
              <a:lstStyle/>
              <a:p>
                <a:pPr marL="0" algn="ctr">
                  <a:buNone/>
                </a:pPr>
                <a:endParaRPr lang="cs-CZ" dirty="0"/>
              </a:p>
              <a:p>
                <a:pPr marL="0" algn="ctr">
                  <a:buNone/>
                </a:pPr>
                <a:endParaRPr lang="cs-CZ" dirty="0"/>
              </a:p>
              <a:p>
                <a:pPr marL="0" algn="ctr">
                  <a:buNone/>
                </a:pPr>
                <a:endParaRPr lang="cs-CZ" dirty="0"/>
              </a:p>
              <a:p>
                <a:pPr marL="0" indent="0" algn="ctr">
                  <a:buNone/>
                </a:pPr>
                <a:endParaRPr lang="cs-CZ" dirty="0"/>
              </a:p>
              <a:p>
                <a:pPr marL="0" indent="0" algn="ctr">
                  <a:buNone/>
                </a:pPr>
                <a:r>
                  <a:rPr lang="cs-CZ" dirty="0"/>
                  <a:t>Mějme 3 modré, 2 šedé a 4  oranžové kostky. Určete, kolika způsoby je možné tyto kostky seřadit.</a:t>
                </a:r>
              </a:p>
              <a:p>
                <a:pPr marL="0" indent="0" algn="ctr">
                  <a:buNone/>
                </a:pPr>
                <a:endParaRPr lang="cs-CZ" dirty="0"/>
              </a:p>
              <a:p>
                <a:pPr marL="0" indent="0" algn="ctr">
                  <a:buNone/>
                </a:pPr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 algn="ctr">
                  <a:buNone/>
                </a:pPr>
                <a:r>
                  <a:rPr lang="cs-CZ" dirty="0"/>
                  <a:t>Byly-li by každé dvě kostky navzájem různé, bylo by těchto možností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3+2+4</m:t>
                        </m:r>
                      </m:e>
                    </m:d>
                    <m:r>
                      <a:rPr lang="cs-CZ" b="0" i="1" smtClean="0">
                        <a:latin typeface="Cambria Math" panose="02040503050406030204" pitchFamily="18" charset="0"/>
                      </a:rPr>
                      <m:t>!</m:t>
                    </m:r>
                  </m:oMath>
                </a14:m>
                <a:endParaRPr lang="cs-CZ" dirty="0"/>
              </a:p>
              <a:p>
                <a:pPr marL="0" indent="0" algn="ctr">
                  <a:buNone/>
                </a:pPr>
                <a:r>
                  <a:rPr lang="cs-CZ" dirty="0"/>
                  <a:t>ALE!</a:t>
                </a:r>
              </a:p>
              <a:p>
                <a:pPr marL="0" indent="0" algn="ctr">
                  <a:buNone/>
                </a:pPr>
                <a:r>
                  <a:rPr lang="cs-CZ" dirty="0"/>
                  <a:t>Každých </a:t>
                </a:r>
                <a14:m>
                  <m:oMath xmlns:m="http://schemas.openxmlformats.org/officeDocument/2006/math">
                    <m:r>
                      <a:rPr lang="cs-CZ" i="1" dirty="0" smtClean="0">
                        <a:latin typeface="Cambria Math" panose="02040503050406030204" pitchFamily="18" charset="0"/>
                      </a:rPr>
                      <m:t>3!</m:t>
                    </m:r>
                  </m:oMath>
                </a14:m>
                <a:r>
                  <a:rPr lang="cs-CZ" dirty="0"/>
                  <a:t> pořadí je stejných, protože se v nich mění pouze pořadí modrých kostek.</a:t>
                </a:r>
              </a:p>
              <a:p>
                <a:pPr marL="0" indent="0" algn="ctr">
                  <a:buNone/>
                </a:pPr>
                <a:endParaRPr lang="cs-CZ" dirty="0"/>
              </a:p>
              <a:p>
                <a:pPr marL="0" algn="ctr">
                  <a:buNone/>
                </a:pPr>
                <a:r>
                  <a:rPr lang="cs-CZ" dirty="0"/>
                  <a:t> </a:t>
                </a:r>
              </a:p>
              <a:p>
                <a:pPr marL="0" indent="0" algn="just">
                  <a:buNone/>
                </a:pPr>
                <a:endParaRPr lang="cs-CZ" sz="800" dirty="0"/>
              </a:p>
              <a:p>
                <a:pPr marL="0" indent="0" algn="ctr">
                  <a:buNone/>
                </a:pPr>
                <a:endParaRPr lang="cs-CZ" dirty="0"/>
              </a:p>
            </p:txBody>
          </p:sp>
        </mc:Choice>
        <mc:Fallback>
          <p:sp>
            <p:nvSpPr>
              <p:cNvPr id="2" name="Zástupný symbol pro obsah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2667" y="1346200"/>
                <a:ext cx="11125200" cy="5148262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Kombinatorika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26</a:t>
            </a:fld>
            <a:r>
              <a:rPr lang="cs-CZ" dirty="0"/>
              <a:t> / 38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Permutace s opakováním</a:t>
            </a:r>
          </a:p>
        </p:txBody>
      </p:sp>
      <p:grpSp>
        <p:nvGrpSpPr>
          <p:cNvPr id="31" name="Skupina 30">
            <a:extLst>
              <a:ext uri="{FF2B5EF4-FFF2-40B4-BE49-F238E27FC236}">
                <a16:creationId xmlns:a16="http://schemas.microsoft.com/office/drawing/2014/main" id="{D06275FC-EEB2-4773-A707-D53CB36AE038}"/>
              </a:ext>
            </a:extLst>
          </p:cNvPr>
          <p:cNvGrpSpPr/>
          <p:nvPr/>
        </p:nvGrpSpPr>
        <p:grpSpPr>
          <a:xfrm>
            <a:off x="2194827" y="3596295"/>
            <a:ext cx="7920880" cy="648072"/>
            <a:chOff x="611560" y="5085184"/>
            <a:chExt cx="7920880" cy="648072"/>
          </a:xfrm>
        </p:grpSpPr>
        <p:sp>
          <p:nvSpPr>
            <p:cNvPr id="32" name="Krychle 31">
              <a:extLst>
                <a:ext uri="{FF2B5EF4-FFF2-40B4-BE49-F238E27FC236}">
                  <a16:creationId xmlns:a16="http://schemas.microsoft.com/office/drawing/2014/main" id="{2D7A5490-D203-4910-9DA3-8A9ED07E202A}"/>
                </a:ext>
              </a:extLst>
            </p:cNvPr>
            <p:cNvSpPr/>
            <p:nvPr/>
          </p:nvSpPr>
          <p:spPr>
            <a:xfrm>
              <a:off x="1475656" y="5085184"/>
              <a:ext cx="720080" cy="648072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3" name="Krychle 32">
              <a:extLst>
                <a:ext uri="{FF2B5EF4-FFF2-40B4-BE49-F238E27FC236}">
                  <a16:creationId xmlns:a16="http://schemas.microsoft.com/office/drawing/2014/main" id="{963BAC19-34ED-417F-B048-CD9098E8DBF0}"/>
                </a:ext>
              </a:extLst>
            </p:cNvPr>
            <p:cNvSpPr/>
            <p:nvPr/>
          </p:nvSpPr>
          <p:spPr>
            <a:xfrm>
              <a:off x="2339752" y="5085184"/>
              <a:ext cx="720080" cy="648072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4" name="Krychle 33">
              <a:extLst>
                <a:ext uri="{FF2B5EF4-FFF2-40B4-BE49-F238E27FC236}">
                  <a16:creationId xmlns:a16="http://schemas.microsoft.com/office/drawing/2014/main" id="{68E905DF-BF19-4BF4-9B39-8304DB3F6021}"/>
                </a:ext>
              </a:extLst>
            </p:cNvPr>
            <p:cNvSpPr/>
            <p:nvPr/>
          </p:nvSpPr>
          <p:spPr>
            <a:xfrm>
              <a:off x="3203848" y="5085184"/>
              <a:ext cx="720080" cy="648072"/>
            </a:xfrm>
            <a:prstGeom prst="cube">
              <a:avLst/>
            </a:prstGeom>
            <a:solidFill>
              <a:schemeClr val="accent3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5" name="Krychle 34">
              <a:extLst>
                <a:ext uri="{FF2B5EF4-FFF2-40B4-BE49-F238E27FC236}">
                  <a16:creationId xmlns:a16="http://schemas.microsoft.com/office/drawing/2014/main" id="{C8F0D9F3-E4F2-4D14-ACC7-B1B0BC02CC1A}"/>
                </a:ext>
              </a:extLst>
            </p:cNvPr>
            <p:cNvSpPr/>
            <p:nvPr/>
          </p:nvSpPr>
          <p:spPr>
            <a:xfrm>
              <a:off x="4139952" y="5085184"/>
              <a:ext cx="720080" cy="648072"/>
            </a:xfrm>
            <a:prstGeom prst="cube">
              <a:avLst/>
            </a:prstGeom>
            <a:solidFill>
              <a:schemeClr val="accent3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6" name="Krychle 35">
              <a:extLst>
                <a:ext uri="{FF2B5EF4-FFF2-40B4-BE49-F238E27FC236}">
                  <a16:creationId xmlns:a16="http://schemas.microsoft.com/office/drawing/2014/main" id="{69AA0637-221E-4B05-BB4E-A31134764106}"/>
                </a:ext>
              </a:extLst>
            </p:cNvPr>
            <p:cNvSpPr/>
            <p:nvPr/>
          </p:nvSpPr>
          <p:spPr>
            <a:xfrm>
              <a:off x="5076056" y="5085184"/>
              <a:ext cx="720080" cy="648072"/>
            </a:xfrm>
            <a:prstGeom prst="cub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9" name="Krychle 58">
              <a:extLst>
                <a:ext uri="{FF2B5EF4-FFF2-40B4-BE49-F238E27FC236}">
                  <a16:creationId xmlns:a16="http://schemas.microsoft.com/office/drawing/2014/main" id="{11BB3487-BCCA-450A-821C-0878031C48B4}"/>
                </a:ext>
              </a:extLst>
            </p:cNvPr>
            <p:cNvSpPr/>
            <p:nvPr/>
          </p:nvSpPr>
          <p:spPr>
            <a:xfrm>
              <a:off x="6012160" y="5085184"/>
              <a:ext cx="720080" cy="648072"/>
            </a:xfrm>
            <a:prstGeom prst="cub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0" name="Krychle 59">
              <a:extLst>
                <a:ext uri="{FF2B5EF4-FFF2-40B4-BE49-F238E27FC236}">
                  <a16:creationId xmlns:a16="http://schemas.microsoft.com/office/drawing/2014/main" id="{8179844C-982D-4BB9-8029-20FF5F6425FC}"/>
                </a:ext>
              </a:extLst>
            </p:cNvPr>
            <p:cNvSpPr/>
            <p:nvPr/>
          </p:nvSpPr>
          <p:spPr>
            <a:xfrm>
              <a:off x="6948264" y="5085184"/>
              <a:ext cx="720080" cy="648072"/>
            </a:xfrm>
            <a:prstGeom prst="cub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1" name="Krychle 60">
              <a:extLst>
                <a:ext uri="{FF2B5EF4-FFF2-40B4-BE49-F238E27FC236}">
                  <a16:creationId xmlns:a16="http://schemas.microsoft.com/office/drawing/2014/main" id="{177CA8D0-D6E9-4A25-94F0-1AA1CD37EEF6}"/>
                </a:ext>
              </a:extLst>
            </p:cNvPr>
            <p:cNvSpPr/>
            <p:nvPr/>
          </p:nvSpPr>
          <p:spPr>
            <a:xfrm>
              <a:off x="611560" y="5085184"/>
              <a:ext cx="720080" cy="648072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2" name="Krychle 61">
              <a:extLst>
                <a:ext uri="{FF2B5EF4-FFF2-40B4-BE49-F238E27FC236}">
                  <a16:creationId xmlns:a16="http://schemas.microsoft.com/office/drawing/2014/main" id="{59839285-3D2E-4578-957D-F00FF3337AA8}"/>
                </a:ext>
              </a:extLst>
            </p:cNvPr>
            <p:cNvSpPr/>
            <p:nvPr/>
          </p:nvSpPr>
          <p:spPr>
            <a:xfrm>
              <a:off x="7812360" y="5085184"/>
              <a:ext cx="720080" cy="648072"/>
            </a:xfrm>
            <a:prstGeom prst="cub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5CF36D18-56C5-4B7B-8ABE-179F2B0CEE30}"/>
              </a:ext>
            </a:extLst>
          </p:cNvPr>
          <p:cNvSpPr txBox="1"/>
          <p:nvPr/>
        </p:nvSpPr>
        <p:spPr>
          <a:xfrm>
            <a:off x="2294538" y="3787795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3</a:t>
            </a:r>
          </a:p>
        </p:txBody>
      </p:sp>
      <p:sp>
        <p:nvSpPr>
          <p:cNvPr id="23" name="TextovéPole 22">
            <a:extLst>
              <a:ext uri="{FF2B5EF4-FFF2-40B4-BE49-F238E27FC236}">
                <a16:creationId xmlns:a16="http://schemas.microsoft.com/office/drawing/2014/main" id="{B48897F9-9F03-44B9-862A-94250F2E83E9}"/>
              </a:ext>
            </a:extLst>
          </p:cNvPr>
          <p:cNvSpPr txBox="1"/>
          <p:nvPr/>
        </p:nvSpPr>
        <p:spPr>
          <a:xfrm>
            <a:off x="3158634" y="3787795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2</a:t>
            </a:r>
          </a:p>
        </p:txBody>
      </p:sp>
      <p:sp>
        <p:nvSpPr>
          <p:cNvPr id="24" name="TextovéPole 23">
            <a:extLst>
              <a:ext uri="{FF2B5EF4-FFF2-40B4-BE49-F238E27FC236}">
                <a16:creationId xmlns:a16="http://schemas.microsoft.com/office/drawing/2014/main" id="{36DA61F3-CCFC-4B4D-A744-9AC1FEDF860D}"/>
              </a:ext>
            </a:extLst>
          </p:cNvPr>
          <p:cNvSpPr txBox="1"/>
          <p:nvPr/>
        </p:nvSpPr>
        <p:spPr>
          <a:xfrm>
            <a:off x="4022730" y="3787795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74649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>
            <a:extLst>
              <a:ext uri="{FF2B5EF4-FFF2-40B4-BE49-F238E27FC236}">
                <a16:creationId xmlns:a16="http://schemas.microsoft.com/office/drawing/2014/main" id="{4166DB6F-F1CB-4BB3-AFE8-0C71AE60449E}"/>
              </a:ext>
            </a:extLst>
          </p:cNvPr>
          <p:cNvSpPr/>
          <p:nvPr/>
        </p:nvSpPr>
        <p:spPr>
          <a:xfrm>
            <a:off x="0" y="2417445"/>
            <a:ext cx="12192000" cy="41104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CEF5F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Zástupný symbol pro obsah 1"/>
              <p:cNvSpPr>
                <a:spLocks noGrp="1"/>
              </p:cNvSpPr>
              <p:nvPr>
                <p:ph idx="1"/>
              </p:nvPr>
            </p:nvSpPr>
            <p:spPr>
              <a:xfrm>
                <a:off x="592667" y="1346200"/>
                <a:ext cx="11125200" cy="5148262"/>
              </a:xfrm>
            </p:spPr>
            <p:txBody>
              <a:bodyPr>
                <a:noAutofit/>
              </a:bodyPr>
              <a:lstStyle/>
              <a:p>
                <a:pPr marL="0" algn="ctr">
                  <a:buNone/>
                </a:pPr>
                <a:endParaRPr lang="cs-CZ" dirty="0"/>
              </a:p>
              <a:p>
                <a:pPr marL="0" algn="ctr">
                  <a:buNone/>
                </a:pPr>
                <a:endParaRPr lang="cs-CZ" dirty="0"/>
              </a:p>
              <a:p>
                <a:pPr marL="0" algn="ctr">
                  <a:buNone/>
                </a:pPr>
                <a:endParaRPr lang="cs-CZ" dirty="0"/>
              </a:p>
              <a:p>
                <a:pPr marL="0" indent="0" algn="ctr">
                  <a:buNone/>
                </a:pPr>
                <a:endParaRPr lang="cs-CZ" dirty="0"/>
              </a:p>
              <a:p>
                <a:pPr marL="0" indent="0" algn="ctr">
                  <a:buNone/>
                </a:pPr>
                <a:r>
                  <a:rPr lang="cs-CZ" dirty="0"/>
                  <a:t>Mějme 3 modré, 2 šedé a 4  oranžové kostky. Určete, kolika způsoby je možné tyto kostky seřadit.</a:t>
                </a:r>
              </a:p>
              <a:p>
                <a:pPr marL="0" indent="0" algn="ctr">
                  <a:buNone/>
                </a:pPr>
                <a:endParaRPr lang="cs-CZ" dirty="0"/>
              </a:p>
              <a:p>
                <a:pPr marL="0" indent="0" algn="ctr">
                  <a:buNone/>
                </a:pPr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 algn="ctr">
                  <a:buNone/>
                </a:pPr>
                <a:r>
                  <a:rPr lang="cs-CZ" dirty="0"/>
                  <a:t>Byly-li by každé dvě kostky navzájem různé, bylo by těchto možností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3+2+4</m:t>
                        </m:r>
                      </m:e>
                    </m:d>
                    <m:r>
                      <a:rPr lang="cs-CZ" b="0" i="1" smtClean="0">
                        <a:latin typeface="Cambria Math" panose="02040503050406030204" pitchFamily="18" charset="0"/>
                      </a:rPr>
                      <m:t>!</m:t>
                    </m:r>
                  </m:oMath>
                </a14:m>
                <a:endParaRPr lang="cs-CZ" dirty="0"/>
              </a:p>
              <a:p>
                <a:pPr marL="0" indent="0" algn="ctr">
                  <a:buNone/>
                </a:pPr>
                <a:r>
                  <a:rPr lang="cs-CZ" dirty="0"/>
                  <a:t>ALE!</a:t>
                </a:r>
              </a:p>
              <a:p>
                <a:pPr marL="0" indent="0" algn="ctr">
                  <a:buNone/>
                </a:pPr>
                <a:r>
                  <a:rPr lang="cs-CZ" dirty="0"/>
                  <a:t>Každých </a:t>
                </a:r>
                <a14:m>
                  <m:oMath xmlns:m="http://schemas.openxmlformats.org/officeDocument/2006/math">
                    <m:r>
                      <a:rPr lang="cs-CZ" i="1" dirty="0" smtClean="0">
                        <a:latin typeface="Cambria Math" panose="02040503050406030204" pitchFamily="18" charset="0"/>
                      </a:rPr>
                      <m:t>3!</m:t>
                    </m:r>
                  </m:oMath>
                </a14:m>
                <a:r>
                  <a:rPr lang="cs-CZ" dirty="0"/>
                  <a:t> pořadí je stejných, protože se v nich mění pouze pořadí modrých kostek.</a:t>
                </a:r>
              </a:p>
              <a:p>
                <a:pPr marL="0" indent="0" algn="ctr">
                  <a:buNone/>
                </a:pPr>
                <a:endParaRPr lang="cs-CZ" dirty="0"/>
              </a:p>
              <a:p>
                <a:pPr marL="0" algn="ctr">
                  <a:buNone/>
                </a:pPr>
                <a:r>
                  <a:rPr lang="cs-CZ" dirty="0"/>
                  <a:t> </a:t>
                </a:r>
              </a:p>
              <a:p>
                <a:pPr marL="0" indent="0" algn="just">
                  <a:buNone/>
                </a:pPr>
                <a:endParaRPr lang="cs-CZ" sz="800" dirty="0"/>
              </a:p>
              <a:p>
                <a:pPr marL="0" indent="0" algn="ctr">
                  <a:buNone/>
                </a:pPr>
                <a:endParaRPr lang="cs-CZ" dirty="0"/>
              </a:p>
            </p:txBody>
          </p:sp>
        </mc:Choice>
        <mc:Fallback>
          <p:sp>
            <p:nvSpPr>
              <p:cNvPr id="2" name="Zástupný symbol pro obsah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2667" y="1346200"/>
                <a:ext cx="11125200" cy="5148262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Kombinatorika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27</a:t>
            </a:fld>
            <a:r>
              <a:rPr lang="cs-CZ" dirty="0"/>
              <a:t> / 38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Permutace s opakováním</a:t>
            </a:r>
          </a:p>
        </p:txBody>
      </p:sp>
      <p:grpSp>
        <p:nvGrpSpPr>
          <p:cNvPr id="31" name="Skupina 30">
            <a:extLst>
              <a:ext uri="{FF2B5EF4-FFF2-40B4-BE49-F238E27FC236}">
                <a16:creationId xmlns:a16="http://schemas.microsoft.com/office/drawing/2014/main" id="{D06275FC-EEB2-4773-A707-D53CB36AE038}"/>
              </a:ext>
            </a:extLst>
          </p:cNvPr>
          <p:cNvGrpSpPr/>
          <p:nvPr/>
        </p:nvGrpSpPr>
        <p:grpSpPr>
          <a:xfrm>
            <a:off x="2194827" y="3596295"/>
            <a:ext cx="7920880" cy="648072"/>
            <a:chOff x="611560" y="5085184"/>
            <a:chExt cx="7920880" cy="648072"/>
          </a:xfrm>
        </p:grpSpPr>
        <p:sp>
          <p:nvSpPr>
            <p:cNvPr id="32" name="Krychle 31">
              <a:extLst>
                <a:ext uri="{FF2B5EF4-FFF2-40B4-BE49-F238E27FC236}">
                  <a16:creationId xmlns:a16="http://schemas.microsoft.com/office/drawing/2014/main" id="{2D7A5490-D203-4910-9DA3-8A9ED07E202A}"/>
                </a:ext>
              </a:extLst>
            </p:cNvPr>
            <p:cNvSpPr/>
            <p:nvPr/>
          </p:nvSpPr>
          <p:spPr>
            <a:xfrm>
              <a:off x="1475656" y="5085184"/>
              <a:ext cx="720080" cy="648072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3" name="Krychle 32">
              <a:extLst>
                <a:ext uri="{FF2B5EF4-FFF2-40B4-BE49-F238E27FC236}">
                  <a16:creationId xmlns:a16="http://schemas.microsoft.com/office/drawing/2014/main" id="{963BAC19-34ED-417F-B048-CD9098E8DBF0}"/>
                </a:ext>
              </a:extLst>
            </p:cNvPr>
            <p:cNvSpPr/>
            <p:nvPr/>
          </p:nvSpPr>
          <p:spPr>
            <a:xfrm>
              <a:off x="2339752" y="5085184"/>
              <a:ext cx="720080" cy="648072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4" name="Krychle 33">
              <a:extLst>
                <a:ext uri="{FF2B5EF4-FFF2-40B4-BE49-F238E27FC236}">
                  <a16:creationId xmlns:a16="http://schemas.microsoft.com/office/drawing/2014/main" id="{68E905DF-BF19-4BF4-9B39-8304DB3F6021}"/>
                </a:ext>
              </a:extLst>
            </p:cNvPr>
            <p:cNvSpPr/>
            <p:nvPr/>
          </p:nvSpPr>
          <p:spPr>
            <a:xfrm>
              <a:off x="3203848" y="5085184"/>
              <a:ext cx="720080" cy="648072"/>
            </a:xfrm>
            <a:prstGeom prst="cube">
              <a:avLst/>
            </a:prstGeom>
            <a:solidFill>
              <a:schemeClr val="accent3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5" name="Krychle 34">
              <a:extLst>
                <a:ext uri="{FF2B5EF4-FFF2-40B4-BE49-F238E27FC236}">
                  <a16:creationId xmlns:a16="http://schemas.microsoft.com/office/drawing/2014/main" id="{C8F0D9F3-E4F2-4D14-ACC7-B1B0BC02CC1A}"/>
                </a:ext>
              </a:extLst>
            </p:cNvPr>
            <p:cNvSpPr/>
            <p:nvPr/>
          </p:nvSpPr>
          <p:spPr>
            <a:xfrm>
              <a:off x="4139952" y="5085184"/>
              <a:ext cx="720080" cy="648072"/>
            </a:xfrm>
            <a:prstGeom prst="cube">
              <a:avLst/>
            </a:prstGeom>
            <a:solidFill>
              <a:schemeClr val="accent3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6" name="Krychle 35">
              <a:extLst>
                <a:ext uri="{FF2B5EF4-FFF2-40B4-BE49-F238E27FC236}">
                  <a16:creationId xmlns:a16="http://schemas.microsoft.com/office/drawing/2014/main" id="{69AA0637-221E-4B05-BB4E-A31134764106}"/>
                </a:ext>
              </a:extLst>
            </p:cNvPr>
            <p:cNvSpPr/>
            <p:nvPr/>
          </p:nvSpPr>
          <p:spPr>
            <a:xfrm>
              <a:off x="5076056" y="5085184"/>
              <a:ext cx="720080" cy="648072"/>
            </a:xfrm>
            <a:prstGeom prst="cub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9" name="Krychle 58">
              <a:extLst>
                <a:ext uri="{FF2B5EF4-FFF2-40B4-BE49-F238E27FC236}">
                  <a16:creationId xmlns:a16="http://schemas.microsoft.com/office/drawing/2014/main" id="{11BB3487-BCCA-450A-821C-0878031C48B4}"/>
                </a:ext>
              </a:extLst>
            </p:cNvPr>
            <p:cNvSpPr/>
            <p:nvPr/>
          </p:nvSpPr>
          <p:spPr>
            <a:xfrm>
              <a:off x="6012160" y="5085184"/>
              <a:ext cx="720080" cy="648072"/>
            </a:xfrm>
            <a:prstGeom prst="cub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0" name="Krychle 59">
              <a:extLst>
                <a:ext uri="{FF2B5EF4-FFF2-40B4-BE49-F238E27FC236}">
                  <a16:creationId xmlns:a16="http://schemas.microsoft.com/office/drawing/2014/main" id="{8179844C-982D-4BB9-8029-20FF5F6425FC}"/>
                </a:ext>
              </a:extLst>
            </p:cNvPr>
            <p:cNvSpPr/>
            <p:nvPr/>
          </p:nvSpPr>
          <p:spPr>
            <a:xfrm>
              <a:off x="6948264" y="5085184"/>
              <a:ext cx="720080" cy="648072"/>
            </a:xfrm>
            <a:prstGeom prst="cub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1" name="Krychle 60">
              <a:extLst>
                <a:ext uri="{FF2B5EF4-FFF2-40B4-BE49-F238E27FC236}">
                  <a16:creationId xmlns:a16="http://schemas.microsoft.com/office/drawing/2014/main" id="{177CA8D0-D6E9-4A25-94F0-1AA1CD37EEF6}"/>
                </a:ext>
              </a:extLst>
            </p:cNvPr>
            <p:cNvSpPr/>
            <p:nvPr/>
          </p:nvSpPr>
          <p:spPr>
            <a:xfrm>
              <a:off x="611560" y="5085184"/>
              <a:ext cx="720080" cy="648072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2" name="Krychle 61">
              <a:extLst>
                <a:ext uri="{FF2B5EF4-FFF2-40B4-BE49-F238E27FC236}">
                  <a16:creationId xmlns:a16="http://schemas.microsoft.com/office/drawing/2014/main" id="{59839285-3D2E-4578-957D-F00FF3337AA8}"/>
                </a:ext>
              </a:extLst>
            </p:cNvPr>
            <p:cNvSpPr/>
            <p:nvPr/>
          </p:nvSpPr>
          <p:spPr>
            <a:xfrm>
              <a:off x="7812360" y="5085184"/>
              <a:ext cx="720080" cy="648072"/>
            </a:xfrm>
            <a:prstGeom prst="cub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0021343C-004E-4D93-9876-A4CAFD546186}"/>
              </a:ext>
            </a:extLst>
          </p:cNvPr>
          <p:cNvSpPr txBox="1"/>
          <p:nvPr/>
        </p:nvSpPr>
        <p:spPr>
          <a:xfrm>
            <a:off x="4865713" y="3787795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1</a:t>
            </a:r>
          </a:p>
        </p:txBody>
      </p:sp>
      <p:sp>
        <p:nvSpPr>
          <p:cNvPr id="22" name="TextovéPole 21">
            <a:extLst>
              <a:ext uri="{FF2B5EF4-FFF2-40B4-BE49-F238E27FC236}">
                <a16:creationId xmlns:a16="http://schemas.microsoft.com/office/drawing/2014/main" id="{E4091D69-AA61-403D-8955-BCF741B93398}"/>
              </a:ext>
            </a:extLst>
          </p:cNvPr>
          <p:cNvSpPr txBox="1"/>
          <p:nvPr/>
        </p:nvSpPr>
        <p:spPr>
          <a:xfrm>
            <a:off x="5873825" y="3787795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25741791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>
            <a:extLst>
              <a:ext uri="{FF2B5EF4-FFF2-40B4-BE49-F238E27FC236}">
                <a16:creationId xmlns:a16="http://schemas.microsoft.com/office/drawing/2014/main" id="{4166DB6F-F1CB-4BB3-AFE8-0C71AE60449E}"/>
              </a:ext>
            </a:extLst>
          </p:cNvPr>
          <p:cNvSpPr/>
          <p:nvPr/>
        </p:nvSpPr>
        <p:spPr>
          <a:xfrm>
            <a:off x="0" y="2417445"/>
            <a:ext cx="12192000" cy="41104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CEF5F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Zástupný symbol pro obsah 1"/>
              <p:cNvSpPr>
                <a:spLocks noGrp="1"/>
              </p:cNvSpPr>
              <p:nvPr>
                <p:ph idx="1"/>
              </p:nvPr>
            </p:nvSpPr>
            <p:spPr>
              <a:xfrm>
                <a:off x="592667" y="1346200"/>
                <a:ext cx="11125200" cy="5148262"/>
              </a:xfrm>
            </p:spPr>
            <p:txBody>
              <a:bodyPr>
                <a:noAutofit/>
              </a:bodyPr>
              <a:lstStyle/>
              <a:p>
                <a:pPr marL="0" algn="ctr">
                  <a:buNone/>
                </a:pPr>
                <a:endParaRPr lang="cs-CZ" dirty="0"/>
              </a:p>
              <a:p>
                <a:pPr marL="0" algn="ctr">
                  <a:buNone/>
                </a:pPr>
                <a:endParaRPr lang="cs-CZ" dirty="0"/>
              </a:p>
              <a:p>
                <a:pPr marL="0" algn="ctr">
                  <a:buNone/>
                </a:pPr>
                <a:endParaRPr lang="cs-CZ" dirty="0"/>
              </a:p>
              <a:p>
                <a:pPr marL="0" indent="0" algn="ctr">
                  <a:buNone/>
                </a:pPr>
                <a:endParaRPr lang="cs-CZ" dirty="0"/>
              </a:p>
              <a:p>
                <a:pPr marL="0" indent="0" algn="ctr">
                  <a:buNone/>
                </a:pPr>
                <a:r>
                  <a:rPr lang="cs-CZ" dirty="0"/>
                  <a:t>Mějme 3 modré, 2 šedé a 4  oranžové kostky. Určete, kolika způsoby je možné tyto kostky seřadit.</a:t>
                </a:r>
              </a:p>
              <a:p>
                <a:pPr marL="0" indent="0" algn="ctr">
                  <a:buNone/>
                </a:pPr>
                <a:endParaRPr lang="cs-CZ" dirty="0"/>
              </a:p>
              <a:p>
                <a:pPr marL="0" indent="0" algn="ctr">
                  <a:buNone/>
                </a:pPr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 algn="ctr">
                  <a:buNone/>
                </a:pPr>
                <a:r>
                  <a:rPr lang="cs-CZ" dirty="0"/>
                  <a:t>Byly-li by každé dvě kostky navzájem různé, bylo by těchto možností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3+2+4</m:t>
                        </m:r>
                      </m:e>
                    </m:d>
                    <m:r>
                      <a:rPr lang="cs-CZ" b="0" i="1" smtClean="0">
                        <a:latin typeface="Cambria Math" panose="02040503050406030204" pitchFamily="18" charset="0"/>
                      </a:rPr>
                      <m:t>!</m:t>
                    </m:r>
                  </m:oMath>
                </a14:m>
                <a:endParaRPr lang="cs-CZ" dirty="0"/>
              </a:p>
              <a:p>
                <a:pPr marL="0" indent="0" algn="ctr">
                  <a:buNone/>
                </a:pPr>
                <a:r>
                  <a:rPr lang="cs-CZ" dirty="0"/>
                  <a:t>ALE!</a:t>
                </a:r>
              </a:p>
              <a:p>
                <a:pPr marL="0" indent="0" algn="ctr">
                  <a:buNone/>
                </a:pPr>
                <a:r>
                  <a:rPr lang="cs-CZ" dirty="0"/>
                  <a:t>Každých </a:t>
                </a:r>
                <a14:m>
                  <m:oMath xmlns:m="http://schemas.openxmlformats.org/officeDocument/2006/math">
                    <m:r>
                      <a:rPr lang="cs-CZ" i="1" dirty="0" smtClean="0">
                        <a:latin typeface="Cambria Math" panose="02040503050406030204" pitchFamily="18" charset="0"/>
                      </a:rPr>
                      <m:t>3!</m:t>
                    </m:r>
                  </m:oMath>
                </a14:m>
                <a:r>
                  <a:rPr lang="cs-CZ" dirty="0"/>
                  <a:t> pořadí je stejných, protože se v nich mění pouze pořadí modrých kostek.</a:t>
                </a:r>
              </a:p>
              <a:p>
                <a:pPr marL="0" indent="0" algn="ctr">
                  <a:buNone/>
                </a:pPr>
                <a:r>
                  <a:rPr lang="cs-CZ" dirty="0"/>
                  <a:t>Každých </a:t>
                </a:r>
                <a14:m>
                  <m:oMath xmlns:m="http://schemas.openxmlformats.org/officeDocument/2006/math">
                    <m:r>
                      <a:rPr lang="cs-CZ" i="1" dirty="0" smtClean="0">
                        <a:latin typeface="Cambria Math" panose="02040503050406030204" pitchFamily="18" charset="0"/>
                      </a:rPr>
                      <m:t>2! </m:t>
                    </m:r>
                  </m:oMath>
                </a14:m>
                <a:r>
                  <a:rPr lang="cs-CZ" dirty="0"/>
                  <a:t>pořadí je stejných, protože se v nich mění pouze pořadí šedých kostek.</a:t>
                </a:r>
              </a:p>
              <a:p>
                <a:pPr marL="0" indent="0" algn="ctr">
                  <a:buNone/>
                </a:pPr>
                <a:r>
                  <a:rPr lang="cs-CZ" dirty="0"/>
                  <a:t>Každých </a:t>
                </a:r>
                <a14:m>
                  <m:oMath xmlns:m="http://schemas.openxmlformats.org/officeDocument/2006/math">
                    <m:r>
                      <a:rPr lang="cs-CZ" i="1" dirty="0" smtClean="0">
                        <a:latin typeface="Cambria Math" panose="02040503050406030204" pitchFamily="18" charset="0"/>
                      </a:rPr>
                      <m:t>4! </m:t>
                    </m:r>
                  </m:oMath>
                </a14:m>
                <a:r>
                  <a:rPr lang="cs-CZ" dirty="0"/>
                  <a:t>pořadí je stejných, protože se v nich mění pouze pořadí oranžových kostek.</a:t>
                </a:r>
              </a:p>
              <a:p>
                <a:pPr marL="0" algn="ctr">
                  <a:buNone/>
                </a:pPr>
                <a:r>
                  <a:rPr lang="cs-CZ" dirty="0"/>
                  <a:t> </a:t>
                </a:r>
              </a:p>
              <a:p>
                <a:pPr marL="0" indent="0" algn="just">
                  <a:buNone/>
                </a:pPr>
                <a:endParaRPr lang="cs-CZ" sz="800" dirty="0"/>
              </a:p>
              <a:p>
                <a:pPr marL="0" indent="0" algn="ctr">
                  <a:buNone/>
                </a:pPr>
                <a:endParaRPr lang="cs-CZ" dirty="0"/>
              </a:p>
            </p:txBody>
          </p:sp>
        </mc:Choice>
        <mc:Fallback>
          <p:sp>
            <p:nvSpPr>
              <p:cNvPr id="2" name="Zástupný symbol pro obsah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2667" y="1346200"/>
                <a:ext cx="11125200" cy="5148262"/>
              </a:xfrm>
              <a:blipFill>
                <a:blip r:embed="rId2"/>
                <a:stretch>
                  <a:fillRect b="-2844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Kombinatorika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28</a:t>
            </a:fld>
            <a:r>
              <a:rPr lang="cs-CZ" dirty="0"/>
              <a:t> / 38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Permutace s opakováním</a:t>
            </a:r>
          </a:p>
        </p:txBody>
      </p:sp>
      <p:grpSp>
        <p:nvGrpSpPr>
          <p:cNvPr id="31" name="Skupina 30">
            <a:extLst>
              <a:ext uri="{FF2B5EF4-FFF2-40B4-BE49-F238E27FC236}">
                <a16:creationId xmlns:a16="http://schemas.microsoft.com/office/drawing/2014/main" id="{D06275FC-EEB2-4773-A707-D53CB36AE038}"/>
              </a:ext>
            </a:extLst>
          </p:cNvPr>
          <p:cNvGrpSpPr/>
          <p:nvPr/>
        </p:nvGrpSpPr>
        <p:grpSpPr>
          <a:xfrm>
            <a:off x="2194827" y="3596295"/>
            <a:ext cx="7920880" cy="648072"/>
            <a:chOff x="611560" y="5085184"/>
            <a:chExt cx="7920880" cy="648072"/>
          </a:xfrm>
        </p:grpSpPr>
        <p:sp>
          <p:nvSpPr>
            <p:cNvPr id="32" name="Krychle 31">
              <a:extLst>
                <a:ext uri="{FF2B5EF4-FFF2-40B4-BE49-F238E27FC236}">
                  <a16:creationId xmlns:a16="http://schemas.microsoft.com/office/drawing/2014/main" id="{2D7A5490-D203-4910-9DA3-8A9ED07E202A}"/>
                </a:ext>
              </a:extLst>
            </p:cNvPr>
            <p:cNvSpPr/>
            <p:nvPr/>
          </p:nvSpPr>
          <p:spPr>
            <a:xfrm>
              <a:off x="1475656" y="5085184"/>
              <a:ext cx="720080" cy="648072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3" name="Krychle 32">
              <a:extLst>
                <a:ext uri="{FF2B5EF4-FFF2-40B4-BE49-F238E27FC236}">
                  <a16:creationId xmlns:a16="http://schemas.microsoft.com/office/drawing/2014/main" id="{963BAC19-34ED-417F-B048-CD9098E8DBF0}"/>
                </a:ext>
              </a:extLst>
            </p:cNvPr>
            <p:cNvSpPr/>
            <p:nvPr/>
          </p:nvSpPr>
          <p:spPr>
            <a:xfrm>
              <a:off x="2339752" y="5085184"/>
              <a:ext cx="720080" cy="648072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4" name="Krychle 33">
              <a:extLst>
                <a:ext uri="{FF2B5EF4-FFF2-40B4-BE49-F238E27FC236}">
                  <a16:creationId xmlns:a16="http://schemas.microsoft.com/office/drawing/2014/main" id="{68E905DF-BF19-4BF4-9B39-8304DB3F6021}"/>
                </a:ext>
              </a:extLst>
            </p:cNvPr>
            <p:cNvSpPr/>
            <p:nvPr/>
          </p:nvSpPr>
          <p:spPr>
            <a:xfrm>
              <a:off x="3203848" y="5085184"/>
              <a:ext cx="720080" cy="648072"/>
            </a:xfrm>
            <a:prstGeom prst="cube">
              <a:avLst/>
            </a:prstGeom>
            <a:solidFill>
              <a:schemeClr val="accent3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5" name="Krychle 34">
              <a:extLst>
                <a:ext uri="{FF2B5EF4-FFF2-40B4-BE49-F238E27FC236}">
                  <a16:creationId xmlns:a16="http://schemas.microsoft.com/office/drawing/2014/main" id="{C8F0D9F3-E4F2-4D14-ACC7-B1B0BC02CC1A}"/>
                </a:ext>
              </a:extLst>
            </p:cNvPr>
            <p:cNvSpPr/>
            <p:nvPr/>
          </p:nvSpPr>
          <p:spPr>
            <a:xfrm>
              <a:off x="4139952" y="5085184"/>
              <a:ext cx="720080" cy="648072"/>
            </a:xfrm>
            <a:prstGeom prst="cube">
              <a:avLst/>
            </a:prstGeom>
            <a:solidFill>
              <a:schemeClr val="accent3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6" name="Krychle 35">
              <a:extLst>
                <a:ext uri="{FF2B5EF4-FFF2-40B4-BE49-F238E27FC236}">
                  <a16:creationId xmlns:a16="http://schemas.microsoft.com/office/drawing/2014/main" id="{69AA0637-221E-4B05-BB4E-A31134764106}"/>
                </a:ext>
              </a:extLst>
            </p:cNvPr>
            <p:cNvSpPr/>
            <p:nvPr/>
          </p:nvSpPr>
          <p:spPr>
            <a:xfrm>
              <a:off x="5076056" y="5085184"/>
              <a:ext cx="720080" cy="648072"/>
            </a:xfrm>
            <a:prstGeom prst="cub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9" name="Krychle 58">
              <a:extLst>
                <a:ext uri="{FF2B5EF4-FFF2-40B4-BE49-F238E27FC236}">
                  <a16:creationId xmlns:a16="http://schemas.microsoft.com/office/drawing/2014/main" id="{11BB3487-BCCA-450A-821C-0878031C48B4}"/>
                </a:ext>
              </a:extLst>
            </p:cNvPr>
            <p:cNvSpPr/>
            <p:nvPr/>
          </p:nvSpPr>
          <p:spPr>
            <a:xfrm>
              <a:off x="6012160" y="5085184"/>
              <a:ext cx="720080" cy="648072"/>
            </a:xfrm>
            <a:prstGeom prst="cub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0" name="Krychle 59">
              <a:extLst>
                <a:ext uri="{FF2B5EF4-FFF2-40B4-BE49-F238E27FC236}">
                  <a16:creationId xmlns:a16="http://schemas.microsoft.com/office/drawing/2014/main" id="{8179844C-982D-4BB9-8029-20FF5F6425FC}"/>
                </a:ext>
              </a:extLst>
            </p:cNvPr>
            <p:cNvSpPr/>
            <p:nvPr/>
          </p:nvSpPr>
          <p:spPr>
            <a:xfrm>
              <a:off x="6948264" y="5085184"/>
              <a:ext cx="720080" cy="648072"/>
            </a:xfrm>
            <a:prstGeom prst="cub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1" name="Krychle 60">
              <a:extLst>
                <a:ext uri="{FF2B5EF4-FFF2-40B4-BE49-F238E27FC236}">
                  <a16:creationId xmlns:a16="http://schemas.microsoft.com/office/drawing/2014/main" id="{177CA8D0-D6E9-4A25-94F0-1AA1CD37EEF6}"/>
                </a:ext>
              </a:extLst>
            </p:cNvPr>
            <p:cNvSpPr/>
            <p:nvPr/>
          </p:nvSpPr>
          <p:spPr>
            <a:xfrm>
              <a:off x="611560" y="5085184"/>
              <a:ext cx="720080" cy="648072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2" name="Krychle 61">
              <a:extLst>
                <a:ext uri="{FF2B5EF4-FFF2-40B4-BE49-F238E27FC236}">
                  <a16:creationId xmlns:a16="http://schemas.microsoft.com/office/drawing/2014/main" id="{59839285-3D2E-4578-957D-F00FF3337AA8}"/>
                </a:ext>
              </a:extLst>
            </p:cNvPr>
            <p:cNvSpPr/>
            <p:nvPr/>
          </p:nvSpPr>
          <p:spPr>
            <a:xfrm>
              <a:off x="7812360" y="5085184"/>
              <a:ext cx="720080" cy="648072"/>
            </a:xfrm>
            <a:prstGeom prst="cub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0021343C-004E-4D93-9876-A4CAFD546186}"/>
              </a:ext>
            </a:extLst>
          </p:cNvPr>
          <p:cNvSpPr txBox="1"/>
          <p:nvPr/>
        </p:nvSpPr>
        <p:spPr>
          <a:xfrm>
            <a:off x="4865713" y="3787795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2</a:t>
            </a:r>
          </a:p>
        </p:txBody>
      </p:sp>
      <p:sp>
        <p:nvSpPr>
          <p:cNvPr id="22" name="TextovéPole 21">
            <a:extLst>
              <a:ext uri="{FF2B5EF4-FFF2-40B4-BE49-F238E27FC236}">
                <a16:creationId xmlns:a16="http://schemas.microsoft.com/office/drawing/2014/main" id="{E4091D69-AA61-403D-8955-BCF741B93398}"/>
              </a:ext>
            </a:extLst>
          </p:cNvPr>
          <p:cNvSpPr txBox="1"/>
          <p:nvPr/>
        </p:nvSpPr>
        <p:spPr>
          <a:xfrm>
            <a:off x="5873825" y="3787795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638430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>
            <a:extLst>
              <a:ext uri="{FF2B5EF4-FFF2-40B4-BE49-F238E27FC236}">
                <a16:creationId xmlns:a16="http://schemas.microsoft.com/office/drawing/2014/main" id="{4166DB6F-F1CB-4BB3-AFE8-0C71AE60449E}"/>
              </a:ext>
            </a:extLst>
          </p:cNvPr>
          <p:cNvSpPr/>
          <p:nvPr/>
        </p:nvSpPr>
        <p:spPr>
          <a:xfrm>
            <a:off x="0" y="2886075"/>
            <a:ext cx="12192000" cy="364184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CEF5F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Zástupný symbol pro obsah 1"/>
              <p:cNvSpPr>
                <a:spLocks noGrp="1"/>
              </p:cNvSpPr>
              <p:nvPr>
                <p:ph idx="1"/>
              </p:nvPr>
            </p:nvSpPr>
            <p:spPr>
              <a:xfrm>
                <a:off x="592667" y="1346200"/>
                <a:ext cx="11125200" cy="5148262"/>
              </a:xfrm>
            </p:spPr>
            <p:txBody>
              <a:bodyPr>
                <a:noAutofit/>
              </a:bodyPr>
              <a:lstStyle/>
              <a:p>
                <a:pPr marL="0" algn="ctr">
                  <a:buNone/>
                </a:pPr>
                <a:r>
                  <a:rPr lang="cs-CZ" dirty="0"/>
                  <a:t>Počet </a:t>
                </a:r>
                <a14:m>
                  <m:oMath xmlns:m="http://schemas.openxmlformats.org/officeDocument/2006/math">
                    <m:r>
                      <a:rPr lang="cs-CZ" b="0" i="0" dirty="0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cs-CZ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b="0" i="1" dirty="0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cs-CZ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cs-CZ" i="1" dirty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cs-CZ" i="1" baseline="-25000" dirty="0">
                        <a:latin typeface="Cambria Math" panose="02040503050406030204" pitchFamily="18" charset="0"/>
                      </a:rPr>
                      <m:t>1</m:t>
                    </m:r>
                    <m:r>
                      <a:rPr lang="cs-CZ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cs-CZ" i="1" dirty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cs-CZ" i="1" baseline="-25000" dirty="0">
                        <a:latin typeface="Cambria Math" panose="02040503050406030204" pitchFamily="18" charset="0"/>
                      </a:rPr>
                      <m:t>2</m:t>
                    </m:r>
                    <m:r>
                      <a:rPr lang="cs-CZ" i="1" dirty="0">
                        <a:latin typeface="Cambria Math" panose="02040503050406030204" pitchFamily="18" charset="0"/>
                      </a:rPr>
                      <m:t>, …, </m:t>
                    </m:r>
                    <m:r>
                      <a:rPr lang="cs-CZ" i="1" dirty="0" err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cs-CZ" b="0" i="1" baseline="-25000" dirty="0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cs-CZ" i="1" dirty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cs-CZ" dirty="0"/>
                  <a:t>permutací z </a:t>
                </a:r>
                <a14:m>
                  <m:oMath xmlns:m="http://schemas.openxmlformats.org/officeDocument/2006/math">
                    <m:r>
                      <a:rPr lang="cs-CZ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cs-CZ" dirty="0"/>
                  <a:t> prvků, v nichž se jednotlivé z nich opakují </a:t>
                </a:r>
                <a14:m>
                  <m:oMath xmlns:m="http://schemas.openxmlformats.org/officeDocument/2006/math">
                    <m:r>
                      <a:rPr lang="cs-CZ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cs-CZ" i="1" baseline="-25000" dirty="0">
                        <a:latin typeface="Cambria Math" panose="02040503050406030204" pitchFamily="18" charset="0"/>
                      </a:rPr>
                      <m:t>1</m:t>
                    </m:r>
                    <m:r>
                      <a:rPr lang="cs-CZ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cs-CZ" i="1" dirty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cs-CZ" i="1" baseline="-25000" dirty="0">
                        <a:latin typeface="Cambria Math" panose="02040503050406030204" pitchFamily="18" charset="0"/>
                      </a:rPr>
                      <m:t>2</m:t>
                    </m:r>
                    <m:r>
                      <a:rPr lang="cs-CZ" i="1" dirty="0">
                        <a:latin typeface="Cambria Math" panose="02040503050406030204" pitchFamily="18" charset="0"/>
                      </a:rPr>
                      <m:t>, …, </m:t>
                    </m:r>
                    <m:r>
                      <a:rPr lang="cs-CZ" i="1" dirty="0" err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cs-CZ" b="0" i="1" baseline="-25000" dirty="0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cs-CZ" dirty="0"/>
                  <a:t> krát je:</a:t>
                </a:r>
              </a:p>
              <a:p>
                <a:pPr marL="0" algn="ctr">
                  <a:buNone/>
                </a:pPr>
                <a:endParaRPr lang="cs-CZ" sz="800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cs-CZ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i="1" dirty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p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d>
                        <m:dPr>
                          <m:ctrlPr>
                            <a:rPr lang="cs-CZ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i="1" dirty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cs-CZ" i="1" baseline="-25000" dirty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cs-CZ" i="1" dirty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cs-CZ" i="1" dirty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cs-CZ" i="1" baseline="-25000" dirty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cs-CZ" i="1" dirty="0">
                              <a:latin typeface="Cambria Math" panose="02040503050406030204" pitchFamily="18" charset="0"/>
                            </a:rPr>
                            <m:t>, …, </m:t>
                          </m:r>
                          <m:r>
                            <a:rPr lang="cs-CZ" i="1" dirty="0" err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cs-CZ" i="1" baseline="-25000" dirty="0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d>
                      <m:r>
                        <a:rPr lang="cs-CZ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cs-CZ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cs-CZ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b="0" i="1" dirty="0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cs-CZ" b="0" i="1" dirty="0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cs-CZ" b="0" i="1" dirty="0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cs-CZ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b="0" i="1" dirty="0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cs-CZ" b="0" i="1" dirty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cs-CZ" b="0" i="1" dirty="0" smtClean="0">
                                  <a:latin typeface="Cambria Math" panose="02040503050406030204" pitchFamily="18" charset="0"/>
                                </a:rPr>
                                <m:t>+…+</m:t>
                              </m:r>
                              <m:sSub>
                                <m:sSubPr>
                                  <m:ctrlPr>
                                    <a:rPr lang="cs-CZ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b="0" i="1" dirty="0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cs-CZ" b="0" i="1" dirty="0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d>
                          <m:r>
                            <a:rPr lang="cs-CZ" b="0" i="1" dirty="0" smtClean="0">
                              <a:latin typeface="Cambria Math" panose="02040503050406030204" pitchFamily="18" charset="0"/>
                            </a:rPr>
                            <m:t>!</m:t>
                          </m:r>
                        </m:num>
                        <m:den>
                          <m:sSub>
                            <m:sSubPr>
                              <m:ctrlPr>
                                <a:rPr lang="cs-CZ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i="1" dirty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cs-CZ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cs-CZ" b="0" i="1" dirty="0" smtClean="0">
                              <a:latin typeface="Cambria Math" panose="02040503050406030204" pitchFamily="18" charset="0"/>
                            </a:rPr>
                            <m:t>!</m:t>
                          </m:r>
                          <m:r>
                            <a:rPr lang="cs-CZ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cs-CZ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i="1" dirty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cs-CZ" i="1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cs-CZ" b="0" i="1" dirty="0" smtClean="0">
                              <a:latin typeface="Cambria Math" panose="02040503050406030204" pitchFamily="18" charset="0"/>
                            </a:rPr>
                            <m:t>!</m:t>
                          </m:r>
                          <m:r>
                            <a:rPr lang="cs-CZ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cs-CZ" i="1" dirty="0">
                              <a:latin typeface="Cambria Math" panose="02040503050406030204" pitchFamily="18" charset="0"/>
                            </a:rPr>
                            <m:t>…</m:t>
                          </m:r>
                          <m:r>
                            <a:rPr lang="cs-CZ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cs-CZ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i="1" dirty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cs-CZ" i="1" dirty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cs-CZ" b="0" i="1" dirty="0" smtClean="0">
                              <a:latin typeface="Cambria Math" panose="02040503050406030204" pitchFamily="18" charset="0"/>
                            </a:rPr>
                            <m:t>!</m:t>
                          </m:r>
                        </m:den>
                      </m:f>
                    </m:oMath>
                  </m:oMathPara>
                </a14:m>
                <a:endParaRPr lang="cs-CZ" dirty="0"/>
              </a:p>
              <a:p>
                <a:pPr marL="0" indent="0" algn="ctr">
                  <a:buNone/>
                </a:pPr>
                <a:endParaRPr lang="en-US" sz="800" dirty="0"/>
              </a:p>
              <a:p>
                <a:pPr marL="0" indent="0" algn="ctr">
                  <a:buNone/>
                </a:pPr>
                <a:r>
                  <a:rPr lang="cs-CZ" dirty="0"/>
                  <a:t>Mějme 3 modré, 2 šedé a 4  oranžové kostky. Určete, kolika způsoby je možné tyto kostky seřadit.</a:t>
                </a:r>
              </a:p>
              <a:p>
                <a:pPr marL="0" indent="0" algn="ctr">
                  <a:buNone/>
                </a:pPr>
                <a:endParaRPr lang="cs-CZ" dirty="0"/>
              </a:p>
              <a:p>
                <a:pPr marL="0" indent="0" algn="ctr">
                  <a:buNone/>
                </a:pPr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 algn="ctr">
                  <a:buNone/>
                </a:pPr>
                <a:r>
                  <a:rPr lang="cs-CZ" dirty="0"/>
                  <a:t>Byly-li by každé dvě kostky navzájem různé, bylo by těchto možností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3+2+4</m:t>
                        </m:r>
                      </m:e>
                    </m:d>
                    <m:r>
                      <a:rPr lang="cs-CZ" b="0" i="1" smtClean="0">
                        <a:latin typeface="Cambria Math" panose="02040503050406030204" pitchFamily="18" charset="0"/>
                      </a:rPr>
                      <m:t>!</m:t>
                    </m:r>
                  </m:oMath>
                </a14:m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 algn="ctr">
                  <a:buNone/>
                </a:pPr>
                <a:r>
                  <a:rPr lang="cs-CZ" dirty="0"/>
                  <a:t>Výsledný počet </a:t>
                </a:r>
                <a:r>
                  <a:rPr lang="en-US" dirty="0" err="1"/>
                  <a:t>uspo</a:t>
                </a:r>
                <a:r>
                  <a:rPr lang="cs-CZ" dirty="0" err="1"/>
                  <a:t>řádání</a:t>
                </a:r>
                <a:r>
                  <a:rPr lang="cs-CZ" dirty="0"/>
                  <a:t> je proto: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3+2+4</m:t>
                            </m:r>
                          </m:e>
                        </m:d>
                        <m:r>
                          <a:rPr lang="cs-CZ" i="1">
                            <a:latin typeface="Cambria Math" panose="02040503050406030204" pitchFamily="18" charset="0"/>
                          </a:rPr>
                          <m:t>!</m:t>
                        </m:r>
                      </m:num>
                      <m:den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3!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∙2!∙4!</m:t>
                        </m:r>
                      </m:den>
                    </m:f>
                    <m:r>
                      <a:rPr lang="cs-CZ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cs-CZ" b="0" i="1" smtClean="0">
                        <a:latin typeface="Cambria Math" panose="02040503050406030204" pitchFamily="18" charset="0"/>
                      </a:rPr>
                      <m:t>(3,2,4)</m:t>
                    </m:r>
                  </m:oMath>
                </a14:m>
                <a:endParaRPr lang="cs-CZ" dirty="0"/>
              </a:p>
              <a:p>
                <a:pPr marL="0" algn="ctr">
                  <a:buNone/>
                </a:pPr>
                <a:r>
                  <a:rPr lang="cs-CZ" dirty="0"/>
                  <a:t> </a:t>
                </a:r>
              </a:p>
              <a:p>
                <a:pPr marL="0" indent="0" algn="just">
                  <a:buNone/>
                </a:pPr>
                <a:endParaRPr lang="cs-CZ" sz="800" dirty="0"/>
              </a:p>
              <a:p>
                <a:pPr marL="0" indent="0" algn="ctr">
                  <a:buNone/>
                </a:pPr>
                <a:endParaRPr lang="cs-CZ" dirty="0"/>
              </a:p>
            </p:txBody>
          </p:sp>
        </mc:Choice>
        <mc:Fallback>
          <p:sp>
            <p:nvSpPr>
              <p:cNvPr id="2" name="Zástupný symbol pro obsah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2667" y="1346200"/>
                <a:ext cx="11125200" cy="5148262"/>
              </a:xfrm>
              <a:blipFill>
                <a:blip r:embed="rId2"/>
                <a:stretch>
                  <a:fillRect t="-130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Kombinatorika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29</a:t>
            </a:fld>
            <a:r>
              <a:rPr lang="cs-CZ" dirty="0"/>
              <a:t> / 38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Permutace s opakováním</a:t>
            </a:r>
          </a:p>
        </p:txBody>
      </p:sp>
      <p:grpSp>
        <p:nvGrpSpPr>
          <p:cNvPr id="31" name="Skupina 30">
            <a:extLst>
              <a:ext uri="{FF2B5EF4-FFF2-40B4-BE49-F238E27FC236}">
                <a16:creationId xmlns:a16="http://schemas.microsoft.com/office/drawing/2014/main" id="{D06275FC-EEB2-4773-A707-D53CB36AE038}"/>
              </a:ext>
            </a:extLst>
          </p:cNvPr>
          <p:cNvGrpSpPr/>
          <p:nvPr/>
        </p:nvGrpSpPr>
        <p:grpSpPr>
          <a:xfrm>
            <a:off x="2194827" y="3596295"/>
            <a:ext cx="7920880" cy="648072"/>
            <a:chOff x="611560" y="5085184"/>
            <a:chExt cx="7920880" cy="648072"/>
          </a:xfrm>
        </p:grpSpPr>
        <p:sp>
          <p:nvSpPr>
            <p:cNvPr id="32" name="Krychle 31">
              <a:extLst>
                <a:ext uri="{FF2B5EF4-FFF2-40B4-BE49-F238E27FC236}">
                  <a16:creationId xmlns:a16="http://schemas.microsoft.com/office/drawing/2014/main" id="{2D7A5490-D203-4910-9DA3-8A9ED07E202A}"/>
                </a:ext>
              </a:extLst>
            </p:cNvPr>
            <p:cNvSpPr/>
            <p:nvPr/>
          </p:nvSpPr>
          <p:spPr>
            <a:xfrm>
              <a:off x="1475656" y="5085184"/>
              <a:ext cx="720080" cy="648072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3" name="Krychle 32">
              <a:extLst>
                <a:ext uri="{FF2B5EF4-FFF2-40B4-BE49-F238E27FC236}">
                  <a16:creationId xmlns:a16="http://schemas.microsoft.com/office/drawing/2014/main" id="{963BAC19-34ED-417F-B048-CD9098E8DBF0}"/>
                </a:ext>
              </a:extLst>
            </p:cNvPr>
            <p:cNvSpPr/>
            <p:nvPr/>
          </p:nvSpPr>
          <p:spPr>
            <a:xfrm>
              <a:off x="2339752" y="5085184"/>
              <a:ext cx="720080" cy="648072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4" name="Krychle 33">
              <a:extLst>
                <a:ext uri="{FF2B5EF4-FFF2-40B4-BE49-F238E27FC236}">
                  <a16:creationId xmlns:a16="http://schemas.microsoft.com/office/drawing/2014/main" id="{68E905DF-BF19-4BF4-9B39-8304DB3F6021}"/>
                </a:ext>
              </a:extLst>
            </p:cNvPr>
            <p:cNvSpPr/>
            <p:nvPr/>
          </p:nvSpPr>
          <p:spPr>
            <a:xfrm>
              <a:off x="3203848" y="5085184"/>
              <a:ext cx="720080" cy="648072"/>
            </a:xfrm>
            <a:prstGeom prst="cube">
              <a:avLst/>
            </a:prstGeom>
            <a:solidFill>
              <a:schemeClr val="accent3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5" name="Krychle 34">
              <a:extLst>
                <a:ext uri="{FF2B5EF4-FFF2-40B4-BE49-F238E27FC236}">
                  <a16:creationId xmlns:a16="http://schemas.microsoft.com/office/drawing/2014/main" id="{C8F0D9F3-E4F2-4D14-ACC7-B1B0BC02CC1A}"/>
                </a:ext>
              </a:extLst>
            </p:cNvPr>
            <p:cNvSpPr/>
            <p:nvPr/>
          </p:nvSpPr>
          <p:spPr>
            <a:xfrm>
              <a:off x="4139952" y="5085184"/>
              <a:ext cx="720080" cy="648072"/>
            </a:xfrm>
            <a:prstGeom prst="cube">
              <a:avLst/>
            </a:prstGeom>
            <a:solidFill>
              <a:schemeClr val="accent3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6" name="Krychle 35">
              <a:extLst>
                <a:ext uri="{FF2B5EF4-FFF2-40B4-BE49-F238E27FC236}">
                  <a16:creationId xmlns:a16="http://schemas.microsoft.com/office/drawing/2014/main" id="{69AA0637-221E-4B05-BB4E-A31134764106}"/>
                </a:ext>
              </a:extLst>
            </p:cNvPr>
            <p:cNvSpPr/>
            <p:nvPr/>
          </p:nvSpPr>
          <p:spPr>
            <a:xfrm>
              <a:off x="5076056" y="5085184"/>
              <a:ext cx="720080" cy="648072"/>
            </a:xfrm>
            <a:prstGeom prst="cub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9" name="Krychle 58">
              <a:extLst>
                <a:ext uri="{FF2B5EF4-FFF2-40B4-BE49-F238E27FC236}">
                  <a16:creationId xmlns:a16="http://schemas.microsoft.com/office/drawing/2014/main" id="{11BB3487-BCCA-450A-821C-0878031C48B4}"/>
                </a:ext>
              </a:extLst>
            </p:cNvPr>
            <p:cNvSpPr/>
            <p:nvPr/>
          </p:nvSpPr>
          <p:spPr>
            <a:xfrm>
              <a:off x="6012160" y="5085184"/>
              <a:ext cx="720080" cy="648072"/>
            </a:xfrm>
            <a:prstGeom prst="cub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0" name="Krychle 59">
              <a:extLst>
                <a:ext uri="{FF2B5EF4-FFF2-40B4-BE49-F238E27FC236}">
                  <a16:creationId xmlns:a16="http://schemas.microsoft.com/office/drawing/2014/main" id="{8179844C-982D-4BB9-8029-20FF5F6425FC}"/>
                </a:ext>
              </a:extLst>
            </p:cNvPr>
            <p:cNvSpPr/>
            <p:nvPr/>
          </p:nvSpPr>
          <p:spPr>
            <a:xfrm>
              <a:off x="6948264" y="5085184"/>
              <a:ext cx="720080" cy="648072"/>
            </a:xfrm>
            <a:prstGeom prst="cub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1" name="Krychle 60">
              <a:extLst>
                <a:ext uri="{FF2B5EF4-FFF2-40B4-BE49-F238E27FC236}">
                  <a16:creationId xmlns:a16="http://schemas.microsoft.com/office/drawing/2014/main" id="{177CA8D0-D6E9-4A25-94F0-1AA1CD37EEF6}"/>
                </a:ext>
              </a:extLst>
            </p:cNvPr>
            <p:cNvSpPr/>
            <p:nvPr/>
          </p:nvSpPr>
          <p:spPr>
            <a:xfrm>
              <a:off x="611560" y="5085184"/>
              <a:ext cx="720080" cy="648072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2" name="Krychle 61">
              <a:extLst>
                <a:ext uri="{FF2B5EF4-FFF2-40B4-BE49-F238E27FC236}">
                  <a16:creationId xmlns:a16="http://schemas.microsoft.com/office/drawing/2014/main" id="{59839285-3D2E-4578-957D-F00FF3337AA8}"/>
                </a:ext>
              </a:extLst>
            </p:cNvPr>
            <p:cNvSpPr/>
            <p:nvPr/>
          </p:nvSpPr>
          <p:spPr>
            <a:xfrm>
              <a:off x="7812360" y="5085184"/>
              <a:ext cx="720080" cy="648072"/>
            </a:xfrm>
            <a:prstGeom prst="cub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7" name="Obdélník 6">
            <a:extLst>
              <a:ext uri="{FF2B5EF4-FFF2-40B4-BE49-F238E27FC236}">
                <a16:creationId xmlns:a16="http://schemas.microsoft.com/office/drawing/2014/main" id="{11A917CA-140E-4402-AE12-ABD20D77DFEC}"/>
              </a:ext>
            </a:extLst>
          </p:cNvPr>
          <p:cNvSpPr/>
          <p:nvPr/>
        </p:nvSpPr>
        <p:spPr>
          <a:xfrm>
            <a:off x="3854979" y="1778531"/>
            <a:ext cx="4600575" cy="868680"/>
          </a:xfrm>
          <a:prstGeom prst="rect">
            <a:avLst/>
          </a:prstGeom>
          <a:noFill/>
          <a:ln w="28575">
            <a:solidFill>
              <a:srgbClr val="00A4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46175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>
            <a:extLst>
              <a:ext uri="{FF2B5EF4-FFF2-40B4-BE49-F238E27FC236}">
                <a16:creationId xmlns:a16="http://schemas.microsoft.com/office/drawing/2014/main" id="{4166DB6F-F1CB-4BB3-AFE8-0C71AE60449E}"/>
              </a:ext>
            </a:extLst>
          </p:cNvPr>
          <p:cNvSpPr/>
          <p:nvPr/>
        </p:nvSpPr>
        <p:spPr>
          <a:xfrm>
            <a:off x="0" y="4960620"/>
            <a:ext cx="12192000" cy="15672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CEF5F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Zástupný symbol pro obsah 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pPr algn="ctr">
                  <a:buNone/>
                </a:pPr>
                <a:r>
                  <a:rPr lang="cs-CZ" dirty="0"/>
                  <a:t>Kombinatorika se zabývá různými způsoby výběru z daného souboru. </a:t>
                </a:r>
              </a:p>
              <a:p>
                <a:pPr marL="0" indent="0">
                  <a:buNone/>
                </a:pPr>
                <a:endParaRPr lang="cs-CZ" dirty="0">
                  <a:solidFill>
                    <a:schemeClr val="accent3">
                      <a:lumMod val="50000"/>
                    </a:schemeClr>
                  </a:solidFill>
                </a:endParaRPr>
              </a:p>
              <a:p>
                <a:pPr marL="0" indent="0" algn="ctr">
                  <a:buNone/>
                </a:pPr>
                <a:r>
                  <a:rPr lang="cs-CZ" b="1" dirty="0">
                    <a:solidFill>
                      <a:srgbClr val="00A499"/>
                    </a:solidFill>
                  </a:rPr>
                  <a:t>Kombinatorické pravidlo součtu</a:t>
                </a:r>
              </a:p>
              <a:p>
                <a:pPr marL="0" indent="0">
                  <a:buNone/>
                </a:pPr>
                <a:endParaRPr lang="cs-CZ" dirty="0">
                  <a:solidFill>
                    <a:schemeClr val="accent3">
                      <a:lumMod val="50000"/>
                    </a:schemeClr>
                  </a:solidFill>
                </a:endParaRPr>
              </a:p>
              <a:p>
                <a:pPr marL="0" indent="0">
                  <a:spcBef>
                    <a:spcPct val="20000"/>
                  </a:spcBef>
                  <a:buNone/>
                </a:pPr>
                <a:r>
                  <a:rPr lang="cs-CZ" altLang="en-US" dirty="0"/>
                  <a:t>Jsou-li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alt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altLang="en-US" i="1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cs-CZ" altLang="en-US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cs-CZ" altLang="en-US" i="1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cs-CZ" alt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altLang="en-US" i="1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cs-CZ" altLang="en-US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cs-CZ" altLang="en-US" i="1">
                        <a:latin typeface="Cambria Math"/>
                      </a:rPr>
                      <m:t>, …, </m:t>
                    </m:r>
                    <m:sSub>
                      <m:sSubPr>
                        <m:ctrlPr>
                          <a:rPr lang="cs-CZ" alt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altLang="en-US" i="1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cs-CZ" altLang="en-US" i="1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cs-CZ" altLang="en-US" dirty="0"/>
                  <a:t> konečné množiny, které mají po řadě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alt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altLang="en-US" i="1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cs-CZ" altLang="en-US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cs-CZ" altLang="en-US" i="1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cs-CZ" alt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altLang="en-US" i="1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cs-CZ" altLang="en-US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cs-CZ" altLang="en-US" i="1">
                        <a:latin typeface="Cambria Math"/>
                      </a:rPr>
                      <m:t>, …, </m:t>
                    </m:r>
                    <m:sSub>
                      <m:sSubPr>
                        <m:ctrlPr>
                          <a:rPr lang="cs-CZ" alt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altLang="en-US" i="1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cs-CZ" altLang="en-US" i="1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cs-CZ" altLang="en-US" i="1">
                        <a:latin typeface="Cambria Math"/>
                      </a:rPr>
                      <m:t> </m:t>
                    </m:r>
                  </m:oMath>
                </a14:m>
                <a:r>
                  <a:rPr lang="cs-CZ" altLang="en-US" dirty="0"/>
                  <a:t> prvků,</a:t>
                </a:r>
                <a:r>
                  <a:rPr lang="en-US" altLang="en-US" dirty="0"/>
                  <a:t> </a:t>
                </a:r>
                <a:r>
                  <a:rPr lang="cs-CZ" altLang="en-US" dirty="0"/>
                  <a:t>a jsou-li každé dvě disjunktní, pak počet prvků množiny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alt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altLang="en-US" i="1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cs-CZ" altLang="en-US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cs-CZ" altLang="en-US" i="1">
                        <a:latin typeface="Cambria Math"/>
                        <a:ea typeface="Cambria Math"/>
                      </a:rPr>
                      <m:t>∪</m:t>
                    </m:r>
                    <m:r>
                      <a:rPr lang="cs-CZ" altLang="en-US" i="1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cs-CZ" alt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altLang="en-US" i="1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cs-CZ" altLang="en-US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cs-CZ" altLang="en-US" i="1">
                        <a:latin typeface="Cambria Math"/>
                      </a:rPr>
                      <m:t>,</m:t>
                    </m:r>
                    <m:r>
                      <a:rPr lang="cs-CZ" altLang="en-US" i="1">
                        <a:latin typeface="Cambria Math"/>
                        <a:ea typeface="Cambria Math"/>
                      </a:rPr>
                      <m:t>∪</m:t>
                    </m:r>
                    <m:r>
                      <a:rPr lang="cs-CZ" altLang="en-US" i="1">
                        <a:latin typeface="Cambria Math"/>
                      </a:rPr>
                      <m:t>…</m:t>
                    </m:r>
                    <m:r>
                      <a:rPr lang="cs-CZ" altLang="en-US" i="1">
                        <a:latin typeface="Cambria Math"/>
                        <a:ea typeface="Cambria Math"/>
                      </a:rPr>
                      <m:t>∪</m:t>
                    </m:r>
                    <m:r>
                      <a:rPr lang="cs-CZ" altLang="en-US" i="1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cs-CZ" alt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altLang="en-US" i="1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cs-CZ" altLang="en-US" i="1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cs-CZ" altLang="en-US" i="1">
                        <a:latin typeface="Cambria Math"/>
                      </a:rPr>
                      <m:t> </m:t>
                    </m:r>
                  </m:oMath>
                </a14:m>
                <a:r>
                  <a:rPr lang="cs-CZ" altLang="en-US" dirty="0"/>
                  <a:t>je roven </a:t>
                </a:r>
                <a:endParaRPr lang="cs-CZ" altLang="en-US" i="1" dirty="0">
                  <a:latin typeface="Cambria Math" panose="02040503050406030204" pitchFamily="18" charset="0"/>
                </a:endParaRPr>
              </a:p>
              <a:p>
                <a:pPr marL="0" indent="0" algn="ctr">
                  <a:spcBef>
                    <a:spcPct val="20000"/>
                  </a:spcBef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alt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altLang="en-US" i="1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cs-CZ" altLang="en-US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cs-CZ" altLang="en-US" i="1">
                        <a:latin typeface="Cambria Math"/>
                      </a:rPr>
                      <m:t>+ </m:t>
                    </m:r>
                    <m:sSub>
                      <m:sSubPr>
                        <m:ctrlPr>
                          <a:rPr lang="cs-CZ" alt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altLang="en-US" i="1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cs-CZ" altLang="en-US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cs-CZ" altLang="en-US" i="1">
                        <a:latin typeface="Cambria Math"/>
                      </a:rPr>
                      <m:t>+…+</m:t>
                    </m:r>
                    <m:sSub>
                      <m:sSubPr>
                        <m:ctrlPr>
                          <a:rPr lang="cs-CZ" alt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altLang="en-US" i="1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cs-CZ" altLang="en-US" i="1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cs-CZ" altLang="en-US" dirty="0"/>
                  <a:t>. </a:t>
                </a:r>
              </a:p>
              <a:p>
                <a:pPr marL="0" indent="0" algn="ctr">
                  <a:buNone/>
                </a:pPr>
                <a:endParaRPr lang="cs-CZ" dirty="0"/>
              </a:p>
              <a:p>
                <a:pPr marL="0" indent="0" algn="ctr">
                  <a:buNone/>
                </a:pPr>
                <a:endParaRPr lang="cs-CZ" dirty="0"/>
              </a:p>
              <a:p>
                <a:pPr marL="0" indent="0" algn="just">
                  <a:buNone/>
                </a:pPr>
                <a:endParaRPr lang="cs-CZ" dirty="0"/>
              </a:p>
              <a:p>
                <a:pPr marL="0" indent="0" algn="just">
                  <a:buNone/>
                </a:pPr>
                <a:r>
                  <a:rPr lang="cs-CZ" dirty="0"/>
                  <a:t>Kolik máme pastelek, j</a:t>
                </a:r>
                <a:r>
                  <a:rPr lang="en-US" dirty="0" err="1"/>
                  <a:t>estliže</a:t>
                </a:r>
                <a:r>
                  <a:rPr lang="en-US" dirty="0"/>
                  <a:t> </a:t>
                </a:r>
                <a:r>
                  <a:rPr lang="en-US" dirty="0" err="1"/>
                  <a:t>máme</a:t>
                </a:r>
                <a:r>
                  <a:rPr lang="en-US" dirty="0"/>
                  <a:t> </a:t>
                </a:r>
                <a:r>
                  <a:rPr lang="en-US" dirty="0" err="1"/>
                  <a:t>tři</a:t>
                </a:r>
                <a:r>
                  <a:rPr lang="en-US" dirty="0"/>
                  <a:t> </a:t>
                </a:r>
                <a:r>
                  <a:rPr lang="en-US" dirty="0" err="1"/>
                  <a:t>žluté</a:t>
                </a:r>
                <a:r>
                  <a:rPr lang="en-US" dirty="0"/>
                  <a:t>, </a:t>
                </a:r>
                <a:r>
                  <a:rPr lang="en-US" dirty="0" err="1"/>
                  <a:t>dvě</a:t>
                </a:r>
                <a:r>
                  <a:rPr lang="en-US" dirty="0"/>
                  <a:t> </a:t>
                </a:r>
                <a:r>
                  <a:rPr lang="en-US" dirty="0" err="1"/>
                  <a:t>modré</a:t>
                </a:r>
                <a:r>
                  <a:rPr lang="en-US" dirty="0"/>
                  <a:t> a </a:t>
                </a:r>
                <a:r>
                  <a:rPr lang="en-US" dirty="0" err="1"/>
                  <a:t>čtyři</a:t>
                </a:r>
                <a:r>
                  <a:rPr lang="en-US" dirty="0"/>
                  <a:t> </a:t>
                </a:r>
                <a:r>
                  <a:rPr lang="en-US" dirty="0" err="1"/>
                  <a:t>zelené</a:t>
                </a:r>
                <a:r>
                  <a:rPr lang="en-US" dirty="0"/>
                  <a:t> </a:t>
                </a:r>
                <a:r>
                  <a:rPr lang="en-US" dirty="0" err="1"/>
                  <a:t>pastelky</a:t>
                </a:r>
                <a:r>
                  <a:rPr lang="cs-CZ" dirty="0">
                    <a:solidFill>
                      <a:srgbClr val="003300"/>
                    </a:solidFill>
                  </a:rPr>
                  <a:t>?</a:t>
                </a:r>
              </a:p>
              <a:p>
                <a:pPr marL="0" indent="0" algn="just">
                  <a:buNone/>
                </a:pPr>
                <a:r>
                  <a:rPr lang="cs-CZ" dirty="0">
                    <a:solidFill>
                      <a:srgbClr val="003300"/>
                    </a:solidFill>
                  </a:rPr>
                  <a:t>   </a:t>
                </a:r>
                <a:br>
                  <a:rPr lang="cs-CZ" dirty="0">
                    <a:solidFill>
                      <a:srgbClr val="003300"/>
                    </a:solidFill>
                  </a:rPr>
                </a:br>
                <a:r>
                  <a:rPr lang="cs-CZ" b="1" dirty="0">
                    <a:solidFill>
                      <a:srgbClr val="003300"/>
                    </a:solidFill>
                  </a:rPr>
                  <a:t>Řešení</a:t>
                </a:r>
              </a:p>
              <a:p>
                <a:pPr marL="31140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>
                          <a:solidFill>
                            <a:srgbClr val="003300"/>
                          </a:solidFill>
                          <a:latin typeface="Cambria Math"/>
                        </a:rPr>
                        <m:t>3+2+4=9</m:t>
                      </m:r>
                    </m:oMath>
                  </m:oMathPara>
                </a14:m>
                <a:endParaRPr lang="cs-CZ" dirty="0">
                  <a:solidFill>
                    <a:srgbClr val="003300"/>
                  </a:solidFill>
                </a:endParaRPr>
              </a:p>
              <a:p>
                <a:pPr marL="540000" algn="just"/>
                <a:endParaRPr lang="cs-CZ" dirty="0">
                  <a:solidFill>
                    <a:srgbClr val="003300"/>
                  </a:solidFill>
                </a:endParaRPr>
              </a:p>
              <a:p>
                <a:pPr marL="0" indent="0" algn="ctr">
                  <a:buNone/>
                </a:pPr>
                <a:endParaRPr lang="cs-CZ" dirty="0"/>
              </a:p>
              <a:p>
                <a:pPr marL="0" indent="0">
                  <a:buNone/>
                </a:pPr>
                <a:endParaRPr lang="cs-CZ" dirty="0">
                  <a:solidFill>
                    <a:schemeClr val="accent3">
                      <a:lumMod val="50000"/>
                    </a:schemeClr>
                  </a:solidFill>
                </a:endParaRPr>
              </a:p>
              <a:p>
                <a:pPr marL="0" indent="0">
                  <a:buNone/>
                </a:pPr>
                <a:endParaRPr lang="cs-CZ" dirty="0"/>
              </a:p>
            </p:txBody>
          </p:sp>
        </mc:Choice>
        <mc:Fallback>
          <p:sp>
            <p:nvSpPr>
              <p:cNvPr id="2" name="Zástupný symbol pro obsah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48" t="-1389" b="-454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Kombinatorika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3</a:t>
            </a:fld>
            <a:r>
              <a:rPr lang="cs-CZ" dirty="0"/>
              <a:t> / 38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Kombinatorika</a:t>
            </a:r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7C42F152-C173-441E-8E58-8CC630C7C511}"/>
              </a:ext>
            </a:extLst>
          </p:cNvPr>
          <p:cNvSpPr/>
          <p:nvPr/>
        </p:nvSpPr>
        <p:spPr>
          <a:xfrm>
            <a:off x="474133" y="2044739"/>
            <a:ext cx="11401425" cy="1855907"/>
          </a:xfrm>
          <a:prstGeom prst="rect">
            <a:avLst/>
          </a:prstGeom>
          <a:noFill/>
          <a:ln w="28575">
            <a:solidFill>
              <a:srgbClr val="00A4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45900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>
            <a:extLst>
              <a:ext uri="{FF2B5EF4-FFF2-40B4-BE49-F238E27FC236}">
                <a16:creationId xmlns:a16="http://schemas.microsoft.com/office/drawing/2014/main" id="{4166DB6F-F1CB-4BB3-AFE8-0C71AE60449E}"/>
              </a:ext>
            </a:extLst>
          </p:cNvPr>
          <p:cNvSpPr/>
          <p:nvPr/>
        </p:nvSpPr>
        <p:spPr>
          <a:xfrm>
            <a:off x="0" y="2417445"/>
            <a:ext cx="12192000" cy="41104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CEF5F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Zástupný symbol pro obsah 1"/>
              <p:cNvSpPr>
                <a:spLocks noGrp="1"/>
              </p:cNvSpPr>
              <p:nvPr>
                <p:ph idx="1"/>
              </p:nvPr>
            </p:nvSpPr>
            <p:spPr>
              <a:xfrm>
                <a:off x="592667" y="1346200"/>
                <a:ext cx="11125200" cy="5148262"/>
              </a:xfrm>
            </p:spPr>
            <p:txBody>
              <a:bodyPr>
                <a:noAutofit/>
              </a:bodyPr>
              <a:lstStyle/>
              <a:p>
                <a:pPr marL="0" algn="ctr">
                  <a:buNone/>
                </a:pPr>
                <a:r>
                  <a:rPr lang="cs-CZ" dirty="0"/>
                  <a:t>Mějme množinu </a:t>
                </a:r>
                <a14:m>
                  <m:oMath xmlns:m="http://schemas.openxmlformats.org/officeDocument/2006/math">
                    <m:r>
                      <a:rPr lang="cs-CZ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cs-CZ" dirty="0"/>
                  <a:t> prvků. Počet </a:t>
                </a:r>
                <a:r>
                  <a:rPr lang="cs-CZ" dirty="0">
                    <a:solidFill>
                      <a:srgbClr val="00A499"/>
                    </a:solidFill>
                  </a:rPr>
                  <a:t>neuspořádaných</a:t>
                </a:r>
                <a:r>
                  <a:rPr lang="cs-CZ" dirty="0"/>
                  <a:t> </a:t>
                </a:r>
                <a14:m>
                  <m:oMath xmlns:m="http://schemas.openxmlformats.org/officeDocument/2006/math">
                    <m:r>
                      <a:rPr lang="cs-CZ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cs-CZ" dirty="0"/>
                  <a:t>-</a:t>
                </a:r>
                <a:r>
                  <a:rPr lang="cs-CZ" dirty="0" err="1"/>
                  <a:t>tic</a:t>
                </a:r>
                <a:r>
                  <a:rPr lang="cs-CZ" dirty="0"/>
                  <a:t>, v nichž se každý prvek vyskytuje nejvýše </a:t>
                </a:r>
                <a14:m>
                  <m:oMath xmlns:m="http://schemas.openxmlformats.org/officeDocument/2006/math">
                    <m:r>
                      <a:rPr lang="cs-CZ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cs-CZ" dirty="0"/>
                  <a:t> krát označujeme jako počet kombinací </a:t>
                </a:r>
                <a14:m>
                  <m:oMath xmlns:m="http://schemas.openxmlformats.org/officeDocument/2006/math">
                    <m:r>
                      <a:rPr lang="cs-CZ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cs-CZ" dirty="0"/>
                  <a:t>. třídy z </a:t>
                </a:r>
                <a14:m>
                  <m:oMath xmlns:m="http://schemas.openxmlformats.org/officeDocument/2006/math">
                    <m:r>
                      <a:rPr lang="cs-CZ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cs-CZ" dirty="0"/>
                  <a:t> prvků s opakováním a značíme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b="0" i="1" dirty="0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cs-CZ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cs-CZ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cs-CZ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r>
                  <a:rPr lang="cs-CZ" dirty="0"/>
                  <a:t>. </a:t>
                </a:r>
              </a:p>
              <a:p>
                <a:pPr marL="0" algn="ctr">
                  <a:buNone/>
                </a:pPr>
                <a:endParaRPr lang="cs-CZ" dirty="0"/>
              </a:p>
              <a:p>
                <a:pPr marL="0" indent="0">
                  <a:buNone/>
                </a:pPr>
                <a:r>
                  <a:rPr lang="cs-CZ" dirty="0"/>
                  <a:t>Kolik je možností jak rozdělit 2 dopisy do 3 přihrádek?</a:t>
                </a:r>
                <a:r>
                  <a:rPr lang="en-US" dirty="0"/>
                  <a:t>  </a:t>
                </a:r>
              </a:p>
              <a:p>
                <a:pPr marL="0" indent="0">
                  <a:buNone/>
                </a:pPr>
                <a:r>
                  <a:rPr lang="cs-CZ" b="1" dirty="0"/>
                  <a:t>Řešení:</a:t>
                </a:r>
                <a:r>
                  <a:rPr lang="cs-CZ" dirty="0"/>
                  <a:t> </a:t>
                </a:r>
              </a:p>
              <a:p>
                <a:pPr marL="0" indent="0">
                  <a:buNone/>
                </a:pPr>
                <a:r>
                  <a:rPr lang="cs-CZ" dirty="0"/>
                  <a:t>Každému dopisu přiřazujeme číslo přihrádky, hledáme tedy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i="1" dirty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cs-CZ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cs-CZ" i="1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cs-CZ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</m:oMath>
                </a14:m>
                <a:r>
                  <a:rPr lang="cs-CZ" dirty="0"/>
                  <a:t>. , tj. počet </a:t>
                </a:r>
                <a:r>
                  <a:rPr lang="cs-CZ" dirty="0" err="1"/>
                  <a:t>neúspořádaných</a:t>
                </a:r>
                <a:r>
                  <a:rPr lang="cs-CZ" dirty="0"/>
                  <a:t> dvojic (</a:t>
                </a:r>
                <a14:m>
                  <m:oMath xmlns:m="http://schemas.openxmlformats.org/officeDocument/2006/math">
                    <m:r>
                      <a:rPr lang="cs-CZ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cs-CZ" i="1" dirty="0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cs-CZ" dirty="0"/>
                  <a:t>) ze 3 prvků (</a:t>
                </a:r>
                <a14:m>
                  <m:oMath xmlns:m="http://schemas.openxmlformats.org/officeDocument/2006/math">
                    <m:r>
                      <a:rPr lang="cs-CZ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cs-CZ" i="1" dirty="0" smtClean="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cs-CZ" dirty="0"/>
                  <a:t>), přičemž prvky se mohou opakovat. </a:t>
                </a:r>
              </a:p>
            </p:txBody>
          </p:sp>
        </mc:Choice>
        <mc:Fallback>
          <p:sp>
            <p:nvSpPr>
              <p:cNvPr id="2" name="Zástupný symbol pro obsah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2667" y="1346200"/>
                <a:ext cx="11125200" cy="5148262"/>
              </a:xfrm>
              <a:blipFill>
                <a:blip r:embed="rId2"/>
                <a:stretch>
                  <a:fillRect l="-548" t="-130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Kombinatorika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30</a:t>
            </a:fld>
            <a:r>
              <a:rPr lang="cs-CZ" dirty="0"/>
              <a:t> / 38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Kombinace s opakováním</a:t>
            </a:r>
          </a:p>
        </p:txBody>
      </p:sp>
    </p:spTree>
    <p:extLst>
      <p:ext uri="{BB962C8B-B14F-4D97-AF65-F5344CB8AC3E}">
        <p14:creationId xmlns:p14="http://schemas.microsoft.com/office/powerpoint/2010/main" val="2471311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>
            <a:extLst>
              <a:ext uri="{FF2B5EF4-FFF2-40B4-BE49-F238E27FC236}">
                <a16:creationId xmlns:a16="http://schemas.microsoft.com/office/drawing/2014/main" id="{4166DB6F-F1CB-4BB3-AFE8-0C71AE60449E}"/>
              </a:ext>
            </a:extLst>
          </p:cNvPr>
          <p:cNvSpPr/>
          <p:nvPr/>
        </p:nvSpPr>
        <p:spPr>
          <a:xfrm>
            <a:off x="0" y="2417445"/>
            <a:ext cx="12192000" cy="41104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CEF5F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Zástupný symbol pro obsah 1"/>
              <p:cNvSpPr>
                <a:spLocks noGrp="1"/>
              </p:cNvSpPr>
              <p:nvPr>
                <p:ph idx="1"/>
              </p:nvPr>
            </p:nvSpPr>
            <p:spPr>
              <a:xfrm>
                <a:off x="592667" y="1346200"/>
                <a:ext cx="11125200" cy="5148262"/>
              </a:xfrm>
            </p:spPr>
            <p:txBody>
              <a:bodyPr>
                <a:noAutofit/>
              </a:bodyPr>
              <a:lstStyle/>
              <a:p>
                <a:pPr marL="0" algn="ctr">
                  <a:buNone/>
                </a:pPr>
                <a:r>
                  <a:rPr lang="cs-CZ" dirty="0"/>
                  <a:t>Mějme množinu </a:t>
                </a:r>
                <a14:m>
                  <m:oMath xmlns:m="http://schemas.openxmlformats.org/officeDocument/2006/math">
                    <m:r>
                      <a:rPr lang="cs-CZ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cs-CZ" dirty="0"/>
                  <a:t> prvků. Počet </a:t>
                </a:r>
                <a:r>
                  <a:rPr lang="cs-CZ" dirty="0">
                    <a:solidFill>
                      <a:srgbClr val="00A499"/>
                    </a:solidFill>
                  </a:rPr>
                  <a:t>neuspořádaných</a:t>
                </a:r>
                <a:r>
                  <a:rPr lang="cs-CZ" dirty="0"/>
                  <a:t> </a:t>
                </a:r>
                <a14:m>
                  <m:oMath xmlns:m="http://schemas.openxmlformats.org/officeDocument/2006/math">
                    <m:r>
                      <a:rPr lang="cs-CZ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cs-CZ" dirty="0"/>
                  <a:t>-</a:t>
                </a:r>
                <a:r>
                  <a:rPr lang="cs-CZ" dirty="0" err="1"/>
                  <a:t>tic</a:t>
                </a:r>
                <a:r>
                  <a:rPr lang="cs-CZ" dirty="0"/>
                  <a:t>, v nichž se každý prvek vyskytuje nejvýše </a:t>
                </a:r>
                <a14:m>
                  <m:oMath xmlns:m="http://schemas.openxmlformats.org/officeDocument/2006/math">
                    <m:r>
                      <a:rPr lang="cs-CZ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cs-CZ" dirty="0"/>
                  <a:t> krát označujeme jako počet kombinací </a:t>
                </a:r>
                <a14:m>
                  <m:oMath xmlns:m="http://schemas.openxmlformats.org/officeDocument/2006/math">
                    <m:r>
                      <a:rPr lang="cs-CZ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cs-CZ" dirty="0"/>
                  <a:t>. třídy z </a:t>
                </a:r>
                <a14:m>
                  <m:oMath xmlns:m="http://schemas.openxmlformats.org/officeDocument/2006/math">
                    <m:r>
                      <a:rPr lang="cs-CZ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cs-CZ" dirty="0"/>
                  <a:t> prvků s opakováním a značíme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b="0" i="1" dirty="0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cs-CZ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cs-CZ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cs-CZ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r>
                  <a:rPr lang="cs-CZ" dirty="0"/>
                  <a:t>. </a:t>
                </a:r>
              </a:p>
              <a:p>
                <a:pPr marL="0" algn="ctr">
                  <a:buNone/>
                </a:pPr>
                <a:endParaRPr lang="cs-CZ" dirty="0"/>
              </a:p>
              <a:p>
                <a:pPr marL="0" indent="0">
                  <a:buNone/>
                </a:pPr>
                <a:r>
                  <a:rPr lang="cs-CZ" dirty="0"/>
                  <a:t>Kolik je možností jak rozdělit 2 dopisy do 3 přihrádek?</a:t>
                </a:r>
                <a:r>
                  <a:rPr lang="en-US" dirty="0"/>
                  <a:t>  </a:t>
                </a:r>
              </a:p>
              <a:p>
                <a:pPr marL="0" indent="0">
                  <a:buNone/>
                </a:pPr>
                <a:r>
                  <a:rPr lang="cs-CZ" b="1" dirty="0"/>
                  <a:t>Řešení:</a:t>
                </a:r>
                <a:r>
                  <a:rPr lang="cs-CZ" dirty="0"/>
                  <a:t> </a:t>
                </a:r>
              </a:p>
              <a:p>
                <a:pPr marL="0" indent="0">
                  <a:buNone/>
                </a:pPr>
                <a:r>
                  <a:rPr lang="cs-CZ" dirty="0"/>
                  <a:t>Každému dopisu přiřazujeme číslo přihrádky, hledáme tedy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i="1" dirty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cs-CZ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 dirty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cs-CZ" i="1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cs-CZ" i="1" dirty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</m:oMath>
                </a14:m>
                <a:r>
                  <a:rPr lang="cs-CZ" dirty="0"/>
                  <a:t>. , tj. počet </a:t>
                </a:r>
                <a:r>
                  <a:rPr lang="cs-CZ" dirty="0" err="1"/>
                  <a:t>neúspořádaných</a:t>
                </a:r>
                <a:r>
                  <a:rPr lang="cs-CZ" dirty="0"/>
                  <a:t> dvojic (</a:t>
                </a:r>
                <a14:m>
                  <m:oMath xmlns:m="http://schemas.openxmlformats.org/officeDocument/2006/math">
                    <m:r>
                      <a:rPr lang="cs-CZ" i="1" dirty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cs-CZ" i="1" dirty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cs-CZ" dirty="0"/>
                  <a:t>) ze 3 prvků (</a:t>
                </a:r>
                <a14:m>
                  <m:oMath xmlns:m="http://schemas.openxmlformats.org/officeDocument/2006/math">
                    <m:r>
                      <a:rPr lang="cs-CZ" i="1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cs-CZ" i="1" dirty="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cs-CZ" dirty="0"/>
                  <a:t>), přičemž prvky se mohou opakovat. Označme každý dopis symbolem </a:t>
                </a:r>
                <a:r>
                  <a:rPr lang="pl-PL" dirty="0">
                    <a:ea typeface="Times New Roman"/>
                    <a:cs typeface="Times New Roman"/>
                    <a:sym typeface="Wingdings"/>
                  </a:rPr>
                  <a:t></a:t>
                </a:r>
                <a:endParaRPr lang="cs-CZ" sz="800" dirty="0"/>
              </a:p>
              <a:p>
                <a:pPr marL="0" indent="0" algn="ctr">
                  <a:buNone/>
                </a:pPr>
                <a:endParaRPr lang="cs-CZ" dirty="0"/>
              </a:p>
            </p:txBody>
          </p:sp>
        </mc:Choice>
        <mc:Fallback>
          <p:sp>
            <p:nvSpPr>
              <p:cNvPr id="2" name="Zástupný symbol pro obsah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2667" y="1346200"/>
                <a:ext cx="11125200" cy="5148262"/>
              </a:xfrm>
              <a:blipFill>
                <a:blip r:embed="rId2"/>
                <a:stretch>
                  <a:fillRect l="-548" t="-130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Kombinatorika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31</a:t>
            </a:fld>
            <a:r>
              <a:rPr lang="cs-CZ" dirty="0"/>
              <a:t> / 38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Kombinace s opakováním</a:t>
            </a:r>
          </a:p>
        </p:txBody>
      </p:sp>
      <p:graphicFrame>
        <p:nvGraphicFramePr>
          <p:cNvPr id="23" name="Tabulka 22">
            <a:extLst>
              <a:ext uri="{FF2B5EF4-FFF2-40B4-BE49-F238E27FC236}">
                <a16:creationId xmlns:a16="http://schemas.microsoft.com/office/drawing/2014/main" id="{63E95F12-3EC4-4F36-93BD-D5CD20E901C4}"/>
              </a:ext>
            </a:extLst>
          </p:cNvPr>
          <p:cNvGraphicFramePr>
            <a:graphicFrameLocks noGrp="1"/>
          </p:cNvGraphicFramePr>
          <p:nvPr/>
        </p:nvGraphicFramePr>
        <p:xfrm>
          <a:off x="695386" y="4551680"/>
          <a:ext cx="5976663" cy="1920240"/>
        </p:xfrm>
        <a:graphic>
          <a:graphicData uri="http://schemas.openxmlformats.org/drawingml/2006/table">
            <a:tbl>
              <a:tblPr/>
              <a:tblGrid>
                <a:gridCol w="15869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54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pl-PL" sz="1800" dirty="0">
                          <a:latin typeface="+mn-lt"/>
                          <a:ea typeface="Times New Roman"/>
                          <a:cs typeface="Times New Roman"/>
                        </a:rPr>
                        <a:t>Číslo uskupení</a:t>
                      </a:r>
                      <a:endParaRPr lang="cs-CZ" sz="18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pl-PL" sz="1800">
                          <a:latin typeface="+mn-lt"/>
                          <a:ea typeface="Times New Roman"/>
                          <a:cs typeface="Times New Roman"/>
                        </a:rPr>
                        <a:t>1. přihrádka</a:t>
                      </a:r>
                      <a:endParaRPr lang="cs-CZ" sz="18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pl-PL" sz="1800">
                          <a:latin typeface="+mn-lt"/>
                          <a:ea typeface="Times New Roman"/>
                          <a:cs typeface="Times New Roman"/>
                        </a:rPr>
                        <a:t>2. přihrádka</a:t>
                      </a:r>
                      <a:endParaRPr lang="cs-CZ" sz="18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pl-PL" sz="1800" dirty="0">
                          <a:latin typeface="+mn-lt"/>
                          <a:ea typeface="Times New Roman"/>
                          <a:cs typeface="Times New Roman"/>
                        </a:rPr>
                        <a:t>3. přihrádka</a:t>
                      </a:r>
                      <a:endParaRPr lang="cs-CZ" sz="18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pl-PL" sz="1800" dirty="0"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  <a:endParaRPr lang="cs-CZ" sz="18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pl-PL" sz="1800" dirty="0">
                          <a:latin typeface="+mn-lt"/>
                          <a:ea typeface="Times New Roman"/>
                          <a:cs typeface="Times New Roman"/>
                          <a:sym typeface="Wingdings"/>
                        </a:rPr>
                        <a:t></a:t>
                      </a:r>
                      <a:endParaRPr lang="cs-CZ" sz="18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endParaRPr lang="pl-PL" sz="18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endParaRPr lang="pl-PL" sz="18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pl-PL" sz="1800">
                          <a:latin typeface="+mn-lt"/>
                          <a:ea typeface="Times New Roman"/>
                          <a:cs typeface="Times New Roman"/>
                        </a:rPr>
                        <a:t>2</a:t>
                      </a:r>
                      <a:endParaRPr lang="cs-CZ" sz="18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endParaRPr lang="pl-PL" sz="18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pl-PL" sz="1800" dirty="0">
                          <a:latin typeface="+mn-lt"/>
                          <a:ea typeface="Times New Roman"/>
                          <a:cs typeface="Times New Roman"/>
                          <a:sym typeface="Wingdings"/>
                        </a:rPr>
                        <a:t></a:t>
                      </a:r>
                      <a:endParaRPr lang="cs-CZ" sz="18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endParaRPr lang="pl-PL" sz="18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pl-PL" sz="1800">
                          <a:latin typeface="+mn-lt"/>
                          <a:ea typeface="Times New Roman"/>
                          <a:cs typeface="Times New Roman"/>
                        </a:rPr>
                        <a:t>3</a:t>
                      </a:r>
                      <a:endParaRPr lang="cs-CZ" sz="18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endParaRPr lang="pl-PL" sz="18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endParaRPr lang="pl-PL" sz="18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pl-PL" sz="1800" dirty="0">
                          <a:latin typeface="+mn-lt"/>
                          <a:ea typeface="Times New Roman"/>
                          <a:cs typeface="Times New Roman"/>
                          <a:sym typeface="Wingdings"/>
                        </a:rPr>
                        <a:t></a:t>
                      </a:r>
                      <a:endParaRPr lang="cs-CZ" sz="18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pl-PL" sz="1800">
                          <a:latin typeface="+mn-lt"/>
                          <a:ea typeface="Times New Roman"/>
                          <a:cs typeface="Times New Roman"/>
                        </a:rPr>
                        <a:t>4</a:t>
                      </a:r>
                      <a:endParaRPr lang="cs-CZ" sz="18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pl-PL" sz="1800" dirty="0">
                          <a:latin typeface="+mn-lt"/>
                          <a:ea typeface="Times New Roman"/>
                          <a:cs typeface="Times New Roman"/>
                          <a:sym typeface="Wingdings"/>
                        </a:rPr>
                        <a:t></a:t>
                      </a:r>
                      <a:endParaRPr lang="cs-CZ" sz="18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pl-PL" sz="1800" dirty="0">
                          <a:latin typeface="+mn-lt"/>
                          <a:ea typeface="Times New Roman"/>
                          <a:cs typeface="Times New Roman"/>
                          <a:sym typeface="Wingdings"/>
                        </a:rPr>
                        <a:t></a:t>
                      </a:r>
                      <a:endParaRPr lang="cs-CZ" sz="18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endParaRPr lang="pl-PL" sz="18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pl-PL" sz="1800">
                          <a:latin typeface="+mn-lt"/>
                          <a:ea typeface="Times New Roman"/>
                          <a:cs typeface="Times New Roman"/>
                        </a:rPr>
                        <a:t>5</a:t>
                      </a:r>
                      <a:endParaRPr lang="cs-CZ" sz="18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pl-PL" sz="1800" dirty="0">
                          <a:latin typeface="+mn-lt"/>
                          <a:ea typeface="Times New Roman"/>
                          <a:cs typeface="Times New Roman"/>
                          <a:sym typeface="Wingdings"/>
                        </a:rPr>
                        <a:t></a:t>
                      </a:r>
                      <a:endParaRPr lang="cs-CZ" sz="18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endParaRPr lang="pl-PL" sz="18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pl-PL" sz="1800" dirty="0">
                          <a:latin typeface="+mn-lt"/>
                          <a:ea typeface="Times New Roman"/>
                          <a:cs typeface="Times New Roman"/>
                          <a:sym typeface="Wingdings"/>
                        </a:rPr>
                        <a:t></a:t>
                      </a:r>
                      <a:endParaRPr lang="cs-CZ" sz="18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pl-PL" sz="1800" dirty="0">
                          <a:latin typeface="+mn-lt"/>
                          <a:ea typeface="Times New Roman"/>
                          <a:cs typeface="Times New Roman"/>
                        </a:rPr>
                        <a:t>6</a:t>
                      </a:r>
                      <a:endParaRPr lang="cs-CZ" sz="18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endParaRPr lang="pl-PL" sz="18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pl-PL" sz="1800" dirty="0">
                          <a:latin typeface="+mn-lt"/>
                          <a:ea typeface="Times New Roman"/>
                          <a:cs typeface="Times New Roman"/>
                          <a:sym typeface="Wingdings"/>
                        </a:rPr>
                        <a:t></a:t>
                      </a:r>
                      <a:endParaRPr lang="cs-CZ" sz="18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pl-PL" sz="1800" dirty="0">
                          <a:latin typeface="+mn-lt"/>
                          <a:ea typeface="Times New Roman"/>
                          <a:cs typeface="Times New Roman"/>
                          <a:sym typeface="Wingdings"/>
                        </a:rPr>
                        <a:t></a:t>
                      </a:r>
                      <a:endParaRPr lang="cs-CZ" sz="18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79036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>
            <a:extLst>
              <a:ext uri="{FF2B5EF4-FFF2-40B4-BE49-F238E27FC236}">
                <a16:creationId xmlns:a16="http://schemas.microsoft.com/office/drawing/2014/main" id="{4166DB6F-F1CB-4BB3-AFE8-0C71AE60449E}"/>
              </a:ext>
            </a:extLst>
          </p:cNvPr>
          <p:cNvSpPr/>
          <p:nvPr/>
        </p:nvSpPr>
        <p:spPr>
          <a:xfrm>
            <a:off x="0" y="2417445"/>
            <a:ext cx="12192000" cy="41104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CEF5F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Zástupný symbol pro obsah 1"/>
              <p:cNvSpPr>
                <a:spLocks noGrp="1"/>
              </p:cNvSpPr>
              <p:nvPr>
                <p:ph idx="1"/>
              </p:nvPr>
            </p:nvSpPr>
            <p:spPr>
              <a:xfrm>
                <a:off x="592667" y="1346200"/>
                <a:ext cx="11125200" cy="5148262"/>
              </a:xfrm>
            </p:spPr>
            <p:txBody>
              <a:bodyPr>
                <a:noAutofit/>
              </a:bodyPr>
              <a:lstStyle/>
              <a:p>
                <a:pPr marL="0" algn="ctr">
                  <a:buNone/>
                </a:pPr>
                <a:r>
                  <a:rPr lang="cs-CZ" dirty="0"/>
                  <a:t>Mějme množinu </a:t>
                </a:r>
                <a14:m>
                  <m:oMath xmlns:m="http://schemas.openxmlformats.org/officeDocument/2006/math">
                    <m:r>
                      <a:rPr lang="cs-CZ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cs-CZ" dirty="0"/>
                  <a:t> prvků. Počet </a:t>
                </a:r>
                <a:r>
                  <a:rPr lang="cs-CZ" dirty="0">
                    <a:solidFill>
                      <a:srgbClr val="00A499"/>
                    </a:solidFill>
                  </a:rPr>
                  <a:t>neuspořádaných</a:t>
                </a:r>
                <a:r>
                  <a:rPr lang="cs-CZ" dirty="0"/>
                  <a:t> </a:t>
                </a:r>
                <a14:m>
                  <m:oMath xmlns:m="http://schemas.openxmlformats.org/officeDocument/2006/math">
                    <m:r>
                      <a:rPr lang="cs-CZ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cs-CZ" dirty="0"/>
                  <a:t>-</a:t>
                </a:r>
                <a:r>
                  <a:rPr lang="cs-CZ" dirty="0" err="1"/>
                  <a:t>tic</a:t>
                </a:r>
                <a:r>
                  <a:rPr lang="cs-CZ" dirty="0"/>
                  <a:t>, v nichž se každý prvek vyskytuje nejvýše </a:t>
                </a:r>
                <a14:m>
                  <m:oMath xmlns:m="http://schemas.openxmlformats.org/officeDocument/2006/math">
                    <m:r>
                      <a:rPr lang="cs-CZ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cs-CZ" dirty="0"/>
                  <a:t> krát označujeme jako počet kombinací </a:t>
                </a:r>
                <a14:m>
                  <m:oMath xmlns:m="http://schemas.openxmlformats.org/officeDocument/2006/math">
                    <m:r>
                      <a:rPr lang="cs-CZ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cs-CZ" dirty="0"/>
                  <a:t>. třídy z </a:t>
                </a:r>
                <a14:m>
                  <m:oMath xmlns:m="http://schemas.openxmlformats.org/officeDocument/2006/math">
                    <m:r>
                      <a:rPr lang="cs-CZ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cs-CZ" dirty="0"/>
                  <a:t> prvků s opakováním a značíme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b="0" i="1" dirty="0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cs-CZ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cs-CZ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cs-CZ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r>
                  <a:rPr lang="cs-CZ" dirty="0"/>
                  <a:t>. </a:t>
                </a:r>
              </a:p>
              <a:p>
                <a:pPr marL="0" algn="ctr">
                  <a:buNone/>
                </a:pPr>
                <a:endParaRPr lang="cs-CZ" dirty="0"/>
              </a:p>
              <a:p>
                <a:pPr marL="0" indent="0">
                  <a:buNone/>
                </a:pPr>
                <a:r>
                  <a:rPr lang="cs-CZ" dirty="0"/>
                  <a:t>Kolik je možností jak rozdělit 2 dopisy do 3 přihrádek?</a:t>
                </a:r>
                <a:r>
                  <a:rPr lang="en-US" dirty="0"/>
                  <a:t>  </a:t>
                </a:r>
              </a:p>
              <a:p>
                <a:pPr marL="0" indent="0">
                  <a:buNone/>
                </a:pPr>
                <a:r>
                  <a:rPr lang="cs-CZ" b="1" dirty="0"/>
                  <a:t>Řešení:</a:t>
                </a:r>
                <a:r>
                  <a:rPr lang="cs-CZ" dirty="0"/>
                  <a:t> </a:t>
                </a:r>
              </a:p>
              <a:p>
                <a:pPr marL="0" indent="0">
                  <a:buNone/>
                </a:pPr>
                <a:r>
                  <a:rPr lang="cs-CZ" dirty="0"/>
                  <a:t>Každému dopisu přiřazujeme číslo přihrádky, hledáme tedy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i="1" dirty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cs-CZ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 dirty="0">
                            <a:latin typeface="Cambria Math" panose="02040503050406030204" pitchFamily="18" charset="0"/>
                          </a:rPr>
                          <m:t>3,2</m:t>
                        </m:r>
                      </m:e>
                    </m:d>
                  </m:oMath>
                </a14:m>
                <a:r>
                  <a:rPr lang="cs-CZ" dirty="0"/>
                  <a:t>. , tj. počet </a:t>
                </a:r>
                <a:r>
                  <a:rPr lang="cs-CZ" dirty="0" err="1"/>
                  <a:t>neúspořádaných</a:t>
                </a:r>
                <a:r>
                  <a:rPr lang="cs-CZ" dirty="0"/>
                  <a:t> dvojic (</a:t>
                </a:r>
                <a14:m>
                  <m:oMath xmlns:m="http://schemas.openxmlformats.org/officeDocument/2006/math">
                    <m:r>
                      <a:rPr lang="cs-CZ" i="1" dirty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cs-CZ" i="1" dirty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cs-CZ" dirty="0"/>
                  <a:t>) ze 3 prvků (</a:t>
                </a:r>
                <a14:m>
                  <m:oMath xmlns:m="http://schemas.openxmlformats.org/officeDocument/2006/math">
                    <m:r>
                      <a:rPr lang="cs-CZ" i="1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cs-CZ" i="1" dirty="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cs-CZ" dirty="0"/>
                  <a:t>), přičemž prvky se mohou opakovat. Označme každý dopis symbolem </a:t>
                </a:r>
                <a:r>
                  <a:rPr lang="pl-PL" dirty="0">
                    <a:ea typeface="Times New Roman"/>
                    <a:cs typeface="Times New Roman"/>
                    <a:sym typeface="Wingdings"/>
                  </a:rPr>
                  <a:t></a:t>
                </a:r>
                <a:endParaRPr lang="cs-CZ" sz="800" dirty="0"/>
              </a:p>
              <a:p>
                <a:pPr marL="0" indent="0" algn="ctr">
                  <a:buNone/>
                </a:pPr>
                <a:endParaRPr lang="cs-CZ" dirty="0"/>
              </a:p>
            </p:txBody>
          </p:sp>
        </mc:Choice>
        <mc:Fallback>
          <p:sp>
            <p:nvSpPr>
              <p:cNvPr id="2" name="Zástupný symbol pro obsah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2667" y="1346200"/>
                <a:ext cx="11125200" cy="5148262"/>
              </a:xfrm>
              <a:blipFill>
                <a:blip r:embed="rId2"/>
                <a:stretch>
                  <a:fillRect l="-548" t="-130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Kombinatorika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32</a:t>
            </a:fld>
            <a:r>
              <a:rPr lang="cs-CZ" dirty="0"/>
              <a:t> / 38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Kombinace s opakováním</a:t>
            </a:r>
          </a:p>
        </p:txBody>
      </p:sp>
      <p:graphicFrame>
        <p:nvGraphicFramePr>
          <p:cNvPr id="23" name="Tabulka 22">
            <a:extLst>
              <a:ext uri="{FF2B5EF4-FFF2-40B4-BE49-F238E27FC236}">
                <a16:creationId xmlns:a16="http://schemas.microsoft.com/office/drawing/2014/main" id="{63E95F12-3EC4-4F36-93BD-D5CD20E901C4}"/>
              </a:ext>
            </a:extLst>
          </p:cNvPr>
          <p:cNvGraphicFramePr>
            <a:graphicFrameLocks noGrp="1"/>
          </p:cNvGraphicFramePr>
          <p:nvPr/>
        </p:nvGraphicFramePr>
        <p:xfrm>
          <a:off x="695386" y="4551680"/>
          <a:ext cx="6931720" cy="1920240"/>
        </p:xfrm>
        <a:graphic>
          <a:graphicData uri="http://schemas.openxmlformats.org/drawingml/2006/table">
            <a:tbl>
              <a:tblPr/>
              <a:tblGrid>
                <a:gridCol w="15869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54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5505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pl-PL" sz="1800" dirty="0">
                          <a:latin typeface="+mn-lt"/>
                          <a:ea typeface="Times New Roman"/>
                          <a:cs typeface="Times New Roman"/>
                        </a:rPr>
                        <a:t>Číslo uskupení</a:t>
                      </a:r>
                      <a:endParaRPr lang="cs-CZ" sz="18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pl-PL" sz="1800">
                          <a:latin typeface="+mn-lt"/>
                          <a:ea typeface="Times New Roman"/>
                          <a:cs typeface="Times New Roman"/>
                        </a:rPr>
                        <a:t>1. přihrádka</a:t>
                      </a:r>
                      <a:endParaRPr lang="cs-CZ" sz="18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pl-PL" sz="1800">
                          <a:latin typeface="+mn-lt"/>
                          <a:ea typeface="Times New Roman"/>
                          <a:cs typeface="Times New Roman"/>
                        </a:rPr>
                        <a:t>2. přihrádka</a:t>
                      </a:r>
                      <a:endParaRPr lang="cs-CZ" sz="18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pl-PL" sz="1800" dirty="0">
                          <a:latin typeface="+mn-lt"/>
                          <a:ea typeface="Times New Roman"/>
                          <a:cs typeface="Times New Roman"/>
                        </a:rPr>
                        <a:t>3. přihrádka</a:t>
                      </a:r>
                      <a:endParaRPr lang="cs-CZ" sz="18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endParaRPr lang="cs-CZ" sz="18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pl-PL" sz="1800" dirty="0"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  <a:endParaRPr lang="cs-CZ" sz="18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pl-PL" sz="1800" dirty="0">
                          <a:latin typeface="+mn-lt"/>
                          <a:ea typeface="Times New Roman"/>
                          <a:cs typeface="Times New Roman"/>
                          <a:sym typeface="Wingdings"/>
                        </a:rPr>
                        <a:t></a:t>
                      </a:r>
                      <a:endParaRPr lang="cs-CZ" sz="18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endParaRPr lang="pl-PL" sz="18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endParaRPr lang="pl-PL" sz="18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1800" dirty="0">
                          <a:latin typeface="+mn-lt"/>
                          <a:ea typeface="Times New Roman"/>
                          <a:cs typeface="Times New Roman"/>
                        </a:rPr>
                        <a:t>{1,1}</a:t>
                      </a:r>
                      <a:endParaRPr lang="cs-CZ" sz="18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pl-PL" sz="1800">
                          <a:latin typeface="+mn-lt"/>
                          <a:ea typeface="Times New Roman"/>
                          <a:cs typeface="Times New Roman"/>
                        </a:rPr>
                        <a:t>2</a:t>
                      </a:r>
                      <a:endParaRPr lang="cs-CZ" sz="18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endParaRPr lang="pl-PL" sz="18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pl-PL" sz="1800" dirty="0">
                          <a:latin typeface="+mn-lt"/>
                          <a:ea typeface="Times New Roman"/>
                          <a:cs typeface="Times New Roman"/>
                          <a:sym typeface="Wingdings"/>
                        </a:rPr>
                        <a:t></a:t>
                      </a:r>
                      <a:endParaRPr lang="cs-CZ" sz="18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endParaRPr lang="pl-PL" sz="18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1800" dirty="0">
                          <a:latin typeface="+mn-lt"/>
                          <a:ea typeface="Times New Roman"/>
                          <a:cs typeface="Times New Roman"/>
                        </a:rPr>
                        <a:t>{2,2}</a:t>
                      </a:r>
                      <a:endParaRPr lang="cs-CZ" sz="18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pl-PL" sz="1800">
                          <a:latin typeface="+mn-lt"/>
                          <a:ea typeface="Times New Roman"/>
                          <a:cs typeface="Times New Roman"/>
                        </a:rPr>
                        <a:t>3</a:t>
                      </a:r>
                      <a:endParaRPr lang="cs-CZ" sz="18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endParaRPr lang="pl-PL" sz="18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endParaRPr lang="pl-PL" sz="18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pl-PL" sz="1800" dirty="0">
                          <a:latin typeface="+mn-lt"/>
                          <a:ea typeface="Times New Roman"/>
                          <a:cs typeface="Times New Roman"/>
                          <a:sym typeface="Wingdings"/>
                        </a:rPr>
                        <a:t></a:t>
                      </a:r>
                      <a:endParaRPr lang="cs-CZ" sz="18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1800" dirty="0">
                          <a:latin typeface="+mn-lt"/>
                          <a:ea typeface="Times New Roman"/>
                          <a:cs typeface="Times New Roman"/>
                        </a:rPr>
                        <a:t>{3,3}</a:t>
                      </a:r>
                      <a:endParaRPr lang="cs-CZ" sz="18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pl-PL" sz="1800">
                          <a:latin typeface="+mn-lt"/>
                          <a:ea typeface="Times New Roman"/>
                          <a:cs typeface="Times New Roman"/>
                        </a:rPr>
                        <a:t>4</a:t>
                      </a:r>
                      <a:endParaRPr lang="cs-CZ" sz="18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pl-PL" sz="1800" dirty="0">
                          <a:latin typeface="+mn-lt"/>
                          <a:ea typeface="Times New Roman"/>
                          <a:cs typeface="Times New Roman"/>
                          <a:sym typeface="Wingdings"/>
                        </a:rPr>
                        <a:t></a:t>
                      </a:r>
                      <a:endParaRPr lang="cs-CZ" sz="18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pl-PL" sz="1800" dirty="0">
                          <a:latin typeface="+mn-lt"/>
                          <a:ea typeface="Times New Roman"/>
                          <a:cs typeface="Times New Roman"/>
                          <a:sym typeface="Wingdings"/>
                        </a:rPr>
                        <a:t></a:t>
                      </a:r>
                      <a:endParaRPr lang="cs-CZ" sz="18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endParaRPr lang="pl-PL" sz="18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1800" dirty="0">
                          <a:latin typeface="+mn-lt"/>
                          <a:ea typeface="Times New Roman"/>
                          <a:cs typeface="Times New Roman"/>
                        </a:rPr>
                        <a:t>{1,2}</a:t>
                      </a:r>
                      <a:endParaRPr lang="cs-CZ" sz="18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pl-PL" sz="1800">
                          <a:latin typeface="+mn-lt"/>
                          <a:ea typeface="Times New Roman"/>
                          <a:cs typeface="Times New Roman"/>
                        </a:rPr>
                        <a:t>5</a:t>
                      </a:r>
                      <a:endParaRPr lang="cs-CZ" sz="18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pl-PL" sz="1800" dirty="0">
                          <a:latin typeface="+mn-lt"/>
                          <a:ea typeface="Times New Roman"/>
                          <a:cs typeface="Times New Roman"/>
                          <a:sym typeface="Wingdings"/>
                        </a:rPr>
                        <a:t></a:t>
                      </a:r>
                      <a:endParaRPr lang="cs-CZ" sz="18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endParaRPr lang="pl-PL" sz="18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pl-PL" sz="1800" dirty="0">
                          <a:latin typeface="+mn-lt"/>
                          <a:ea typeface="Times New Roman"/>
                          <a:cs typeface="Times New Roman"/>
                          <a:sym typeface="Wingdings"/>
                        </a:rPr>
                        <a:t></a:t>
                      </a:r>
                      <a:endParaRPr lang="cs-CZ" sz="18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1800" dirty="0">
                          <a:latin typeface="+mn-lt"/>
                          <a:ea typeface="Times New Roman"/>
                          <a:cs typeface="Times New Roman"/>
                        </a:rPr>
                        <a:t>{1,3}</a:t>
                      </a:r>
                      <a:endParaRPr lang="cs-CZ" sz="18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pl-PL" sz="1800" dirty="0">
                          <a:latin typeface="+mn-lt"/>
                          <a:ea typeface="Times New Roman"/>
                          <a:cs typeface="Times New Roman"/>
                        </a:rPr>
                        <a:t>6</a:t>
                      </a:r>
                      <a:endParaRPr lang="cs-CZ" sz="18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endParaRPr lang="pl-PL" sz="18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pl-PL" sz="1800" dirty="0">
                          <a:latin typeface="+mn-lt"/>
                          <a:ea typeface="Times New Roman"/>
                          <a:cs typeface="Times New Roman"/>
                          <a:sym typeface="Wingdings"/>
                        </a:rPr>
                        <a:t></a:t>
                      </a:r>
                      <a:endParaRPr lang="cs-CZ" sz="18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pl-PL" sz="1800" dirty="0">
                          <a:latin typeface="+mn-lt"/>
                          <a:ea typeface="Times New Roman"/>
                          <a:cs typeface="Times New Roman"/>
                          <a:sym typeface="Wingdings"/>
                        </a:rPr>
                        <a:t></a:t>
                      </a:r>
                      <a:endParaRPr lang="cs-CZ" sz="18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1800" dirty="0">
                          <a:latin typeface="+mn-lt"/>
                          <a:ea typeface="Times New Roman"/>
                          <a:cs typeface="Times New Roman"/>
                        </a:rPr>
                        <a:t>{2,3}</a:t>
                      </a:r>
                      <a:endParaRPr lang="cs-CZ" sz="18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7967592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>
            <a:extLst>
              <a:ext uri="{FF2B5EF4-FFF2-40B4-BE49-F238E27FC236}">
                <a16:creationId xmlns:a16="http://schemas.microsoft.com/office/drawing/2014/main" id="{4166DB6F-F1CB-4BB3-AFE8-0C71AE60449E}"/>
              </a:ext>
            </a:extLst>
          </p:cNvPr>
          <p:cNvSpPr/>
          <p:nvPr/>
        </p:nvSpPr>
        <p:spPr>
          <a:xfrm>
            <a:off x="0" y="2417445"/>
            <a:ext cx="12192000" cy="41104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CEF5F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Zástupný symbol pro obsah 1"/>
              <p:cNvSpPr>
                <a:spLocks noGrp="1"/>
              </p:cNvSpPr>
              <p:nvPr>
                <p:ph idx="1"/>
              </p:nvPr>
            </p:nvSpPr>
            <p:spPr>
              <a:xfrm>
                <a:off x="592667" y="1346200"/>
                <a:ext cx="11125200" cy="5148262"/>
              </a:xfrm>
            </p:spPr>
            <p:txBody>
              <a:bodyPr>
                <a:noAutofit/>
              </a:bodyPr>
              <a:lstStyle/>
              <a:p>
                <a:pPr marL="0" algn="ctr">
                  <a:buNone/>
                </a:pPr>
                <a:r>
                  <a:rPr lang="cs-CZ" dirty="0"/>
                  <a:t>Mějme množinu </a:t>
                </a:r>
                <a14:m>
                  <m:oMath xmlns:m="http://schemas.openxmlformats.org/officeDocument/2006/math">
                    <m:r>
                      <a:rPr lang="cs-CZ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cs-CZ" dirty="0"/>
                  <a:t> prvků. Počet </a:t>
                </a:r>
                <a:r>
                  <a:rPr lang="cs-CZ" dirty="0">
                    <a:solidFill>
                      <a:srgbClr val="00A499"/>
                    </a:solidFill>
                  </a:rPr>
                  <a:t>neuspořádaných</a:t>
                </a:r>
                <a:r>
                  <a:rPr lang="cs-CZ" dirty="0"/>
                  <a:t> </a:t>
                </a:r>
                <a14:m>
                  <m:oMath xmlns:m="http://schemas.openxmlformats.org/officeDocument/2006/math">
                    <m:r>
                      <a:rPr lang="cs-CZ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cs-CZ" dirty="0"/>
                  <a:t>-</a:t>
                </a:r>
                <a:r>
                  <a:rPr lang="cs-CZ" dirty="0" err="1"/>
                  <a:t>tic</a:t>
                </a:r>
                <a:r>
                  <a:rPr lang="cs-CZ" dirty="0"/>
                  <a:t>, v nichž se každý prvek vyskytuje nejvýše </a:t>
                </a:r>
                <a14:m>
                  <m:oMath xmlns:m="http://schemas.openxmlformats.org/officeDocument/2006/math">
                    <m:r>
                      <a:rPr lang="cs-CZ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cs-CZ" dirty="0"/>
                  <a:t> krát označujeme jako počet kombinací </a:t>
                </a:r>
                <a14:m>
                  <m:oMath xmlns:m="http://schemas.openxmlformats.org/officeDocument/2006/math">
                    <m:r>
                      <a:rPr lang="cs-CZ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cs-CZ" dirty="0"/>
                  <a:t>. třídy z </a:t>
                </a:r>
                <a14:m>
                  <m:oMath xmlns:m="http://schemas.openxmlformats.org/officeDocument/2006/math">
                    <m:r>
                      <a:rPr lang="cs-CZ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cs-CZ" dirty="0"/>
                  <a:t> prvků s opakováním a značíme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b="0" i="1" dirty="0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cs-CZ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cs-CZ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cs-CZ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r>
                  <a:rPr lang="cs-CZ" dirty="0"/>
                  <a:t>. </a:t>
                </a:r>
              </a:p>
              <a:p>
                <a:pPr marL="0" algn="ctr">
                  <a:buNone/>
                </a:pPr>
                <a:endParaRPr lang="cs-CZ" dirty="0"/>
              </a:p>
              <a:p>
                <a:pPr marL="0" indent="0">
                  <a:buNone/>
                </a:pPr>
                <a:r>
                  <a:rPr lang="cs-CZ" dirty="0"/>
                  <a:t>Kolik je možností jak rozdělit 2 dopisy do 3 přihrádek?</a:t>
                </a:r>
                <a:r>
                  <a:rPr lang="en-US" dirty="0"/>
                  <a:t>  </a:t>
                </a:r>
              </a:p>
              <a:p>
                <a:pPr marL="0" indent="0">
                  <a:buNone/>
                </a:pPr>
                <a:r>
                  <a:rPr lang="cs-CZ" b="1" dirty="0"/>
                  <a:t>Řešení:</a:t>
                </a:r>
                <a:r>
                  <a:rPr lang="cs-CZ" dirty="0"/>
                  <a:t> </a:t>
                </a:r>
              </a:p>
              <a:p>
                <a:pPr marL="0" indent="0">
                  <a:buNone/>
                </a:pPr>
                <a:r>
                  <a:rPr lang="cs-CZ" dirty="0"/>
                  <a:t>Každému dopisu přiřazujeme číslo přihrádky, hledáme tedy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i="1" dirty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cs-CZ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 dirty="0">
                            <a:latin typeface="Cambria Math" panose="02040503050406030204" pitchFamily="18" charset="0"/>
                          </a:rPr>
                          <m:t>3,2</m:t>
                        </m:r>
                      </m:e>
                    </m:d>
                  </m:oMath>
                </a14:m>
                <a:r>
                  <a:rPr lang="cs-CZ" dirty="0"/>
                  <a:t>. , tj. počet </a:t>
                </a:r>
                <a:r>
                  <a:rPr lang="cs-CZ" dirty="0" err="1"/>
                  <a:t>neúspořádaných</a:t>
                </a:r>
                <a:r>
                  <a:rPr lang="cs-CZ" dirty="0"/>
                  <a:t> dvojic (</a:t>
                </a:r>
                <a14:m>
                  <m:oMath xmlns:m="http://schemas.openxmlformats.org/officeDocument/2006/math">
                    <m:r>
                      <a:rPr lang="cs-CZ" i="1" dirty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cs-CZ" i="1" dirty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cs-CZ" dirty="0"/>
                  <a:t>) ze 3 prvků (</a:t>
                </a:r>
                <a14:m>
                  <m:oMath xmlns:m="http://schemas.openxmlformats.org/officeDocument/2006/math">
                    <m:r>
                      <a:rPr lang="cs-CZ" i="1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cs-CZ" i="1" dirty="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cs-CZ" dirty="0"/>
                  <a:t>), přičemž prvky se mohou opakovat. Označme každý dopis symbolem </a:t>
                </a:r>
                <a:r>
                  <a:rPr lang="pl-PL" dirty="0">
                    <a:ea typeface="Times New Roman"/>
                    <a:cs typeface="Times New Roman"/>
                    <a:sym typeface="Wingdings"/>
                  </a:rPr>
                  <a:t></a:t>
                </a:r>
                <a:r>
                  <a:rPr lang="cs-CZ" sz="800" dirty="0">
                    <a:sym typeface="Wingdings"/>
                  </a:rPr>
                  <a:t>  </a:t>
                </a:r>
                <a:r>
                  <a:rPr lang="pl-PL" dirty="0">
                    <a:ea typeface="Times New Roman"/>
                    <a:cs typeface="Times New Roman"/>
                    <a:sym typeface="Mathematica1"/>
                  </a:rPr>
                  <a:t>a každé oddělení dvou sousedních přihrádek symbolem |. </a:t>
                </a:r>
                <a:endParaRPr lang="cs-CZ" dirty="0"/>
              </a:p>
              <a:p>
                <a:pPr marL="0" indent="0" algn="ctr">
                  <a:buNone/>
                </a:pPr>
                <a:endParaRPr lang="cs-CZ" dirty="0"/>
              </a:p>
            </p:txBody>
          </p:sp>
        </mc:Choice>
        <mc:Fallback>
          <p:sp>
            <p:nvSpPr>
              <p:cNvPr id="2" name="Zástupný symbol pro obsah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2667" y="1346200"/>
                <a:ext cx="11125200" cy="5148262"/>
              </a:xfrm>
              <a:blipFill>
                <a:blip r:embed="rId2"/>
                <a:stretch>
                  <a:fillRect l="-548" t="-1303" r="-54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Kombinatorika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33</a:t>
            </a:fld>
            <a:r>
              <a:rPr lang="cs-CZ" dirty="0"/>
              <a:t> / 38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Kombinace s opakováním</a:t>
            </a:r>
          </a:p>
        </p:txBody>
      </p:sp>
      <p:graphicFrame>
        <p:nvGraphicFramePr>
          <p:cNvPr id="23" name="Tabulka 22">
            <a:extLst>
              <a:ext uri="{FF2B5EF4-FFF2-40B4-BE49-F238E27FC236}">
                <a16:creationId xmlns:a16="http://schemas.microsoft.com/office/drawing/2014/main" id="{63E95F12-3EC4-4F36-93BD-D5CD20E901C4}"/>
              </a:ext>
            </a:extLst>
          </p:cNvPr>
          <p:cNvGraphicFramePr>
            <a:graphicFrameLocks noGrp="1"/>
          </p:cNvGraphicFramePr>
          <p:nvPr/>
        </p:nvGraphicFramePr>
        <p:xfrm>
          <a:off x="695386" y="4551680"/>
          <a:ext cx="6931720" cy="1920240"/>
        </p:xfrm>
        <a:graphic>
          <a:graphicData uri="http://schemas.openxmlformats.org/drawingml/2006/table">
            <a:tbl>
              <a:tblPr/>
              <a:tblGrid>
                <a:gridCol w="15869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54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5505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pl-PL" sz="1800" dirty="0">
                          <a:latin typeface="+mn-lt"/>
                          <a:ea typeface="Times New Roman"/>
                          <a:cs typeface="Times New Roman"/>
                        </a:rPr>
                        <a:t>Číslo uskupení</a:t>
                      </a:r>
                      <a:endParaRPr lang="cs-CZ" sz="18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pl-PL" sz="1800">
                          <a:latin typeface="+mn-lt"/>
                          <a:ea typeface="Times New Roman"/>
                          <a:cs typeface="Times New Roman"/>
                        </a:rPr>
                        <a:t>1. přihrádka</a:t>
                      </a:r>
                      <a:endParaRPr lang="cs-CZ" sz="18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pl-PL" sz="1800">
                          <a:latin typeface="+mn-lt"/>
                          <a:ea typeface="Times New Roman"/>
                          <a:cs typeface="Times New Roman"/>
                        </a:rPr>
                        <a:t>2. přihrádka</a:t>
                      </a:r>
                      <a:endParaRPr lang="cs-CZ" sz="18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pl-PL" sz="1800" dirty="0">
                          <a:latin typeface="+mn-lt"/>
                          <a:ea typeface="Times New Roman"/>
                          <a:cs typeface="Times New Roman"/>
                        </a:rPr>
                        <a:t>3. přihrádka</a:t>
                      </a:r>
                      <a:endParaRPr lang="cs-CZ" sz="18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endParaRPr lang="cs-CZ" sz="18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pl-PL" sz="1800" dirty="0"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  <a:endParaRPr lang="cs-CZ" sz="18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pl-PL" sz="1800" dirty="0">
                          <a:latin typeface="+mn-lt"/>
                          <a:ea typeface="Times New Roman"/>
                          <a:cs typeface="Times New Roman"/>
                          <a:sym typeface="Wingdings"/>
                        </a:rPr>
                        <a:t></a:t>
                      </a:r>
                      <a:endParaRPr lang="cs-CZ" sz="18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endParaRPr lang="pl-PL" sz="18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endParaRPr lang="pl-PL" sz="18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1800" dirty="0">
                          <a:latin typeface="+mn-lt"/>
                          <a:ea typeface="Times New Roman"/>
                          <a:cs typeface="Times New Roman"/>
                        </a:rPr>
                        <a:t>{1,1}</a:t>
                      </a:r>
                      <a:endParaRPr lang="cs-CZ" sz="18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pl-PL" sz="1800">
                          <a:latin typeface="+mn-lt"/>
                          <a:ea typeface="Times New Roman"/>
                          <a:cs typeface="Times New Roman"/>
                        </a:rPr>
                        <a:t>2</a:t>
                      </a:r>
                      <a:endParaRPr lang="cs-CZ" sz="18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endParaRPr lang="pl-PL" sz="18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pl-PL" sz="1800" dirty="0">
                          <a:latin typeface="+mn-lt"/>
                          <a:ea typeface="Times New Roman"/>
                          <a:cs typeface="Times New Roman"/>
                          <a:sym typeface="Wingdings"/>
                        </a:rPr>
                        <a:t></a:t>
                      </a:r>
                      <a:endParaRPr lang="cs-CZ" sz="18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endParaRPr lang="pl-PL" sz="18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1800" dirty="0">
                          <a:latin typeface="+mn-lt"/>
                          <a:ea typeface="Times New Roman"/>
                          <a:cs typeface="Times New Roman"/>
                        </a:rPr>
                        <a:t>{2,2}</a:t>
                      </a:r>
                      <a:endParaRPr lang="cs-CZ" sz="18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pl-PL" sz="1800">
                          <a:latin typeface="+mn-lt"/>
                          <a:ea typeface="Times New Roman"/>
                          <a:cs typeface="Times New Roman"/>
                        </a:rPr>
                        <a:t>3</a:t>
                      </a:r>
                      <a:endParaRPr lang="cs-CZ" sz="18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endParaRPr lang="pl-PL" sz="18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endParaRPr lang="pl-PL" sz="18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pl-PL" sz="1800" dirty="0">
                          <a:latin typeface="+mn-lt"/>
                          <a:ea typeface="Times New Roman"/>
                          <a:cs typeface="Times New Roman"/>
                          <a:sym typeface="Wingdings"/>
                        </a:rPr>
                        <a:t></a:t>
                      </a:r>
                      <a:endParaRPr lang="cs-CZ" sz="18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1800" dirty="0">
                          <a:latin typeface="+mn-lt"/>
                          <a:ea typeface="Times New Roman"/>
                          <a:cs typeface="Times New Roman"/>
                        </a:rPr>
                        <a:t>{3,3}</a:t>
                      </a:r>
                      <a:endParaRPr lang="cs-CZ" sz="18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pl-PL" sz="1800">
                          <a:latin typeface="+mn-lt"/>
                          <a:ea typeface="Times New Roman"/>
                          <a:cs typeface="Times New Roman"/>
                        </a:rPr>
                        <a:t>4</a:t>
                      </a:r>
                      <a:endParaRPr lang="cs-CZ" sz="18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pl-PL" sz="1800" dirty="0">
                          <a:latin typeface="+mn-lt"/>
                          <a:ea typeface="Times New Roman"/>
                          <a:cs typeface="Times New Roman"/>
                          <a:sym typeface="Wingdings"/>
                        </a:rPr>
                        <a:t></a:t>
                      </a:r>
                      <a:endParaRPr lang="cs-CZ" sz="18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pl-PL" sz="1800" dirty="0">
                          <a:latin typeface="+mn-lt"/>
                          <a:ea typeface="Times New Roman"/>
                          <a:cs typeface="Times New Roman"/>
                          <a:sym typeface="Wingdings"/>
                        </a:rPr>
                        <a:t></a:t>
                      </a:r>
                      <a:endParaRPr lang="cs-CZ" sz="18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endParaRPr lang="pl-PL" sz="18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1800" dirty="0">
                          <a:latin typeface="+mn-lt"/>
                          <a:ea typeface="Times New Roman"/>
                          <a:cs typeface="Times New Roman"/>
                        </a:rPr>
                        <a:t>{1,2}</a:t>
                      </a:r>
                      <a:endParaRPr lang="cs-CZ" sz="18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pl-PL" sz="1800">
                          <a:latin typeface="+mn-lt"/>
                          <a:ea typeface="Times New Roman"/>
                          <a:cs typeface="Times New Roman"/>
                        </a:rPr>
                        <a:t>5</a:t>
                      </a:r>
                      <a:endParaRPr lang="cs-CZ" sz="18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pl-PL" sz="1800" dirty="0">
                          <a:latin typeface="+mn-lt"/>
                          <a:ea typeface="Times New Roman"/>
                          <a:cs typeface="Times New Roman"/>
                          <a:sym typeface="Wingdings"/>
                        </a:rPr>
                        <a:t></a:t>
                      </a:r>
                      <a:endParaRPr lang="cs-CZ" sz="18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endParaRPr lang="pl-PL" sz="18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pl-PL" sz="1800" dirty="0">
                          <a:latin typeface="+mn-lt"/>
                          <a:ea typeface="Times New Roman"/>
                          <a:cs typeface="Times New Roman"/>
                          <a:sym typeface="Wingdings"/>
                        </a:rPr>
                        <a:t></a:t>
                      </a:r>
                      <a:endParaRPr lang="cs-CZ" sz="18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1800" dirty="0">
                          <a:latin typeface="+mn-lt"/>
                          <a:ea typeface="Times New Roman"/>
                          <a:cs typeface="Times New Roman"/>
                        </a:rPr>
                        <a:t>{1,3}</a:t>
                      </a:r>
                      <a:endParaRPr lang="cs-CZ" sz="18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pl-PL" sz="1800" dirty="0">
                          <a:latin typeface="+mn-lt"/>
                          <a:ea typeface="Times New Roman"/>
                          <a:cs typeface="Times New Roman"/>
                        </a:rPr>
                        <a:t>6</a:t>
                      </a:r>
                      <a:endParaRPr lang="cs-CZ" sz="18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endParaRPr lang="pl-PL" sz="18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pl-PL" sz="1800" dirty="0">
                          <a:latin typeface="+mn-lt"/>
                          <a:ea typeface="Times New Roman"/>
                          <a:cs typeface="Times New Roman"/>
                          <a:sym typeface="Wingdings"/>
                        </a:rPr>
                        <a:t></a:t>
                      </a:r>
                      <a:endParaRPr lang="cs-CZ" sz="18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pl-PL" sz="1800" dirty="0">
                          <a:latin typeface="+mn-lt"/>
                          <a:ea typeface="Times New Roman"/>
                          <a:cs typeface="Times New Roman"/>
                          <a:sym typeface="Wingdings"/>
                        </a:rPr>
                        <a:t></a:t>
                      </a:r>
                      <a:endParaRPr lang="cs-CZ" sz="18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1800" dirty="0">
                          <a:latin typeface="+mn-lt"/>
                          <a:ea typeface="Times New Roman"/>
                          <a:cs typeface="Times New Roman"/>
                        </a:rPr>
                        <a:t>{2,3}</a:t>
                      </a:r>
                      <a:endParaRPr lang="cs-CZ" sz="18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5637862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>
            <a:extLst>
              <a:ext uri="{FF2B5EF4-FFF2-40B4-BE49-F238E27FC236}">
                <a16:creationId xmlns:a16="http://schemas.microsoft.com/office/drawing/2014/main" id="{4166DB6F-F1CB-4BB3-AFE8-0C71AE60449E}"/>
              </a:ext>
            </a:extLst>
          </p:cNvPr>
          <p:cNvSpPr/>
          <p:nvPr/>
        </p:nvSpPr>
        <p:spPr>
          <a:xfrm>
            <a:off x="0" y="2417445"/>
            <a:ext cx="12192000" cy="41104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CEF5F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Zástupný symbol pro obsah 1"/>
              <p:cNvSpPr>
                <a:spLocks noGrp="1"/>
              </p:cNvSpPr>
              <p:nvPr>
                <p:ph idx="1"/>
              </p:nvPr>
            </p:nvSpPr>
            <p:spPr>
              <a:xfrm>
                <a:off x="592667" y="1346200"/>
                <a:ext cx="11125200" cy="5148262"/>
              </a:xfrm>
            </p:spPr>
            <p:txBody>
              <a:bodyPr>
                <a:noAutofit/>
              </a:bodyPr>
              <a:lstStyle/>
              <a:p>
                <a:pPr marL="0" algn="ctr">
                  <a:buNone/>
                </a:pPr>
                <a:r>
                  <a:rPr lang="cs-CZ" dirty="0"/>
                  <a:t>Mějme množinu </a:t>
                </a:r>
                <a14:m>
                  <m:oMath xmlns:m="http://schemas.openxmlformats.org/officeDocument/2006/math">
                    <m:r>
                      <a:rPr lang="cs-CZ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cs-CZ" dirty="0"/>
                  <a:t> prvků. Počet </a:t>
                </a:r>
                <a:r>
                  <a:rPr lang="cs-CZ" dirty="0">
                    <a:solidFill>
                      <a:srgbClr val="00A499"/>
                    </a:solidFill>
                  </a:rPr>
                  <a:t>neuspořádaných</a:t>
                </a:r>
                <a:r>
                  <a:rPr lang="cs-CZ" dirty="0"/>
                  <a:t> </a:t>
                </a:r>
                <a14:m>
                  <m:oMath xmlns:m="http://schemas.openxmlformats.org/officeDocument/2006/math">
                    <m:r>
                      <a:rPr lang="cs-CZ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cs-CZ" dirty="0"/>
                  <a:t>-</a:t>
                </a:r>
                <a:r>
                  <a:rPr lang="cs-CZ" dirty="0" err="1"/>
                  <a:t>tic</a:t>
                </a:r>
                <a:r>
                  <a:rPr lang="cs-CZ" dirty="0"/>
                  <a:t>, v nichž se každý prvek vyskytuje nejvýše </a:t>
                </a:r>
                <a14:m>
                  <m:oMath xmlns:m="http://schemas.openxmlformats.org/officeDocument/2006/math">
                    <m:r>
                      <a:rPr lang="cs-CZ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cs-CZ" dirty="0"/>
                  <a:t> krát označujeme jako počet kombinací </a:t>
                </a:r>
                <a14:m>
                  <m:oMath xmlns:m="http://schemas.openxmlformats.org/officeDocument/2006/math">
                    <m:r>
                      <a:rPr lang="cs-CZ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cs-CZ" dirty="0"/>
                  <a:t>. třídy z </a:t>
                </a:r>
                <a14:m>
                  <m:oMath xmlns:m="http://schemas.openxmlformats.org/officeDocument/2006/math">
                    <m:r>
                      <a:rPr lang="cs-CZ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cs-CZ" dirty="0"/>
                  <a:t> prvků s opakováním a značíme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b="0" i="1" dirty="0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cs-CZ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cs-CZ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cs-CZ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r>
                  <a:rPr lang="cs-CZ" dirty="0"/>
                  <a:t>. </a:t>
                </a:r>
              </a:p>
              <a:p>
                <a:pPr marL="0" algn="ctr">
                  <a:buNone/>
                </a:pPr>
                <a:endParaRPr lang="cs-CZ" dirty="0"/>
              </a:p>
              <a:p>
                <a:pPr marL="0" indent="0">
                  <a:buNone/>
                </a:pPr>
                <a:r>
                  <a:rPr lang="cs-CZ" dirty="0"/>
                  <a:t>Kolik je možností jak rozdělit 2 dopisy do 3 přihrádek?</a:t>
                </a:r>
                <a:r>
                  <a:rPr lang="en-US" dirty="0"/>
                  <a:t>  </a:t>
                </a:r>
              </a:p>
              <a:p>
                <a:pPr marL="0" indent="0">
                  <a:buNone/>
                </a:pPr>
                <a:r>
                  <a:rPr lang="cs-CZ" b="1" dirty="0"/>
                  <a:t>Řešení:</a:t>
                </a:r>
                <a:r>
                  <a:rPr lang="cs-CZ" dirty="0"/>
                  <a:t> </a:t>
                </a:r>
              </a:p>
              <a:p>
                <a:pPr marL="0" indent="0">
                  <a:buNone/>
                </a:pPr>
                <a:r>
                  <a:rPr lang="cs-CZ" dirty="0"/>
                  <a:t>Každému dopisu přiřazujeme číslo přihrádky, hledáme tedy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i="1" dirty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cs-CZ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 dirty="0">
                            <a:latin typeface="Cambria Math" panose="02040503050406030204" pitchFamily="18" charset="0"/>
                          </a:rPr>
                          <m:t>3,2</m:t>
                        </m:r>
                      </m:e>
                    </m:d>
                  </m:oMath>
                </a14:m>
                <a:r>
                  <a:rPr lang="cs-CZ" dirty="0"/>
                  <a:t>. , tj. počet </a:t>
                </a:r>
                <a:r>
                  <a:rPr lang="cs-CZ" dirty="0" err="1"/>
                  <a:t>neúspořádaných</a:t>
                </a:r>
                <a:r>
                  <a:rPr lang="cs-CZ" dirty="0"/>
                  <a:t> dvojic (</a:t>
                </a:r>
                <a14:m>
                  <m:oMath xmlns:m="http://schemas.openxmlformats.org/officeDocument/2006/math">
                    <m:r>
                      <a:rPr lang="cs-CZ" i="1" dirty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cs-CZ" i="1" dirty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cs-CZ" dirty="0"/>
                  <a:t>) ze 3 prvků (</a:t>
                </a:r>
                <a14:m>
                  <m:oMath xmlns:m="http://schemas.openxmlformats.org/officeDocument/2006/math">
                    <m:r>
                      <a:rPr lang="cs-CZ" i="1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cs-CZ" i="1" dirty="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cs-CZ" dirty="0"/>
                  <a:t>), přičemž prvky se mohou opakovat. Označme každý dopis symbolem </a:t>
                </a:r>
                <a:r>
                  <a:rPr lang="pl-PL" dirty="0">
                    <a:ea typeface="Times New Roman"/>
                    <a:cs typeface="Times New Roman"/>
                    <a:sym typeface="Wingdings"/>
                  </a:rPr>
                  <a:t></a:t>
                </a:r>
                <a:r>
                  <a:rPr lang="cs-CZ" sz="800" dirty="0">
                    <a:sym typeface="Wingdings"/>
                  </a:rPr>
                  <a:t>  </a:t>
                </a:r>
                <a:r>
                  <a:rPr lang="pl-PL" dirty="0">
                    <a:ea typeface="Times New Roman"/>
                    <a:cs typeface="Times New Roman"/>
                    <a:sym typeface="Mathematica1"/>
                  </a:rPr>
                  <a:t>a každé oddělení dvou sousedních přihrádek symbolem |. </a:t>
                </a:r>
                <a:endParaRPr lang="cs-CZ" dirty="0"/>
              </a:p>
              <a:p>
                <a:pPr marL="0" indent="0" algn="just">
                  <a:buNone/>
                </a:pPr>
                <a:endParaRPr lang="cs-CZ" sz="800" dirty="0"/>
              </a:p>
              <a:p>
                <a:pPr marL="0" indent="0" algn="ctr">
                  <a:buNone/>
                </a:pPr>
                <a:endParaRPr lang="cs-CZ" dirty="0"/>
              </a:p>
            </p:txBody>
          </p:sp>
        </mc:Choice>
        <mc:Fallback>
          <p:sp>
            <p:nvSpPr>
              <p:cNvPr id="2" name="Zástupný symbol pro obsah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2667" y="1346200"/>
                <a:ext cx="11125200" cy="5148262"/>
              </a:xfrm>
              <a:blipFill>
                <a:blip r:embed="rId2"/>
                <a:stretch>
                  <a:fillRect l="-548" t="-1303" r="-54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Kombinatorika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34</a:t>
            </a:fld>
            <a:r>
              <a:rPr lang="cs-CZ" dirty="0"/>
              <a:t> / 38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Kombinace s opakováním</a:t>
            </a:r>
          </a:p>
        </p:txBody>
      </p:sp>
      <p:graphicFrame>
        <p:nvGraphicFramePr>
          <p:cNvPr id="23" name="Tabulka 22">
            <a:extLst>
              <a:ext uri="{FF2B5EF4-FFF2-40B4-BE49-F238E27FC236}">
                <a16:creationId xmlns:a16="http://schemas.microsoft.com/office/drawing/2014/main" id="{63E95F12-3EC4-4F36-93BD-D5CD20E901C4}"/>
              </a:ext>
            </a:extLst>
          </p:cNvPr>
          <p:cNvGraphicFramePr>
            <a:graphicFrameLocks noGrp="1"/>
          </p:cNvGraphicFramePr>
          <p:nvPr/>
        </p:nvGraphicFramePr>
        <p:xfrm>
          <a:off x="695386" y="4551680"/>
          <a:ext cx="8640959" cy="1920240"/>
        </p:xfrm>
        <a:graphic>
          <a:graphicData uri="http://schemas.openxmlformats.org/drawingml/2006/table">
            <a:tbl>
              <a:tblPr/>
              <a:tblGrid>
                <a:gridCol w="15869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54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5505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0923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pl-PL" sz="1800" dirty="0">
                          <a:latin typeface="+mn-lt"/>
                          <a:ea typeface="Times New Roman"/>
                          <a:cs typeface="Times New Roman"/>
                        </a:rPr>
                        <a:t>Číslo uskupení</a:t>
                      </a:r>
                      <a:endParaRPr lang="cs-CZ" sz="18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pl-PL" sz="1800">
                          <a:latin typeface="+mn-lt"/>
                          <a:ea typeface="Times New Roman"/>
                          <a:cs typeface="Times New Roman"/>
                        </a:rPr>
                        <a:t>1. přihrádka</a:t>
                      </a:r>
                      <a:endParaRPr lang="cs-CZ" sz="18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pl-PL" sz="1800">
                          <a:latin typeface="+mn-lt"/>
                          <a:ea typeface="Times New Roman"/>
                          <a:cs typeface="Times New Roman"/>
                        </a:rPr>
                        <a:t>2. přihrádka</a:t>
                      </a:r>
                      <a:endParaRPr lang="cs-CZ" sz="18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pl-PL" sz="1800" dirty="0">
                          <a:latin typeface="+mn-lt"/>
                          <a:ea typeface="Times New Roman"/>
                          <a:cs typeface="Times New Roman"/>
                        </a:rPr>
                        <a:t>3. přihrádka</a:t>
                      </a:r>
                      <a:endParaRPr lang="cs-CZ" sz="18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endParaRPr lang="cs-CZ" sz="18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pl-PL" sz="1800" dirty="0">
                          <a:latin typeface="+mn-lt"/>
                          <a:ea typeface="Times New Roman"/>
                          <a:cs typeface="Times New Roman"/>
                        </a:rPr>
                        <a:t>Symbolický zápis</a:t>
                      </a:r>
                      <a:endParaRPr lang="cs-CZ" sz="18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pl-PL" sz="1800" dirty="0"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  <a:endParaRPr lang="cs-CZ" sz="18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pl-PL" sz="1800" dirty="0">
                          <a:latin typeface="+mn-lt"/>
                          <a:ea typeface="Times New Roman"/>
                          <a:cs typeface="Times New Roman"/>
                          <a:sym typeface="Wingdings"/>
                        </a:rPr>
                        <a:t></a:t>
                      </a:r>
                      <a:endParaRPr lang="cs-CZ" sz="18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endParaRPr lang="pl-PL" sz="18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endParaRPr lang="pl-PL" sz="18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1800" dirty="0">
                          <a:latin typeface="+mn-lt"/>
                          <a:ea typeface="Times New Roman"/>
                          <a:cs typeface="Times New Roman"/>
                        </a:rPr>
                        <a:t>{1,1}</a:t>
                      </a:r>
                      <a:endParaRPr lang="cs-CZ" sz="18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pl-PL" dirty="0">
                          <a:ea typeface="Times New Roman"/>
                          <a:cs typeface="Times New Roman"/>
                          <a:sym typeface="Wingdings"/>
                        </a:rPr>
                        <a:t></a:t>
                      </a:r>
                      <a:r>
                        <a:rPr lang="pl-PL" sz="1800" dirty="0">
                          <a:latin typeface="+mn-lt"/>
                          <a:ea typeface="Times New Roman"/>
                          <a:cs typeface="Times New Roman"/>
                        </a:rPr>
                        <a:t>||</a:t>
                      </a:r>
                      <a:endParaRPr lang="cs-CZ" sz="18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pl-PL" sz="1800">
                          <a:latin typeface="+mn-lt"/>
                          <a:ea typeface="Times New Roman"/>
                          <a:cs typeface="Times New Roman"/>
                        </a:rPr>
                        <a:t>2</a:t>
                      </a:r>
                      <a:endParaRPr lang="cs-CZ" sz="18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endParaRPr lang="pl-PL" sz="18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pl-PL" sz="1800" dirty="0">
                          <a:latin typeface="+mn-lt"/>
                          <a:ea typeface="Times New Roman"/>
                          <a:cs typeface="Times New Roman"/>
                          <a:sym typeface="Wingdings"/>
                        </a:rPr>
                        <a:t></a:t>
                      </a:r>
                      <a:endParaRPr lang="cs-CZ" sz="18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endParaRPr lang="pl-PL" sz="18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1800" dirty="0">
                          <a:latin typeface="+mn-lt"/>
                          <a:ea typeface="Times New Roman"/>
                          <a:cs typeface="Times New Roman"/>
                        </a:rPr>
                        <a:t>{2,2}</a:t>
                      </a:r>
                      <a:endParaRPr lang="cs-CZ" sz="18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pl-PL" sz="1800" dirty="0">
                          <a:latin typeface="+mn-lt"/>
                          <a:ea typeface="Times New Roman"/>
                          <a:cs typeface="Times New Roman"/>
                        </a:rPr>
                        <a:t>|</a:t>
                      </a:r>
                      <a:r>
                        <a:rPr lang="pl-PL" dirty="0">
                          <a:ea typeface="Times New Roman"/>
                          <a:cs typeface="Times New Roman"/>
                          <a:sym typeface="Wingdings"/>
                        </a:rPr>
                        <a:t></a:t>
                      </a:r>
                      <a:r>
                        <a:rPr lang="pl-PL" sz="1800" dirty="0">
                          <a:latin typeface="+mn-lt"/>
                          <a:ea typeface="Times New Roman"/>
                          <a:cs typeface="Times New Roman"/>
                        </a:rPr>
                        <a:t>|</a:t>
                      </a:r>
                      <a:endParaRPr lang="cs-CZ" sz="18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pl-PL" sz="1800">
                          <a:latin typeface="+mn-lt"/>
                          <a:ea typeface="Times New Roman"/>
                          <a:cs typeface="Times New Roman"/>
                        </a:rPr>
                        <a:t>3</a:t>
                      </a:r>
                      <a:endParaRPr lang="cs-CZ" sz="18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endParaRPr lang="pl-PL" sz="18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endParaRPr lang="pl-PL" sz="18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pl-PL" sz="1800" dirty="0">
                          <a:latin typeface="+mn-lt"/>
                          <a:ea typeface="Times New Roman"/>
                          <a:cs typeface="Times New Roman"/>
                          <a:sym typeface="Wingdings"/>
                        </a:rPr>
                        <a:t></a:t>
                      </a:r>
                      <a:endParaRPr lang="cs-CZ" sz="18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1800" dirty="0">
                          <a:latin typeface="+mn-lt"/>
                          <a:ea typeface="Times New Roman"/>
                          <a:cs typeface="Times New Roman"/>
                        </a:rPr>
                        <a:t>{3,3}</a:t>
                      </a:r>
                      <a:endParaRPr lang="cs-CZ" sz="18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pl-PL" sz="1800" dirty="0">
                          <a:latin typeface="+mn-lt"/>
                          <a:ea typeface="Times New Roman"/>
                          <a:cs typeface="Times New Roman"/>
                        </a:rPr>
                        <a:t>||</a:t>
                      </a:r>
                      <a:r>
                        <a:rPr lang="pl-PL" dirty="0">
                          <a:ea typeface="Times New Roman"/>
                          <a:cs typeface="Times New Roman"/>
                          <a:sym typeface="Wingdings"/>
                        </a:rPr>
                        <a:t></a:t>
                      </a:r>
                      <a:endParaRPr lang="cs-CZ" sz="18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pl-PL" sz="1800">
                          <a:latin typeface="+mn-lt"/>
                          <a:ea typeface="Times New Roman"/>
                          <a:cs typeface="Times New Roman"/>
                        </a:rPr>
                        <a:t>4</a:t>
                      </a:r>
                      <a:endParaRPr lang="cs-CZ" sz="18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pl-PL" sz="1800" dirty="0">
                          <a:latin typeface="+mn-lt"/>
                          <a:ea typeface="Times New Roman"/>
                          <a:cs typeface="Times New Roman"/>
                          <a:sym typeface="Wingdings"/>
                        </a:rPr>
                        <a:t></a:t>
                      </a:r>
                      <a:endParaRPr lang="cs-CZ" sz="18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pl-PL" sz="1800" dirty="0">
                          <a:latin typeface="+mn-lt"/>
                          <a:ea typeface="Times New Roman"/>
                          <a:cs typeface="Times New Roman"/>
                          <a:sym typeface="Wingdings"/>
                        </a:rPr>
                        <a:t></a:t>
                      </a:r>
                      <a:endParaRPr lang="cs-CZ" sz="18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endParaRPr lang="pl-PL" sz="18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1800" dirty="0">
                          <a:latin typeface="+mn-lt"/>
                          <a:ea typeface="Times New Roman"/>
                          <a:cs typeface="Times New Roman"/>
                        </a:rPr>
                        <a:t>{1,2}</a:t>
                      </a:r>
                      <a:endParaRPr lang="cs-CZ" sz="18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pl-PL" dirty="0">
                          <a:ea typeface="Times New Roman"/>
                          <a:cs typeface="Times New Roman"/>
                          <a:sym typeface="Wingdings"/>
                        </a:rPr>
                        <a:t></a:t>
                      </a:r>
                      <a:r>
                        <a:rPr lang="pl-PL" sz="1800" dirty="0">
                          <a:latin typeface="+mn-lt"/>
                          <a:ea typeface="Times New Roman"/>
                          <a:cs typeface="Times New Roman"/>
                        </a:rPr>
                        <a:t>|</a:t>
                      </a:r>
                      <a:r>
                        <a:rPr lang="pl-PL" dirty="0">
                          <a:ea typeface="Times New Roman"/>
                          <a:cs typeface="Times New Roman"/>
                          <a:sym typeface="Wingdings"/>
                        </a:rPr>
                        <a:t></a:t>
                      </a:r>
                      <a:r>
                        <a:rPr lang="pl-PL" sz="1800" dirty="0">
                          <a:latin typeface="+mn-lt"/>
                          <a:ea typeface="Times New Roman"/>
                          <a:cs typeface="Times New Roman"/>
                        </a:rPr>
                        <a:t>|</a:t>
                      </a:r>
                      <a:endParaRPr lang="cs-CZ" sz="18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pl-PL" sz="1800">
                          <a:latin typeface="+mn-lt"/>
                          <a:ea typeface="Times New Roman"/>
                          <a:cs typeface="Times New Roman"/>
                        </a:rPr>
                        <a:t>5</a:t>
                      </a:r>
                      <a:endParaRPr lang="cs-CZ" sz="18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pl-PL" sz="1800" dirty="0">
                          <a:latin typeface="+mn-lt"/>
                          <a:ea typeface="Times New Roman"/>
                          <a:cs typeface="Times New Roman"/>
                          <a:sym typeface="Wingdings"/>
                        </a:rPr>
                        <a:t></a:t>
                      </a:r>
                      <a:endParaRPr lang="cs-CZ" sz="18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endParaRPr lang="pl-PL" sz="18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pl-PL" sz="1800" dirty="0">
                          <a:latin typeface="+mn-lt"/>
                          <a:ea typeface="Times New Roman"/>
                          <a:cs typeface="Times New Roman"/>
                          <a:sym typeface="Wingdings"/>
                        </a:rPr>
                        <a:t></a:t>
                      </a:r>
                      <a:endParaRPr lang="cs-CZ" sz="18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1800" dirty="0">
                          <a:latin typeface="+mn-lt"/>
                          <a:ea typeface="Times New Roman"/>
                          <a:cs typeface="Times New Roman"/>
                        </a:rPr>
                        <a:t>{1,3}</a:t>
                      </a:r>
                      <a:endParaRPr lang="cs-CZ" sz="18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pl-PL" dirty="0">
                          <a:ea typeface="Times New Roman"/>
                          <a:cs typeface="Times New Roman"/>
                          <a:sym typeface="Wingdings"/>
                        </a:rPr>
                        <a:t></a:t>
                      </a:r>
                      <a:r>
                        <a:rPr lang="pl-PL" sz="1800" dirty="0">
                          <a:latin typeface="+mn-lt"/>
                          <a:ea typeface="Times New Roman"/>
                          <a:cs typeface="Times New Roman"/>
                        </a:rPr>
                        <a:t>||</a:t>
                      </a:r>
                      <a:r>
                        <a:rPr lang="pl-PL" dirty="0">
                          <a:ea typeface="Times New Roman"/>
                          <a:cs typeface="Times New Roman"/>
                          <a:sym typeface="Wingdings"/>
                        </a:rPr>
                        <a:t></a:t>
                      </a:r>
                      <a:endParaRPr lang="cs-CZ" sz="18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pl-PL" sz="1800" dirty="0">
                          <a:latin typeface="+mn-lt"/>
                          <a:ea typeface="Times New Roman"/>
                          <a:cs typeface="Times New Roman"/>
                        </a:rPr>
                        <a:t>6</a:t>
                      </a:r>
                      <a:endParaRPr lang="cs-CZ" sz="18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endParaRPr lang="pl-PL" sz="18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pl-PL" sz="1800" dirty="0">
                          <a:latin typeface="+mn-lt"/>
                          <a:ea typeface="Times New Roman"/>
                          <a:cs typeface="Times New Roman"/>
                          <a:sym typeface="Wingdings"/>
                        </a:rPr>
                        <a:t></a:t>
                      </a:r>
                      <a:endParaRPr lang="cs-CZ" sz="18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pl-PL" sz="1800" dirty="0">
                          <a:latin typeface="+mn-lt"/>
                          <a:ea typeface="Times New Roman"/>
                          <a:cs typeface="Times New Roman"/>
                          <a:sym typeface="Wingdings"/>
                        </a:rPr>
                        <a:t></a:t>
                      </a:r>
                      <a:endParaRPr lang="cs-CZ" sz="18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1800" dirty="0">
                          <a:latin typeface="+mn-lt"/>
                          <a:ea typeface="Times New Roman"/>
                          <a:cs typeface="Times New Roman"/>
                        </a:rPr>
                        <a:t>{2,3}</a:t>
                      </a:r>
                      <a:endParaRPr lang="cs-CZ" sz="18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pl-PL" sz="1800" dirty="0">
                          <a:latin typeface="+mn-lt"/>
                          <a:ea typeface="Times New Roman"/>
                          <a:cs typeface="Times New Roman"/>
                        </a:rPr>
                        <a:t>|</a:t>
                      </a:r>
                      <a:r>
                        <a:rPr lang="pl-PL" dirty="0">
                          <a:ea typeface="Times New Roman"/>
                          <a:cs typeface="Times New Roman"/>
                          <a:sym typeface="Wingdings"/>
                        </a:rPr>
                        <a:t></a:t>
                      </a:r>
                      <a:r>
                        <a:rPr lang="pl-PL" sz="1800" dirty="0">
                          <a:latin typeface="+mn-lt"/>
                          <a:ea typeface="Times New Roman"/>
                          <a:cs typeface="Times New Roman"/>
                        </a:rPr>
                        <a:t>|</a:t>
                      </a:r>
                      <a:r>
                        <a:rPr lang="pl-PL" dirty="0">
                          <a:ea typeface="Times New Roman"/>
                          <a:cs typeface="Times New Roman"/>
                          <a:sym typeface="Wingdings"/>
                        </a:rPr>
                        <a:t></a:t>
                      </a:r>
                      <a:endParaRPr lang="cs-CZ" sz="18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9951669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>
            <a:extLst>
              <a:ext uri="{FF2B5EF4-FFF2-40B4-BE49-F238E27FC236}">
                <a16:creationId xmlns:a16="http://schemas.microsoft.com/office/drawing/2014/main" id="{4166DB6F-F1CB-4BB3-AFE8-0C71AE60449E}"/>
              </a:ext>
            </a:extLst>
          </p:cNvPr>
          <p:cNvSpPr/>
          <p:nvPr/>
        </p:nvSpPr>
        <p:spPr>
          <a:xfrm>
            <a:off x="0" y="2417445"/>
            <a:ext cx="12192000" cy="41104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CEF5F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Zástupný symbol pro obsah 1"/>
              <p:cNvSpPr>
                <a:spLocks noGrp="1"/>
              </p:cNvSpPr>
              <p:nvPr>
                <p:ph idx="1"/>
              </p:nvPr>
            </p:nvSpPr>
            <p:spPr>
              <a:xfrm>
                <a:off x="592667" y="1346200"/>
                <a:ext cx="11125200" cy="5148262"/>
              </a:xfrm>
            </p:spPr>
            <p:txBody>
              <a:bodyPr>
                <a:noAutofit/>
              </a:bodyPr>
              <a:lstStyle/>
              <a:p>
                <a:pPr marL="0" algn="ctr">
                  <a:buNone/>
                </a:pPr>
                <a:r>
                  <a:rPr lang="cs-CZ" dirty="0"/>
                  <a:t>Mějme množinu </a:t>
                </a:r>
                <a14:m>
                  <m:oMath xmlns:m="http://schemas.openxmlformats.org/officeDocument/2006/math">
                    <m:r>
                      <a:rPr lang="cs-CZ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cs-CZ" dirty="0"/>
                  <a:t> prvků. Počet </a:t>
                </a:r>
                <a:r>
                  <a:rPr lang="cs-CZ" dirty="0">
                    <a:solidFill>
                      <a:srgbClr val="00A499"/>
                    </a:solidFill>
                  </a:rPr>
                  <a:t>neuspořádaných</a:t>
                </a:r>
                <a:r>
                  <a:rPr lang="cs-CZ" dirty="0"/>
                  <a:t> </a:t>
                </a:r>
                <a14:m>
                  <m:oMath xmlns:m="http://schemas.openxmlformats.org/officeDocument/2006/math">
                    <m:r>
                      <a:rPr lang="cs-CZ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cs-CZ" dirty="0"/>
                  <a:t>-</a:t>
                </a:r>
                <a:r>
                  <a:rPr lang="cs-CZ" dirty="0" err="1"/>
                  <a:t>tic</a:t>
                </a:r>
                <a:r>
                  <a:rPr lang="cs-CZ" dirty="0"/>
                  <a:t>, v nichž se každý prvek vyskytuje nejvýše </a:t>
                </a:r>
                <a14:m>
                  <m:oMath xmlns:m="http://schemas.openxmlformats.org/officeDocument/2006/math">
                    <m:r>
                      <a:rPr lang="cs-CZ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cs-CZ" dirty="0"/>
                  <a:t> krát označujeme jako počet kombinací </a:t>
                </a:r>
                <a14:m>
                  <m:oMath xmlns:m="http://schemas.openxmlformats.org/officeDocument/2006/math">
                    <m:r>
                      <a:rPr lang="cs-CZ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cs-CZ" dirty="0"/>
                  <a:t>. třídy z </a:t>
                </a:r>
                <a14:m>
                  <m:oMath xmlns:m="http://schemas.openxmlformats.org/officeDocument/2006/math">
                    <m:r>
                      <a:rPr lang="cs-CZ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cs-CZ" dirty="0"/>
                  <a:t> prvků s opakováním a značíme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b="0" i="1" dirty="0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cs-CZ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cs-CZ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cs-CZ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r>
                  <a:rPr lang="cs-CZ" dirty="0"/>
                  <a:t>. </a:t>
                </a:r>
              </a:p>
              <a:p>
                <a:pPr marL="0" algn="ctr">
                  <a:buNone/>
                </a:pPr>
                <a:endParaRPr lang="cs-CZ" dirty="0"/>
              </a:p>
              <a:p>
                <a:pPr marL="0" indent="0">
                  <a:buNone/>
                </a:pPr>
                <a:r>
                  <a:rPr lang="cs-CZ" dirty="0"/>
                  <a:t>Kolik je možností jak rozdělit 2 dopisy do 3 přihrádek?</a:t>
                </a:r>
                <a:r>
                  <a:rPr lang="en-US" dirty="0"/>
                  <a:t>  </a:t>
                </a:r>
              </a:p>
              <a:p>
                <a:pPr marL="0" indent="0">
                  <a:buNone/>
                </a:pPr>
                <a:r>
                  <a:rPr lang="cs-CZ" b="1" dirty="0"/>
                  <a:t>Řešení:</a:t>
                </a:r>
                <a:r>
                  <a:rPr lang="cs-CZ" dirty="0"/>
                  <a:t> </a:t>
                </a:r>
              </a:p>
              <a:p>
                <a:pPr marL="0" indent="0">
                  <a:buNone/>
                </a:pPr>
                <a:r>
                  <a:rPr lang="cs-CZ" dirty="0"/>
                  <a:t>Každému dopisu přiřazujeme číslo přihrádky, hledáme tedy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i="1" dirty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cs-CZ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 dirty="0">
                            <a:latin typeface="Cambria Math" panose="02040503050406030204" pitchFamily="18" charset="0"/>
                          </a:rPr>
                          <m:t>3,2</m:t>
                        </m:r>
                      </m:e>
                    </m:d>
                  </m:oMath>
                </a14:m>
                <a:r>
                  <a:rPr lang="cs-CZ" dirty="0"/>
                  <a:t>. , tj. počet </a:t>
                </a:r>
                <a:r>
                  <a:rPr lang="cs-CZ" dirty="0" err="1"/>
                  <a:t>neúspořádaných</a:t>
                </a:r>
                <a:r>
                  <a:rPr lang="cs-CZ" dirty="0"/>
                  <a:t> dvojic (</a:t>
                </a:r>
                <a14:m>
                  <m:oMath xmlns:m="http://schemas.openxmlformats.org/officeDocument/2006/math">
                    <m:r>
                      <a:rPr lang="cs-CZ" i="1" dirty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cs-CZ" i="1" dirty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cs-CZ" dirty="0"/>
                  <a:t>) ze 3 prvků (</a:t>
                </a:r>
                <a14:m>
                  <m:oMath xmlns:m="http://schemas.openxmlformats.org/officeDocument/2006/math">
                    <m:r>
                      <a:rPr lang="cs-CZ" i="1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cs-CZ" i="1" dirty="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cs-CZ" dirty="0"/>
                  <a:t>), přičemž prvky se mohou opakovat. Označme každý dopis symbolem </a:t>
                </a:r>
                <a:r>
                  <a:rPr lang="pl-PL" dirty="0">
                    <a:ea typeface="Times New Roman"/>
                    <a:cs typeface="Times New Roman"/>
                    <a:sym typeface="Wingdings"/>
                  </a:rPr>
                  <a:t></a:t>
                </a:r>
                <a:r>
                  <a:rPr lang="cs-CZ" sz="800" dirty="0">
                    <a:sym typeface="Wingdings"/>
                  </a:rPr>
                  <a:t>  </a:t>
                </a:r>
                <a:r>
                  <a:rPr lang="pl-PL" dirty="0">
                    <a:ea typeface="Times New Roman"/>
                    <a:cs typeface="Times New Roman"/>
                    <a:sym typeface="Mathematica1"/>
                  </a:rPr>
                  <a:t>a každé oddělení dvou sousedních přihrádek symbolem |. Všimněte si, že každé uskupení dopisů odpovídá právě jednomu symbolickému zápisu,  </a:t>
                </a:r>
                <a:endParaRPr lang="cs-CZ" dirty="0"/>
              </a:p>
              <a:p>
                <a:pPr marL="0" indent="0" algn="just">
                  <a:buNone/>
                </a:pPr>
                <a:endParaRPr lang="cs-CZ" sz="800" dirty="0"/>
              </a:p>
              <a:p>
                <a:pPr marL="0" indent="0" algn="ctr">
                  <a:buNone/>
                </a:pPr>
                <a:endParaRPr lang="cs-CZ" dirty="0"/>
              </a:p>
            </p:txBody>
          </p:sp>
        </mc:Choice>
        <mc:Fallback>
          <p:sp>
            <p:nvSpPr>
              <p:cNvPr id="2" name="Zástupný symbol pro obsah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2667" y="1346200"/>
                <a:ext cx="11125200" cy="5148262"/>
              </a:xfrm>
              <a:blipFill>
                <a:blip r:embed="rId2"/>
                <a:stretch>
                  <a:fillRect l="-548" t="-1303" r="-54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Kombinatorika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35</a:t>
            </a:fld>
            <a:r>
              <a:rPr lang="cs-CZ" dirty="0"/>
              <a:t> / 38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Kombinace s opakováním</a:t>
            </a:r>
          </a:p>
        </p:txBody>
      </p:sp>
      <p:graphicFrame>
        <p:nvGraphicFramePr>
          <p:cNvPr id="23" name="Tabulka 22">
            <a:extLst>
              <a:ext uri="{FF2B5EF4-FFF2-40B4-BE49-F238E27FC236}">
                <a16:creationId xmlns:a16="http://schemas.microsoft.com/office/drawing/2014/main" id="{63E95F12-3EC4-4F36-93BD-D5CD20E901C4}"/>
              </a:ext>
            </a:extLst>
          </p:cNvPr>
          <p:cNvGraphicFramePr>
            <a:graphicFrameLocks noGrp="1"/>
          </p:cNvGraphicFramePr>
          <p:nvPr/>
        </p:nvGraphicFramePr>
        <p:xfrm>
          <a:off x="695386" y="4551680"/>
          <a:ext cx="8640959" cy="1920240"/>
        </p:xfrm>
        <a:graphic>
          <a:graphicData uri="http://schemas.openxmlformats.org/drawingml/2006/table">
            <a:tbl>
              <a:tblPr/>
              <a:tblGrid>
                <a:gridCol w="15869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54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5505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0923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pl-PL" sz="1800" dirty="0">
                          <a:latin typeface="+mn-lt"/>
                          <a:ea typeface="Times New Roman"/>
                          <a:cs typeface="Times New Roman"/>
                        </a:rPr>
                        <a:t>Číslo uskupení</a:t>
                      </a:r>
                      <a:endParaRPr lang="cs-CZ" sz="18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pl-PL" sz="1800">
                          <a:latin typeface="+mn-lt"/>
                          <a:ea typeface="Times New Roman"/>
                          <a:cs typeface="Times New Roman"/>
                        </a:rPr>
                        <a:t>1. přihrádka</a:t>
                      </a:r>
                      <a:endParaRPr lang="cs-CZ" sz="18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pl-PL" sz="1800">
                          <a:latin typeface="+mn-lt"/>
                          <a:ea typeface="Times New Roman"/>
                          <a:cs typeface="Times New Roman"/>
                        </a:rPr>
                        <a:t>2. přihrádka</a:t>
                      </a:r>
                      <a:endParaRPr lang="cs-CZ" sz="18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pl-PL" sz="1800" dirty="0">
                          <a:latin typeface="+mn-lt"/>
                          <a:ea typeface="Times New Roman"/>
                          <a:cs typeface="Times New Roman"/>
                        </a:rPr>
                        <a:t>3. přihrádka</a:t>
                      </a:r>
                      <a:endParaRPr lang="cs-CZ" sz="18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endParaRPr lang="cs-CZ" sz="18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pl-PL" sz="1800" dirty="0">
                          <a:latin typeface="+mn-lt"/>
                          <a:ea typeface="Times New Roman"/>
                          <a:cs typeface="Times New Roman"/>
                        </a:rPr>
                        <a:t>Symbolický zápis</a:t>
                      </a:r>
                      <a:endParaRPr lang="cs-CZ" sz="18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pl-PL" sz="1800" dirty="0"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  <a:endParaRPr lang="cs-CZ" sz="18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pl-PL" sz="1800" dirty="0">
                          <a:latin typeface="+mn-lt"/>
                          <a:ea typeface="Times New Roman"/>
                          <a:cs typeface="Times New Roman"/>
                          <a:sym typeface="Wingdings"/>
                        </a:rPr>
                        <a:t></a:t>
                      </a:r>
                      <a:endParaRPr lang="cs-CZ" sz="18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endParaRPr lang="pl-PL" sz="18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endParaRPr lang="pl-PL" sz="18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1800" dirty="0">
                          <a:latin typeface="+mn-lt"/>
                          <a:ea typeface="Times New Roman"/>
                          <a:cs typeface="Times New Roman"/>
                        </a:rPr>
                        <a:t>{1,1}</a:t>
                      </a:r>
                      <a:endParaRPr lang="cs-CZ" sz="18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pl-PL" dirty="0">
                          <a:ea typeface="Times New Roman"/>
                          <a:cs typeface="Times New Roman"/>
                          <a:sym typeface="Wingdings"/>
                        </a:rPr>
                        <a:t></a:t>
                      </a:r>
                      <a:r>
                        <a:rPr lang="pl-PL" sz="1800" dirty="0">
                          <a:latin typeface="+mn-lt"/>
                          <a:ea typeface="Times New Roman"/>
                          <a:cs typeface="Times New Roman"/>
                        </a:rPr>
                        <a:t>||</a:t>
                      </a:r>
                      <a:endParaRPr lang="cs-CZ" sz="18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pl-PL" sz="1800">
                          <a:latin typeface="+mn-lt"/>
                          <a:ea typeface="Times New Roman"/>
                          <a:cs typeface="Times New Roman"/>
                        </a:rPr>
                        <a:t>2</a:t>
                      </a:r>
                      <a:endParaRPr lang="cs-CZ" sz="18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endParaRPr lang="pl-PL" sz="18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pl-PL" sz="1800" dirty="0">
                          <a:latin typeface="+mn-lt"/>
                          <a:ea typeface="Times New Roman"/>
                          <a:cs typeface="Times New Roman"/>
                          <a:sym typeface="Wingdings"/>
                        </a:rPr>
                        <a:t></a:t>
                      </a:r>
                      <a:endParaRPr lang="cs-CZ" sz="18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endParaRPr lang="pl-PL" sz="18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1800" dirty="0">
                          <a:latin typeface="+mn-lt"/>
                          <a:ea typeface="Times New Roman"/>
                          <a:cs typeface="Times New Roman"/>
                        </a:rPr>
                        <a:t>{2,2}</a:t>
                      </a:r>
                      <a:endParaRPr lang="cs-CZ" sz="18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pl-PL" sz="1800" dirty="0">
                          <a:latin typeface="+mn-lt"/>
                          <a:ea typeface="Times New Roman"/>
                          <a:cs typeface="Times New Roman"/>
                        </a:rPr>
                        <a:t>|</a:t>
                      </a:r>
                      <a:r>
                        <a:rPr lang="pl-PL" dirty="0">
                          <a:ea typeface="Times New Roman"/>
                          <a:cs typeface="Times New Roman"/>
                          <a:sym typeface="Wingdings"/>
                        </a:rPr>
                        <a:t></a:t>
                      </a:r>
                      <a:r>
                        <a:rPr lang="pl-PL" sz="1800" dirty="0">
                          <a:latin typeface="+mn-lt"/>
                          <a:ea typeface="Times New Roman"/>
                          <a:cs typeface="Times New Roman"/>
                        </a:rPr>
                        <a:t>|</a:t>
                      </a:r>
                      <a:endParaRPr lang="cs-CZ" sz="18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pl-PL" sz="1800">
                          <a:latin typeface="+mn-lt"/>
                          <a:ea typeface="Times New Roman"/>
                          <a:cs typeface="Times New Roman"/>
                        </a:rPr>
                        <a:t>3</a:t>
                      </a:r>
                      <a:endParaRPr lang="cs-CZ" sz="18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endParaRPr lang="pl-PL" sz="18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endParaRPr lang="pl-PL" sz="18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pl-PL" sz="1800" dirty="0">
                          <a:latin typeface="+mn-lt"/>
                          <a:ea typeface="Times New Roman"/>
                          <a:cs typeface="Times New Roman"/>
                          <a:sym typeface="Wingdings"/>
                        </a:rPr>
                        <a:t></a:t>
                      </a:r>
                      <a:endParaRPr lang="cs-CZ" sz="18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1800" dirty="0">
                          <a:latin typeface="+mn-lt"/>
                          <a:ea typeface="Times New Roman"/>
                          <a:cs typeface="Times New Roman"/>
                        </a:rPr>
                        <a:t>{3,3}</a:t>
                      </a:r>
                      <a:endParaRPr lang="cs-CZ" sz="18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pl-PL" sz="1800" dirty="0">
                          <a:latin typeface="+mn-lt"/>
                          <a:ea typeface="Times New Roman"/>
                          <a:cs typeface="Times New Roman"/>
                        </a:rPr>
                        <a:t>||</a:t>
                      </a:r>
                      <a:r>
                        <a:rPr lang="pl-PL" dirty="0">
                          <a:ea typeface="Times New Roman"/>
                          <a:cs typeface="Times New Roman"/>
                          <a:sym typeface="Wingdings"/>
                        </a:rPr>
                        <a:t></a:t>
                      </a:r>
                      <a:endParaRPr lang="cs-CZ" sz="18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pl-PL" sz="1800">
                          <a:latin typeface="+mn-lt"/>
                          <a:ea typeface="Times New Roman"/>
                          <a:cs typeface="Times New Roman"/>
                        </a:rPr>
                        <a:t>4</a:t>
                      </a:r>
                      <a:endParaRPr lang="cs-CZ" sz="18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pl-PL" sz="1800" dirty="0">
                          <a:latin typeface="+mn-lt"/>
                          <a:ea typeface="Times New Roman"/>
                          <a:cs typeface="Times New Roman"/>
                          <a:sym typeface="Wingdings"/>
                        </a:rPr>
                        <a:t></a:t>
                      </a:r>
                      <a:endParaRPr lang="cs-CZ" sz="18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pl-PL" sz="1800" dirty="0">
                          <a:latin typeface="+mn-lt"/>
                          <a:ea typeface="Times New Roman"/>
                          <a:cs typeface="Times New Roman"/>
                          <a:sym typeface="Wingdings"/>
                        </a:rPr>
                        <a:t></a:t>
                      </a:r>
                      <a:endParaRPr lang="cs-CZ" sz="18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endParaRPr lang="pl-PL" sz="18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1800" dirty="0">
                          <a:latin typeface="+mn-lt"/>
                          <a:ea typeface="Times New Roman"/>
                          <a:cs typeface="Times New Roman"/>
                        </a:rPr>
                        <a:t>{1,2}</a:t>
                      </a:r>
                      <a:endParaRPr lang="cs-CZ" sz="18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pl-PL" dirty="0">
                          <a:ea typeface="Times New Roman"/>
                          <a:cs typeface="Times New Roman"/>
                          <a:sym typeface="Wingdings"/>
                        </a:rPr>
                        <a:t></a:t>
                      </a:r>
                      <a:r>
                        <a:rPr lang="pl-PL" sz="1800" dirty="0">
                          <a:latin typeface="+mn-lt"/>
                          <a:ea typeface="Times New Roman"/>
                          <a:cs typeface="Times New Roman"/>
                        </a:rPr>
                        <a:t>|</a:t>
                      </a:r>
                      <a:r>
                        <a:rPr lang="pl-PL" dirty="0">
                          <a:ea typeface="Times New Roman"/>
                          <a:cs typeface="Times New Roman"/>
                          <a:sym typeface="Wingdings"/>
                        </a:rPr>
                        <a:t></a:t>
                      </a:r>
                      <a:r>
                        <a:rPr lang="pl-PL" sz="1800" dirty="0">
                          <a:latin typeface="+mn-lt"/>
                          <a:ea typeface="Times New Roman"/>
                          <a:cs typeface="Times New Roman"/>
                        </a:rPr>
                        <a:t>|</a:t>
                      </a:r>
                      <a:endParaRPr lang="cs-CZ" sz="18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pl-PL" sz="1800">
                          <a:latin typeface="+mn-lt"/>
                          <a:ea typeface="Times New Roman"/>
                          <a:cs typeface="Times New Roman"/>
                        </a:rPr>
                        <a:t>5</a:t>
                      </a:r>
                      <a:endParaRPr lang="cs-CZ" sz="18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pl-PL" sz="1800" dirty="0">
                          <a:latin typeface="+mn-lt"/>
                          <a:ea typeface="Times New Roman"/>
                          <a:cs typeface="Times New Roman"/>
                          <a:sym typeface="Wingdings"/>
                        </a:rPr>
                        <a:t></a:t>
                      </a:r>
                      <a:endParaRPr lang="cs-CZ" sz="18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endParaRPr lang="pl-PL" sz="18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pl-PL" sz="1800" dirty="0">
                          <a:latin typeface="+mn-lt"/>
                          <a:ea typeface="Times New Roman"/>
                          <a:cs typeface="Times New Roman"/>
                          <a:sym typeface="Wingdings"/>
                        </a:rPr>
                        <a:t></a:t>
                      </a:r>
                      <a:endParaRPr lang="cs-CZ" sz="18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1800" dirty="0">
                          <a:latin typeface="+mn-lt"/>
                          <a:ea typeface="Times New Roman"/>
                          <a:cs typeface="Times New Roman"/>
                        </a:rPr>
                        <a:t>{1,3}</a:t>
                      </a:r>
                      <a:endParaRPr lang="cs-CZ" sz="18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pl-PL" dirty="0">
                          <a:ea typeface="Times New Roman"/>
                          <a:cs typeface="Times New Roman"/>
                          <a:sym typeface="Wingdings"/>
                        </a:rPr>
                        <a:t></a:t>
                      </a:r>
                      <a:r>
                        <a:rPr lang="pl-PL" sz="1800" dirty="0">
                          <a:latin typeface="+mn-lt"/>
                          <a:ea typeface="Times New Roman"/>
                          <a:cs typeface="Times New Roman"/>
                        </a:rPr>
                        <a:t>||</a:t>
                      </a:r>
                      <a:r>
                        <a:rPr lang="pl-PL" dirty="0">
                          <a:ea typeface="Times New Roman"/>
                          <a:cs typeface="Times New Roman"/>
                          <a:sym typeface="Wingdings"/>
                        </a:rPr>
                        <a:t></a:t>
                      </a:r>
                      <a:endParaRPr lang="cs-CZ" sz="18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pl-PL" sz="1800" dirty="0">
                          <a:latin typeface="+mn-lt"/>
                          <a:ea typeface="Times New Roman"/>
                          <a:cs typeface="Times New Roman"/>
                        </a:rPr>
                        <a:t>6</a:t>
                      </a:r>
                      <a:endParaRPr lang="cs-CZ" sz="18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endParaRPr lang="pl-PL" sz="18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pl-PL" sz="1800" dirty="0">
                          <a:latin typeface="+mn-lt"/>
                          <a:ea typeface="Times New Roman"/>
                          <a:cs typeface="Times New Roman"/>
                          <a:sym typeface="Wingdings"/>
                        </a:rPr>
                        <a:t></a:t>
                      </a:r>
                      <a:endParaRPr lang="cs-CZ" sz="18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pl-PL" sz="1800" dirty="0">
                          <a:latin typeface="+mn-lt"/>
                          <a:ea typeface="Times New Roman"/>
                          <a:cs typeface="Times New Roman"/>
                          <a:sym typeface="Wingdings"/>
                        </a:rPr>
                        <a:t></a:t>
                      </a:r>
                      <a:endParaRPr lang="cs-CZ" sz="18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1800" dirty="0">
                          <a:latin typeface="+mn-lt"/>
                          <a:ea typeface="Times New Roman"/>
                          <a:cs typeface="Times New Roman"/>
                        </a:rPr>
                        <a:t>{2,3}</a:t>
                      </a:r>
                      <a:endParaRPr lang="cs-CZ" sz="18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pl-PL" sz="1800" dirty="0">
                          <a:latin typeface="+mn-lt"/>
                          <a:ea typeface="Times New Roman"/>
                          <a:cs typeface="Times New Roman"/>
                        </a:rPr>
                        <a:t>|</a:t>
                      </a:r>
                      <a:r>
                        <a:rPr lang="pl-PL" dirty="0">
                          <a:ea typeface="Times New Roman"/>
                          <a:cs typeface="Times New Roman"/>
                          <a:sym typeface="Wingdings"/>
                        </a:rPr>
                        <a:t></a:t>
                      </a:r>
                      <a:r>
                        <a:rPr lang="pl-PL" sz="1800" dirty="0">
                          <a:latin typeface="+mn-lt"/>
                          <a:ea typeface="Times New Roman"/>
                          <a:cs typeface="Times New Roman"/>
                        </a:rPr>
                        <a:t>|</a:t>
                      </a:r>
                      <a:r>
                        <a:rPr lang="pl-PL" dirty="0">
                          <a:ea typeface="Times New Roman"/>
                          <a:cs typeface="Times New Roman"/>
                          <a:sym typeface="Wingdings"/>
                        </a:rPr>
                        <a:t></a:t>
                      </a:r>
                      <a:endParaRPr lang="cs-CZ" sz="18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9784855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>
            <a:extLst>
              <a:ext uri="{FF2B5EF4-FFF2-40B4-BE49-F238E27FC236}">
                <a16:creationId xmlns:a16="http://schemas.microsoft.com/office/drawing/2014/main" id="{4166DB6F-F1CB-4BB3-AFE8-0C71AE60449E}"/>
              </a:ext>
            </a:extLst>
          </p:cNvPr>
          <p:cNvSpPr/>
          <p:nvPr/>
        </p:nvSpPr>
        <p:spPr>
          <a:xfrm>
            <a:off x="0" y="2417445"/>
            <a:ext cx="12192000" cy="41104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CEF5F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Zástupný symbol pro obsah 1"/>
              <p:cNvSpPr>
                <a:spLocks noGrp="1"/>
              </p:cNvSpPr>
              <p:nvPr>
                <p:ph idx="1"/>
              </p:nvPr>
            </p:nvSpPr>
            <p:spPr>
              <a:xfrm>
                <a:off x="592667" y="1346200"/>
                <a:ext cx="11125200" cy="5148262"/>
              </a:xfrm>
            </p:spPr>
            <p:txBody>
              <a:bodyPr>
                <a:noAutofit/>
              </a:bodyPr>
              <a:lstStyle/>
              <a:p>
                <a:pPr marL="0" algn="ctr">
                  <a:buNone/>
                </a:pPr>
                <a:r>
                  <a:rPr lang="cs-CZ" dirty="0"/>
                  <a:t>Mějme množinu </a:t>
                </a:r>
                <a14:m>
                  <m:oMath xmlns:m="http://schemas.openxmlformats.org/officeDocument/2006/math">
                    <m:r>
                      <a:rPr lang="cs-CZ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cs-CZ" dirty="0"/>
                  <a:t> prvků. Počet </a:t>
                </a:r>
                <a:r>
                  <a:rPr lang="cs-CZ" dirty="0">
                    <a:solidFill>
                      <a:srgbClr val="00A499"/>
                    </a:solidFill>
                  </a:rPr>
                  <a:t>neuspořádaných</a:t>
                </a:r>
                <a:r>
                  <a:rPr lang="cs-CZ" dirty="0"/>
                  <a:t> </a:t>
                </a:r>
                <a14:m>
                  <m:oMath xmlns:m="http://schemas.openxmlformats.org/officeDocument/2006/math">
                    <m:r>
                      <a:rPr lang="cs-CZ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cs-CZ" dirty="0"/>
                  <a:t>-</a:t>
                </a:r>
                <a:r>
                  <a:rPr lang="cs-CZ" dirty="0" err="1"/>
                  <a:t>tic</a:t>
                </a:r>
                <a:r>
                  <a:rPr lang="cs-CZ" dirty="0"/>
                  <a:t>, v nichž se každý prvek vyskytuje nejvýše </a:t>
                </a:r>
                <a14:m>
                  <m:oMath xmlns:m="http://schemas.openxmlformats.org/officeDocument/2006/math">
                    <m:r>
                      <a:rPr lang="cs-CZ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cs-CZ" dirty="0"/>
                  <a:t> krát označujeme jako počet kombinací </a:t>
                </a:r>
                <a14:m>
                  <m:oMath xmlns:m="http://schemas.openxmlformats.org/officeDocument/2006/math">
                    <m:r>
                      <a:rPr lang="cs-CZ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cs-CZ" dirty="0"/>
                  <a:t>. třídy z </a:t>
                </a:r>
                <a14:m>
                  <m:oMath xmlns:m="http://schemas.openxmlformats.org/officeDocument/2006/math">
                    <m:r>
                      <a:rPr lang="cs-CZ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cs-CZ" dirty="0"/>
                  <a:t> prvků s opakováním a značíme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b="0" i="1" dirty="0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cs-CZ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cs-CZ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cs-CZ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r>
                  <a:rPr lang="cs-CZ" dirty="0"/>
                  <a:t>. </a:t>
                </a:r>
              </a:p>
              <a:p>
                <a:pPr marL="0" algn="ctr">
                  <a:buNone/>
                </a:pPr>
                <a:endParaRPr lang="cs-CZ" dirty="0"/>
              </a:p>
              <a:p>
                <a:pPr marL="0" indent="0">
                  <a:buNone/>
                </a:pPr>
                <a:r>
                  <a:rPr lang="cs-CZ" dirty="0"/>
                  <a:t>Kolik je možností jak rozdělit 2 dopisy do 3 přihrádek?</a:t>
                </a:r>
                <a:r>
                  <a:rPr lang="en-US" dirty="0"/>
                  <a:t>  </a:t>
                </a:r>
              </a:p>
              <a:p>
                <a:pPr marL="0" indent="0">
                  <a:buNone/>
                </a:pPr>
                <a:r>
                  <a:rPr lang="cs-CZ" b="1" dirty="0"/>
                  <a:t>Řešení:</a:t>
                </a:r>
                <a:r>
                  <a:rPr lang="cs-CZ" dirty="0"/>
                  <a:t> </a:t>
                </a:r>
              </a:p>
              <a:p>
                <a:pPr marL="0" indent="0">
                  <a:buNone/>
                </a:pPr>
                <a:r>
                  <a:rPr lang="cs-CZ" dirty="0"/>
                  <a:t>Každému dopisu přiřazujeme číslo přihrádky, hledáme tedy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i="1" dirty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cs-CZ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 dirty="0">
                            <a:latin typeface="Cambria Math" panose="02040503050406030204" pitchFamily="18" charset="0"/>
                          </a:rPr>
                          <m:t>3,2</m:t>
                        </m:r>
                      </m:e>
                    </m:d>
                  </m:oMath>
                </a14:m>
                <a:r>
                  <a:rPr lang="cs-CZ" dirty="0"/>
                  <a:t>. , tj. počet </a:t>
                </a:r>
                <a:r>
                  <a:rPr lang="cs-CZ" dirty="0" err="1"/>
                  <a:t>neúspořádaných</a:t>
                </a:r>
                <a:r>
                  <a:rPr lang="cs-CZ" dirty="0"/>
                  <a:t> dvojic (</a:t>
                </a:r>
                <a14:m>
                  <m:oMath xmlns:m="http://schemas.openxmlformats.org/officeDocument/2006/math">
                    <m:r>
                      <a:rPr lang="cs-CZ" i="1" dirty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cs-CZ" i="1" dirty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cs-CZ" dirty="0"/>
                  <a:t>) ze 3 prvků (</a:t>
                </a:r>
                <a14:m>
                  <m:oMath xmlns:m="http://schemas.openxmlformats.org/officeDocument/2006/math">
                    <m:r>
                      <a:rPr lang="cs-CZ" i="1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cs-CZ" i="1" dirty="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cs-CZ" dirty="0"/>
                  <a:t>), přičemž prvky se mohou opakovat. Označme každý dopis symbolem </a:t>
                </a:r>
                <a:r>
                  <a:rPr lang="pl-PL" dirty="0">
                    <a:ea typeface="Times New Roman"/>
                    <a:cs typeface="Times New Roman"/>
                    <a:sym typeface="Wingdings"/>
                  </a:rPr>
                  <a:t></a:t>
                </a:r>
                <a:r>
                  <a:rPr lang="cs-CZ" sz="800" dirty="0">
                    <a:sym typeface="Wingdings"/>
                  </a:rPr>
                  <a:t>  </a:t>
                </a:r>
                <a:r>
                  <a:rPr lang="pl-PL" dirty="0">
                    <a:ea typeface="Times New Roman"/>
                    <a:cs typeface="Times New Roman"/>
                    <a:sym typeface="Mathematica1"/>
                  </a:rPr>
                  <a:t>a každé oddělení dvou sousedních přihrádek symbolem |. Všimněte si, že každé uskupení dopisů odpovídá právě jednomu symbolickému zápisu, přičemž pro vytvoření 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pl-PL" dirty="0">
                    <a:ea typeface="Times New Roman"/>
                    <a:cs typeface="Times New Roman"/>
                    <a:sym typeface="Mathematica1"/>
                  </a:rPr>
                  <a:t>symbolického zápisu potřebujeme 2 (</a:t>
                </a:r>
                <a14:m>
                  <m:oMath xmlns:m="http://schemas.openxmlformats.org/officeDocument/2006/math">
                    <m:r>
                      <a:rPr lang="pl-PL" i="1" dirty="0" smtClean="0">
                        <a:latin typeface="Cambria Math" panose="02040503050406030204" pitchFamily="18" charset="0"/>
                        <a:ea typeface="Times New Roman"/>
                        <a:cs typeface="Times New Roman"/>
                        <a:sym typeface="Mathematica1"/>
                      </a:rPr>
                      <m:t>𝑘</m:t>
                    </m:r>
                  </m:oMath>
                </a14:m>
                <a:r>
                  <a:rPr lang="pl-PL" dirty="0">
                    <a:ea typeface="Times New Roman"/>
                    <a:cs typeface="Times New Roman"/>
                    <a:sym typeface="Mathematica1"/>
                  </a:rPr>
                  <a:t>) symbolů </a:t>
                </a:r>
                <a:r>
                  <a:rPr lang="pl-PL" dirty="0">
                    <a:ea typeface="Times New Roman"/>
                    <a:cs typeface="Times New Roman"/>
                    <a:sym typeface="Wingdings"/>
                  </a:rPr>
                  <a:t></a:t>
                </a:r>
                <a:r>
                  <a:rPr lang="pl-PL" dirty="0">
                    <a:ea typeface="Times New Roman"/>
                    <a:cs typeface="Times New Roman"/>
                    <a:sym typeface="Mathematica1"/>
                  </a:rPr>
                  <a:t> 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pl-PL" dirty="0">
                    <a:ea typeface="Times New Roman"/>
                    <a:cs typeface="Times New Roman"/>
                    <a:sym typeface="Mathematica1"/>
                  </a:rPr>
                  <a:t>a 2 </a:t>
                </a:r>
                <a:r>
                  <a:rPr lang="cs-CZ" dirty="0">
                    <a:ea typeface="Times New Roman"/>
                    <a:cs typeface="Times New Roman"/>
                    <a:sym typeface="Mathematica1"/>
                  </a:rPr>
                  <a:t>(</a:t>
                </a:r>
                <a14:m>
                  <m:oMath xmlns:m="http://schemas.openxmlformats.org/officeDocument/2006/math">
                    <m:r>
                      <a:rPr lang="cs-CZ" i="1" dirty="0" smtClean="0">
                        <a:latin typeface="Cambria Math" panose="02040503050406030204" pitchFamily="18" charset="0"/>
                        <a:ea typeface="Times New Roman"/>
                        <a:cs typeface="Times New Roman"/>
                        <a:sym typeface="Mathematica1"/>
                      </a:rPr>
                      <m:t>𝑛</m:t>
                    </m:r>
                    <m:r>
                      <a:rPr lang="cs-CZ" i="1" dirty="0" smtClean="0">
                        <a:latin typeface="Cambria Math" panose="02040503050406030204" pitchFamily="18" charset="0"/>
                        <a:ea typeface="Times New Roman"/>
                        <a:cs typeface="Times New Roman"/>
                        <a:sym typeface="Mathematica1"/>
                      </a:rPr>
                      <m:t>−1</m:t>
                    </m:r>
                  </m:oMath>
                </a14:m>
                <a:r>
                  <a:rPr lang="cs-CZ" dirty="0">
                    <a:ea typeface="Times New Roman"/>
                    <a:cs typeface="Times New Roman"/>
                    <a:sym typeface="Mathematica1"/>
                  </a:rPr>
                  <a:t>) symbolů </a:t>
                </a:r>
                <a:r>
                  <a:rPr lang="pl-PL" dirty="0">
                    <a:ea typeface="Times New Roman"/>
                    <a:cs typeface="Times New Roman"/>
                    <a:sym typeface="Mathematica1"/>
                  </a:rPr>
                  <a:t>|. 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pl-PL" dirty="0">
                  <a:ea typeface="Times New Roman"/>
                  <a:cs typeface="Times New Roman"/>
                  <a:sym typeface="Mathematica1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pl-PL" dirty="0">
                    <a:ea typeface="Times New Roman"/>
                    <a:cs typeface="Times New Roman"/>
                    <a:sym typeface="Mathematica1"/>
                  </a:rPr>
                  <a:t>Je zřejmé, že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i="1" dirty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cs-CZ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 dirty="0">
                            <a:latin typeface="Cambria Math" panose="02040503050406030204" pitchFamily="18" charset="0"/>
                          </a:rPr>
                          <m:t>3,2</m:t>
                        </m:r>
                      </m:e>
                    </m:d>
                    <m:r>
                      <a:rPr lang="cs-CZ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cs-CZ" dirty="0"/>
                  <a:t>lze určit jako 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cs-CZ" dirty="0"/>
                  <a:t>počet možných uspořádání </a:t>
                </a:r>
                <a:r>
                  <a:rPr lang="pl-PL" dirty="0">
                    <a:ea typeface="Times New Roman"/>
                    <a:cs typeface="Times New Roman"/>
                    <a:sym typeface="Mathematica1"/>
                  </a:rPr>
                  <a:t>2 (</a:t>
                </a:r>
                <a14:m>
                  <m:oMath xmlns:m="http://schemas.openxmlformats.org/officeDocument/2006/math">
                    <m:r>
                      <a:rPr lang="pl-PL" i="1" dirty="0">
                        <a:latin typeface="Cambria Math" panose="02040503050406030204" pitchFamily="18" charset="0"/>
                        <a:ea typeface="Times New Roman"/>
                        <a:cs typeface="Times New Roman"/>
                        <a:sym typeface="Mathematica1"/>
                      </a:rPr>
                      <m:t>𝑘</m:t>
                    </m:r>
                  </m:oMath>
                </a14:m>
                <a:r>
                  <a:rPr lang="pl-PL" dirty="0">
                    <a:ea typeface="Times New Roman"/>
                    <a:cs typeface="Times New Roman"/>
                    <a:sym typeface="Mathematica1"/>
                  </a:rPr>
                  <a:t>) symbolů </a:t>
                </a:r>
                <a:r>
                  <a:rPr lang="pl-PL" dirty="0">
                    <a:ea typeface="Times New Roman"/>
                    <a:cs typeface="Times New Roman"/>
                    <a:sym typeface="Wingdings"/>
                  </a:rPr>
                  <a:t></a:t>
                </a:r>
                <a:r>
                  <a:rPr lang="pl-PL" dirty="0">
                    <a:ea typeface="Times New Roman"/>
                    <a:cs typeface="Times New Roman"/>
                    <a:sym typeface="Mathematica1"/>
                  </a:rPr>
                  <a:t> a 2 </a:t>
                </a:r>
                <a:r>
                  <a:rPr lang="cs-CZ" dirty="0">
                    <a:ea typeface="Times New Roman"/>
                    <a:cs typeface="Times New Roman"/>
                    <a:sym typeface="Mathematica1"/>
                  </a:rPr>
                  <a:t>(</a:t>
                </a:r>
                <a14:m>
                  <m:oMath xmlns:m="http://schemas.openxmlformats.org/officeDocument/2006/math">
                    <m:r>
                      <a:rPr lang="cs-CZ" i="1" dirty="0">
                        <a:latin typeface="Cambria Math" panose="02040503050406030204" pitchFamily="18" charset="0"/>
                        <a:ea typeface="Times New Roman"/>
                        <a:cs typeface="Times New Roman"/>
                        <a:sym typeface="Mathematica1"/>
                      </a:rPr>
                      <m:t>𝑛</m:t>
                    </m:r>
                    <m:r>
                      <a:rPr lang="cs-CZ" i="1" dirty="0">
                        <a:latin typeface="Cambria Math" panose="02040503050406030204" pitchFamily="18" charset="0"/>
                        <a:ea typeface="Times New Roman"/>
                        <a:cs typeface="Times New Roman"/>
                        <a:sym typeface="Mathematica1"/>
                      </a:rPr>
                      <m:t>−1</m:t>
                    </m:r>
                  </m:oMath>
                </a14:m>
                <a:r>
                  <a:rPr lang="cs-CZ" dirty="0">
                    <a:ea typeface="Times New Roman"/>
                    <a:cs typeface="Times New Roman"/>
                    <a:sym typeface="Mathematica1"/>
                  </a:rPr>
                  <a:t>) symbolů </a:t>
                </a:r>
                <a:r>
                  <a:rPr lang="pl-PL" dirty="0">
                    <a:ea typeface="Times New Roman"/>
                    <a:cs typeface="Times New Roman"/>
                    <a:sym typeface="Mathematica1"/>
                  </a:rPr>
                  <a:t>|.</a:t>
                </a:r>
                <a:endParaRPr lang="cs-CZ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cs-CZ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i="1" dirty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cs-CZ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 dirty="0">
                            <a:latin typeface="Cambria Math" panose="02040503050406030204" pitchFamily="18" charset="0"/>
                          </a:rPr>
                          <m:t>3,2</m:t>
                        </m:r>
                      </m:e>
                    </m:d>
                    <m:r>
                      <a:rPr lang="cs-CZ" b="0" i="1" dirty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cs-CZ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b="0" i="1" dirty="0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cs-CZ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cs-CZ" i="1" dirty="0">
                            <a:latin typeface="Cambria Math" panose="02040503050406030204" pitchFamily="18" charset="0"/>
                          </a:rPr>
                          <m:t>,2</m:t>
                        </m:r>
                      </m:e>
                    </m:d>
                    <m:r>
                      <a:rPr lang="cs-CZ" b="0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cs-CZ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cs-CZ" b="0" i="1" dirty="0" smtClean="0">
                                <a:latin typeface="Cambria Math" panose="02040503050406030204" pitchFamily="18" charset="0"/>
                              </a:rPr>
                              <m:t>2+2</m:t>
                            </m:r>
                          </m:e>
                        </m:d>
                        <m:r>
                          <a:rPr lang="cs-CZ" b="0" i="1" dirty="0" smtClean="0">
                            <a:latin typeface="Cambria Math" panose="02040503050406030204" pitchFamily="18" charset="0"/>
                          </a:rPr>
                          <m:t>!</m:t>
                        </m:r>
                      </m:num>
                      <m:den>
                        <m:r>
                          <a:rPr lang="cs-CZ" b="0" i="1" dirty="0" smtClean="0">
                            <a:latin typeface="Cambria Math" panose="02040503050406030204" pitchFamily="18" charset="0"/>
                          </a:rPr>
                          <m:t>2!</m:t>
                        </m:r>
                        <m:r>
                          <a:rPr lang="cs-CZ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∙2!</m:t>
                        </m:r>
                      </m:den>
                    </m:f>
                    <m:r>
                      <a:rPr lang="cs-CZ" b="0" i="1" dirty="0" smtClean="0">
                        <a:latin typeface="Cambria Math" panose="02040503050406030204" pitchFamily="18" charset="0"/>
                      </a:rPr>
                      <m:t>=6</m:t>
                    </m:r>
                  </m:oMath>
                </a14:m>
                <a:r>
                  <a:rPr lang="cs-CZ" dirty="0"/>
                  <a:t> </a:t>
                </a:r>
              </a:p>
              <a:p>
                <a:pPr marL="0" indent="0" algn="just">
                  <a:buNone/>
                </a:pPr>
                <a:endParaRPr lang="cs-CZ" sz="800" dirty="0"/>
              </a:p>
              <a:p>
                <a:pPr marL="0" indent="0" algn="ctr">
                  <a:buNone/>
                </a:pPr>
                <a:endParaRPr lang="cs-CZ" dirty="0"/>
              </a:p>
            </p:txBody>
          </p:sp>
        </mc:Choice>
        <mc:Fallback>
          <p:sp>
            <p:nvSpPr>
              <p:cNvPr id="2" name="Zástupný symbol pro obsah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2667" y="1346200"/>
                <a:ext cx="11125200" cy="5148262"/>
              </a:xfrm>
              <a:blipFill>
                <a:blip r:embed="rId2"/>
                <a:stretch>
                  <a:fillRect l="-548" t="-1303" r="-54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Kombinatorika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36</a:t>
            </a:fld>
            <a:r>
              <a:rPr lang="cs-CZ" dirty="0"/>
              <a:t> / 38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Kombinace s opakováním</a:t>
            </a:r>
          </a:p>
        </p:txBody>
      </p:sp>
      <p:graphicFrame>
        <p:nvGraphicFramePr>
          <p:cNvPr id="23" name="Tabulka 22">
            <a:extLst>
              <a:ext uri="{FF2B5EF4-FFF2-40B4-BE49-F238E27FC236}">
                <a16:creationId xmlns:a16="http://schemas.microsoft.com/office/drawing/2014/main" id="{63E95F12-3EC4-4F36-93BD-D5CD20E901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6949511"/>
              </p:ext>
            </p:extLst>
          </p:nvPr>
        </p:nvGraphicFramePr>
        <p:xfrm>
          <a:off x="7644826" y="4431665"/>
          <a:ext cx="4251200" cy="1920240"/>
        </p:xfrm>
        <a:graphic>
          <a:graphicData uri="http://schemas.openxmlformats.org/drawingml/2006/table">
            <a:tbl>
              <a:tblPr/>
              <a:tblGrid>
                <a:gridCol w="15869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5505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0923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pl-PL" sz="1800" dirty="0">
                          <a:latin typeface="+mn-lt"/>
                          <a:ea typeface="Times New Roman"/>
                          <a:cs typeface="Times New Roman"/>
                        </a:rPr>
                        <a:t>Číslo uskupení</a:t>
                      </a:r>
                      <a:endParaRPr lang="cs-CZ" sz="18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endParaRPr lang="cs-CZ" sz="18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pl-PL" sz="1800" dirty="0">
                          <a:latin typeface="+mn-lt"/>
                          <a:ea typeface="Times New Roman"/>
                          <a:cs typeface="Times New Roman"/>
                        </a:rPr>
                        <a:t>Symbolický zápis</a:t>
                      </a:r>
                      <a:endParaRPr lang="cs-CZ" sz="18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pl-PL" sz="1800" dirty="0"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  <a:endParaRPr lang="cs-CZ" sz="18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1800" dirty="0">
                          <a:latin typeface="+mn-lt"/>
                          <a:ea typeface="Times New Roman"/>
                          <a:cs typeface="Times New Roman"/>
                        </a:rPr>
                        <a:t>{1,1}</a:t>
                      </a:r>
                      <a:endParaRPr lang="cs-CZ" sz="18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pl-PL" dirty="0">
                          <a:ea typeface="Times New Roman"/>
                          <a:cs typeface="Times New Roman"/>
                          <a:sym typeface="Wingdings"/>
                        </a:rPr>
                        <a:t></a:t>
                      </a:r>
                      <a:r>
                        <a:rPr lang="pl-PL" sz="1800" dirty="0">
                          <a:latin typeface="+mn-lt"/>
                          <a:ea typeface="Times New Roman"/>
                          <a:cs typeface="Times New Roman"/>
                        </a:rPr>
                        <a:t>||</a:t>
                      </a:r>
                      <a:endParaRPr lang="cs-CZ" sz="18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pl-PL" sz="1800">
                          <a:latin typeface="+mn-lt"/>
                          <a:ea typeface="Times New Roman"/>
                          <a:cs typeface="Times New Roman"/>
                        </a:rPr>
                        <a:t>2</a:t>
                      </a:r>
                      <a:endParaRPr lang="cs-CZ" sz="18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1800" dirty="0">
                          <a:latin typeface="+mn-lt"/>
                          <a:ea typeface="Times New Roman"/>
                          <a:cs typeface="Times New Roman"/>
                        </a:rPr>
                        <a:t>{2,2}</a:t>
                      </a:r>
                      <a:endParaRPr lang="cs-CZ" sz="18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pl-PL" sz="1800" dirty="0">
                          <a:latin typeface="+mn-lt"/>
                          <a:ea typeface="Times New Roman"/>
                          <a:cs typeface="Times New Roman"/>
                        </a:rPr>
                        <a:t>|</a:t>
                      </a:r>
                      <a:r>
                        <a:rPr lang="pl-PL" dirty="0">
                          <a:ea typeface="Times New Roman"/>
                          <a:cs typeface="Times New Roman"/>
                          <a:sym typeface="Wingdings"/>
                        </a:rPr>
                        <a:t></a:t>
                      </a:r>
                      <a:r>
                        <a:rPr lang="pl-PL" sz="1800" dirty="0">
                          <a:latin typeface="+mn-lt"/>
                          <a:ea typeface="Times New Roman"/>
                          <a:cs typeface="Times New Roman"/>
                        </a:rPr>
                        <a:t>|</a:t>
                      </a:r>
                      <a:endParaRPr lang="cs-CZ" sz="18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pl-PL" sz="1800">
                          <a:latin typeface="+mn-lt"/>
                          <a:ea typeface="Times New Roman"/>
                          <a:cs typeface="Times New Roman"/>
                        </a:rPr>
                        <a:t>3</a:t>
                      </a:r>
                      <a:endParaRPr lang="cs-CZ" sz="18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1800" dirty="0">
                          <a:latin typeface="+mn-lt"/>
                          <a:ea typeface="Times New Roman"/>
                          <a:cs typeface="Times New Roman"/>
                        </a:rPr>
                        <a:t>{3,3}</a:t>
                      </a:r>
                      <a:endParaRPr lang="cs-CZ" sz="18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pl-PL" sz="1800" dirty="0">
                          <a:latin typeface="+mn-lt"/>
                          <a:ea typeface="Times New Roman"/>
                          <a:cs typeface="Times New Roman"/>
                        </a:rPr>
                        <a:t>||</a:t>
                      </a:r>
                      <a:r>
                        <a:rPr lang="pl-PL" dirty="0">
                          <a:ea typeface="Times New Roman"/>
                          <a:cs typeface="Times New Roman"/>
                          <a:sym typeface="Wingdings"/>
                        </a:rPr>
                        <a:t></a:t>
                      </a:r>
                      <a:endParaRPr lang="cs-CZ" sz="18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pl-PL" sz="1800">
                          <a:latin typeface="+mn-lt"/>
                          <a:ea typeface="Times New Roman"/>
                          <a:cs typeface="Times New Roman"/>
                        </a:rPr>
                        <a:t>4</a:t>
                      </a:r>
                      <a:endParaRPr lang="cs-CZ" sz="18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1800" dirty="0">
                          <a:latin typeface="+mn-lt"/>
                          <a:ea typeface="Times New Roman"/>
                          <a:cs typeface="Times New Roman"/>
                        </a:rPr>
                        <a:t>{1,2}</a:t>
                      </a:r>
                      <a:endParaRPr lang="cs-CZ" sz="18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pl-PL" dirty="0">
                          <a:ea typeface="Times New Roman"/>
                          <a:cs typeface="Times New Roman"/>
                          <a:sym typeface="Wingdings"/>
                        </a:rPr>
                        <a:t></a:t>
                      </a:r>
                      <a:r>
                        <a:rPr lang="pl-PL" sz="1800" dirty="0">
                          <a:latin typeface="+mn-lt"/>
                          <a:ea typeface="Times New Roman"/>
                          <a:cs typeface="Times New Roman"/>
                        </a:rPr>
                        <a:t>|</a:t>
                      </a:r>
                      <a:r>
                        <a:rPr lang="pl-PL" dirty="0">
                          <a:ea typeface="Times New Roman"/>
                          <a:cs typeface="Times New Roman"/>
                          <a:sym typeface="Wingdings"/>
                        </a:rPr>
                        <a:t></a:t>
                      </a:r>
                      <a:r>
                        <a:rPr lang="pl-PL" sz="1800" dirty="0">
                          <a:latin typeface="+mn-lt"/>
                          <a:ea typeface="Times New Roman"/>
                          <a:cs typeface="Times New Roman"/>
                        </a:rPr>
                        <a:t>|</a:t>
                      </a:r>
                      <a:endParaRPr lang="cs-CZ" sz="18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pl-PL" sz="1800">
                          <a:latin typeface="+mn-lt"/>
                          <a:ea typeface="Times New Roman"/>
                          <a:cs typeface="Times New Roman"/>
                        </a:rPr>
                        <a:t>5</a:t>
                      </a:r>
                      <a:endParaRPr lang="cs-CZ" sz="18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1800" dirty="0">
                          <a:latin typeface="+mn-lt"/>
                          <a:ea typeface="Times New Roman"/>
                          <a:cs typeface="Times New Roman"/>
                        </a:rPr>
                        <a:t>{1,3}</a:t>
                      </a:r>
                      <a:endParaRPr lang="cs-CZ" sz="18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pl-PL" dirty="0">
                          <a:ea typeface="Times New Roman"/>
                          <a:cs typeface="Times New Roman"/>
                          <a:sym typeface="Wingdings"/>
                        </a:rPr>
                        <a:t></a:t>
                      </a:r>
                      <a:r>
                        <a:rPr lang="pl-PL" sz="1800" dirty="0">
                          <a:latin typeface="+mn-lt"/>
                          <a:ea typeface="Times New Roman"/>
                          <a:cs typeface="Times New Roman"/>
                        </a:rPr>
                        <a:t>||</a:t>
                      </a:r>
                      <a:r>
                        <a:rPr lang="pl-PL" dirty="0">
                          <a:ea typeface="Times New Roman"/>
                          <a:cs typeface="Times New Roman"/>
                          <a:sym typeface="Wingdings"/>
                        </a:rPr>
                        <a:t></a:t>
                      </a:r>
                      <a:endParaRPr lang="cs-CZ" sz="18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pl-PL" sz="1800" dirty="0">
                          <a:latin typeface="+mn-lt"/>
                          <a:ea typeface="Times New Roman"/>
                          <a:cs typeface="Times New Roman"/>
                        </a:rPr>
                        <a:t>6</a:t>
                      </a:r>
                      <a:endParaRPr lang="cs-CZ" sz="18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1800" dirty="0">
                          <a:latin typeface="+mn-lt"/>
                          <a:ea typeface="Times New Roman"/>
                          <a:cs typeface="Times New Roman"/>
                        </a:rPr>
                        <a:t>{2,3}</a:t>
                      </a:r>
                      <a:endParaRPr lang="cs-CZ" sz="18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pl-PL" sz="1800" dirty="0">
                          <a:latin typeface="+mn-lt"/>
                          <a:ea typeface="Times New Roman"/>
                          <a:cs typeface="Times New Roman"/>
                        </a:rPr>
                        <a:t>|</a:t>
                      </a:r>
                      <a:r>
                        <a:rPr lang="pl-PL" dirty="0">
                          <a:ea typeface="Times New Roman"/>
                          <a:cs typeface="Times New Roman"/>
                          <a:sym typeface="Wingdings"/>
                        </a:rPr>
                        <a:t></a:t>
                      </a:r>
                      <a:r>
                        <a:rPr lang="pl-PL" sz="1800" dirty="0">
                          <a:latin typeface="+mn-lt"/>
                          <a:ea typeface="Times New Roman"/>
                          <a:cs typeface="Times New Roman"/>
                        </a:rPr>
                        <a:t>|</a:t>
                      </a:r>
                      <a:r>
                        <a:rPr lang="pl-PL" dirty="0">
                          <a:ea typeface="Times New Roman"/>
                          <a:cs typeface="Times New Roman"/>
                          <a:sym typeface="Wingdings"/>
                        </a:rPr>
                        <a:t></a:t>
                      </a:r>
                      <a:endParaRPr lang="cs-CZ" sz="18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0314440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Zástupný symbol pro obsah 1"/>
              <p:cNvSpPr>
                <a:spLocks noGrp="1"/>
              </p:cNvSpPr>
              <p:nvPr>
                <p:ph idx="1"/>
              </p:nvPr>
            </p:nvSpPr>
            <p:spPr>
              <a:xfrm>
                <a:off x="592667" y="1346200"/>
                <a:ext cx="11125200" cy="5148262"/>
              </a:xfrm>
            </p:spPr>
            <p:txBody>
              <a:bodyPr>
                <a:noAutofit/>
              </a:bodyPr>
              <a:lstStyle/>
              <a:p>
                <a:pPr marL="0" algn="ctr">
                  <a:buNone/>
                </a:pPr>
                <a:r>
                  <a:rPr lang="cs-CZ" dirty="0"/>
                  <a:t>Mějme množinu </a:t>
                </a:r>
                <a14:m>
                  <m:oMath xmlns:m="http://schemas.openxmlformats.org/officeDocument/2006/math">
                    <m:r>
                      <a:rPr lang="cs-CZ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cs-CZ" dirty="0"/>
                  <a:t> prvků. Počet </a:t>
                </a:r>
                <a:r>
                  <a:rPr lang="cs-CZ" dirty="0">
                    <a:solidFill>
                      <a:srgbClr val="00A499"/>
                    </a:solidFill>
                  </a:rPr>
                  <a:t>neuspořádaných</a:t>
                </a:r>
                <a:r>
                  <a:rPr lang="cs-CZ" dirty="0"/>
                  <a:t> </a:t>
                </a:r>
                <a14:m>
                  <m:oMath xmlns:m="http://schemas.openxmlformats.org/officeDocument/2006/math">
                    <m:r>
                      <a:rPr lang="cs-CZ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cs-CZ" dirty="0"/>
                  <a:t>-</a:t>
                </a:r>
                <a:r>
                  <a:rPr lang="cs-CZ" dirty="0" err="1"/>
                  <a:t>tic</a:t>
                </a:r>
                <a:r>
                  <a:rPr lang="cs-CZ" dirty="0"/>
                  <a:t>, v nichž se každý prvek vyskytuje nejvýše </a:t>
                </a:r>
                <a14:m>
                  <m:oMath xmlns:m="http://schemas.openxmlformats.org/officeDocument/2006/math">
                    <m:r>
                      <a:rPr lang="cs-CZ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cs-CZ" dirty="0"/>
                  <a:t> krát označujeme jako počet kombinací </a:t>
                </a:r>
                <a14:m>
                  <m:oMath xmlns:m="http://schemas.openxmlformats.org/officeDocument/2006/math">
                    <m:r>
                      <a:rPr lang="cs-CZ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cs-CZ" dirty="0"/>
                  <a:t>. třídy z </a:t>
                </a:r>
                <a14:m>
                  <m:oMath xmlns:m="http://schemas.openxmlformats.org/officeDocument/2006/math">
                    <m:r>
                      <a:rPr lang="cs-CZ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cs-CZ" dirty="0"/>
                  <a:t> prvků s opakováním a značíme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b="0" i="1" dirty="0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cs-CZ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cs-CZ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cs-CZ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r>
                  <a:rPr lang="cs-CZ" dirty="0"/>
                  <a:t>. </a:t>
                </a:r>
              </a:p>
              <a:p>
                <a:pPr marL="0" algn="ctr">
                  <a:buNone/>
                </a:pPr>
                <a:endParaRPr lang="cs-CZ" dirty="0"/>
              </a:p>
              <a:p>
                <a:pPr marL="0" algn="ctr">
                  <a:buNone/>
                </a:pPr>
                <a:endParaRPr lang="cs-CZ" i="1" dirty="0">
                  <a:latin typeface="Cambria Math" panose="02040503050406030204" pitchFamily="18" charset="0"/>
                </a:endParaRPr>
              </a:p>
              <a:p>
                <a:pPr marL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cs-CZ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i="1" dirty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p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d>
                        <m:dPr>
                          <m:ctrlPr>
                            <a:rPr lang="cs-CZ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cs-CZ" i="1" dirty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cs-CZ" b="0" i="1" dirty="0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  <m:r>
                        <a:rPr lang="cs-CZ" i="1" dirty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cs-CZ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i="1" dirty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p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d>
                        <m:dPr>
                          <m:ctrlPr>
                            <a:rPr lang="cs-CZ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cs-CZ" b="0" i="1" dirty="0" smtClean="0">
                              <a:latin typeface="Cambria Math" panose="02040503050406030204" pitchFamily="18" charset="0"/>
                            </a:rPr>
                            <m:t>−1,</m:t>
                          </m:r>
                          <m:r>
                            <a:rPr lang="cs-CZ" b="0" i="1" dirty="0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  <m:r>
                        <a:rPr lang="cs-CZ" i="1" dirty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cs-CZ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cs-CZ" b="0" i="1" dirty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cs-CZ" b="0" i="1" dirty="0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cs-CZ" b="0" i="1" dirty="0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cs-CZ" b="0" i="1" dirty="0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  <m:r>
                            <a:rPr lang="cs-CZ" i="1" dirty="0">
                              <a:latin typeface="Cambria Math" panose="02040503050406030204" pitchFamily="18" charset="0"/>
                            </a:rPr>
                            <m:t>!</m:t>
                          </m:r>
                        </m:num>
                        <m:den>
                          <m:d>
                            <m:dPr>
                              <m:ctrlPr>
                                <a:rPr lang="cs-CZ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cs-CZ" b="0" i="1" dirty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cs-CZ" b="0" i="1" dirty="0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  <m:r>
                            <a:rPr lang="cs-CZ" i="1" dirty="0">
                              <a:latin typeface="Cambria Math" panose="02040503050406030204" pitchFamily="18" charset="0"/>
                            </a:rPr>
                            <m:t>!</m:t>
                          </m:r>
                          <m:r>
                            <a:rPr lang="cs-CZ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cs-CZ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  <m:r>
                            <a:rPr lang="cs-CZ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!</m:t>
                          </m:r>
                        </m:den>
                      </m:f>
                      <m:r>
                        <a:rPr lang="cs-CZ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cs-CZ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cs-CZ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cs-CZ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cs-CZ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cs-CZ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cs-CZ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r>
                                  <a:rPr lang="cs-CZ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cs-CZ" dirty="0"/>
              </a:p>
              <a:p>
                <a:pPr marL="0" indent="0" algn="just">
                  <a:buNone/>
                </a:pPr>
                <a:endParaRPr lang="cs-CZ" sz="800" dirty="0"/>
              </a:p>
              <a:p>
                <a:pPr marL="0" indent="0" algn="ctr">
                  <a:buNone/>
                </a:pPr>
                <a:endParaRPr lang="cs-CZ" dirty="0"/>
              </a:p>
            </p:txBody>
          </p:sp>
        </mc:Choice>
        <mc:Fallback>
          <p:sp>
            <p:nvSpPr>
              <p:cNvPr id="2" name="Zástupný symbol pro obsah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2667" y="1346200"/>
                <a:ext cx="11125200" cy="5148262"/>
              </a:xfrm>
              <a:blipFill>
                <a:blip r:embed="rId2"/>
                <a:stretch>
                  <a:fillRect t="-130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Kombinatorika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37</a:t>
            </a:fld>
            <a:r>
              <a:rPr lang="cs-CZ" dirty="0"/>
              <a:t> / 38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Kombinace s opakováním</a:t>
            </a: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570F3ECE-0096-46BB-8402-D30FB9DFE814}"/>
              </a:ext>
            </a:extLst>
          </p:cNvPr>
          <p:cNvSpPr/>
          <p:nvPr/>
        </p:nvSpPr>
        <p:spPr>
          <a:xfrm>
            <a:off x="3086100" y="2566036"/>
            <a:ext cx="6117450" cy="948690"/>
          </a:xfrm>
          <a:prstGeom prst="rect">
            <a:avLst/>
          </a:prstGeom>
          <a:noFill/>
          <a:ln w="28575">
            <a:solidFill>
              <a:srgbClr val="00A4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888653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584039" y="2103354"/>
            <a:ext cx="4890786" cy="1482456"/>
          </a:xfr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/>
              <a:t>Děkuji za pozornost!</a:t>
            </a:r>
            <a:br>
              <a:rPr lang="cs-CZ" dirty="0"/>
            </a:br>
            <a:r>
              <a:rPr lang="cs-CZ" sz="2000" dirty="0" err="1">
                <a:hlinkClick r:id="rId2"/>
              </a:rPr>
              <a:t>martina.litschmannova</a:t>
            </a:r>
            <a:r>
              <a:rPr lang="en-US" sz="2000" dirty="0">
                <a:hlinkClick r:id="rId2"/>
              </a:rPr>
              <a:t>@</a:t>
            </a:r>
            <a:r>
              <a:rPr lang="cs-CZ" sz="2000" dirty="0">
                <a:hlinkClick r:id="rId2"/>
              </a:rPr>
              <a:t>vsb.cz</a:t>
            </a:r>
            <a:endParaRPr lang="cs-CZ" sz="2000" dirty="0"/>
          </a:p>
        </p:txBody>
      </p:sp>
      <p:pic>
        <p:nvPicPr>
          <p:cNvPr id="3" name="Picture 2" descr="http://www.ush.sd/ar/_imgs/gol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30" b="7930"/>
          <a:stretch>
            <a:fillRect/>
          </a:stretch>
        </p:blipFill>
        <p:spPr bwMode="auto">
          <a:xfrm>
            <a:off x="7883889" y="2103354"/>
            <a:ext cx="3494026" cy="2821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543" y="5403512"/>
            <a:ext cx="5768098" cy="726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0535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ctr">
              <a:buNone/>
            </a:pPr>
            <a:r>
              <a:rPr lang="cs-CZ" dirty="0"/>
              <a:t>Kombinatorika se zabývá různými způsoby výběru z daného souboru. </a:t>
            </a:r>
          </a:p>
          <a:p>
            <a:pPr marL="0" indent="0" algn="ctr">
              <a:buNone/>
            </a:pPr>
            <a:endParaRPr lang="cs-CZ" dirty="0"/>
          </a:p>
          <a:p>
            <a:pPr marL="0" indent="0">
              <a:buNone/>
            </a:pPr>
            <a:endParaRPr lang="cs-CZ" dirty="0">
              <a:solidFill>
                <a:schemeClr val="accent3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Kombinatorika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4</a:t>
            </a:fld>
            <a:r>
              <a:rPr lang="cs-CZ" dirty="0"/>
              <a:t> / 38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Kombinatorika</a:t>
            </a:r>
          </a:p>
        </p:txBody>
      </p:sp>
      <p:pic>
        <p:nvPicPr>
          <p:cNvPr id="10" name="Picture 5">
            <a:extLst>
              <a:ext uri="{FF2B5EF4-FFF2-40B4-BE49-F238E27FC236}">
                <a16:creationId xmlns:a16="http://schemas.microsoft.com/office/drawing/2014/main" id="{96651816-2ACE-434A-A65A-9003FD4DB9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l="20297" t="25219" r="19903" b="12766"/>
          <a:stretch>
            <a:fillRect/>
          </a:stretch>
        </p:blipFill>
        <p:spPr bwMode="auto">
          <a:xfrm>
            <a:off x="3359696" y="1844824"/>
            <a:ext cx="5832648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07595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>
            <a:extLst>
              <a:ext uri="{FF2B5EF4-FFF2-40B4-BE49-F238E27FC236}">
                <a16:creationId xmlns:a16="http://schemas.microsoft.com/office/drawing/2014/main" id="{4166DB6F-F1CB-4BB3-AFE8-0C71AE60449E}"/>
              </a:ext>
            </a:extLst>
          </p:cNvPr>
          <p:cNvSpPr/>
          <p:nvPr/>
        </p:nvSpPr>
        <p:spPr>
          <a:xfrm>
            <a:off x="0" y="4394836"/>
            <a:ext cx="12192000" cy="213308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CEF5F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Zástupný symbol pro obsah 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pPr marL="31140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cs-CZ" dirty="0"/>
                  <a:t>Nechť </a:t>
                </a:r>
                <a:r>
                  <a:rPr lang="cs-CZ" i="1" dirty="0"/>
                  <a:t>A</a:t>
                </a:r>
                <a:r>
                  <a:rPr lang="cs-CZ" dirty="0"/>
                  <a:t> je množina o </a:t>
                </a:r>
                <a14:m>
                  <m:oMath xmlns:m="http://schemas.openxmlformats.org/officeDocument/2006/math">
                    <m:r>
                      <a:rPr lang="cs-CZ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cs-CZ" dirty="0"/>
                  <a:t> prvcích. </a:t>
                </a:r>
              </a:p>
              <a:p>
                <a:pPr marL="31140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cs-CZ" dirty="0"/>
                  <a:t>Vyberme z množiny </a:t>
                </a:r>
                <a:r>
                  <a:rPr lang="cs-CZ" dirty="0">
                    <a:solidFill>
                      <a:srgbClr val="00A499"/>
                    </a:solidFill>
                  </a:rPr>
                  <a:t>postupně</a:t>
                </a:r>
                <a:r>
                  <a:rPr lang="cs-CZ" dirty="0"/>
                  <a:t> </a:t>
                </a:r>
                <a14:m>
                  <m:oMath xmlns:m="http://schemas.openxmlformats.org/officeDocument/2006/math">
                    <m:r>
                      <a:rPr lang="cs-CZ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cs-CZ" dirty="0"/>
                  <a:t> prvků, přičemž prvky do množiny </a:t>
                </a:r>
                <a:r>
                  <a:rPr lang="cs-CZ" dirty="0">
                    <a:solidFill>
                      <a:srgbClr val="00A499"/>
                    </a:solidFill>
                  </a:rPr>
                  <a:t>nevracíme</a:t>
                </a:r>
                <a:r>
                  <a:rPr lang="cs-CZ" dirty="0"/>
                  <a:t>. </a:t>
                </a:r>
              </a:p>
              <a:p>
                <a:pPr marL="0" indent="0" algn="ctr">
                  <a:buNone/>
                </a:pPr>
                <a:endParaRPr lang="cs-CZ" dirty="0">
                  <a:cs typeface="Times New Roman" pitchFamily="18" charset="0"/>
                </a:endParaRPr>
              </a:p>
              <a:p>
                <a:pPr marL="0" indent="0" algn="ctr">
                  <a:buNone/>
                </a:pPr>
                <a:endParaRPr lang="cs-CZ" dirty="0">
                  <a:cs typeface="Times New Roman" pitchFamily="18" charset="0"/>
                </a:endParaRPr>
              </a:p>
              <a:p>
                <a:pPr marL="0" indent="0" algn="ctr">
                  <a:buNone/>
                </a:pPr>
                <a:endParaRPr lang="cs-CZ" dirty="0">
                  <a:cs typeface="Times New Roman" pitchFamily="18" charset="0"/>
                </a:endParaRPr>
              </a:p>
              <a:p>
                <a:pPr marL="0" indent="0" algn="ctr">
                  <a:buNone/>
                </a:pPr>
                <a:endParaRPr lang="cs-CZ" dirty="0">
                  <a:cs typeface="Times New Roman" pitchFamily="18" charset="0"/>
                </a:endParaRPr>
              </a:p>
              <a:p>
                <a:pPr marL="0" indent="0" algn="ctr">
                  <a:buNone/>
                </a:pPr>
                <a:endParaRPr lang="cs-CZ" dirty="0">
                  <a:cs typeface="Times New Roman" pitchFamily="18" charset="0"/>
                </a:endParaRPr>
              </a:p>
              <a:p>
                <a:pPr marL="0" indent="0" algn="ctr">
                  <a:buNone/>
                </a:pPr>
                <a:endParaRPr lang="cs-CZ" dirty="0">
                  <a:cs typeface="Times New Roman" pitchFamily="18" charset="0"/>
                </a:endParaRPr>
              </a:p>
              <a:p>
                <a:pPr marL="0" indent="0" algn="ctr">
                  <a:buNone/>
                </a:pPr>
                <a:r>
                  <a:rPr lang="cs-CZ" dirty="0">
                    <a:cs typeface="Times New Roman" pitchFamily="18" charset="0"/>
                  </a:rPr>
                  <a:t>Na startu běžeckého závodu je 8 atletů. Kolika</a:t>
                </a:r>
                <a:r>
                  <a:rPr lang="cs-CZ" dirty="0"/>
                  <a:t> </a:t>
                </a:r>
                <a:r>
                  <a:rPr lang="cs-CZ" dirty="0">
                    <a:cs typeface="Times New Roman" pitchFamily="18" charset="0"/>
                  </a:rPr>
                  <a:t>způsoby mohou být obsazeny stupně vítězů?</a:t>
                </a:r>
                <a:endParaRPr lang="cs-CZ" dirty="0"/>
              </a:p>
              <a:p>
                <a:pPr marL="0" indent="0" algn="ctr">
                  <a:buNone/>
                </a:pPr>
                <a:endParaRPr lang="cs-CZ" dirty="0"/>
              </a:p>
              <a:p>
                <a:pPr marL="0" indent="0" algn="ctr">
                  <a:buNone/>
                </a:pPr>
                <a:endParaRPr lang="cs-CZ" dirty="0">
                  <a:solidFill>
                    <a:schemeClr val="accent3">
                      <a:lumMod val="50000"/>
                    </a:schemeClr>
                  </a:solidFill>
                </a:endParaRPr>
              </a:p>
              <a:p>
                <a:pPr marL="0" indent="0" algn="ctr">
                  <a:buNone/>
                </a:pPr>
                <a:endParaRPr lang="cs-CZ" dirty="0"/>
              </a:p>
            </p:txBody>
          </p:sp>
        </mc:Choice>
        <mc:Fallback>
          <p:sp>
            <p:nvSpPr>
              <p:cNvPr id="2" name="Zástupný symbol pro obsah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75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Kombinatorika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5</a:t>
            </a:fld>
            <a:r>
              <a:rPr lang="cs-CZ" dirty="0"/>
              <a:t> / 38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Variace bez opakování</a:t>
            </a:r>
          </a:p>
        </p:txBody>
      </p:sp>
      <p:grpSp>
        <p:nvGrpSpPr>
          <p:cNvPr id="10" name="Skupina 9">
            <a:extLst>
              <a:ext uri="{FF2B5EF4-FFF2-40B4-BE49-F238E27FC236}">
                <a16:creationId xmlns:a16="http://schemas.microsoft.com/office/drawing/2014/main" id="{24EE2792-8B69-462E-BDA7-8D4B9A51D109}"/>
              </a:ext>
            </a:extLst>
          </p:cNvPr>
          <p:cNvGrpSpPr/>
          <p:nvPr/>
        </p:nvGrpSpPr>
        <p:grpSpPr>
          <a:xfrm>
            <a:off x="1960664" y="5116428"/>
            <a:ext cx="3312368" cy="369332"/>
            <a:chOff x="755576" y="3284984"/>
            <a:chExt cx="3312368" cy="369332"/>
          </a:xfrm>
        </p:grpSpPr>
        <p:sp>
          <p:nvSpPr>
            <p:cNvPr id="11" name="TextovéPole 10">
              <a:extLst>
                <a:ext uri="{FF2B5EF4-FFF2-40B4-BE49-F238E27FC236}">
                  <a16:creationId xmlns:a16="http://schemas.microsoft.com/office/drawing/2014/main" id="{A24E4F0D-70F4-4389-8D64-4BDC0BCE1906}"/>
                </a:ext>
              </a:extLst>
            </p:cNvPr>
            <p:cNvSpPr txBox="1"/>
            <p:nvPr/>
          </p:nvSpPr>
          <p:spPr>
            <a:xfrm>
              <a:off x="755576" y="3284984"/>
              <a:ext cx="936104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cs-CZ" dirty="0">
                  <a:solidFill>
                    <a:schemeClr val="accent3">
                      <a:lumMod val="50000"/>
                    </a:schemeClr>
                  </a:solidFill>
                </a:rPr>
                <a:t>1. místo</a:t>
              </a:r>
            </a:p>
          </p:txBody>
        </p:sp>
        <p:sp>
          <p:nvSpPr>
            <p:cNvPr id="12" name="TextovéPole 11">
              <a:extLst>
                <a:ext uri="{FF2B5EF4-FFF2-40B4-BE49-F238E27FC236}">
                  <a16:creationId xmlns:a16="http://schemas.microsoft.com/office/drawing/2014/main" id="{12052E72-D2EF-4E25-972F-3B2929C882E3}"/>
                </a:ext>
              </a:extLst>
            </p:cNvPr>
            <p:cNvSpPr txBox="1"/>
            <p:nvPr/>
          </p:nvSpPr>
          <p:spPr>
            <a:xfrm>
              <a:off x="1979712" y="3284984"/>
              <a:ext cx="936104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cs-CZ" dirty="0">
                  <a:solidFill>
                    <a:schemeClr val="accent3">
                      <a:lumMod val="50000"/>
                    </a:schemeClr>
                  </a:solidFill>
                </a:rPr>
                <a:t>2. místo</a:t>
              </a:r>
            </a:p>
          </p:txBody>
        </p:sp>
        <p:sp>
          <p:nvSpPr>
            <p:cNvPr id="13" name="TextovéPole 12">
              <a:extLst>
                <a:ext uri="{FF2B5EF4-FFF2-40B4-BE49-F238E27FC236}">
                  <a16:creationId xmlns:a16="http://schemas.microsoft.com/office/drawing/2014/main" id="{860E6A9A-FCD9-4FDC-8924-4AFC216BFECA}"/>
                </a:ext>
              </a:extLst>
            </p:cNvPr>
            <p:cNvSpPr txBox="1"/>
            <p:nvPr/>
          </p:nvSpPr>
          <p:spPr>
            <a:xfrm>
              <a:off x="3131840" y="3284984"/>
              <a:ext cx="936104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cs-CZ" dirty="0">
                  <a:solidFill>
                    <a:schemeClr val="accent3">
                      <a:lumMod val="50000"/>
                    </a:schemeClr>
                  </a:solidFill>
                </a:rPr>
                <a:t>3. místo</a:t>
              </a:r>
            </a:p>
          </p:txBody>
        </p:sp>
      </p:grpSp>
      <p:grpSp>
        <p:nvGrpSpPr>
          <p:cNvPr id="14" name="Skupina 20">
            <a:extLst>
              <a:ext uri="{FF2B5EF4-FFF2-40B4-BE49-F238E27FC236}">
                <a16:creationId xmlns:a16="http://schemas.microsoft.com/office/drawing/2014/main" id="{074D0675-8C06-48EE-94F6-00C74C9747FE}"/>
              </a:ext>
            </a:extLst>
          </p:cNvPr>
          <p:cNvGrpSpPr/>
          <p:nvPr/>
        </p:nvGrpSpPr>
        <p:grpSpPr>
          <a:xfrm>
            <a:off x="2032672" y="5511800"/>
            <a:ext cx="792088" cy="873388"/>
            <a:chOff x="1979712" y="3573016"/>
            <a:chExt cx="792088" cy="873388"/>
          </a:xfrm>
        </p:grpSpPr>
        <p:cxnSp>
          <p:nvCxnSpPr>
            <p:cNvPr id="15" name="Přímá spojovací šipka 43">
              <a:extLst>
                <a:ext uri="{FF2B5EF4-FFF2-40B4-BE49-F238E27FC236}">
                  <a16:creationId xmlns:a16="http://schemas.microsoft.com/office/drawing/2014/main" id="{1B13A671-CCF3-4F09-9446-5BE0E23814E2}"/>
                </a:ext>
              </a:extLst>
            </p:cNvPr>
            <p:cNvCxnSpPr/>
            <p:nvPr/>
          </p:nvCxnSpPr>
          <p:spPr>
            <a:xfrm flipV="1">
              <a:off x="2339752" y="3573016"/>
              <a:ext cx="0" cy="432048"/>
            </a:xfrm>
            <a:prstGeom prst="straightConnector1">
              <a:avLst/>
            </a:prstGeom>
            <a:ln w="28575">
              <a:solidFill>
                <a:srgbClr val="00A499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ovéPole 15">
              <a:extLst>
                <a:ext uri="{FF2B5EF4-FFF2-40B4-BE49-F238E27FC236}">
                  <a16:creationId xmlns:a16="http://schemas.microsoft.com/office/drawing/2014/main" id="{13DA38F1-5418-419C-81FA-EBF313A9B8AD}"/>
                </a:ext>
              </a:extLst>
            </p:cNvPr>
            <p:cNvSpPr txBox="1"/>
            <p:nvPr/>
          </p:nvSpPr>
          <p:spPr>
            <a:xfrm>
              <a:off x="1979712" y="4077072"/>
              <a:ext cx="7920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i="1" dirty="0"/>
                <a:t>8</a:t>
              </a:r>
            </a:p>
          </p:txBody>
        </p:sp>
      </p:grpSp>
      <p:grpSp>
        <p:nvGrpSpPr>
          <p:cNvPr id="17" name="Skupina 20">
            <a:extLst>
              <a:ext uri="{FF2B5EF4-FFF2-40B4-BE49-F238E27FC236}">
                <a16:creationId xmlns:a16="http://schemas.microsoft.com/office/drawing/2014/main" id="{BDAA53A6-50E5-46CC-852E-189CF2C64E6A}"/>
              </a:ext>
            </a:extLst>
          </p:cNvPr>
          <p:cNvGrpSpPr/>
          <p:nvPr/>
        </p:nvGrpSpPr>
        <p:grpSpPr>
          <a:xfrm>
            <a:off x="3256808" y="5511800"/>
            <a:ext cx="792088" cy="873388"/>
            <a:chOff x="1979712" y="3573016"/>
            <a:chExt cx="792088" cy="873388"/>
          </a:xfrm>
        </p:grpSpPr>
        <p:cxnSp>
          <p:nvCxnSpPr>
            <p:cNvPr id="18" name="Přímá spojovací šipka 46">
              <a:extLst>
                <a:ext uri="{FF2B5EF4-FFF2-40B4-BE49-F238E27FC236}">
                  <a16:creationId xmlns:a16="http://schemas.microsoft.com/office/drawing/2014/main" id="{5ACFF6B1-AD1E-48BD-AE17-5DBCE8FBC66F}"/>
                </a:ext>
              </a:extLst>
            </p:cNvPr>
            <p:cNvCxnSpPr/>
            <p:nvPr/>
          </p:nvCxnSpPr>
          <p:spPr>
            <a:xfrm flipV="1">
              <a:off x="2339752" y="3573016"/>
              <a:ext cx="0" cy="432048"/>
            </a:xfrm>
            <a:prstGeom prst="straightConnector1">
              <a:avLst/>
            </a:prstGeom>
            <a:ln w="28575">
              <a:solidFill>
                <a:srgbClr val="00A499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ovéPole 18">
              <a:extLst>
                <a:ext uri="{FF2B5EF4-FFF2-40B4-BE49-F238E27FC236}">
                  <a16:creationId xmlns:a16="http://schemas.microsoft.com/office/drawing/2014/main" id="{A9C8C1E7-D417-4AA1-B4ED-F65B5E937747}"/>
                </a:ext>
              </a:extLst>
            </p:cNvPr>
            <p:cNvSpPr txBox="1"/>
            <p:nvPr/>
          </p:nvSpPr>
          <p:spPr>
            <a:xfrm>
              <a:off x="1979712" y="4077072"/>
              <a:ext cx="7920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i="1" dirty="0"/>
                <a:t>7</a:t>
              </a:r>
            </a:p>
          </p:txBody>
        </p:sp>
      </p:grpSp>
      <p:grpSp>
        <p:nvGrpSpPr>
          <p:cNvPr id="20" name="Skupina 20">
            <a:extLst>
              <a:ext uri="{FF2B5EF4-FFF2-40B4-BE49-F238E27FC236}">
                <a16:creationId xmlns:a16="http://schemas.microsoft.com/office/drawing/2014/main" id="{24B0AB68-E2A7-496E-960F-91FFE0F073D1}"/>
              </a:ext>
            </a:extLst>
          </p:cNvPr>
          <p:cNvGrpSpPr/>
          <p:nvPr/>
        </p:nvGrpSpPr>
        <p:grpSpPr>
          <a:xfrm>
            <a:off x="4480944" y="5511800"/>
            <a:ext cx="792088" cy="873388"/>
            <a:chOff x="1979712" y="3573016"/>
            <a:chExt cx="792088" cy="873388"/>
          </a:xfrm>
        </p:grpSpPr>
        <p:cxnSp>
          <p:nvCxnSpPr>
            <p:cNvPr id="21" name="Přímá spojovací šipka 49">
              <a:extLst>
                <a:ext uri="{FF2B5EF4-FFF2-40B4-BE49-F238E27FC236}">
                  <a16:creationId xmlns:a16="http://schemas.microsoft.com/office/drawing/2014/main" id="{F237EB28-4F2B-41E2-A4FE-E43836E819AC}"/>
                </a:ext>
              </a:extLst>
            </p:cNvPr>
            <p:cNvCxnSpPr/>
            <p:nvPr/>
          </p:nvCxnSpPr>
          <p:spPr>
            <a:xfrm flipV="1">
              <a:off x="2339752" y="3573016"/>
              <a:ext cx="0" cy="432048"/>
            </a:xfrm>
            <a:prstGeom prst="straightConnector1">
              <a:avLst/>
            </a:prstGeom>
            <a:ln w="28575">
              <a:solidFill>
                <a:srgbClr val="00A499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ovéPole 21">
              <a:extLst>
                <a:ext uri="{FF2B5EF4-FFF2-40B4-BE49-F238E27FC236}">
                  <a16:creationId xmlns:a16="http://schemas.microsoft.com/office/drawing/2014/main" id="{9F208A81-F365-4713-BB61-C681611536C5}"/>
                </a:ext>
              </a:extLst>
            </p:cNvPr>
            <p:cNvSpPr txBox="1"/>
            <p:nvPr/>
          </p:nvSpPr>
          <p:spPr>
            <a:xfrm>
              <a:off x="1979712" y="4077072"/>
              <a:ext cx="7920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i="1" dirty="0"/>
                <a:t>6</a:t>
              </a:r>
            </a:p>
          </p:txBody>
        </p:sp>
      </p:grpSp>
      <p:grpSp>
        <p:nvGrpSpPr>
          <p:cNvPr id="23" name="Skupina 29">
            <a:extLst>
              <a:ext uri="{FF2B5EF4-FFF2-40B4-BE49-F238E27FC236}">
                <a16:creationId xmlns:a16="http://schemas.microsoft.com/office/drawing/2014/main" id="{44792D6B-5175-413A-BA3E-CAF6E4C2F5AA}"/>
              </a:ext>
            </a:extLst>
          </p:cNvPr>
          <p:cNvGrpSpPr/>
          <p:nvPr/>
        </p:nvGrpSpPr>
        <p:grpSpPr>
          <a:xfrm>
            <a:off x="2824760" y="5943848"/>
            <a:ext cx="1512168" cy="369332"/>
            <a:chOff x="3923928" y="4005064"/>
            <a:chExt cx="1512168" cy="369332"/>
          </a:xfrm>
        </p:grpSpPr>
        <p:sp>
          <p:nvSpPr>
            <p:cNvPr id="24" name="TextovéPole 23">
              <a:extLst>
                <a:ext uri="{FF2B5EF4-FFF2-40B4-BE49-F238E27FC236}">
                  <a16:creationId xmlns:a16="http://schemas.microsoft.com/office/drawing/2014/main" id="{68DDD923-2A79-4C28-BC29-E1BE5794A25E}"/>
                </a:ext>
              </a:extLst>
            </p:cNvPr>
            <p:cNvSpPr txBox="1"/>
            <p:nvPr/>
          </p:nvSpPr>
          <p:spPr>
            <a:xfrm>
              <a:off x="3923928" y="4005064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b="1" dirty="0">
                  <a:solidFill>
                    <a:schemeClr val="accent6"/>
                  </a:solidFill>
                </a:rPr>
                <a:t>.</a:t>
              </a:r>
            </a:p>
          </p:txBody>
        </p:sp>
        <p:sp>
          <p:nvSpPr>
            <p:cNvPr id="25" name="TextovéPole 24">
              <a:extLst>
                <a:ext uri="{FF2B5EF4-FFF2-40B4-BE49-F238E27FC236}">
                  <a16:creationId xmlns:a16="http://schemas.microsoft.com/office/drawing/2014/main" id="{094669AD-2104-448E-B0B8-346CF6603D76}"/>
                </a:ext>
              </a:extLst>
            </p:cNvPr>
            <p:cNvSpPr txBox="1"/>
            <p:nvPr/>
          </p:nvSpPr>
          <p:spPr>
            <a:xfrm>
              <a:off x="5004048" y="4005064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b="1" dirty="0">
                  <a:solidFill>
                    <a:schemeClr val="accent6"/>
                  </a:solidFill>
                </a:rPr>
                <a:t>.</a:t>
              </a:r>
            </a:p>
          </p:txBody>
        </p:sp>
      </p:grpSp>
      <p:pic>
        <p:nvPicPr>
          <p:cNvPr id="26" name="Obrázek 25" descr="atletika.jpg">
            <a:extLst>
              <a:ext uri="{FF2B5EF4-FFF2-40B4-BE49-F238E27FC236}">
                <a16:creationId xmlns:a16="http://schemas.microsoft.com/office/drawing/2014/main" id="{7F0AFEE0-EACE-4F6C-B1BA-7E205EA8DCA1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 t="19670" r="35556" b="6020"/>
          <a:stretch>
            <a:fillRect/>
          </a:stretch>
        </p:blipFill>
        <p:spPr>
          <a:xfrm>
            <a:off x="8588832" y="5046204"/>
            <a:ext cx="1642504" cy="1396129"/>
          </a:xfrm>
          <a:prstGeom prst="rect">
            <a:avLst/>
          </a:prstGeom>
        </p:spPr>
      </p:pic>
      <p:grpSp>
        <p:nvGrpSpPr>
          <p:cNvPr id="27" name="Skupina 9">
            <a:extLst>
              <a:ext uri="{FF2B5EF4-FFF2-40B4-BE49-F238E27FC236}">
                <a16:creationId xmlns:a16="http://schemas.microsoft.com/office/drawing/2014/main" id="{5C2716E8-7A38-41B0-99D2-EAC170C7BFC5}"/>
              </a:ext>
            </a:extLst>
          </p:cNvPr>
          <p:cNvGrpSpPr/>
          <p:nvPr/>
        </p:nvGrpSpPr>
        <p:grpSpPr>
          <a:xfrm>
            <a:off x="3051128" y="2033677"/>
            <a:ext cx="5112568" cy="707886"/>
            <a:chOff x="755576" y="2996952"/>
            <a:chExt cx="5112568" cy="707886"/>
          </a:xfrm>
        </p:grpSpPr>
        <p:sp>
          <p:nvSpPr>
            <p:cNvPr id="28" name="TextovéPole 27">
              <a:extLst>
                <a:ext uri="{FF2B5EF4-FFF2-40B4-BE49-F238E27FC236}">
                  <a16:creationId xmlns:a16="http://schemas.microsoft.com/office/drawing/2014/main" id="{FF80EFB5-F339-4F57-A3CA-60ADC136E1F0}"/>
                </a:ext>
              </a:extLst>
            </p:cNvPr>
            <p:cNvSpPr txBox="1"/>
            <p:nvPr/>
          </p:nvSpPr>
          <p:spPr>
            <a:xfrm>
              <a:off x="755576" y="3284984"/>
              <a:ext cx="936104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cs-CZ" dirty="0">
                  <a:solidFill>
                    <a:schemeClr val="accent3">
                      <a:lumMod val="50000"/>
                    </a:schemeClr>
                  </a:solidFill>
                </a:rPr>
                <a:t>1. prvek</a:t>
              </a:r>
            </a:p>
          </p:txBody>
        </p:sp>
        <p:sp>
          <p:nvSpPr>
            <p:cNvPr id="29" name="TextovéPole 28">
              <a:extLst>
                <a:ext uri="{FF2B5EF4-FFF2-40B4-BE49-F238E27FC236}">
                  <a16:creationId xmlns:a16="http://schemas.microsoft.com/office/drawing/2014/main" id="{5E283C33-E10C-49A5-A30C-9969DCF476E7}"/>
                </a:ext>
              </a:extLst>
            </p:cNvPr>
            <p:cNvSpPr txBox="1"/>
            <p:nvPr/>
          </p:nvSpPr>
          <p:spPr>
            <a:xfrm>
              <a:off x="1979712" y="3284984"/>
              <a:ext cx="936104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cs-CZ" dirty="0">
                  <a:solidFill>
                    <a:schemeClr val="accent3">
                      <a:lumMod val="50000"/>
                    </a:schemeClr>
                  </a:solidFill>
                </a:rPr>
                <a:t>2. prvek</a:t>
              </a:r>
            </a:p>
          </p:txBody>
        </p:sp>
        <p:sp>
          <p:nvSpPr>
            <p:cNvPr id="30" name="TextovéPole 29">
              <a:extLst>
                <a:ext uri="{FF2B5EF4-FFF2-40B4-BE49-F238E27FC236}">
                  <a16:creationId xmlns:a16="http://schemas.microsoft.com/office/drawing/2014/main" id="{5D8E35A8-C7D4-47B9-9013-A7AA314559D6}"/>
                </a:ext>
              </a:extLst>
            </p:cNvPr>
            <p:cNvSpPr txBox="1"/>
            <p:nvPr/>
          </p:nvSpPr>
          <p:spPr>
            <a:xfrm>
              <a:off x="3131840" y="3284984"/>
              <a:ext cx="936104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cs-CZ" dirty="0">
                  <a:solidFill>
                    <a:schemeClr val="accent3">
                      <a:lumMod val="50000"/>
                    </a:schemeClr>
                  </a:solidFill>
                </a:rPr>
                <a:t>3. prvek</a:t>
              </a:r>
            </a:p>
          </p:txBody>
        </p:sp>
        <p:sp>
          <p:nvSpPr>
            <p:cNvPr id="31" name="TextovéPole 30">
              <a:extLst>
                <a:ext uri="{FF2B5EF4-FFF2-40B4-BE49-F238E27FC236}">
                  <a16:creationId xmlns:a16="http://schemas.microsoft.com/office/drawing/2014/main" id="{9BEC18EF-3296-474D-B3B7-691CB3598C25}"/>
                </a:ext>
              </a:extLst>
            </p:cNvPr>
            <p:cNvSpPr txBox="1"/>
            <p:nvPr/>
          </p:nvSpPr>
          <p:spPr>
            <a:xfrm>
              <a:off x="4932040" y="3284984"/>
              <a:ext cx="936104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cs-CZ" dirty="0">
                  <a:solidFill>
                    <a:schemeClr val="accent3">
                      <a:lumMod val="50000"/>
                    </a:schemeClr>
                  </a:solidFill>
                </a:rPr>
                <a:t>k. prvek</a:t>
              </a:r>
            </a:p>
          </p:txBody>
        </p:sp>
        <p:sp>
          <p:nvSpPr>
            <p:cNvPr id="32" name="TextovéPole 31">
              <a:extLst>
                <a:ext uri="{FF2B5EF4-FFF2-40B4-BE49-F238E27FC236}">
                  <a16:creationId xmlns:a16="http://schemas.microsoft.com/office/drawing/2014/main" id="{15188372-8BC8-4748-9E79-02DD8D72DD29}"/>
                </a:ext>
              </a:extLst>
            </p:cNvPr>
            <p:cNvSpPr txBox="1"/>
            <p:nvPr/>
          </p:nvSpPr>
          <p:spPr>
            <a:xfrm>
              <a:off x="4211960" y="2996952"/>
              <a:ext cx="79208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4000" dirty="0">
                  <a:solidFill>
                    <a:schemeClr val="accent3">
                      <a:lumMod val="50000"/>
                    </a:schemeClr>
                  </a:solidFill>
                </a:rPr>
                <a:t>…</a:t>
              </a:r>
            </a:p>
          </p:txBody>
        </p:sp>
      </p:grpSp>
      <p:grpSp>
        <p:nvGrpSpPr>
          <p:cNvPr id="33" name="Skupina 20">
            <a:extLst>
              <a:ext uri="{FF2B5EF4-FFF2-40B4-BE49-F238E27FC236}">
                <a16:creationId xmlns:a16="http://schemas.microsoft.com/office/drawing/2014/main" id="{4454BFF6-FCB0-47C4-BD59-CF61701DF7A6}"/>
              </a:ext>
            </a:extLst>
          </p:cNvPr>
          <p:cNvGrpSpPr/>
          <p:nvPr/>
        </p:nvGrpSpPr>
        <p:grpSpPr>
          <a:xfrm>
            <a:off x="3051128" y="2793080"/>
            <a:ext cx="792088" cy="690042"/>
            <a:chOff x="1979712" y="3573016"/>
            <a:chExt cx="792088" cy="873388"/>
          </a:xfrm>
        </p:grpSpPr>
        <p:cxnSp>
          <p:nvCxnSpPr>
            <p:cNvPr id="34" name="Přímá spojovací šipka 11">
              <a:extLst>
                <a:ext uri="{FF2B5EF4-FFF2-40B4-BE49-F238E27FC236}">
                  <a16:creationId xmlns:a16="http://schemas.microsoft.com/office/drawing/2014/main" id="{5295C820-5BEE-4D8A-AB69-5736F473EF84}"/>
                </a:ext>
              </a:extLst>
            </p:cNvPr>
            <p:cNvCxnSpPr/>
            <p:nvPr/>
          </p:nvCxnSpPr>
          <p:spPr>
            <a:xfrm flipV="1">
              <a:off x="2339752" y="3573016"/>
              <a:ext cx="0" cy="432048"/>
            </a:xfrm>
            <a:prstGeom prst="straightConnector1">
              <a:avLst/>
            </a:prstGeom>
            <a:ln w="28575">
              <a:solidFill>
                <a:srgbClr val="00A499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5" name="TextovéPole 34">
                  <a:extLst>
                    <a:ext uri="{FF2B5EF4-FFF2-40B4-BE49-F238E27FC236}">
                      <a16:creationId xmlns:a16="http://schemas.microsoft.com/office/drawing/2014/main" id="{51487832-9F09-4ACC-95FA-D1D6C922C312}"/>
                    </a:ext>
                  </a:extLst>
                </p:cNvPr>
                <p:cNvSpPr txBox="1"/>
                <p:nvPr/>
              </p:nvSpPr>
              <p:spPr>
                <a:xfrm>
                  <a:off x="1979712" y="4077072"/>
                  <a:ext cx="79208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cs-CZ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oMath>
                    </m:oMathPara>
                  </a14:m>
                  <a:endParaRPr lang="cs-CZ" i="1" dirty="0"/>
                </a:p>
              </p:txBody>
            </p:sp>
          </mc:Choice>
          <mc:Fallback>
            <p:sp>
              <p:nvSpPr>
                <p:cNvPr id="35" name="TextovéPole 34">
                  <a:extLst>
                    <a:ext uri="{FF2B5EF4-FFF2-40B4-BE49-F238E27FC236}">
                      <a16:creationId xmlns:a16="http://schemas.microsoft.com/office/drawing/2014/main" id="{51487832-9F09-4ACC-95FA-D1D6C922C31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79712" y="4077072"/>
                  <a:ext cx="792088" cy="369332"/>
                </a:xfrm>
                <a:prstGeom prst="rect">
                  <a:avLst/>
                </a:prstGeom>
                <a:blipFill>
                  <a:blip r:embed="rId4"/>
                  <a:stretch>
                    <a:fillRect b="-10638"/>
                  </a:stretch>
                </a:blipFill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6" name="Skupina 21">
            <a:extLst>
              <a:ext uri="{FF2B5EF4-FFF2-40B4-BE49-F238E27FC236}">
                <a16:creationId xmlns:a16="http://schemas.microsoft.com/office/drawing/2014/main" id="{076BD7D1-D7AC-4544-913E-B4E7E56D8E56}"/>
              </a:ext>
            </a:extLst>
          </p:cNvPr>
          <p:cNvGrpSpPr/>
          <p:nvPr/>
        </p:nvGrpSpPr>
        <p:grpSpPr>
          <a:xfrm>
            <a:off x="4203255" y="2793080"/>
            <a:ext cx="925759" cy="690042"/>
            <a:chOff x="3131839" y="3573016"/>
            <a:chExt cx="925759" cy="873388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7" name="TextovéPole 36">
                  <a:extLst>
                    <a:ext uri="{FF2B5EF4-FFF2-40B4-BE49-F238E27FC236}">
                      <a16:creationId xmlns:a16="http://schemas.microsoft.com/office/drawing/2014/main" id="{1E51A9BF-20FA-452C-910C-9DF60C483908}"/>
                    </a:ext>
                  </a:extLst>
                </p:cNvPr>
                <p:cNvSpPr txBox="1"/>
                <p:nvPr/>
              </p:nvSpPr>
              <p:spPr>
                <a:xfrm>
                  <a:off x="3131839" y="4077072"/>
                  <a:ext cx="92575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cs-CZ" i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cs-CZ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cs-CZ" i="1" dirty="0" smtClean="0">
                            <a:latin typeface="Cambria Math" panose="02040503050406030204" pitchFamily="18" charset="0"/>
                          </a:rPr>
                          <m:t>−1)</m:t>
                        </m:r>
                      </m:oMath>
                    </m:oMathPara>
                  </a14:m>
                  <a:endParaRPr lang="cs-CZ" i="1" dirty="0"/>
                </a:p>
              </p:txBody>
            </p:sp>
          </mc:Choice>
          <mc:Fallback>
            <p:sp>
              <p:nvSpPr>
                <p:cNvPr id="37" name="TextovéPole 36">
                  <a:extLst>
                    <a:ext uri="{FF2B5EF4-FFF2-40B4-BE49-F238E27FC236}">
                      <a16:creationId xmlns:a16="http://schemas.microsoft.com/office/drawing/2014/main" id="{1E51A9BF-20FA-452C-910C-9DF60C48390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31839" y="4077072"/>
                  <a:ext cx="925759" cy="369332"/>
                </a:xfrm>
                <a:prstGeom prst="rect">
                  <a:avLst/>
                </a:prstGeom>
                <a:blipFill>
                  <a:blip r:embed="rId5"/>
                  <a:stretch>
                    <a:fillRect l="-4636" b="-44681"/>
                  </a:stretch>
                </a:blipFill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8" name="Přímá spojovací šipka 17">
              <a:extLst>
                <a:ext uri="{FF2B5EF4-FFF2-40B4-BE49-F238E27FC236}">
                  <a16:creationId xmlns:a16="http://schemas.microsoft.com/office/drawing/2014/main" id="{935D0819-1B44-413C-9251-91D4C8A4E785}"/>
                </a:ext>
              </a:extLst>
            </p:cNvPr>
            <p:cNvCxnSpPr/>
            <p:nvPr/>
          </p:nvCxnSpPr>
          <p:spPr>
            <a:xfrm flipV="1">
              <a:off x="3563888" y="3573016"/>
              <a:ext cx="0" cy="432048"/>
            </a:xfrm>
            <a:prstGeom prst="straightConnector1">
              <a:avLst/>
            </a:prstGeom>
            <a:ln w="28575">
              <a:solidFill>
                <a:srgbClr val="00A499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Skupina 22">
            <a:extLst>
              <a:ext uri="{FF2B5EF4-FFF2-40B4-BE49-F238E27FC236}">
                <a16:creationId xmlns:a16="http://schemas.microsoft.com/office/drawing/2014/main" id="{965B705C-3D31-43F3-9DF6-AC7EACD43B1D}"/>
              </a:ext>
            </a:extLst>
          </p:cNvPr>
          <p:cNvGrpSpPr/>
          <p:nvPr/>
        </p:nvGrpSpPr>
        <p:grpSpPr>
          <a:xfrm>
            <a:off x="5307487" y="2793080"/>
            <a:ext cx="959887" cy="690042"/>
            <a:chOff x="4236071" y="3573016"/>
            <a:chExt cx="959887" cy="873388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0" name="TextovéPole 39">
                  <a:extLst>
                    <a:ext uri="{FF2B5EF4-FFF2-40B4-BE49-F238E27FC236}">
                      <a16:creationId xmlns:a16="http://schemas.microsoft.com/office/drawing/2014/main" id="{4DE673B0-DABB-4B4F-B551-3A0682F9FBEE}"/>
                    </a:ext>
                  </a:extLst>
                </p:cNvPr>
                <p:cNvSpPr txBox="1"/>
                <p:nvPr/>
              </p:nvSpPr>
              <p:spPr>
                <a:xfrm>
                  <a:off x="4236071" y="4077072"/>
                  <a:ext cx="95988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cs-CZ" i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cs-CZ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cs-CZ" i="1" dirty="0" smtClean="0">
                            <a:latin typeface="Cambria Math" panose="02040503050406030204" pitchFamily="18" charset="0"/>
                          </a:rPr>
                          <m:t>−2)</m:t>
                        </m:r>
                      </m:oMath>
                    </m:oMathPara>
                  </a14:m>
                  <a:endParaRPr lang="cs-CZ" i="1" dirty="0"/>
                </a:p>
              </p:txBody>
            </p:sp>
          </mc:Choice>
          <mc:Fallback>
            <p:sp>
              <p:nvSpPr>
                <p:cNvPr id="40" name="TextovéPole 39">
                  <a:extLst>
                    <a:ext uri="{FF2B5EF4-FFF2-40B4-BE49-F238E27FC236}">
                      <a16:creationId xmlns:a16="http://schemas.microsoft.com/office/drawing/2014/main" id="{4DE673B0-DABB-4B4F-B551-3A0682F9FBE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36071" y="4077072"/>
                  <a:ext cx="959887" cy="369332"/>
                </a:xfrm>
                <a:prstGeom prst="rect">
                  <a:avLst/>
                </a:prstGeom>
                <a:blipFill>
                  <a:blip r:embed="rId6"/>
                  <a:stretch>
                    <a:fillRect l="-2548" b="-44681"/>
                  </a:stretch>
                </a:blipFill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1" name="Přímá spojovací šipka 18">
              <a:extLst>
                <a:ext uri="{FF2B5EF4-FFF2-40B4-BE49-F238E27FC236}">
                  <a16:creationId xmlns:a16="http://schemas.microsoft.com/office/drawing/2014/main" id="{5B5B5EE9-5DEC-4FEC-96D9-CC29D2E9487E}"/>
                </a:ext>
              </a:extLst>
            </p:cNvPr>
            <p:cNvCxnSpPr/>
            <p:nvPr/>
          </p:nvCxnSpPr>
          <p:spPr>
            <a:xfrm flipV="1">
              <a:off x="4680012" y="3573016"/>
              <a:ext cx="0" cy="432048"/>
            </a:xfrm>
            <a:prstGeom prst="straightConnector1">
              <a:avLst/>
            </a:prstGeom>
            <a:ln w="28575">
              <a:solidFill>
                <a:srgbClr val="00A499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Skupina 30">
            <a:extLst>
              <a:ext uri="{FF2B5EF4-FFF2-40B4-BE49-F238E27FC236}">
                <a16:creationId xmlns:a16="http://schemas.microsoft.com/office/drawing/2014/main" id="{CEA074AF-A0A9-4F5B-ADBE-73825E522DA2}"/>
              </a:ext>
            </a:extLst>
          </p:cNvPr>
          <p:cNvGrpSpPr/>
          <p:nvPr/>
        </p:nvGrpSpPr>
        <p:grpSpPr>
          <a:xfrm>
            <a:off x="6269768" y="2793081"/>
            <a:ext cx="2175048" cy="678312"/>
            <a:chOff x="5198352" y="3573016"/>
            <a:chExt cx="2175048" cy="858541"/>
          </a:xfrm>
        </p:grpSpPr>
        <p:sp>
          <p:nvSpPr>
            <p:cNvPr id="43" name="TextovéPole 42">
              <a:extLst>
                <a:ext uri="{FF2B5EF4-FFF2-40B4-BE49-F238E27FC236}">
                  <a16:creationId xmlns:a16="http://schemas.microsoft.com/office/drawing/2014/main" id="{6BA18163-7AB0-4260-AE29-70750909036C}"/>
                </a:ext>
              </a:extLst>
            </p:cNvPr>
            <p:cNvSpPr txBox="1"/>
            <p:nvPr/>
          </p:nvSpPr>
          <p:spPr>
            <a:xfrm>
              <a:off x="5198352" y="4062225"/>
              <a:ext cx="7920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b="1" i="1" dirty="0"/>
                <a:t>…</a:t>
              </a:r>
            </a:p>
          </p:txBody>
        </p:sp>
        <p:grpSp>
          <p:nvGrpSpPr>
            <p:cNvPr id="44" name="Skupina 23">
              <a:extLst>
                <a:ext uri="{FF2B5EF4-FFF2-40B4-BE49-F238E27FC236}">
                  <a16:creationId xmlns:a16="http://schemas.microsoft.com/office/drawing/2014/main" id="{B2CBA9A9-2E4F-4253-BE7B-206139E315FE}"/>
                </a:ext>
              </a:extLst>
            </p:cNvPr>
            <p:cNvGrpSpPr/>
            <p:nvPr/>
          </p:nvGrpSpPr>
          <p:grpSpPr>
            <a:xfrm>
              <a:off x="5947009" y="3573016"/>
              <a:ext cx="1426391" cy="857607"/>
              <a:chOff x="5947009" y="3573016"/>
              <a:chExt cx="1426391" cy="857607"/>
            </a:xfrm>
          </p:grpSpPr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45" name="TextovéPole 44">
                    <a:extLst>
                      <a:ext uri="{FF2B5EF4-FFF2-40B4-BE49-F238E27FC236}">
                        <a16:creationId xmlns:a16="http://schemas.microsoft.com/office/drawing/2014/main" id="{51496EB9-DD94-4F4C-BAFB-7A64C6A97379}"/>
                      </a:ext>
                    </a:extLst>
                  </p:cNvPr>
                  <p:cNvSpPr txBox="1"/>
                  <p:nvPr/>
                </p:nvSpPr>
                <p:spPr>
                  <a:xfrm>
                    <a:off x="5947009" y="4061291"/>
                    <a:ext cx="1426391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cs-CZ" i="1" dirty="0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cs-CZ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cs-CZ" i="1" dirty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cs-CZ" i="1" dirty="0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cs-CZ" i="1" dirty="0" smtClean="0">
                              <a:latin typeface="Cambria Math" panose="02040503050406030204" pitchFamily="18" charset="0"/>
                            </a:rPr>
                            <m:t>+1)</m:t>
                          </m:r>
                        </m:oMath>
                      </m:oMathPara>
                    </a14:m>
                    <a:endParaRPr lang="cs-CZ" i="1" dirty="0"/>
                  </a:p>
                </p:txBody>
              </p:sp>
            </mc:Choice>
            <mc:Fallback>
              <p:sp>
                <p:nvSpPr>
                  <p:cNvPr id="45" name="TextovéPole 44">
                    <a:extLst>
                      <a:ext uri="{FF2B5EF4-FFF2-40B4-BE49-F238E27FC236}">
                        <a16:creationId xmlns:a16="http://schemas.microsoft.com/office/drawing/2014/main" id="{51496EB9-DD94-4F4C-BAFB-7A64C6A9737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47009" y="4061291"/>
                    <a:ext cx="1426391" cy="369332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b="-43750"/>
                    </a:stretch>
                  </a:blipFill>
                </p:spPr>
                <p:txBody>
                  <a:bodyPr/>
                  <a:lstStyle/>
                  <a:p>
                    <a:r>
                      <a:rPr lang="cs-CZ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46" name="Přímá spojovací šipka 19">
                <a:extLst>
                  <a:ext uri="{FF2B5EF4-FFF2-40B4-BE49-F238E27FC236}">
                    <a16:creationId xmlns:a16="http://schemas.microsoft.com/office/drawing/2014/main" id="{63009E59-5BA2-440A-8C82-CE485A0D5367}"/>
                  </a:ext>
                </a:extLst>
              </p:cNvPr>
              <p:cNvCxnSpPr/>
              <p:nvPr/>
            </p:nvCxnSpPr>
            <p:spPr>
              <a:xfrm flipV="1">
                <a:off x="6516216" y="3573016"/>
                <a:ext cx="0" cy="432048"/>
              </a:xfrm>
              <a:prstGeom prst="straightConnector1">
                <a:avLst/>
              </a:prstGeom>
              <a:ln w="28575">
                <a:solidFill>
                  <a:srgbClr val="00A499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7" name="Skupina 29">
            <a:extLst>
              <a:ext uri="{FF2B5EF4-FFF2-40B4-BE49-F238E27FC236}">
                <a16:creationId xmlns:a16="http://schemas.microsoft.com/office/drawing/2014/main" id="{B6D9846F-4EC9-4D2C-A4BD-E50F9E7A16A5}"/>
              </a:ext>
            </a:extLst>
          </p:cNvPr>
          <p:cNvGrpSpPr/>
          <p:nvPr/>
        </p:nvGrpSpPr>
        <p:grpSpPr>
          <a:xfrm>
            <a:off x="3771208" y="3113790"/>
            <a:ext cx="3438135" cy="434397"/>
            <a:chOff x="2699792" y="4077072"/>
            <a:chExt cx="3468548" cy="434397"/>
          </a:xfrm>
        </p:grpSpPr>
        <p:sp>
          <p:nvSpPr>
            <p:cNvPr id="48" name="TextovéPole 47">
              <a:extLst>
                <a:ext uri="{FF2B5EF4-FFF2-40B4-BE49-F238E27FC236}">
                  <a16:creationId xmlns:a16="http://schemas.microsoft.com/office/drawing/2014/main" id="{484E6FC0-1CF4-48C0-85C6-DB5696EF26FD}"/>
                </a:ext>
              </a:extLst>
            </p:cNvPr>
            <p:cNvSpPr txBox="1"/>
            <p:nvPr/>
          </p:nvSpPr>
          <p:spPr>
            <a:xfrm>
              <a:off x="2699792" y="4077072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dirty="0"/>
                <a:t>.</a:t>
              </a:r>
            </a:p>
          </p:txBody>
        </p:sp>
        <p:sp>
          <p:nvSpPr>
            <p:cNvPr id="49" name="TextovéPole 48">
              <a:extLst>
                <a:ext uri="{FF2B5EF4-FFF2-40B4-BE49-F238E27FC236}">
                  <a16:creationId xmlns:a16="http://schemas.microsoft.com/office/drawing/2014/main" id="{15BF65EE-AA5F-4BE1-BC8B-C75F0FD6BA8F}"/>
                </a:ext>
              </a:extLst>
            </p:cNvPr>
            <p:cNvSpPr txBox="1"/>
            <p:nvPr/>
          </p:nvSpPr>
          <p:spPr>
            <a:xfrm>
              <a:off x="3923827" y="4142137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dirty="0"/>
                <a:t>.</a:t>
              </a:r>
            </a:p>
          </p:txBody>
        </p:sp>
        <p:sp>
          <p:nvSpPr>
            <p:cNvPr id="50" name="TextovéPole 49">
              <a:extLst>
                <a:ext uri="{FF2B5EF4-FFF2-40B4-BE49-F238E27FC236}">
                  <a16:creationId xmlns:a16="http://schemas.microsoft.com/office/drawing/2014/main" id="{9878E5C8-951F-461A-AC87-D4D00F953F19}"/>
                </a:ext>
              </a:extLst>
            </p:cNvPr>
            <p:cNvSpPr txBox="1"/>
            <p:nvPr/>
          </p:nvSpPr>
          <p:spPr>
            <a:xfrm>
              <a:off x="5002015" y="4115838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dirty="0"/>
                <a:t>.</a:t>
              </a:r>
            </a:p>
          </p:txBody>
        </p:sp>
        <p:sp>
          <p:nvSpPr>
            <p:cNvPr id="51" name="TextovéPole 50">
              <a:extLst>
                <a:ext uri="{FF2B5EF4-FFF2-40B4-BE49-F238E27FC236}">
                  <a16:creationId xmlns:a16="http://schemas.microsoft.com/office/drawing/2014/main" id="{F2A5CF4B-1868-4FE5-967D-E52B6A9864DD}"/>
                </a:ext>
              </a:extLst>
            </p:cNvPr>
            <p:cNvSpPr txBox="1"/>
            <p:nvPr/>
          </p:nvSpPr>
          <p:spPr>
            <a:xfrm>
              <a:off x="5736292" y="4112228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dirty="0"/>
                <a:t>.</a:t>
              </a: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ovéPole 6">
                <a:extLst>
                  <a:ext uri="{FF2B5EF4-FFF2-40B4-BE49-F238E27FC236}">
                    <a16:creationId xmlns:a16="http://schemas.microsoft.com/office/drawing/2014/main" id="{B82B0A51-37B9-49D7-8122-640ACA8351DD}"/>
                  </a:ext>
                </a:extLst>
              </p:cNvPr>
              <p:cNvSpPr txBox="1"/>
              <p:nvPr/>
            </p:nvSpPr>
            <p:spPr>
              <a:xfrm>
                <a:off x="8406428" y="3008555"/>
                <a:ext cx="1278235" cy="6501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!</m:t>
                          </m:r>
                        </m:num>
                        <m:den>
                          <m:d>
                            <m:d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!</m:t>
                          </m:r>
                        </m:den>
                      </m:f>
                    </m:oMath>
                  </m:oMathPara>
                </a14:m>
                <a:endParaRPr lang="cs-CZ" dirty="0"/>
              </a:p>
            </p:txBody>
          </p:sp>
        </mc:Choice>
        <mc:Fallback>
          <p:sp>
            <p:nvSpPr>
              <p:cNvPr id="7" name="TextovéPole 6">
                <a:extLst>
                  <a:ext uri="{FF2B5EF4-FFF2-40B4-BE49-F238E27FC236}">
                    <a16:creationId xmlns:a16="http://schemas.microsoft.com/office/drawing/2014/main" id="{B82B0A51-37B9-49D7-8122-640ACA8351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06428" y="3008555"/>
                <a:ext cx="1278235" cy="65011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ovéPole 7">
                <a:extLst>
                  <a:ext uri="{FF2B5EF4-FFF2-40B4-BE49-F238E27FC236}">
                    <a16:creationId xmlns:a16="http://schemas.microsoft.com/office/drawing/2014/main" id="{0CBDC11E-38E7-4388-87EF-1DCD2B562337}"/>
                  </a:ext>
                </a:extLst>
              </p:cNvPr>
              <p:cNvSpPr txBox="1"/>
              <p:nvPr/>
            </p:nvSpPr>
            <p:spPr>
              <a:xfrm>
                <a:off x="5295736" y="6011680"/>
                <a:ext cx="85953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=336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>
          <p:sp>
            <p:nvSpPr>
              <p:cNvPr id="8" name="TextovéPole 7">
                <a:extLst>
                  <a:ext uri="{FF2B5EF4-FFF2-40B4-BE49-F238E27FC236}">
                    <a16:creationId xmlns:a16="http://schemas.microsoft.com/office/drawing/2014/main" id="{0CBDC11E-38E7-4388-87EF-1DCD2B5623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5736" y="6011680"/>
                <a:ext cx="859531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37859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>
            <a:extLst>
              <a:ext uri="{FF2B5EF4-FFF2-40B4-BE49-F238E27FC236}">
                <a16:creationId xmlns:a16="http://schemas.microsoft.com/office/drawing/2014/main" id="{4166DB6F-F1CB-4BB3-AFE8-0C71AE60449E}"/>
              </a:ext>
            </a:extLst>
          </p:cNvPr>
          <p:cNvSpPr/>
          <p:nvPr/>
        </p:nvSpPr>
        <p:spPr>
          <a:xfrm>
            <a:off x="0" y="4394836"/>
            <a:ext cx="12192000" cy="213308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CEF5F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Zástupný symbol pro obsah 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pPr marL="31140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cs-CZ" dirty="0"/>
                  <a:t>Nechť </a:t>
                </a:r>
                <a:r>
                  <a:rPr lang="cs-CZ" i="1" dirty="0"/>
                  <a:t>A</a:t>
                </a:r>
                <a:r>
                  <a:rPr lang="cs-CZ" dirty="0"/>
                  <a:t> je množina o </a:t>
                </a:r>
                <a14:m>
                  <m:oMath xmlns:m="http://schemas.openxmlformats.org/officeDocument/2006/math">
                    <m:r>
                      <a:rPr lang="cs-CZ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cs-CZ" dirty="0"/>
                  <a:t> prvcích. </a:t>
                </a:r>
              </a:p>
              <a:p>
                <a:pPr marL="31140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cs-CZ" dirty="0"/>
                  <a:t>Vyberme z množiny </a:t>
                </a:r>
                <a:r>
                  <a:rPr lang="cs-CZ" dirty="0">
                    <a:solidFill>
                      <a:srgbClr val="00A499"/>
                    </a:solidFill>
                  </a:rPr>
                  <a:t>postupně</a:t>
                </a:r>
                <a:r>
                  <a:rPr lang="cs-CZ" dirty="0"/>
                  <a:t> </a:t>
                </a:r>
                <a14:m>
                  <m:oMath xmlns:m="http://schemas.openxmlformats.org/officeDocument/2006/math">
                    <m:r>
                      <a:rPr lang="cs-CZ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cs-CZ" dirty="0"/>
                  <a:t> prvků, přičemž prvky do množiny </a:t>
                </a:r>
                <a:r>
                  <a:rPr lang="cs-CZ" dirty="0">
                    <a:solidFill>
                      <a:srgbClr val="00A499"/>
                    </a:solidFill>
                  </a:rPr>
                  <a:t>nevracíme</a:t>
                </a:r>
                <a:r>
                  <a:rPr lang="cs-CZ" dirty="0"/>
                  <a:t>. </a:t>
                </a:r>
              </a:p>
              <a:p>
                <a:pPr marL="0" indent="0" algn="ctr">
                  <a:buNone/>
                </a:pPr>
                <a:endParaRPr lang="cs-CZ" dirty="0">
                  <a:cs typeface="Times New Roman" pitchFamily="18" charset="0"/>
                </a:endParaRPr>
              </a:p>
              <a:p>
                <a:pPr marL="0" indent="0" algn="ctr">
                  <a:buNone/>
                </a:pPr>
                <a:endParaRPr lang="cs-CZ" dirty="0">
                  <a:cs typeface="Times New Roman" pitchFamily="18" charset="0"/>
                </a:endParaRPr>
              </a:p>
              <a:p>
                <a:pPr marL="0" indent="0" algn="ctr">
                  <a:buNone/>
                </a:pPr>
                <a:endParaRPr lang="cs-CZ" dirty="0">
                  <a:cs typeface="Times New Roman" pitchFamily="18" charset="0"/>
                </a:endParaRPr>
              </a:p>
              <a:p>
                <a:pPr marL="0" indent="0" algn="ctr">
                  <a:buNone/>
                </a:pPr>
                <a:endParaRPr lang="cs-CZ" dirty="0">
                  <a:cs typeface="Times New Roman" pitchFamily="18" charset="0"/>
                </a:endParaRPr>
              </a:p>
              <a:p>
                <a:pPr marL="0" indent="0" algn="ctr">
                  <a:buNone/>
                </a:pPr>
                <a:endParaRPr lang="cs-CZ" dirty="0">
                  <a:cs typeface="Times New Roman" pitchFamily="18" charset="0"/>
                </a:endParaRPr>
              </a:p>
              <a:p>
                <a:pPr marL="0" indent="0" algn="ctr">
                  <a:buNone/>
                </a:pPr>
                <a:endParaRPr lang="cs-CZ" dirty="0">
                  <a:cs typeface="Times New Roman" pitchFamily="18" charset="0"/>
                </a:endParaRPr>
              </a:p>
              <a:p>
                <a:pPr marL="0" indent="0" algn="ctr">
                  <a:buNone/>
                </a:pPr>
                <a:r>
                  <a:rPr lang="cs-CZ" dirty="0">
                    <a:cs typeface="Times New Roman" pitchFamily="18" charset="0"/>
                  </a:rPr>
                  <a:t>Na startu běžeckého závodu je 8 atletů. Kolika</a:t>
                </a:r>
                <a:r>
                  <a:rPr lang="cs-CZ" dirty="0"/>
                  <a:t> </a:t>
                </a:r>
                <a:r>
                  <a:rPr lang="cs-CZ" dirty="0">
                    <a:cs typeface="Times New Roman" pitchFamily="18" charset="0"/>
                  </a:rPr>
                  <a:t>způsoby mohou být obsazeny stupně vítězů?</a:t>
                </a:r>
                <a:endParaRPr lang="cs-CZ" dirty="0"/>
              </a:p>
              <a:p>
                <a:pPr marL="0" indent="0" algn="ctr">
                  <a:buNone/>
                </a:pPr>
                <a:endParaRPr lang="cs-CZ" dirty="0"/>
              </a:p>
              <a:p>
                <a:pPr marL="0" indent="0" algn="ctr">
                  <a:buNone/>
                </a:pPr>
                <a:endParaRPr lang="cs-CZ" dirty="0">
                  <a:solidFill>
                    <a:schemeClr val="accent3">
                      <a:lumMod val="50000"/>
                    </a:schemeClr>
                  </a:solidFill>
                </a:endParaRPr>
              </a:p>
              <a:p>
                <a:pPr marL="0" indent="0" algn="ctr">
                  <a:buNone/>
                </a:pPr>
                <a:endParaRPr lang="cs-CZ" dirty="0"/>
              </a:p>
            </p:txBody>
          </p:sp>
        </mc:Choice>
        <mc:Fallback>
          <p:sp>
            <p:nvSpPr>
              <p:cNvPr id="2" name="Zástupný symbol pro obsah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75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Kombinatorika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6</a:t>
            </a:fld>
            <a:r>
              <a:rPr lang="cs-CZ" dirty="0"/>
              <a:t> / 38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Variace bez opakování</a:t>
            </a:r>
          </a:p>
        </p:txBody>
      </p:sp>
      <p:grpSp>
        <p:nvGrpSpPr>
          <p:cNvPr id="10" name="Skupina 9">
            <a:extLst>
              <a:ext uri="{FF2B5EF4-FFF2-40B4-BE49-F238E27FC236}">
                <a16:creationId xmlns:a16="http://schemas.microsoft.com/office/drawing/2014/main" id="{24EE2792-8B69-462E-BDA7-8D4B9A51D109}"/>
              </a:ext>
            </a:extLst>
          </p:cNvPr>
          <p:cNvGrpSpPr/>
          <p:nvPr/>
        </p:nvGrpSpPr>
        <p:grpSpPr>
          <a:xfrm>
            <a:off x="1960664" y="5116428"/>
            <a:ext cx="3312368" cy="369332"/>
            <a:chOff x="755576" y="3284984"/>
            <a:chExt cx="3312368" cy="369332"/>
          </a:xfrm>
        </p:grpSpPr>
        <p:sp>
          <p:nvSpPr>
            <p:cNvPr id="11" name="TextovéPole 10">
              <a:extLst>
                <a:ext uri="{FF2B5EF4-FFF2-40B4-BE49-F238E27FC236}">
                  <a16:creationId xmlns:a16="http://schemas.microsoft.com/office/drawing/2014/main" id="{A24E4F0D-70F4-4389-8D64-4BDC0BCE1906}"/>
                </a:ext>
              </a:extLst>
            </p:cNvPr>
            <p:cNvSpPr txBox="1"/>
            <p:nvPr/>
          </p:nvSpPr>
          <p:spPr>
            <a:xfrm>
              <a:off x="755576" y="3284984"/>
              <a:ext cx="936104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cs-CZ" dirty="0">
                  <a:solidFill>
                    <a:schemeClr val="accent3">
                      <a:lumMod val="50000"/>
                    </a:schemeClr>
                  </a:solidFill>
                </a:rPr>
                <a:t>1. místo</a:t>
              </a:r>
            </a:p>
          </p:txBody>
        </p:sp>
        <p:sp>
          <p:nvSpPr>
            <p:cNvPr id="12" name="TextovéPole 11">
              <a:extLst>
                <a:ext uri="{FF2B5EF4-FFF2-40B4-BE49-F238E27FC236}">
                  <a16:creationId xmlns:a16="http://schemas.microsoft.com/office/drawing/2014/main" id="{12052E72-D2EF-4E25-972F-3B2929C882E3}"/>
                </a:ext>
              </a:extLst>
            </p:cNvPr>
            <p:cNvSpPr txBox="1"/>
            <p:nvPr/>
          </p:nvSpPr>
          <p:spPr>
            <a:xfrm>
              <a:off x="1979712" y="3284984"/>
              <a:ext cx="936104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cs-CZ" dirty="0">
                  <a:solidFill>
                    <a:schemeClr val="accent3">
                      <a:lumMod val="50000"/>
                    </a:schemeClr>
                  </a:solidFill>
                </a:rPr>
                <a:t>2. místo</a:t>
              </a:r>
            </a:p>
          </p:txBody>
        </p:sp>
        <p:sp>
          <p:nvSpPr>
            <p:cNvPr id="13" name="TextovéPole 12">
              <a:extLst>
                <a:ext uri="{FF2B5EF4-FFF2-40B4-BE49-F238E27FC236}">
                  <a16:creationId xmlns:a16="http://schemas.microsoft.com/office/drawing/2014/main" id="{860E6A9A-FCD9-4FDC-8924-4AFC216BFECA}"/>
                </a:ext>
              </a:extLst>
            </p:cNvPr>
            <p:cNvSpPr txBox="1"/>
            <p:nvPr/>
          </p:nvSpPr>
          <p:spPr>
            <a:xfrm>
              <a:off x="3131840" y="3284984"/>
              <a:ext cx="936104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cs-CZ" dirty="0">
                  <a:solidFill>
                    <a:schemeClr val="accent3">
                      <a:lumMod val="50000"/>
                    </a:schemeClr>
                  </a:solidFill>
                </a:rPr>
                <a:t>3. místo</a:t>
              </a:r>
            </a:p>
          </p:txBody>
        </p:sp>
      </p:grpSp>
      <p:grpSp>
        <p:nvGrpSpPr>
          <p:cNvPr id="14" name="Skupina 20">
            <a:extLst>
              <a:ext uri="{FF2B5EF4-FFF2-40B4-BE49-F238E27FC236}">
                <a16:creationId xmlns:a16="http://schemas.microsoft.com/office/drawing/2014/main" id="{074D0675-8C06-48EE-94F6-00C74C9747FE}"/>
              </a:ext>
            </a:extLst>
          </p:cNvPr>
          <p:cNvGrpSpPr/>
          <p:nvPr/>
        </p:nvGrpSpPr>
        <p:grpSpPr>
          <a:xfrm>
            <a:off x="2032672" y="5511800"/>
            <a:ext cx="792088" cy="873388"/>
            <a:chOff x="1979712" y="3573016"/>
            <a:chExt cx="792088" cy="873388"/>
          </a:xfrm>
        </p:grpSpPr>
        <p:cxnSp>
          <p:nvCxnSpPr>
            <p:cNvPr id="15" name="Přímá spojovací šipka 43">
              <a:extLst>
                <a:ext uri="{FF2B5EF4-FFF2-40B4-BE49-F238E27FC236}">
                  <a16:creationId xmlns:a16="http://schemas.microsoft.com/office/drawing/2014/main" id="{1B13A671-CCF3-4F09-9446-5BE0E23814E2}"/>
                </a:ext>
              </a:extLst>
            </p:cNvPr>
            <p:cNvCxnSpPr/>
            <p:nvPr/>
          </p:nvCxnSpPr>
          <p:spPr>
            <a:xfrm flipV="1">
              <a:off x="2339752" y="3573016"/>
              <a:ext cx="0" cy="432048"/>
            </a:xfrm>
            <a:prstGeom prst="straightConnector1">
              <a:avLst/>
            </a:prstGeom>
            <a:ln w="28575">
              <a:solidFill>
                <a:srgbClr val="00A499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ovéPole 15">
              <a:extLst>
                <a:ext uri="{FF2B5EF4-FFF2-40B4-BE49-F238E27FC236}">
                  <a16:creationId xmlns:a16="http://schemas.microsoft.com/office/drawing/2014/main" id="{13DA38F1-5418-419C-81FA-EBF313A9B8AD}"/>
                </a:ext>
              </a:extLst>
            </p:cNvPr>
            <p:cNvSpPr txBox="1"/>
            <p:nvPr/>
          </p:nvSpPr>
          <p:spPr>
            <a:xfrm>
              <a:off x="1979712" y="4077072"/>
              <a:ext cx="7920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i="1" dirty="0"/>
                <a:t>8</a:t>
              </a:r>
            </a:p>
          </p:txBody>
        </p:sp>
      </p:grpSp>
      <p:grpSp>
        <p:nvGrpSpPr>
          <p:cNvPr id="17" name="Skupina 20">
            <a:extLst>
              <a:ext uri="{FF2B5EF4-FFF2-40B4-BE49-F238E27FC236}">
                <a16:creationId xmlns:a16="http://schemas.microsoft.com/office/drawing/2014/main" id="{BDAA53A6-50E5-46CC-852E-189CF2C64E6A}"/>
              </a:ext>
            </a:extLst>
          </p:cNvPr>
          <p:cNvGrpSpPr/>
          <p:nvPr/>
        </p:nvGrpSpPr>
        <p:grpSpPr>
          <a:xfrm>
            <a:off x="3256808" y="5511800"/>
            <a:ext cx="792088" cy="873388"/>
            <a:chOff x="1979712" y="3573016"/>
            <a:chExt cx="792088" cy="873388"/>
          </a:xfrm>
        </p:grpSpPr>
        <p:cxnSp>
          <p:nvCxnSpPr>
            <p:cNvPr id="18" name="Přímá spojovací šipka 46">
              <a:extLst>
                <a:ext uri="{FF2B5EF4-FFF2-40B4-BE49-F238E27FC236}">
                  <a16:creationId xmlns:a16="http://schemas.microsoft.com/office/drawing/2014/main" id="{5ACFF6B1-AD1E-48BD-AE17-5DBCE8FBC66F}"/>
                </a:ext>
              </a:extLst>
            </p:cNvPr>
            <p:cNvCxnSpPr/>
            <p:nvPr/>
          </p:nvCxnSpPr>
          <p:spPr>
            <a:xfrm flipV="1">
              <a:off x="2339752" y="3573016"/>
              <a:ext cx="0" cy="432048"/>
            </a:xfrm>
            <a:prstGeom prst="straightConnector1">
              <a:avLst/>
            </a:prstGeom>
            <a:ln w="28575">
              <a:solidFill>
                <a:srgbClr val="00A499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ovéPole 18">
              <a:extLst>
                <a:ext uri="{FF2B5EF4-FFF2-40B4-BE49-F238E27FC236}">
                  <a16:creationId xmlns:a16="http://schemas.microsoft.com/office/drawing/2014/main" id="{A9C8C1E7-D417-4AA1-B4ED-F65B5E937747}"/>
                </a:ext>
              </a:extLst>
            </p:cNvPr>
            <p:cNvSpPr txBox="1"/>
            <p:nvPr/>
          </p:nvSpPr>
          <p:spPr>
            <a:xfrm>
              <a:off x="1979712" y="4077072"/>
              <a:ext cx="7920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i="1" dirty="0"/>
                <a:t>7</a:t>
              </a:r>
            </a:p>
          </p:txBody>
        </p:sp>
      </p:grpSp>
      <p:grpSp>
        <p:nvGrpSpPr>
          <p:cNvPr id="20" name="Skupina 20">
            <a:extLst>
              <a:ext uri="{FF2B5EF4-FFF2-40B4-BE49-F238E27FC236}">
                <a16:creationId xmlns:a16="http://schemas.microsoft.com/office/drawing/2014/main" id="{24B0AB68-E2A7-496E-960F-91FFE0F073D1}"/>
              </a:ext>
            </a:extLst>
          </p:cNvPr>
          <p:cNvGrpSpPr/>
          <p:nvPr/>
        </p:nvGrpSpPr>
        <p:grpSpPr>
          <a:xfrm>
            <a:off x="4480944" y="5511800"/>
            <a:ext cx="792088" cy="873388"/>
            <a:chOff x="1979712" y="3573016"/>
            <a:chExt cx="792088" cy="873388"/>
          </a:xfrm>
        </p:grpSpPr>
        <p:cxnSp>
          <p:nvCxnSpPr>
            <p:cNvPr id="21" name="Přímá spojovací šipka 49">
              <a:extLst>
                <a:ext uri="{FF2B5EF4-FFF2-40B4-BE49-F238E27FC236}">
                  <a16:creationId xmlns:a16="http://schemas.microsoft.com/office/drawing/2014/main" id="{F237EB28-4F2B-41E2-A4FE-E43836E819AC}"/>
                </a:ext>
              </a:extLst>
            </p:cNvPr>
            <p:cNvCxnSpPr/>
            <p:nvPr/>
          </p:nvCxnSpPr>
          <p:spPr>
            <a:xfrm flipV="1">
              <a:off x="2339752" y="3573016"/>
              <a:ext cx="0" cy="432048"/>
            </a:xfrm>
            <a:prstGeom prst="straightConnector1">
              <a:avLst/>
            </a:prstGeom>
            <a:ln w="28575">
              <a:solidFill>
                <a:srgbClr val="00A499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ovéPole 21">
              <a:extLst>
                <a:ext uri="{FF2B5EF4-FFF2-40B4-BE49-F238E27FC236}">
                  <a16:creationId xmlns:a16="http://schemas.microsoft.com/office/drawing/2014/main" id="{9F208A81-F365-4713-BB61-C681611536C5}"/>
                </a:ext>
              </a:extLst>
            </p:cNvPr>
            <p:cNvSpPr txBox="1"/>
            <p:nvPr/>
          </p:nvSpPr>
          <p:spPr>
            <a:xfrm>
              <a:off x="1979712" y="4077072"/>
              <a:ext cx="7920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i="1" dirty="0"/>
                <a:t>6</a:t>
              </a:r>
            </a:p>
          </p:txBody>
        </p:sp>
      </p:grpSp>
      <p:grpSp>
        <p:nvGrpSpPr>
          <p:cNvPr id="23" name="Skupina 29">
            <a:extLst>
              <a:ext uri="{FF2B5EF4-FFF2-40B4-BE49-F238E27FC236}">
                <a16:creationId xmlns:a16="http://schemas.microsoft.com/office/drawing/2014/main" id="{44792D6B-5175-413A-BA3E-CAF6E4C2F5AA}"/>
              </a:ext>
            </a:extLst>
          </p:cNvPr>
          <p:cNvGrpSpPr/>
          <p:nvPr/>
        </p:nvGrpSpPr>
        <p:grpSpPr>
          <a:xfrm>
            <a:off x="2824760" y="5943848"/>
            <a:ext cx="1512168" cy="369332"/>
            <a:chOff x="3923928" y="4005064"/>
            <a:chExt cx="1512168" cy="369332"/>
          </a:xfrm>
        </p:grpSpPr>
        <p:sp>
          <p:nvSpPr>
            <p:cNvPr id="24" name="TextovéPole 23">
              <a:extLst>
                <a:ext uri="{FF2B5EF4-FFF2-40B4-BE49-F238E27FC236}">
                  <a16:creationId xmlns:a16="http://schemas.microsoft.com/office/drawing/2014/main" id="{68DDD923-2A79-4C28-BC29-E1BE5794A25E}"/>
                </a:ext>
              </a:extLst>
            </p:cNvPr>
            <p:cNvSpPr txBox="1"/>
            <p:nvPr/>
          </p:nvSpPr>
          <p:spPr>
            <a:xfrm>
              <a:off x="3923928" y="4005064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b="1" dirty="0">
                  <a:solidFill>
                    <a:schemeClr val="accent6"/>
                  </a:solidFill>
                </a:rPr>
                <a:t>.</a:t>
              </a:r>
            </a:p>
          </p:txBody>
        </p:sp>
        <p:sp>
          <p:nvSpPr>
            <p:cNvPr id="25" name="TextovéPole 24">
              <a:extLst>
                <a:ext uri="{FF2B5EF4-FFF2-40B4-BE49-F238E27FC236}">
                  <a16:creationId xmlns:a16="http://schemas.microsoft.com/office/drawing/2014/main" id="{094669AD-2104-448E-B0B8-346CF6603D76}"/>
                </a:ext>
              </a:extLst>
            </p:cNvPr>
            <p:cNvSpPr txBox="1"/>
            <p:nvPr/>
          </p:nvSpPr>
          <p:spPr>
            <a:xfrm>
              <a:off x="5004048" y="4005064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b="1" dirty="0">
                  <a:solidFill>
                    <a:schemeClr val="accent6"/>
                  </a:solidFill>
                </a:rPr>
                <a:t>.</a:t>
              </a:r>
            </a:p>
          </p:txBody>
        </p:sp>
      </p:grpSp>
      <p:pic>
        <p:nvPicPr>
          <p:cNvPr id="26" name="Obrázek 25" descr="atletika.jpg">
            <a:extLst>
              <a:ext uri="{FF2B5EF4-FFF2-40B4-BE49-F238E27FC236}">
                <a16:creationId xmlns:a16="http://schemas.microsoft.com/office/drawing/2014/main" id="{7F0AFEE0-EACE-4F6C-B1BA-7E205EA8DCA1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 t="19670" r="35556" b="6020"/>
          <a:stretch>
            <a:fillRect/>
          </a:stretch>
        </p:blipFill>
        <p:spPr>
          <a:xfrm>
            <a:off x="8588832" y="5046204"/>
            <a:ext cx="1642504" cy="1396129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4" name="TextovéPole 53">
                <a:extLst>
                  <a:ext uri="{FF2B5EF4-FFF2-40B4-BE49-F238E27FC236}">
                    <a16:creationId xmlns:a16="http://schemas.microsoft.com/office/drawing/2014/main" id="{09974481-F8D8-400F-ADB3-AC7C796AD014}"/>
                  </a:ext>
                </a:extLst>
              </p:cNvPr>
              <p:cNvSpPr txBox="1"/>
              <p:nvPr/>
            </p:nvSpPr>
            <p:spPr>
              <a:xfrm>
                <a:off x="5216716" y="2680625"/>
                <a:ext cx="2043252" cy="650114"/>
              </a:xfrm>
              <a:prstGeom prst="rect">
                <a:avLst/>
              </a:prstGeom>
              <a:noFill/>
              <a:ln w="28575">
                <a:solidFill>
                  <a:srgbClr val="00A499"/>
                </a:solidFill>
              </a:ln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!</m:t>
                          </m:r>
                        </m:num>
                        <m:den>
                          <m:d>
                            <m:d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!</m:t>
                          </m:r>
                        </m:den>
                      </m:f>
                    </m:oMath>
                  </m:oMathPara>
                </a14:m>
                <a:endParaRPr lang="cs-CZ" dirty="0"/>
              </a:p>
            </p:txBody>
          </p:sp>
        </mc:Choice>
        <mc:Fallback>
          <p:sp>
            <p:nvSpPr>
              <p:cNvPr id="54" name="TextovéPole 53">
                <a:extLst>
                  <a:ext uri="{FF2B5EF4-FFF2-40B4-BE49-F238E27FC236}">
                    <a16:creationId xmlns:a16="http://schemas.microsoft.com/office/drawing/2014/main" id="{09974481-F8D8-400F-ADB3-AC7C796AD0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6716" y="2680625"/>
                <a:ext cx="2043252" cy="65011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28575">
                <a:solidFill>
                  <a:srgbClr val="00A499"/>
                </a:solidFill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5" name="TextovéPole 54">
                <a:extLst>
                  <a:ext uri="{FF2B5EF4-FFF2-40B4-BE49-F238E27FC236}">
                    <a16:creationId xmlns:a16="http://schemas.microsoft.com/office/drawing/2014/main" id="{A47E6EA4-26B7-40FF-A312-85204E566304}"/>
                  </a:ext>
                </a:extLst>
              </p:cNvPr>
              <p:cNvSpPr txBox="1"/>
              <p:nvPr/>
            </p:nvSpPr>
            <p:spPr>
              <a:xfrm>
                <a:off x="5295736" y="6011680"/>
                <a:ext cx="85953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=336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>
          <p:sp>
            <p:nvSpPr>
              <p:cNvPr id="55" name="TextovéPole 54">
                <a:extLst>
                  <a:ext uri="{FF2B5EF4-FFF2-40B4-BE49-F238E27FC236}">
                    <a16:creationId xmlns:a16="http://schemas.microsoft.com/office/drawing/2014/main" id="{A47E6EA4-26B7-40FF-A312-85204E5663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5736" y="6011680"/>
                <a:ext cx="859531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303821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>
            <a:extLst>
              <a:ext uri="{FF2B5EF4-FFF2-40B4-BE49-F238E27FC236}">
                <a16:creationId xmlns:a16="http://schemas.microsoft.com/office/drawing/2014/main" id="{4166DB6F-F1CB-4BB3-AFE8-0C71AE60449E}"/>
              </a:ext>
            </a:extLst>
          </p:cNvPr>
          <p:cNvSpPr/>
          <p:nvPr/>
        </p:nvSpPr>
        <p:spPr>
          <a:xfrm>
            <a:off x="0" y="4394836"/>
            <a:ext cx="12192000" cy="213308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CEF5F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ctr">
              <a:buNone/>
            </a:pPr>
            <a:endParaRPr lang="cs-CZ" dirty="0">
              <a:cs typeface="Times New Roman" pitchFamily="18" charset="0"/>
            </a:endParaRPr>
          </a:p>
          <a:p>
            <a:pPr marL="0" indent="0" algn="ctr">
              <a:buNone/>
            </a:pPr>
            <a:endParaRPr lang="cs-CZ" dirty="0">
              <a:cs typeface="Times New Roman" pitchFamily="18" charset="0"/>
            </a:endParaRPr>
          </a:p>
          <a:p>
            <a:pPr marL="0" indent="0" algn="ctr">
              <a:buNone/>
            </a:pPr>
            <a:endParaRPr lang="cs-CZ" dirty="0">
              <a:cs typeface="Times New Roman" pitchFamily="18" charset="0"/>
            </a:endParaRPr>
          </a:p>
          <a:p>
            <a:pPr marL="0" indent="0" algn="ctr">
              <a:buNone/>
            </a:pPr>
            <a:endParaRPr lang="cs-CZ" dirty="0">
              <a:cs typeface="Times New Roman" pitchFamily="18" charset="0"/>
            </a:endParaRPr>
          </a:p>
          <a:p>
            <a:pPr marL="0" indent="0" algn="ctr">
              <a:buNone/>
            </a:pPr>
            <a:endParaRPr lang="cs-CZ" dirty="0">
              <a:cs typeface="Times New Roman" pitchFamily="18" charset="0"/>
            </a:endParaRPr>
          </a:p>
          <a:p>
            <a:pPr marL="0" indent="0" algn="ctr">
              <a:buNone/>
            </a:pPr>
            <a:endParaRPr lang="cs-CZ" dirty="0">
              <a:cs typeface="Times New Roman" pitchFamily="18" charset="0"/>
            </a:endParaRPr>
          </a:p>
          <a:p>
            <a:pPr marL="0" indent="0" algn="ctr">
              <a:buNone/>
            </a:pPr>
            <a:endParaRPr lang="cs-CZ" dirty="0">
              <a:cs typeface="Times New Roman" pitchFamily="18" charset="0"/>
            </a:endParaRPr>
          </a:p>
          <a:p>
            <a:pPr marL="0" indent="0" algn="ctr">
              <a:buNone/>
            </a:pPr>
            <a:endParaRPr lang="cs-CZ" dirty="0"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cs-CZ" dirty="0">
                <a:cs typeface="Times New Roman" pitchFamily="18" charset="0"/>
              </a:rPr>
              <a:t>Kolika způsoby lze  obsadit 3 křesla třemi osobami?</a:t>
            </a:r>
            <a:endParaRPr lang="cs-CZ" dirty="0"/>
          </a:p>
          <a:p>
            <a:pPr marL="0" indent="0" algn="ctr">
              <a:buNone/>
            </a:pPr>
            <a:endParaRPr lang="cs-CZ" dirty="0"/>
          </a:p>
          <a:p>
            <a:pPr marL="0" indent="0" algn="ctr">
              <a:buNone/>
            </a:pPr>
            <a:endParaRPr lang="cs-CZ" dirty="0">
              <a:solidFill>
                <a:schemeClr val="accent3">
                  <a:lumMod val="50000"/>
                </a:schemeClr>
              </a:solidFill>
            </a:endParaRPr>
          </a:p>
          <a:p>
            <a:pPr marL="0" indent="0" algn="ctr">
              <a:buNone/>
            </a:pP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Kombinatorika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7</a:t>
            </a:fld>
            <a:r>
              <a:rPr lang="cs-CZ" dirty="0"/>
              <a:t> / 38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Permutace bez opakování</a:t>
            </a:r>
          </a:p>
        </p:txBody>
      </p:sp>
      <p:grpSp>
        <p:nvGrpSpPr>
          <p:cNvPr id="27" name="Skupina 9">
            <a:extLst>
              <a:ext uri="{FF2B5EF4-FFF2-40B4-BE49-F238E27FC236}">
                <a16:creationId xmlns:a16="http://schemas.microsoft.com/office/drawing/2014/main" id="{9FC331D7-001D-4B33-8C50-05B4AB5B6536}"/>
              </a:ext>
            </a:extLst>
          </p:cNvPr>
          <p:cNvGrpSpPr/>
          <p:nvPr/>
        </p:nvGrpSpPr>
        <p:grpSpPr>
          <a:xfrm>
            <a:off x="4519831" y="5046204"/>
            <a:ext cx="3456384" cy="369332"/>
            <a:chOff x="755576" y="3284984"/>
            <a:chExt cx="3456384" cy="369332"/>
          </a:xfrm>
        </p:grpSpPr>
        <p:sp>
          <p:nvSpPr>
            <p:cNvPr id="28" name="TextovéPole 27">
              <a:extLst>
                <a:ext uri="{FF2B5EF4-FFF2-40B4-BE49-F238E27FC236}">
                  <a16:creationId xmlns:a16="http://schemas.microsoft.com/office/drawing/2014/main" id="{84E98596-7518-4CD1-A3E9-294E33BD46E9}"/>
                </a:ext>
              </a:extLst>
            </p:cNvPr>
            <p:cNvSpPr txBox="1"/>
            <p:nvPr/>
          </p:nvSpPr>
          <p:spPr>
            <a:xfrm>
              <a:off x="755576" y="3284984"/>
              <a:ext cx="1008112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cs-CZ" dirty="0">
                  <a:solidFill>
                    <a:schemeClr val="accent3">
                      <a:lumMod val="50000"/>
                    </a:schemeClr>
                  </a:solidFill>
                </a:rPr>
                <a:t>1. křeslo</a:t>
              </a:r>
            </a:p>
          </p:txBody>
        </p:sp>
        <p:sp>
          <p:nvSpPr>
            <p:cNvPr id="29" name="TextovéPole 28">
              <a:extLst>
                <a:ext uri="{FF2B5EF4-FFF2-40B4-BE49-F238E27FC236}">
                  <a16:creationId xmlns:a16="http://schemas.microsoft.com/office/drawing/2014/main" id="{A1E0ED31-33D1-47C4-A2FF-2422DF0910BB}"/>
                </a:ext>
              </a:extLst>
            </p:cNvPr>
            <p:cNvSpPr txBox="1"/>
            <p:nvPr/>
          </p:nvSpPr>
          <p:spPr>
            <a:xfrm>
              <a:off x="1979712" y="3284984"/>
              <a:ext cx="1008112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cs-CZ" dirty="0">
                  <a:solidFill>
                    <a:schemeClr val="accent3">
                      <a:lumMod val="50000"/>
                    </a:schemeClr>
                  </a:solidFill>
                </a:rPr>
                <a:t>2. křeslo</a:t>
              </a:r>
            </a:p>
          </p:txBody>
        </p:sp>
        <p:sp>
          <p:nvSpPr>
            <p:cNvPr id="30" name="TextovéPole 29">
              <a:extLst>
                <a:ext uri="{FF2B5EF4-FFF2-40B4-BE49-F238E27FC236}">
                  <a16:creationId xmlns:a16="http://schemas.microsoft.com/office/drawing/2014/main" id="{CC3BCFF3-445E-44B8-9F71-4963DC1C49BC}"/>
                </a:ext>
              </a:extLst>
            </p:cNvPr>
            <p:cNvSpPr txBox="1"/>
            <p:nvPr/>
          </p:nvSpPr>
          <p:spPr>
            <a:xfrm>
              <a:off x="3131840" y="3284984"/>
              <a:ext cx="1080120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cs-CZ" dirty="0">
                  <a:solidFill>
                    <a:schemeClr val="accent3">
                      <a:lumMod val="50000"/>
                    </a:schemeClr>
                  </a:solidFill>
                </a:rPr>
                <a:t>3. křeslo</a:t>
              </a:r>
            </a:p>
          </p:txBody>
        </p:sp>
      </p:grpSp>
      <p:pic>
        <p:nvPicPr>
          <p:cNvPr id="15" name="Picture 4">
            <a:extLst>
              <a:ext uri="{FF2B5EF4-FFF2-40B4-BE49-F238E27FC236}">
                <a16:creationId xmlns:a16="http://schemas.microsoft.com/office/drawing/2014/main" id="{C8D64356-1D74-4311-9B22-B0D9267A58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68984" y="5533091"/>
            <a:ext cx="770384" cy="770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5">
            <a:extLst>
              <a:ext uri="{FF2B5EF4-FFF2-40B4-BE49-F238E27FC236}">
                <a16:creationId xmlns:a16="http://schemas.microsoft.com/office/drawing/2014/main" id="{E9E1E213-E44F-4B13-B4C2-C59FC9B4B4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93120" y="5538771"/>
            <a:ext cx="764704" cy="764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6">
            <a:extLst>
              <a:ext uri="{FF2B5EF4-FFF2-40B4-BE49-F238E27FC236}">
                <a16:creationId xmlns:a16="http://schemas.microsoft.com/office/drawing/2014/main" id="{2027EBE0-3C07-423E-ABC4-DACEF5F21F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45248" y="5533091"/>
            <a:ext cx="770384" cy="770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34649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>
            <a:extLst>
              <a:ext uri="{FF2B5EF4-FFF2-40B4-BE49-F238E27FC236}">
                <a16:creationId xmlns:a16="http://schemas.microsoft.com/office/drawing/2014/main" id="{4166DB6F-F1CB-4BB3-AFE8-0C71AE60449E}"/>
              </a:ext>
            </a:extLst>
          </p:cNvPr>
          <p:cNvSpPr/>
          <p:nvPr/>
        </p:nvSpPr>
        <p:spPr>
          <a:xfrm>
            <a:off x="0" y="4394836"/>
            <a:ext cx="12192000" cy="213308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CEF5F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ctr">
              <a:buNone/>
            </a:pPr>
            <a:endParaRPr lang="cs-CZ" dirty="0">
              <a:cs typeface="Times New Roman" pitchFamily="18" charset="0"/>
            </a:endParaRPr>
          </a:p>
          <a:p>
            <a:pPr marL="0" indent="0" algn="ctr">
              <a:buNone/>
            </a:pPr>
            <a:endParaRPr lang="cs-CZ" dirty="0">
              <a:cs typeface="Times New Roman" pitchFamily="18" charset="0"/>
            </a:endParaRPr>
          </a:p>
          <a:p>
            <a:pPr marL="0" indent="0" algn="ctr">
              <a:buNone/>
            </a:pPr>
            <a:endParaRPr lang="cs-CZ" dirty="0">
              <a:cs typeface="Times New Roman" pitchFamily="18" charset="0"/>
            </a:endParaRPr>
          </a:p>
          <a:p>
            <a:pPr marL="0" indent="0" algn="ctr">
              <a:buNone/>
            </a:pPr>
            <a:endParaRPr lang="cs-CZ" dirty="0">
              <a:cs typeface="Times New Roman" pitchFamily="18" charset="0"/>
            </a:endParaRPr>
          </a:p>
          <a:p>
            <a:pPr marL="0" indent="0" algn="ctr">
              <a:buNone/>
            </a:pPr>
            <a:endParaRPr lang="cs-CZ" dirty="0">
              <a:cs typeface="Times New Roman" pitchFamily="18" charset="0"/>
            </a:endParaRPr>
          </a:p>
          <a:p>
            <a:pPr marL="0" indent="0" algn="ctr">
              <a:buNone/>
            </a:pPr>
            <a:endParaRPr lang="cs-CZ" dirty="0">
              <a:cs typeface="Times New Roman" pitchFamily="18" charset="0"/>
            </a:endParaRPr>
          </a:p>
          <a:p>
            <a:pPr marL="0" indent="0" algn="ctr">
              <a:buNone/>
            </a:pPr>
            <a:endParaRPr lang="cs-CZ" dirty="0">
              <a:cs typeface="Times New Roman" pitchFamily="18" charset="0"/>
            </a:endParaRPr>
          </a:p>
          <a:p>
            <a:pPr marL="0" indent="0" algn="ctr">
              <a:buNone/>
            </a:pPr>
            <a:endParaRPr lang="cs-CZ" dirty="0"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cs-CZ" dirty="0">
                <a:cs typeface="Times New Roman" pitchFamily="18" charset="0"/>
              </a:rPr>
              <a:t>Kolika způsoby lze  obsadit 3 křesla třemi osobami?</a:t>
            </a:r>
            <a:endParaRPr lang="cs-CZ" dirty="0"/>
          </a:p>
          <a:p>
            <a:pPr marL="0" indent="0" algn="ctr">
              <a:buNone/>
            </a:pPr>
            <a:endParaRPr lang="cs-CZ" dirty="0"/>
          </a:p>
          <a:p>
            <a:pPr marL="0" indent="0" algn="ctr">
              <a:buNone/>
            </a:pPr>
            <a:endParaRPr lang="cs-CZ" dirty="0">
              <a:solidFill>
                <a:schemeClr val="accent3">
                  <a:lumMod val="50000"/>
                </a:schemeClr>
              </a:solidFill>
            </a:endParaRPr>
          </a:p>
          <a:p>
            <a:pPr marL="0" indent="0" algn="ctr">
              <a:buNone/>
            </a:pP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Kombinatorika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8</a:t>
            </a:fld>
            <a:r>
              <a:rPr lang="cs-CZ" dirty="0"/>
              <a:t> / 38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Permutace bez opakování</a:t>
            </a:r>
          </a:p>
        </p:txBody>
      </p:sp>
      <p:grpSp>
        <p:nvGrpSpPr>
          <p:cNvPr id="27" name="Skupina 9">
            <a:extLst>
              <a:ext uri="{FF2B5EF4-FFF2-40B4-BE49-F238E27FC236}">
                <a16:creationId xmlns:a16="http://schemas.microsoft.com/office/drawing/2014/main" id="{9FC331D7-001D-4B33-8C50-05B4AB5B6536}"/>
              </a:ext>
            </a:extLst>
          </p:cNvPr>
          <p:cNvGrpSpPr/>
          <p:nvPr/>
        </p:nvGrpSpPr>
        <p:grpSpPr>
          <a:xfrm>
            <a:off x="4519831" y="5046204"/>
            <a:ext cx="3456384" cy="369332"/>
            <a:chOff x="755576" y="3284984"/>
            <a:chExt cx="3456384" cy="369332"/>
          </a:xfrm>
        </p:grpSpPr>
        <p:sp>
          <p:nvSpPr>
            <p:cNvPr id="28" name="TextovéPole 27">
              <a:extLst>
                <a:ext uri="{FF2B5EF4-FFF2-40B4-BE49-F238E27FC236}">
                  <a16:creationId xmlns:a16="http://schemas.microsoft.com/office/drawing/2014/main" id="{84E98596-7518-4CD1-A3E9-294E33BD46E9}"/>
                </a:ext>
              </a:extLst>
            </p:cNvPr>
            <p:cNvSpPr txBox="1"/>
            <p:nvPr/>
          </p:nvSpPr>
          <p:spPr>
            <a:xfrm>
              <a:off x="755576" y="3284984"/>
              <a:ext cx="1008112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cs-CZ" dirty="0">
                  <a:solidFill>
                    <a:schemeClr val="accent3">
                      <a:lumMod val="50000"/>
                    </a:schemeClr>
                  </a:solidFill>
                </a:rPr>
                <a:t>1. křeslo</a:t>
              </a:r>
            </a:p>
          </p:txBody>
        </p:sp>
        <p:sp>
          <p:nvSpPr>
            <p:cNvPr id="29" name="TextovéPole 28">
              <a:extLst>
                <a:ext uri="{FF2B5EF4-FFF2-40B4-BE49-F238E27FC236}">
                  <a16:creationId xmlns:a16="http://schemas.microsoft.com/office/drawing/2014/main" id="{A1E0ED31-33D1-47C4-A2FF-2422DF0910BB}"/>
                </a:ext>
              </a:extLst>
            </p:cNvPr>
            <p:cNvSpPr txBox="1"/>
            <p:nvPr/>
          </p:nvSpPr>
          <p:spPr>
            <a:xfrm>
              <a:off x="1979712" y="3284984"/>
              <a:ext cx="1008112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cs-CZ" dirty="0">
                  <a:solidFill>
                    <a:schemeClr val="accent3">
                      <a:lumMod val="50000"/>
                    </a:schemeClr>
                  </a:solidFill>
                </a:rPr>
                <a:t>2. křeslo</a:t>
              </a:r>
            </a:p>
          </p:txBody>
        </p:sp>
        <p:sp>
          <p:nvSpPr>
            <p:cNvPr id="30" name="TextovéPole 29">
              <a:extLst>
                <a:ext uri="{FF2B5EF4-FFF2-40B4-BE49-F238E27FC236}">
                  <a16:creationId xmlns:a16="http://schemas.microsoft.com/office/drawing/2014/main" id="{CC3BCFF3-445E-44B8-9F71-4963DC1C49BC}"/>
                </a:ext>
              </a:extLst>
            </p:cNvPr>
            <p:cNvSpPr txBox="1"/>
            <p:nvPr/>
          </p:nvSpPr>
          <p:spPr>
            <a:xfrm>
              <a:off x="3131840" y="3284984"/>
              <a:ext cx="1080120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cs-CZ" dirty="0">
                  <a:solidFill>
                    <a:schemeClr val="accent3">
                      <a:lumMod val="50000"/>
                    </a:schemeClr>
                  </a:solidFill>
                </a:rPr>
                <a:t>3. křeslo</a:t>
              </a:r>
            </a:p>
          </p:txBody>
        </p:sp>
      </p:grpSp>
      <p:pic>
        <p:nvPicPr>
          <p:cNvPr id="21" name="Picture 4">
            <a:extLst>
              <a:ext uri="{FF2B5EF4-FFF2-40B4-BE49-F238E27FC236}">
                <a16:creationId xmlns:a16="http://schemas.microsoft.com/office/drawing/2014/main" id="{5AE94505-FA07-46E4-8D3B-0F041F6553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68984" y="5533429"/>
            <a:ext cx="770384" cy="770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5">
            <a:extLst>
              <a:ext uri="{FF2B5EF4-FFF2-40B4-BE49-F238E27FC236}">
                <a16:creationId xmlns:a16="http://schemas.microsoft.com/office/drawing/2014/main" id="{BEBA011F-95D5-4A67-BCF9-0B220A05D4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45248" y="5539109"/>
            <a:ext cx="764704" cy="764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6">
            <a:extLst>
              <a:ext uri="{FF2B5EF4-FFF2-40B4-BE49-F238E27FC236}">
                <a16:creationId xmlns:a16="http://schemas.microsoft.com/office/drawing/2014/main" id="{AD355A3D-09AF-40F1-BBC5-6DAFEA9F5C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93120" y="5533429"/>
            <a:ext cx="770384" cy="770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606367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>
            <a:extLst>
              <a:ext uri="{FF2B5EF4-FFF2-40B4-BE49-F238E27FC236}">
                <a16:creationId xmlns:a16="http://schemas.microsoft.com/office/drawing/2014/main" id="{4166DB6F-F1CB-4BB3-AFE8-0C71AE60449E}"/>
              </a:ext>
            </a:extLst>
          </p:cNvPr>
          <p:cNvSpPr/>
          <p:nvPr/>
        </p:nvSpPr>
        <p:spPr>
          <a:xfrm>
            <a:off x="0" y="4394836"/>
            <a:ext cx="12192000" cy="213308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CEF5F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ctr">
              <a:buNone/>
            </a:pPr>
            <a:endParaRPr lang="cs-CZ" dirty="0">
              <a:cs typeface="Times New Roman" pitchFamily="18" charset="0"/>
            </a:endParaRPr>
          </a:p>
          <a:p>
            <a:pPr marL="0" indent="0" algn="ctr">
              <a:buNone/>
            </a:pPr>
            <a:endParaRPr lang="cs-CZ" dirty="0">
              <a:cs typeface="Times New Roman" pitchFamily="18" charset="0"/>
            </a:endParaRPr>
          </a:p>
          <a:p>
            <a:pPr marL="0" indent="0" algn="ctr">
              <a:buNone/>
            </a:pPr>
            <a:endParaRPr lang="cs-CZ" dirty="0">
              <a:cs typeface="Times New Roman" pitchFamily="18" charset="0"/>
            </a:endParaRPr>
          </a:p>
          <a:p>
            <a:pPr marL="0" indent="0" algn="ctr">
              <a:buNone/>
            </a:pPr>
            <a:endParaRPr lang="cs-CZ" dirty="0">
              <a:cs typeface="Times New Roman" pitchFamily="18" charset="0"/>
            </a:endParaRPr>
          </a:p>
          <a:p>
            <a:pPr marL="0" indent="0" algn="ctr">
              <a:buNone/>
            </a:pPr>
            <a:endParaRPr lang="cs-CZ" dirty="0">
              <a:cs typeface="Times New Roman" pitchFamily="18" charset="0"/>
            </a:endParaRPr>
          </a:p>
          <a:p>
            <a:pPr marL="0" indent="0" algn="ctr">
              <a:buNone/>
            </a:pPr>
            <a:endParaRPr lang="cs-CZ" dirty="0">
              <a:cs typeface="Times New Roman" pitchFamily="18" charset="0"/>
            </a:endParaRPr>
          </a:p>
          <a:p>
            <a:pPr marL="0" indent="0" algn="ctr">
              <a:buNone/>
            </a:pPr>
            <a:endParaRPr lang="cs-CZ" dirty="0">
              <a:cs typeface="Times New Roman" pitchFamily="18" charset="0"/>
            </a:endParaRPr>
          </a:p>
          <a:p>
            <a:pPr marL="0" indent="0" algn="ctr">
              <a:buNone/>
            </a:pPr>
            <a:endParaRPr lang="cs-CZ" dirty="0"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cs-CZ" dirty="0">
                <a:cs typeface="Times New Roman" pitchFamily="18" charset="0"/>
              </a:rPr>
              <a:t>Kolika způsoby lze  obsadit 3 křesla třemi osobami?</a:t>
            </a:r>
            <a:endParaRPr lang="cs-CZ" dirty="0"/>
          </a:p>
          <a:p>
            <a:pPr marL="0" indent="0" algn="ctr">
              <a:buNone/>
            </a:pPr>
            <a:endParaRPr lang="cs-CZ" dirty="0"/>
          </a:p>
          <a:p>
            <a:pPr marL="0" indent="0" algn="ctr">
              <a:buNone/>
            </a:pPr>
            <a:endParaRPr lang="cs-CZ" dirty="0">
              <a:solidFill>
                <a:schemeClr val="accent3">
                  <a:lumMod val="50000"/>
                </a:schemeClr>
              </a:solidFill>
            </a:endParaRPr>
          </a:p>
          <a:p>
            <a:pPr marL="0" indent="0" algn="ctr">
              <a:buNone/>
            </a:pP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Kombinatorika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9</a:t>
            </a:fld>
            <a:r>
              <a:rPr lang="cs-CZ" dirty="0"/>
              <a:t> / 38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Permutace bez opakování</a:t>
            </a:r>
          </a:p>
        </p:txBody>
      </p:sp>
      <p:grpSp>
        <p:nvGrpSpPr>
          <p:cNvPr id="27" name="Skupina 9">
            <a:extLst>
              <a:ext uri="{FF2B5EF4-FFF2-40B4-BE49-F238E27FC236}">
                <a16:creationId xmlns:a16="http://schemas.microsoft.com/office/drawing/2014/main" id="{9FC331D7-001D-4B33-8C50-05B4AB5B6536}"/>
              </a:ext>
            </a:extLst>
          </p:cNvPr>
          <p:cNvGrpSpPr/>
          <p:nvPr/>
        </p:nvGrpSpPr>
        <p:grpSpPr>
          <a:xfrm>
            <a:off x="4519831" y="5046204"/>
            <a:ext cx="3456384" cy="369332"/>
            <a:chOff x="755576" y="3284984"/>
            <a:chExt cx="3456384" cy="369332"/>
          </a:xfrm>
        </p:grpSpPr>
        <p:sp>
          <p:nvSpPr>
            <p:cNvPr id="28" name="TextovéPole 27">
              <a:extLst>
                <a:ext uri="{FF2B5EF4-FFF2-40B4-BE49-F238E27FC236}">
                  <a16:creationId xmlns:a16="http://schemas.microsoft.com/office/drawing/2014/main" id="{84E98596-7518-4CD1-A3E9-294E33BD46E9}"/>
                </a:ext>
              </a:extLst>
            </p:cNvPr>
            <p:cNvSpPr txBox="1"/>
            <p:nvPr/>
          </p:nvSpPr>
          <p:spPr>
            <a:xfrm>
              <a:off x="755576" y="3284984"/>
              <a:ext cx="1008112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cs-CZ" dirty="0">
                  <a:solidFill>
                    <a:schemeClr val="accent3">
                      <a:lumMod val="50000"/>
                    </a:schemeClr>
                  </a:solidFill>
                </a:rPr>
                <a:t>1. křeslo</a:t>
              </a:r>
            </a:p>
          </p:txBody>
        </p:sp>
        <p:sp>
          <p:nvSpPr>
            <p:cNvPr id="29" name="TextovéPole 28">
              <a:extLst>
                <a:ext uri="{FF2B5EF4-FFF2-40B4-BE49-F238E27FC236}">
                  <a16:creationId xmlns:a16="http://schemas.microsoft.com/office/drawing/2014/main" id="{A1E0ED31-33D1-47C4-A2FF-2422DF0910BB}"/>
                </a:ext>
              </a:extLst>
            </p:cNvPr>
            <p:cNvSpPr txBox="1"/>
            <p:nvPr/>
          </p:nvSpPr>
          <p:spPr>
            <a:xfrm>
              <a:off x="1979712" y="3284984"/>
              <a:ext cx="1008112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cs-CZ" dirty="0">
                  <a:solidFill>
                    <a:schemeClr val="accent3">
                      <a:lumMod val="50000"/>
                    </a:schemeClr>
                  </a:solidFill>
                </a:rPr>
                <a:t>2. křeslo</a:t>
              </a:r>
            </a:p>
          </p:txBody>
        </p:sp>
        <p:sp>
          <p:nvSpPr>
            <p:cNvPr id="30" name="TextovéPole 29">
              <a:extLst>
                <a:ext uri="{FF2B5EF4-FFF2-40B4-BE49-F238E27FC236}">
                  <a16:creationId xmlns:a16="http://schemas.microsoft.com/office/drawing/2014/main" id="{CC3BCFF3-445E-44B8-9F71-4963DC1C49BC}"/>
                </a:ext>
              </a:extLst>
            </p:cNvPr>
            <p:cNvSpPr txBox="1"/>
            <p:nvPr/>
          </p:nvSpPr>
          <p:spPr>
            <a:xfrm>
              <a:off x="3131840" y="3284984"/>
              <a:ext cx="1080120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cs-CZ" dirty="0">
                  <a:solidFill>
                    <a:schemeClr val="accent3">
                      <a:lumMod val="50000"/>
                    </a:schemeClr>
                  </a:solidFill>
                </a:rPr>
                <a:t>3. křeslo</a:t>
              </a:r>
            </a:p>
          </p:txBody>
        </p:sp>
      </p:grpSp>
      <p:pic>
        <p:nvPicPr>
          <p:cNvPr id="18" name="Picture 4">
            <a:extLst>
              <a:ext uri="{FF2B5EF4-FFF2-40B4-BE49-F238E27FC236}">
                <a16:creationId xmlns:a16="http://schemas.microsoft.com/office/drawing/2014/main" id="{D6173287-792F-41BC-ACFF-37E071714A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93120" y="5533429"/>
            <a:ext cx="770384" cy="770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5">
            <a:extLst>
              <a:ext uri="{FF2B5EF4-FFF2-40B4-BE49-F238E27FC236}">
                <a16:creationId xmlns:a16="http://schemas.microsoft.com/office/drawing/2014/main" id="{07507A4E-3290-415D-A98F-5F7EAE1F41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45248" y="5539109"/>
            <a:ext cx="764704" cy="764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6">
            <a:extLst>
              <a:ext uri="{FF2B5EF4-FFF2-40B4-BE49-F238E27FC236}">
                <a16:creationId xmlns:a16="http://schemas.microsoft.com/office/drawing/2014/main" id="{CEB165E2-5DD3-4B5A-892F-461DC04C1B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68984" y="5533429"/>
            <a:ext cx="770384" cy="770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63507712"/>
      </p:ext>
    </p:extLst>
  </p:cSld>
  <p:clrMapOvr>
    <a:masterClrMapping/>
  </p:clrMapOvr>
</p:sld>
</file>

<file path=ppt/theme/theme1.xml><?xml version="1.0" encoding="utf-8"?>
<a:theme xmlns:a="http://schemas.openxmlformats.org/drawingml/2006/main" name="Vlastní návrh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Vlastní návrh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17979</TotalTime>
  <Words>2970</Words>
  <Application>Microsoft Office PowerPoint</Application>
  <PresentationFormat>Širokoúhlá obrazovka</PresentationFormat>
  <Paragraphs>761</Paragraphs>
  <Slides>38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4</vt:i4>
      </vt:variant>
      <vt:variant>
        <vt:lpstr>Motiv</vt:lpstr>
      </vt:variant>
      <vt:variant>
        <vt:i4>2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38</vt:i4>
      </vt:variant>
    </vt:vector>
  </HeadingPairs>
  <TitlesOfParts>
    <vt:vector size="45" baseType="lpstr">
      <vt:lpstr>Arial</vt:lpstr>
      <vt:lpstr>Calibri</vt:lpstr>
      <vt:lpstr>Calibri Light</vt:lpstr>
      <vt:lpstr>Cambria Math</vt:lpstr>
      <vt:lpstr>Vlastní návrh</vt:lpstr>
      <vt:lpstr>1_Vlastní návrh</vt:lpstr>
      <vt:lpstr>Rovnice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Martina Litschmannová</dc:creator>
  <cp:lastModifiedBy>Martina Litschmannová</cp:lastModifiedBy>
  <cp:revision>167</cp:revision>
  <dcterms:created xsi:type="dcterms:W3CDTF">2019-08-14T09:45:45Z</dcterms:created>
  <dcterms:modified xsi:type="dcterms:W3CDTF">2020-03-19T21:26:55Z</dcterms:modified>
</cp:coreProperties>
</file>