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109"/>
  </p:notesMasterIdLst>
  <p:handoutMasterIdLst>
    <p:handoutMasterId r:id="rId110"/>
  </p:handoutMasterIdLst>
  <p:sldIdLst>
    <p:sldId id="259" r:id="rId3"/>
    <p:sldId id="730" r:id="rId4"/>
    <p:sldId id="996" r:id="rId5"/>
    <p:sldId id="997" r:id="rId6"/>
    <p:sldId id="261" r:id="rId7"/>
    <p:sldId id="998" r:id="rId8"/>
    <p:sldId id="999" r:id="rId9"/>
    <p:sldId id="1000" r:id="rId10"/>
    <p:sldId id="1017" r:id="rId11"/>
    <p:sldId id="1001" r:id="rId12"/>
    <p:sldId id="1018" r:id="rId13"/>
    <p:sldId id="1019" r:id="rId14"/>
    <p:sldId id="1020" r:id="rId15"/>
    <p:sldId id="1021" r:id="rId16"/>
    <p:sldId id="1006" r:id="rId17"/>
    <p:sldId id="1002" r:id="rId18"/>
    <p:sldId id="1003" r:id="rId19"/>
    <p:sldId id="1008" r:id="rId20"/>
    <p:sldId id="1009" r:id="rId21"/>
    <p:sldId id="1010" r:id="rId22"/>
    <p:sldId id="1011" r:id="rId23"/>
    <p:sldId id="1012" r:id="rId24"/>
    <p:sldId id="1007" r:id="rId25"/>
    <p:sldId id="1004" r:id="rId26"/>
    <p:sldId id="1005" r:id="rId27"/>
    <p:sldId id="1013" r:id="rId28"/>
    <p:sldId id="1014" r:id="rId29"/>
    <p:sldId id="1016" r:id="rId30"/>
    <p:sldId id="1023" r:id="rId31"/>
    <p:sldId id="1022" r:id="rId32"/>
    <p:sldId id="1024" r:id="rId33"/>
    <p:sldId id="1025" r:id="rId34"/>
    <p:sldId id="1027" r:id="rId35"/>
    <p:sldId id="1026" r:id="rId36"/>
    <p:sldId id="1034" r:id="rId37"/>
    <p:sldId id="1028" r:id="rId38"/>
    <p:sldId id="1029" r:id="rId39"/>
    <p:sldId id="1030" r:id="rId40"/>
    <p:sldId id="1031" r:id="rId41"/>
    <p:sldId id="1032" r:id="rId42"/>
    <p:sldId id="1033" r:id="rId43"/>
    <p:sldId id="1035" r:id="rId44"/>
    <p:sldId id="1036" r:id="rId45"/>
    <p:sldId id="1037" r:id="rId46"/>
    <p:sldId id="1038" r:id="rId47"/>
    <p:sldId id="1040" r:id="rId48"/>
    <p:sldId id="1041" r:id="rId49"/>
    <p:sldId id="1042" r:id="rId50"/>
    <p:sldId id="1043" r:id="rId51"/>
    <p:sldId id="1046" r:id="rId52"/>
    <p:sldId id="1052" r:id="rId53"/>
    <p:sldId id="1045" r:id="rId54"/>
    <p:sldId id="1047" r:id="rId55"/>
    <p:sldId id="1048" r:id="rId56"/>
    <p:sldId id="1049" r:id="rId57"/>
    <p:sldId id="1051" r:id="rId58"/>
    <p:sldId id="1050" r:id="rId59"/>
    <p:sldId id="1053" r:id="rId60"/>
    <p:sldId id="1054" r:id="rId61"/>
    <p:sldId id="1055" r:id="rId62"/>
    <p:sldId id="1056" r:id="rId63"/>
    <p:sldId id="1057" r:id="rId64"/>
    <p:sldId id="1058" r:id="rId65"/>
    <p:sldId id="1059" r:id="rId66"/>
    <p:sldId id="1060" r:id="rId67"/>
    <p:sldId id="1061" r:id="rId68"/>
    <p:sldId id="1062" r:id="rId69"/>
    <p:sldId id="1063" r:id="rId70"/>
    <p:sldId id="1064" r:id="rId71"/>
    <p:sldId id="1065" r:id="rId72"/>
    <p:sldId id="1066" r:id="rId73"/>
    <p:sldId id="1067" r:id="rId74"/>
    <p:sldId id="1068" r:id="rId75"/>
    <p:sldId id="1069" r:id="rId76"/>
    <p:sldId id="796" r:id="rId77"/>
    <p:sldId id="864" r:id="rId78"/>
    <p:sldId id="808" r:id="rId79"/>
    <p:sldId id="865" r:id="rId80"/>
    <p:sldId id="866" r:id="rId81"/>
    <p:sldId id="867" r:id="rId82"/>
    <p:sldId id="868" r:id="rId83"/>
    <p:sldId id="869" r:id="rId84"/>
    <p:sldId id="870" r:id="rId85"/>
    <p:sldId id="799" r:id="rId86"/>
    <p:sldId id="798" r:id="rId87"/>
    <p:sldId id="797" r:id="rId88"/>
    <p:sldId id="871" r:id="rId89"/>
    <p:sldId id="872" r:id="rId90"/>
    <p:sldId id="873" r:id="rId91"/>
    <p:sldId id="874" r:id="rId92"/>
    <p:sldId id="875" r:id="rId93"/>
    <p:sldId id="876" r:id="rId94"/>
    <p:sldId id="877" r:id="rId95"/>
    <p:sldId id="878" r:id="rId96"/>
    <p:sldId id="1070" r:id="rId97"/>
    <p:sldId id="1071" r:id="rId98"/>
    <p:sldId id="1072" r:id="rId99"/>
    <p:sldId id="1073" r:id="rId100"/>
    <p:sldId id="1074" r:id="rId101"/>
    <p:sldId id="880" r:id="rId102"/>
    <p:sldId id="881" r:id="rId103"/>
    <p:sldId id="882" r:id="rId104"/>
    <p:sldId id="883" r:id="rId105"/>
    <p:sldId id="884" r:id="rId106"/>
    <p:sldId id="885" r:id="rId107"/>
    <p:sldId id="547" r:id="rId10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Litschmannová" initials="M" lastIdx="2" clrIdx="0">
    <p:extLst>
      <p:ext uri="{19B8F6BF-5375-455C-9EA6-DF929625EA0E}">
        <p15:presenceInfo xmlns:p15="http://schemas.microsoft.com/office/powerpoint/2012/main" userId="Martina Litschman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D1F3EF"/>
    <a:srgbClr val="CEF5F6"/>
    <a:srgbClr val="B6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4" autoAdjust="0"/>
    <p:restoredTop sz="94660"/>
  </p:normalViewPr>
  <p:slideViewPr>
    <p:cSldViewPr snapToGrid="0">
      <p:cViewPr>
        <p:scale>
          <a:sx n="78" d="100"/>
          <a:sy n="78" d="100"/>
        </p:scale>
        <p:origin x="69" y="3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handoutMaster" Target="handoutMasters/handoutMaster1.xml"/><Relationship Id="rId115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t40\Dropbox\brigad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ropbox\skomam_2015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8048675166489E-2"/>
          <c:y val="4.6296296296296294E-2"/>
          <c:w val="0.87569818912827235"/>
          <c:h val="0.6931929862933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Praha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4198B91-13A6-4B16-B743-8B5C732F526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058-4ED2-81B6-20D142B96F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E4B949F-71A0-470E-88C5-374FB9F23CE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058-4ED2-81B6-20D142B96F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2105B17-D86F-4F78-9B05-0AC747C0743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058-4ED2-81B6-20D142B96F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52B6F0-415E-40BC-AE8E-FD1186DD1AD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058-4ED2-81B6-20D142B96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velmi nespokojen</c:v>
                </c:pt>
                <c:pt idx="1">
                  <c:v>spíše nespokojen</c:v>
                </c:pt>
                <c:pt idx="2">
                  <c:v>spíše spokojen</c:v>
                </c:pt>
                <c:pt idx="3">
                  <c:v>velmi spokojen</c:v>
                </c:pt>
              </c:strCache>
            </c:strRef>
          </c:cat>
          <c:val>
            <c:numRef>
              <c:f>List1!$B$2:$E$2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50</c:v>
                </c:pt>
                <c:pt idx="3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List1!$B$19:$E$19</c15:f>
                <c15:dlblRangeCache>
                  <c:ptCount val="4"/>
                  <c:pt idx="0">
                    <c:v>10 (33.3 %)</c:v>
                  </c:pt>
                  <c:pt idx="1">
                    <c:v>25 (71.4 %)</c:v>
                  </c:pt>
                  <c:pt idx="2">
                    <c:v>50 (27.8 %)</c:v>
                  </c:pt>
                  <c:pt idx="3">
                    <c:v>15 (27.3 %)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058-4ED2-81B6-20D142B96F13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Venkov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8E75543-14A9-465A-8A88-02CA1C0FE0D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058-4ED2-81B6-20D142B96F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715C273-00CC-476D-889D-68A885E22DE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058-4ED2-81B6-20D142B96F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1C06E29-BC66-4D28-9F9C-FE98C3D2C76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058-4ED2-81B6-20D142B96F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604B857-C6E8-4CF6-BC13-156E48462C0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058-4ED2-81B6-20D142B96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velmi nespokojen</c:v>
                </c:pt>
                <c:pt idx="1">
                  <c:v>spíše nespokojen</c:v>
                </c:pt>
                <c:pt idx="2">
                  <c:v>spíše spokojen</c:v>
                </c:pt>
                <c:pt idx="3">
                  <c:v>velmi spokojen</c:v>
                </c:pt>
              </c:strCache>
            </c:strRef>
          </c:cat>
          <c:val>
            <c:numRef>
              <c:f>List1!$B$3:$E$3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130</c:v>
                </c:pt>
                <c:pt idx="3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List1!$B$20:$E$20</c15:f>
                <c15:dlblRangeCache>
                  <c:ptCount val="4"/>
                  <c:pt idx="0">
                    <c:v>20 (66.7 %)</c:v>
                  </c:pt>
                  <c:pt idx="1">
                    <c:v>10 (28.6 %)</c:v>
                  </c:pt>
                  <c:pt idx="2">
                    <c:v>130 (72.2 %)</c:v>
                  </c:pt>
                  <c:pt idx="3">
                    <c:v>40 (72.7 %)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7058-4ED2-81B6-20D142B96F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4479071"/>
        <c:axId val="744475327"/>
      </c:barChart>
      <c:catAx>
        <c:axId val="744479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4475327"/>
        <c:crosses val="autoZero"/>
        <c:auto val="1"/>
        <c:lblAlgn val="ctr"/>
        <c:lblOffset val="100"/>
        <c:noMultiLvlLbl val="0"/>
      </c:catAx>
      <c:valAx>
        <c:axId val="74447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447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01526705166878E-2"/>
          <c:y val="1.5958951230698671E-2"/>
          <c:w val="0.87367716184968436"/>
          <c:h val="0.6931929862933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velmi nespokojen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85058CD-D6D3-4262-9B22-8DC4D819E1F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B7D-4C39-876F-C6D85FE8F9B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193C0F8-8524-4BC5-9E5A-189F469B472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B7D-4C39-876F-C6D85FE8F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List1!$B$10:$B$11</c15:f>
                <c15:dlblRangeCache>
                  <c:ptCount val="2"/>
                  <c:pt idx="0">
                    <c:v>10 (10 %)</c:v>
                  </c:pt>
                  <c:pt idx="1">
                    <c:v>20 (10 %)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AB7D-4C39-876F-C6D85FE8F9B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nespokojen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D2FA487-72B5-4A1D-AEE0-3E5948868DA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B7D-4C39-876F-C6D85FE8F9B4}"/>
                </c:ext>
              </c:extLst>
            </c:dLbl>
            <c:dLbl>
              <c:idx val="1"/>
              <c:layout>
                <c:manualLayout>
                  <c:x val="-3.1736579393989058E-3"/>
                  <c:y val="-0.11574074074074074"/>
                </c:manualLayout>
              </c:layout>
              <c:tx>
                <c:rich>
                  <a:bodyPr/>
                  <a:lstStyle/>
                  <a:p>
                    <a:fld id="{F56C004C-7187-4B65-B13F-8E9E595D18B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B7D-4C39-876F-C6D85FE8F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25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List1!$C$10:$C$11</c15:f>
                <c15:dlblRangeCache>
                  <c:ptCount val="2"/>
                  <c:pt idx="0">
                    <c:v>25 (25 %)</c:v>
                  </c:pt>
                  <c:pt idx="1">
                    <c:v>10 (5 %)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B7D-4C39-876F-C6D85FE8F9B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spokojen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083F3C-C80E-4FB6-88A0-BB98D115C64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B7D-4C39-876F-C6D85FE8F9B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4BE0720-D8ED-492A-9AFF-4B94C5F7AED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B7D-4C39-876F-C6D85FE8F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50</c:v>
                </c:pt>
                <c:pt idx="1">
                  <c:v>130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List1!$D$10:$D$11</c15:f>
                <c15:dlblRangeCache>
                  <c:ptCount val="2"/>
                  <c:pt idx="0">
                    <c:v>50 (50 %)</c:v>
                  </c:pt>
                  <c:pt idx="1">
                    <c:v>130 (65 %)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AB7D-4C39-876F-C6D85FE8F9B4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velmi spokojen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699202-3804-4C4C-AE04-6A2DE37ACEC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AB7D-4C39-876F-C6D85FE8F9B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0B6D44C-8E59-41AA-B81D-2B4F1237C12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B7D-4C39-876F-C6D85FE8F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15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List1!$E$10:$E$11</c15:f>
                <c15:dlblRangeCache>
                  <c:ptCount val="2"/>
                  <c:pt idx="0">
                    <c:v>15 (15 %)</c:v>
                  </c:pt>
                  <c:pt idx="1">
                    <c:v>40 (20 %)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AB7D-4C39-876F-C6D85FE8F9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4479071"/>
        <c:axId val="744475327"/>
      </c:barChart>
      <c:catAx>
        <c:axId val="744479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4475327"/>
        <c:crosses val="autoZero"/>
        <c:auto val="1"/>
        <c:lblAlgn val="ctr"/>
        <c:lblOffset val="100"/>
        <c:noMultiLvlLbl val="0"/>
      </c:catAx>
      <c:valAx>
        <c:axId val="74447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447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01526705166878E-2"/>
          <c:y val="1.5958951230698671E-2"/>
          <c:w val="0.87367716184968436"/>
          <c:h val="0.6931929862933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velmi nespokojen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5E8BD98-99FC-457C-9EDB-86F6758BA9A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B23-4BE8-9B4D-D5BC27E0A4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F88EEB1-7726-4B6D-B2B7-6DBB4A28860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B23-4BE8-9B4D-D5BC27E0A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List1!$B$10:$B$11</c15:f>
                <c15:dlblRangeCache>
                  <c:ptCount val="2"/>
                  <c:pt idx="0">
                    <c:v>10 (10 %)</c:v>
                  </c:pt>
                  <c:pt idx="1">
                    <c:v>20 (10 %)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5B23-4BE8-9B4D-D5BC27E0A42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nespokojen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C327F59-C621-4D8D-A45C-A536D09BC5D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B23-4BE8-9B4D-D5BC27E0A429}"/>
                </c:ext>
              </c:extLst>
            </c:dLbl>
            <c:dLbl>
              <c:idx val="1"/>
              <c:layout>
                <c:manualLayout>
                  <c:x val="-3.1736579393989058E-3"/>
                  <c:y val="-0.11574074074074074"/>
                </c:manualLayout>
              </c:layout>
              <c:tx>
                <c:rich>
                  <a:bodyPr/>
                  <a:lstStyle/>
                  <a:p>
                    <a:fld id="{2DF957EB-B0B2-4F09-AEB4-5A19F683564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B23-4BE8-9B4D-D5BC27E0A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25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List1!$C$10:$C$11</c15:f>
                <c15:dlblRangeCache>
                  <c:ptCount val="2"/>
                  <c:pt idx="0">
                    <c:v>25 (25 %)</c:v>
                  </c:pt>
                  <c:pt idx="1">
                    <c:v>10 (5 %)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B23-4BE8-9B4D-D5BC27E0A42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spokojen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82426B-E0BF-4F25-B6ED-92FDCB8747F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5B23-4BE8-9B4D-D5BC27E0A4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BF9AD0-E756-4555-B6F7-B603FAAB926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B23-4BE8-9B4D-D5BC27E0A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50</c:v>
                </c:pt>
                <c:pt idx="1">
                  <c:v>130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List1!$D$10:$D$11</c15:f>
                <c15:dlblRangeCache>
                  <c:ptCount val="2"/>
                  <c:pt idx="0">
                    <c:v>50 (50 %)</c:v>
                  </c:pt>
                  <c:pt idx="1">
                    <c:v>130 (65 %)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5B23-4BE8-9B4D-D5BC27E0A429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velmi spokojen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8B94C0-E389-422E-9155-D9CDB041B27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B23-4BE8-9B4D-D5BC27E0A4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9270496-7FF0-40C9-B2A9-F6D65C8AAE1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B23-4BE8-9B4D-D5BC27E0A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15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List1!$E$10:$E$11</c15:f>
                <c15:dlblRangeCache>
                  <c:ptCount val="2"/>
                  <c:pt idx="0">
                    <c:v>15 (15 %)</c:v>
                  </c:pt>
                  <c:pt idx="1">
                    <c:v>40 (20 %)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B23-4BE8-9B4D-D5BC27E0A4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4479071"/>
        <c:axId val="744475327"/>
      </c:barChart>
      <c:catAx>
        <c:axId val="744479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4475327"/>
        <c:crosses val="autoZero"/>
        <c:auto val="1"/>
        <c:lblAlgn val="ctr"/>
        <c:lblOffset val="100"/>
        <c:noMultiLvlLbl val="0"/>
      </c:catAx>
      <c:valAx>
        <c:axId val="74447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447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01526705166878E-2"/>
          <c:y val="1.5958951230698671E-2"/>
          <c:w val="0.87367716184968436"/>
          <c:h val="0.6931929862933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velmi nespokojen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6E5C1A1-8786-4D5E-A3D3-6964095DEC7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B23-4BE8-9B4D-D5BC27E0A4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C453F0C-0DE5-4286-AFD7-6962D742B02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B23-4BE8-9B4D-D5BC27E0A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List1!$B$10:$B$11</c15:f>
                <c15:dlblRangeCache>
                  <c:ptCount val="2"/>
                  <c:pt idx="0">
                    <c:v>10 (10 %)</c:v>
                  </c:pt>
                  <c:pt idx="1">
                    <c:v>20 (10 %)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5B23-4BE8-9B4D-D5BC27E0A42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nespokojen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B8796D-7990-4E20-95B2-BA6184A5CEB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B23-4BE8-9B4D-D5BC27E0A429}"/>
                </c:ext>
              </c:extLst>
            </c:dLbl>
            <c:dLbl>
              <c:idx val="1"/>
              <c:layout>
                <c:manualLayout>
                  <c:x val="-3.1736579393989058E-3"/>
                  <c:y val="-0.11574074074074074"/>
                </c:manualLayout>
              </c:layout>
              <c:tx>
                <c:rich>
                  <a:bodyPr/>
                  <a:lstStyle/>
                  <a:p>
                    <a:fld id="{A2D34478-73C8-4FFF-A78F-C2075F7FB90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B23-4BE8-9B4D-D5BC27E0A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25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List1!$C$10:$C$11</c15:f>
                <c15:dlblRangeCache>
                  <c:ptCount val="2"/>
                  <c:pt idx="0">
                    <c:v>25 (25 %)</c:v>
                  </c:pt>
                  <c:pt idx="1">
                    <c:v>10 (5 %)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B23-4BE8-9B4D-D5BC27E0A42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spokojen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814F739-D7AD-455D-BCAB-9452FA66964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5B23-4BE8-9B4D-D5BC27E0A4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98A2A9B-E90C-4202-B655-F337E503A30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B23-4BE8-9B4D-D5BC27E0A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50</c:v>
                </c:pt>
                <c:pt idx="1">
                  <c:v>130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List1!$D$10:$D$11</c15:f>
                <c15:dlblRangeCache>
                  <c:ptCount val="2"/>
                  <c:pt idx="0">
                    <c:v>50 (50 %)</c:v>
                  </c:pt>
                  <c:pt idx="1">
                    <c:v>130 (65 %)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5B23-4BE8-9B4D-D5BC27E0A429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velmi spokojen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7329F56-3119-434F-BD10-827C3A2C54A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B23-4BE8-9B4D-D5BC27E0A4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A2A180D-C9C6-47B4-9ADF-B6CB957139F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B23-4BE8-9B4D-D5BC27E0A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Praha</c:v>
                </c:pt>
                <c:pt idx="1">
                  <c:v>Venkov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15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List1!$E$10:$E$11</c15:f>
                <c15:dlblRangeCache>
                  <c:ptCount val="2"/>
                  <c:pt idx="0">
                    <c:v>15 (15 %)</c:v>
                  </c:pt>
                  <c:pt idx="1">
                    <c:v>40 (20 %)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B23-4BE8-9B4D-D5BC27E0A4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4479071"/>
        <c:axId val="744475327"/>
      </c:barChart>
      <c:catAx>
        <c:axId val="744479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4475327"/>
        <c:crosses val="autoZero"/>
        <c:auto val="1"/>
        <c:lblAlgn val="ctr"/>
        <c:lblOffset val="100"/>
        <c:noMultiLvlLbl val="0"/>
      </c:catAx>
      <c:valAx>
        <c:axId val="74447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447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[0]!vyska_out</c:f>
              <c:numCache>
                <c:formatCode>General</c:formatCode>
                <c:ptCount val="86"/>
                <c:pt idx="0">
                  <c:v>180</c:v>
                </c:pt>
                <c:pt idx="1">
                  <c:v>186</c:v>
                </c:pt>
                <c:pt idx="2">
                  <c:v>172</c:v>
                </c:pt>
                <c:pt idx="3">
                  <c:v>190</c:v>
                </c:pt>
                <c:pt idx="4">
                  <c:v>167</c:v>
                </c:pt>
                <c:pt idx="5">
                  <c:v>180</c:v>
                </c:pt>
                <c:pt idx="6">
                  <c:v>175</c:v>
                </c:pt>
                <c:pt idx="7">
                  <c:v>166</c:v>
                </c:pt>
                <c:pt idx="8">
                  <c:v>183</c:v>
                </c:pt>
                <c:pt idx="10">
                  <c:v>181</c:v>
                </c:pt>
                <c:pt idx="11">
                  <c:v>180</c:v>
                </c:pt>
                <c:pt idx="12">
                  <c:v>180</c:v>
                </c:pt>
                <c:pt idx="13">
                  <c:v>188</c:v>
                </c:pt>
                <c:pt idx="14">
                  <c:v>179</c:v>
                </c:pt>
                <c:pt idx="15">
                  <c:v>175</c:v>
                </c:pt>
                <c:pt idx="16">
                  <c:v>194</c:v>
                </c:pt>
                <c:pt idx="17">
                  <c:v>165</c:v>
                </c:pt>
                <c:pt idx="18">
                  <c:v>183</c:v>
                </c:pt>
                <c:pt idx="19">
                  <c:v>172</c:v>
                </c:pt>
                <c:pt idx="20">
                  <c:v>186</c:v>
                </c:pt>
                <c:pt idx="21">
                  <c:v>185</c:v>
                </c:pt>
                <c:pt idx="22">
                  <c:v>189</c:v>
                </c:pt>
                <c:pt idx="24">
                  <c:v>186</c:v>
                </c:pt>
                <c:pt idx="25">
                  <c:v>164</c:v>
                </c:pt>
                <c:pt idx="26">
                  <c:v>175</c:v>
                </c:pt>
                <c:pt idx="27">
                  <c:v>187</c:v>
                </c:pt>
                <c:pt idx="28">
                  <c:v>183</c:v>
                </c:pt>
                <c:pt idx="29">
                  <c:v>183</c:v>
                </c:pt>
                <c:pt idx="30">
                  <c:v>190</c:v>
                </c:pt>
                <c:pt idx="31">
                  <c:v>178</c:v>
                </c:pt>
                <c:pt idx="32">
                  <c:v>177</c:v>
                </c:pt>
                <c:pt idx="33">
                  <c:v>168</c:v>
                </c:pt>
                <c:pt idx="34">
                  <c:v>178</c:v>
                </c:pt>
                <c:pt idx="35">
                  <c:v>175</c:v>
                </c:pt>
                <c:pt idx="36">
                  <c:v>179</c:v>
                </c:pt>
                <c:pt idx="37">
                  <c:v>175</c:v>
                </c:pt>
                <c:pt idx="38">
                  <c:v>168</c:v>
                </c:pt>
                <c:pt idx="39">
                  <c:v>174</c:v>
                </c:pt>
                <c:pt idx="40">
                  <c:v>175</c:v>
                </c:pt>
                <c:pt idx="41">
                  <c:v>161</c:v>
                </c:pt>
                <c:pt idx="42">
                  <c:v>182</c:v>
                </c:pt>
                <c:pt idx="43">
                  <c:v>175</c:v>
                </c:pt>
                <c:pt idx="44">
                  <c:v>186</c:v>
                </c:pt>
                <c:pt idx="45">
                  <c:v>180</c:v>
                </c:pt>
                <c:pt idx="46">
                  <c:v>181</c:v>
                </c:pt>
                <c:pt idx="47">
                  <c:v>182</c:v>
                </c:pt>
                <c:pt idx="48">
                  <c:v>185</c:v>
                </c:pt>
                <c:pt idx="49">
                  <c:v>187</c:v>
                </c:pt>
                <c:pt idx="50">
                  <c:v>170</c:v>
                </c:pt>
                <c:pt idx="51">
                  <c:v>183</c:v>
                </c:pt>
                <c:pt idx="52">
                  <c:v>170</c:v>
                </c:pt>
                <c:pt idx="53">
                  <c:v>183</c:v>
                </c:pt>
                <c:pt idx="54">
                  <c:v>180</c:v>
                </c:pt>
                <c:pt idx="55">
                  <c:v>183</c:v>
                </c:pt>
                <c:pt idx="56">
                  <c:v>180</c:v>
                </c:pt>
                <c:pt idx="57">
                  <c:v>170</c:v>
                </c:pt>
                <c:pt idx="58">
                  <c:v>180</c:v>
                </c:pt>
                <c:pt idx="59">
                  <c:v>177</c:v>
                </c:pt>
                <c:pt idx="60">
                  <c:v>182</c:v>
                </c:pt>
                <c:pt idx="61">
                  <c:v>180</c:v>
                </c:pt>
                <c:pt idx="62">
                  <c:v>186</c:v>
                </c:pt>
                <c:pt idx="63">
                  <c:v>177</c:v>
                </c:pt>
                <c:pt idx="64">
                  <c:v>176</c:v>
                </c:pt>
                <c:pt idx="65">
                  <c:v>181</c:v>
                </c:pt>
                <c:pt idx="66">
                  <c:v>172</c:v>
                </c:pt>
                <c:pt idx="67">
                  <c:v>186</c:v>
                </c:pt>
                <c:pt idx="68">
                  <c:v>164</c:v>
                </c:pt>
                <c:pt idx="69">
                  <c:v>185</c:v>
                </c:pt>
                <c:pt idx="70">
                  <c:v>190</c:v>
                </c:pt>
                <c:pt idx="71">
                  <c:v>178</c:v>
                </c:pt>
                <c:pt idx="72">
                  <c:v>178</c:v>
                </c:pt>
                <c:pt idx="73">
                  <c:v>169</c:v>
                </c:pt>
                <c:pt idx="74">
                  <c:v>171</c:v>
                </c:pt>
                <c:pt idx="75">
                  <c:v>177</c:v>
                </c:pt>
                <c:pt idx="76">
                  <c:v>185</c:v>
                </c:pt>
                <c:pt idx="77">
                  <c:v>179</c:v>
                </c:pt>
                <c:pt idx="78">
                  <c:v>165</c:v>
                </c:pt>
                <c:pt idx="79">
                  <c:v>186</c:v>
                </c:pt>
                <c:pt idx="80">
                  <c:v>189</c:v>
                </c:pt>
                <c:pt idx="81">
                  <c:v>182</c:v>
                </c:pt>
                <c:pt idx="82">
                  <c:v>192</c:v>
                </c:pt>
                <c:pt idx="83">
                  <c:v>180</c:v>
                </c:pt>
                <c:pt idx="84">
                  <c:v>172</c:v>
                </c:pt>
                <c:pt idx="85">
                  <c:v>183</c:v>
                </c:pt>
              </c:numCache>
            </c:numRef>
          </c:xVal>
          <c:yVal>
            <c:numRef>
              <c:f>[0]!vaha_out</c:f>
              <c:numCache>
                <c:formatCode>General</c:formatCode>
                <c:ptCount val="86"/>
                <c:pt idx="0">
                  <c:v>70</c:v>
                </c:pt>
                <c:pt idx="1">
                  <c:v>85</c:v>
                </c:pt>
                <c:pt idx="2">
                  <c:v>75</c:v>
                </c:pt>
                <c:pt idx="3">
                  <c:v>100</c:v>
                </c:pt>
                <c:pt idx="4">
                  <c:v>63</c:v>
                </c:pt>
                <c:pt idx="5">
                  <c:v>100</c:v>
                </c:pt>
                <c:pt idx="6">
                  <c:v>71</c:v>
                </c:pt>
                <c:pt idx="7">
                  <c:v>56</c:v>
                </c:pt>
                <c:pt idx="8">
                  <c:v>67</c:v>
                </c:pt>
                <c:pt idx="10">
                  <c:v>80</c:v>
                </c:pt>
                <c:pt idx="11">
                  <c:v>85</c:v>
                </c:pt>
                <c:pt idx="12">
                  <c:v>80</c:v>
                </c:pt>
                <c:pt idx="13">
                  <c:v>70</c:v>
                </c:pt>
                <c:pt idx="14">
                  <c:v>103</c:v>
                </c:pt>
                <c:pt idx="15">
                  <c:v>85</c:v>
                </c:pt>
                <c:pt idx="16">
                  <c:v>99</c:v>
                </c:pt>
                <c:pt idx="17">
                  <c:v>60</c:v>
                </c:pt>
                <c:pt idx="18">
                  <c:v>92</c:v>
                </c:pt>
                <c:pt idx="19">
                  <c:v>95</c:v>
                </c:pt>
                <c:pt idx="20">
                  <c:v>70</c:v>
                </c:pt>
                <c:pt idx="21">
                  <c:v>100</c:v>
                </c:pt>
                <c:pt idx="22">
                  <c:v>99</c:v>
                </c:pt>
                <c:pt idx="23">
                  <c:v>76</c:v>
                </c:pt>
                <c:pt idx="24">
                  <c:v>95</c:v>
                </c:pt>
                <c:pt idx="25">
                  <c:v>65</c:v>
                </c:pt>
                <c:pt idx="26">
                  <c:v>70</c:v>
                </c:pt>
                <c:pt idx="27">
                  <c:v>74</c:v>
                </c:pt>
                <c:pt idx="28">
                  <c:v>83</c:v>
                </c:pt>
                <c:pt idx="29">
                  <c:v>70</c:v>
                </c:pt>
                <c:pt idx="30">
                  <c:v>105</c:v>
                </c:pt>
                <c:pt idx="31">
                  <c:v>80</c:v>
                </c:pt>
                <c:pt idx="32">
                  <c:v>64</c:v>
                </c:pt>
                <c:pt idx="33">
                  <c:v>65</c:v>
                </c:pt>
                <c:pt idx="34">
                  <c:v>77</c:v>
                </c:pt>
                <c:pt idx="35">
                  <c:v>75</c:v>
                </c:pt>
                <c:pt idx="36">
                  <c:v>85</c:v>
                </c:pt>
                <c:pt idx="37">
                  <c:v>75</c:v>
                </c:pt>
                <c:pt idx="38">
                  <c:v>50</c:v>
                </c:pt>
                <c:pt idx="39">
                  <c:v>81</c:v>
                </c:pt>
                <c:pt idx="40">
                  <c:v>66</c:v>
                </c:pt>
                <c:pt idx="41">
                  <c:v>57</c:v>
                </c:pt>
                <c:pt idx="42">
                  <c:v>63</c:v>
                </c:pt>
                <c:pt idx="43">
                  <c:v>74</c:v>
                </c:pt>
                <c:pt idx="44">
                  <c:v>75</c:v>
                </c:pt>
                <c:pt idx="45">
                  <c:v>80</c:v>
                </c:pt>
                <c:pt idx="46">
                  <c:v>90</c:v>
                </c:pt>
                <c:pt idx="47">
                  <c:v>78</c:v>
                </c:pt>
                <c:pt idx="48">
                  <c:v>70</c:v>
                </c:pt>
                <c:pt idx="49">
                  <c:v>67</c:v>
                </c:pt>
                <c:pt idx="50">
                  <c:v>60</c:v>
                </c:pt>
                <c:pt idx="51">
                  <c:v>70</c:v>
                </c:pt>
                <c:pt idx="52">
                  <c:v>68</c:v>
                </c:pt>
                <c:pt idx="53">
                  <c:v>89</c:v>
                </c:pt>
                <c:pt idx="54">
                  <c:v>80</c:v>
                </c:pt>
                <c:pt idx="55">
                  <c:v>80</c:v>
                </c:pt>
                <c:pt idx="56">
                  <c:v>77</c:v>
                </c:pt>
                <c:pt idx="57">
                  <c:v>65</c:v>
                </c:pt>
                <c:pt idx="58">
                  <c:v>63</c:v>
                </c:pt>
                <c:pt idx="59">
                  <c:v>68</c:v>
                </c:pt>
                <c:pt idx="60">
                  <c:v>80</c:v>
                </c:pt>
                <c:pt idx="61">
                  <c:v>60</c:v>
                </c:pt>
                <c:pt idx="62">
                  <c:v>83</c:v>
                </c:pt>
                <c:pt idx="63">
                  <c:v>89</c:v>
                </c:pt>
                <c:pt idx="64">
                  <c:v>82</c:v>
                </c:pt>
                <c:pt idx="65">
                  <c:v>74</c:v>
                </c:pt>
                <c:pt idx="66">
                  <c:v>60</c:v>
                </c:pt>
                <c:pt idx="67">
                  <c:v>80</c:v>
                </c:pt>
                <c:pt idx="68">
                  <c:v>52</c:v>
                </c:pt>
                <c:pt idx="69">
                  <c:v>79</c:v>
                </c:pt>
                <c:pt idx="70">
                  <c:v>95</c:v>
                </c:pt>
                <c:pt idx="71">
                  <c:v>81</c:v>
                </c:pt>
                <c:pt idx="72">
                  <c:v>81</c:v>
                </c:pt>
                <c:pt idx="73">
                  <c:v>73</c:v>
                </c:pt>
                <c:pt idx="74">
                  <c:v>70</c:v>
                </c:pt>
                <c:pt idx="75">
                  <c:v>68</c:v>
                </c:pt>
                <c:pt idx="77">
                  <c:v>64</c:v>
                </c:pt>
                <c:pt idx="78">
                  <c:v>50</c:v>
                </c:pt>
                <c:pt idx="79">
                  <c:v>75</c:v>
                </c:pt>
                <c:pt idx="80">
                  <c:v>78</c:v>
                </c:pt>
                <c:pt idx="81">
                  <c:v>70</c:v>
                </c:pt>
                <c:pt idx="82">
                  <c:v>100</c:v>
                </c:pt>
                <c:pt idx="83">
                  <c:v>105</c:v>
                </c:pt>
                <c:pt idx="84">
                  <c:v>68</c:v>
                </c:pt>
                <c:pt idx="85">
                  <c:v>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ADB-4DBD-AB4B-9DB1D0865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624272"/>
        <c:axId val="439573056"/>
      </c:scatterChart>
      <c:valAx>
        <c:axId val="313624272"/>
        <c:scaling>
          <c:orientation val="minMax"/>
          <c:min val="1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výška</a:t>
                </a:r>
                <a:r>
                  <a:rPr lang="en-US" dirty="0"/>
                  <a:t>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9573056"/>
        <c:crosses val="autoZero"/>
        <c:crossBetween val="midCat"/>
      </c:valAx>
      <c:valAx>
        <c:axId val="43957305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hmotnost</a:t>
                </a:r>
                <a:r>
                  <a:rPr lang="en-US" dirty="0"/>
                  <a:t>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624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1">
          <a:shade val="50000"/>
        </a:schemeClr>
      </a:solidFill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strRef>
              <c:f>List1!$A$4</c:f>
              <c:strCache>
                <c:ptCount val="1"/>
                <c:pt idx="0">
                  <c:v>Sebevraždy oběšením a uškrcením (počet mertvých v USA)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List1!$B$2:$L$2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numCache>
            </c:numRef>
          </c:xVal>
          <c:yVal>
            <c:numRef>
              <c:f>List1!$B$4:$L$4</c:f>
              <c:numCache>
                <c:formatCode>General</c:formatCode>
                <c:ptCount val="11"/>
                <c:pt idx="0">
                  <c:v>5427</c:v>
                </c:pt>
                <c:pt idx="1">
                  <c:v>5688</c:v>
                </c:pt>
                <c:pt idx="2">
                  <c:v>6198</c:v>
                </c:pt>
                <c:pt idx="3">
                  <c:v>6462</c:v>
                </c:pt>
                <c:pt idx="4">
                  <c:v>6635</c:v>
                </c:pt>
                <c:pt idx="5">
                  <c:v>7336</c:v>
                </c:pt>
                <c:pt idx="6">
                  <c:v>7248</c:v>
                </c:pt>
                <c:pt idx="7">
                  <c:v>7491</c:v>
                </c:pt>
                <c:pt idx="8">
                  <c:v>8161</c:v>
                </c:pt>
                <c:pt idx="9">
                  <c:v>8578</c:v>
                </c:pt>
                <c:pt idx="10">
                  <c:v>9000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B6-40F0-B81D-2BFACADFA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912120"/>
        <c:axId val="376912512"/>
      </c:scatterChart>
      <c:scatterChart>
        <c:scatterStyle val="lineMarker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Americké výdaje na vědu, vesmírná výzkum a technologie (miliardy dolarů)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List1!$B$2:$L$2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numCache>
            </c:numRef>
          </c:xVal>
          <c:yVal>
            <c:numRef>
              <c:f>List1!$B$3:$L$3</c:f>
              <c:numCache>
                <c:formatCode>General</c:formatCode>
                <c:ptCount val="11"/>
                <c:pt idx="0">
                  <c:v>18.079000000000001</c:v>
                </c:pt>
                <c:pt idx="1">
                  <c:v>18.594000000000001</c:v>
                </c:pt>
                <c:pt idx="2">
                  <c:v>19.753</c:v>
                </c:pt>
                <c:pt idx="3">
                  <c:v>20.734000000000002</c:v>
                </c:pt>
                <c:pt idx="4">
                  <c:v>20.831</c:v>
                </c:pt>
                <c:pt idx="5">
                  <c:v>23.029</c:v>
                </c:pt>
                <c:pt idx="6">
                  <c:v>23.597000000000001</c:v>
                </c:pt>
                <c:pt idx="7">
                  <c:v>23.584</c:v>
                </c:pt>
                <c:pt idx="8">
                  <c:v>25.524999999999999</c:v>
                </c:pt>
                <c:pt idx="9">
                  <c:v>27.731000000000002</c:v>
                </c:pt>
                <c:pt idx="10">
                  <c:v>29.449000000000002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BB6-40F0-B81D-2BFACADFA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913296"/>
        <c:axId val="376912904"/>
      </c:scatterChart>
      <c:valAx>
        <c:axId val="376912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6912512"/>
        <c:crosses val="autoZero"/>
        <c:crossBetween val="midCat"/>
      </c:valAx>
      <c:valAx>
        <c:axId val="37691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List1!$A$4</c:f>
              <c:strCache>
                <c:ptCount val="1"/>
                <c:pt idx="0">
                  <c:v>Sebevraždy oběšením a uškrcením (počet mertvých v USA)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6912120"/>
        <c:crosses val="autoZero"/>
        <c:crossBetween val="midCat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tisíce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valAx>
        <c:axId val="376912904"/>
        <c:scaling>
          <c:orientation val="minMax"/>
        </c:scaling>
        <c:delete val="0"/>
        <c:axPos val="r"/>
        <c:title>
          <c:tx>
            <c:strRef>
              <c:f>List1!$A$3</c:f>
              <c:strCache>
                <c:ptCount val="1"/>
                <c:pt idx="0">
                  <c:v>Americké výdaje na vědu, vesmírná výzkum a technologie (miliardy dolarů)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6913296"/>
        <c:crosses val="max"/>
        <c:crossBetween val="midCat"/>
      </c:valAx>
      <c:valAx>
        <c:axId val="376913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6912904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2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0.5205</cdr:x>
      <cdr:y>0.36964</cdr:y>
    </cdr:from>
    <cdr:to>
      <cdr:x>0.79979</cdr:x>
      <cdr:y>0.52714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952328" y="1013992"/>
          <a:ext cx="1584171" cy="4320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400" b="0" i="0">
              <a:solidFill>
                <a:srgbClr val="FF0000"/>
              </a:solidFill>
              <a:latin typeface="Cambria Math" panose="02040503050406030204" pitchFamily="18" charset="0"/>
            </a:rPr>
            <a:t>𝑟=0,99</a:t>
          </a:r>
          <a:endParaRPr lang="cs-CZ" sz="24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Analýza závislosti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73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27.11.2020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0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4676007" y="2290104"/>
            <a:ext cx="304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Analýza závislosti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42117" y="3390047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10296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Analýza závislosti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8" r:id="rId3"/>
    <p:sldLayoutId id="2147483679" r:id="rId4"/>
    <p:sldLayoutId id="2147483680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6.jpeg"/><Relationship Id="rId4" Type="http://schemas.openxmlformats.org/officeDocument/2006/relationships/image" Target="../media/image11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zpravy.aktualne.cz/zahranici/k-nobelove-cene-dopomaha-cokolada-naznacuje-studie/r~i:article:760147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mi21.vsb.cz/modul/uvod-do-statistik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mi21.vsb.cz/modul/uvod-do-statistik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koroptew.blogspot.com/2010/11/zlocin-statistika.html" TargetMode="Externa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76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7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png"/><Relationship Id="rId4" Type="http://schemas.openxmlformats.org/officeDocument/2006/relationships/image" Target="../media/image84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wmf"/><Relationship Id="rId18" Type="http://schemas.openxmlformats.org/officeDocument/2006/relationships/image" Target="../media/image104.png"/><Relationship Id="rId3" Type="http://schemas.openxmlformats.org/officeDocument/2006/relationships/image" Target="../media/image89.wmf"/><Relationship Id="rId21" Type="http://schemas.openxmlformats.org/officeDocument/2006/relationships/image" Target="../media/image107.png"/><Relationship Id="rId7" Type="http://schemas.openxmlformats.org/officeDocument/2006/relationships/image" Target="../media/image93.wmf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wmf"/><Relationship Id="rId2" Type="http://schemas.openxmlformats.org/officeDocument/2006/relationships/image" Target="../media/image88.wmf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wmf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.wmf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wmf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r>
              <a:rPr lang="cs-CZ" sz="2000" b="1" dirty="0"/>
              <a:t>Explorační (orientační) analýza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A499"/>
                </a:solidFill>
              </a:rPr>
              <a:t>Grafická analýza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shlukový sloupcový graf,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000" dirty="0"/>
              <a:t>kumulativní sloupcový graf,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000" dirty="0"/>
              <a:t>prostorový sloupcový graf  (angl. </a:t>
            </a:r>
            <a:r>
              <a:rPr lang="cs-CZ" sz="2000" dirty="0" err="1"/>
              <a:t>sky</a:t>
            </a:r>
            <a:r>
              <a:rPr lang="cs-CZ" sz="2000" dirty="0"/>
              <a:t> chart),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000" dirty="0"/>
              <a:t>mozaikový graf,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000" dirty="0"/>
              <a:t>100% skládaný pruhový graf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A499"/>
                </a:solidFill>
              </a:rPr>
              <a:t>Míry kontingence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koeficient kontingence (pouze pokud je počet variant obou proměnných je stejný)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000" dirty="0"/>
              <a:t>korigovaný koeficient kontingence,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000" dirty="0" err="1"/>
              <a:t>Cramerovo</a:t>
            </a:r>
            <a:r>
              <a:rPr lang="cs-CZ" sz="2000" dirty="0"/>
              <a:t> V</a:t>
            </a:r>
          </a:p>
          <a:p>
            <a:pPr marL="0" indent="0" algn="r">
              <a:buClr>
                <a:srgbClr val="00A499"/>
              </a:buClr>
              <a:buNone/>
            </a:pPr>
            <a:r>
              <a:rPr lang="cs-CZ" sz="2000" dirty="0"/>
              <a:t>Čím jsou tyto koeficienty blíže 1,  tím je závislost mezi proměnnými těsnější.</a:t>
            </a:r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posoudit intenzitu závislosti mezi kat. proměnnými?</a:t>
            </a:r>
          </a:p>
        </p:txBody>
      </p:sp>
    </p:spTree>
    <p:extLst>
      <p:ext uri="{BB962C8B-B14F-4D97-AF65-F5344CB8AC3E}">
        <p14:creationId xmlns:p14="http://schemas.microsoft.com/office/powerpoint/2010/main" val="17417753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100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koeficient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Pokud jsou dvě náhodné veličiny korelované (</a:t>
            </a:r>
            <a:r>
              <a:rPr lang="cs-CZ" dirty="0" err="1"/>
              <a:t>Pearsonův</a:t>
            </a:r>
            <a:r>
              <a:rPr lang="cs-CZ" dirty="0"/>
              <a:t> korelační koeficient), znamená to pouze to, že jsou lineárně závislé.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Nelze z toho však ještě usoudit, že by jedna z nich musela být </a:t>
            </a:r>
            <a:r>
              <a:rPr lang="cs-CZ" dirty="0">
                <a:solidFill>
                  <a:srgbClr val="00A499"/>
                </a:solidFill>
              </a:rPr>
              <a:t>příčinou</a:t>
            </a:r>
            <a:r>
              <a:rPr lang="cs-CZ" dirty="0"/>
              <a:t> a druhá </a:t>
            </a:r>
            <a:r>
              <a:rPr lang="cs-CZ" dirty="0">
                <a:solidFill>
                  <a:srgbClr val="00A499"/>
                </a:solidFill>
              </a:rPr>
              <a:t>následkem</a:t>
            </a:r>
            <a:r>
              <a:rPr lang="cs-CZ" dirty="0"/>
              <a:t>. To samotná </a:t>
            </a:r>
            <a:r>
              <a:rPr lang="cs-CZ" dirty="0" err="1"/>
              <a:t>korelovanost</a:t>
            </a:r>
            <a:r>
              <a:rPr lang="cs-CZ" dirty="0"/>
              <a:t> nedovoluje rozhodnout.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E57191D-F216-4D62-A13A-1B0D458E5AC0}"/>
              </a:ext>
            </a:extLst>
          </p:cNvPr>
          <p:cNvGrpSpPr/>
          <p:nvPr/>
        </p:nvGrpSpPr>
        <p:grpSpPr>
          <a:xfrm>
            <a:off x="3698794" y="2634367"/>
            <a:ext cx="3852428" cy="3434680"/>
            <a:chOff x="5328084" y="3068960"/>
            <a:chExt cx="3852428" cy="3434680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597ED2B4-FEFB-4D40-BC70-6FCF44F976C9}"/>
                </a:ext>
              </a:extLst>
            </p:cNvPr>
            <p:cNvGrpSpPr/>
            <p:nvPr/>
          </p:nvGrpSpPr>
          <p:grpSpPr>
            <a:xfrm>
              <a:off x="5328084" y="3068960"/>
              <a:ext cx="2894620" cy="3434680"/>
              <a:chOff x="5328084" y="3068960"/>
              <a:chExt cx="2894620" cy="3434680"/>
            </a:xfrm>
          </p:grpSpPr>
          <p:pic>
            <p:nvPicPr>
              <p:cNvPr id="15" name="Picture 5">
                <a:extLst>
                  <a:ext uri="{FF2B5EF4-FFF2-40B4-BE49-F238E27FC236}">
                    <a16:creationId xmlns:a16="http://schemas.microsoft.com/office/drawing/2014/main" id="{15A2C35C-1AEA-4F14-9229-6A9DB37CC6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084" y="4032702"/>
                <a:ext cx="1432756" cy="143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6">
                <a:extLst>
                  <a:ext uri="{FF2B5EF4-FFF2-40B4-BE49-F238E27FC236}">
                    <a16:creationId xmlns:a16="http://schemas.microsoft.com/office/drawing/2014/main" id="{D6AE3347-75A3-4F85-97DB-09DD141595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3068960"/>
                <a:ext cx="1274440" cy="1274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7">
                <a:extLst>
                  <a:ext uri="{FF2B5EF4-FFF2-40B4-BE49-F238E27FC236}">
                    <a16:creationId xmlns:a16="http://schemas.microsoft.com/office/drawing/2014/main" id="{AD69C3EE-4DBA-46F8-9ADA-49847A65EE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5085184"/>
                <a:ext cx="1418456" cy="1418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Přímá spojnice se šipkou 17">
                <a:extLst>
                  <a:ext uri="{FF2B5EF4-FFF2-40B4-BE49-F238E27FC236}">
                    <a16:creationId xmlns:a16="http://schemas.microsoft.com/office/drawing/2014/main" id="{295E3B8C-6FBA-4078-B101-63F79547D4C3}"/>
                  </a:ext>
                </a:extLst>
              </p:cNvPr>
              <p:cNvCxnSpPr/>
              <p:nvPr/>
            </p:nvCxnSpPr>
            <p:spPr>
              <a:xfrm flipV="1">
                <a:off x="6372200" y="3871031"/>
                <a:ext cx="432048" cy="278049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se šipkou 18">
                <a:extLst>
                  <a:ext uri="{FF2B5EF4-FFF2-40B4-BE49-F238E27FC236}">
                    <a16:creationId xmlns:a16="http://schemas.microsoft.com/office/drawing/2014/main" id="{19FE4C0A-2536-48E4-8861-C49AE36ACC0F}"/>
                  </a:ext>
                </a:extLst>
              </p:cNvPr>
              <p:cNvCxnSpPr/>
              <p:nvPr/>
            </p:nvCxnSpPr>
            <p:spPr>
              <a:xfrm>
                <a:off x="6308576" y="5503787"/>
                <a:ext cx="432048" cy="278049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>
                <a:extLst>
                  <a:ext uri="{FF2B5EF4-FFF2-40B4-BE49-F238E27FC236}">
                    <a16:creationId xmlns:a16="http://schemas.microsoft.com/office/drawing/2014/main" id="{251B1421-0A29-440C-9CA4-C1979D0E4A06}"/>
                  </a:ext>
                </a:extLst>
              </p:cNvPr>
              <p:cNvCxnSpPr/>
              <p:nvPr/>
            </p:nvCxnSpPr>
            <p:spPr>
              <a:xfrm>
                <a:off x="7380312" y="4343400"/>
                <a:ext cx="0" cy="741784"/>
              </a:xfrm>
              <a:prstGeom prst="straightConnector1">
                <a:avLst/>
              </a:prstGeom>
              <a:ln w="31750">
                <a:solidFill>
                  <a:schemeClr val="accent3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F1A87A65-F24F-46FD-B5D1-20EF0F035E4C}"/>
                </a:ext>
              </a:extLst>
            </p:cNvPr>
            <p:cNvSpPr txBox="1"/>
            <p:nvPr/>
          </p:nvSpPr>
          <p:spPr>
            <a:xfrm>
              <a:off x="7513476" y="4514237"/>
              <a:ext cx="1667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Silná korelace</a:t>
              </a:r>
            </a:p>
          </p:txBody>
        </p:sp>
      </p:grpSp>
      <p:pic>
        <p:nvPicPr>
          <p:cNvPr id="21" name="Picture 6" descr="http://www.cs-chat.estranky.cz/img/picture/95/pozor.jpg">
            <a:extLst>
              <a:ext uri="{FF2B5EF4-FFF2-40B4-BE49-F238E27FC236}">
                <a16:creationId xmlns:a16="http://schemas.microsoft.com/office/drawing/2014/main" id="{2C6E0111-1ED1-4722-9D25-191A5F35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41" y="5262441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101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koeficient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Pokud jsou dvě náhodné veličiny korelované (</a:t>
            </a:r>
            <a:r>
              <a:rPr lang="cs-CZ" dirty="0" err="1"/>
              <a:t>Pearsonův</a:t>
            </a:r>
            <a:r>
              <a:rPr lang="cs-CZ" dirty="0"/>
              <a:t> korelační koeficient), znamená to pouze to, že jsou lineárně závislé.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Nelze z toho však ještě usoudit, že by jedna z nich musela být </a:t>
            </a:r>
            <a:r>
              <a:rPr lang="cs-CZ" dirty="0">
                <a:solidFill>
                  <a:srgbClr val="00A499"/>
                </a:solidFill>
              </a:rPr>
              <a:t>příčinou</a:t>
            </a:r>
            <a:r>
              <a:rPr lang="cs-CZ" dirty="0"/>
              <a:t> a druhá </a:t>
            </a:r>
            <a:r>
              <a:rPr lang="cs-CZ" dirty="0">
                <a:solidFill>
                  <a:srgbClr val="00A499"/>
                </a:solidFill>
              </a:rPr>
              <a:t>následkem</a:t>
            </a:r>
            <a:r>
              <a:rPr lang="cs-CZ" dirty="0"/>
              <a:t>. To samotná </a:t>
            </a:r>
            <a:r>
              <a:rPr lang="cs-CZ" dirty="0" err="1"/>
              <a:t>korelovanost</a:t>
            </a:r>
            <a:r>
              <a:rPr lang="cs-CZ" dirty="0"/>
              <a:t> nedovoluje rozhodnout.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21" name="Picture 6" descr="http://www.cs-chat.estranky.cz/img/picture/95/pozor.jpg">
            <a:extLst>
              <a:ext uri="{FF2B5EF4-FFF2-40B4-BE49-F238E27FC236}">
                <a16:creationId xmlns:a16="http://schemas.microsoft.com/office/drawing/2014/main" id="{2C6E0111-1ED1-4722-9D25-191A5F35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41" y="5262441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Skupina 21">
            <a:extLst>
              <a:ext uri="{FF2B5EF4-FFF2-40B4-BE49-F238E27FC236}">
                <a16:creationId xmlns:a16="http://schemas.microsoft.com/office/drawing/2014/main" id="{6CC39D53-DF0E-449C-BB53-491DC2086191}"/>
              </a:ext>
            </a:extLst>
          </p:cNvPr>
          <p:cNvGrpSpPr/>
          <p:nvPr/>
        </p:nvGrpSpPr>
        <p:grpSpPr>
          <a:xfrm>
            <a:off x="3775586" y="2795637"/>
            <a:ext cx="3955027" cy="3267223"/>
            <a:chOff x="5076056" y="3117150"/>
            <a:chExt cx="3955027" cy="3267223"/>
          </a:xfrm>
        </p:grpSpPr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54016A52-47AC-47FB-BDB3-87364D6BF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967791"/>
              <a:ext cx="1508492" cy="150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9">
              <a:extLst>
                <a:ext uri="{FF2B5EF4-FFF2-40B4-BE49-F238E27FC236}">
                  <a16:creationId xmlns:a16="http://schemas.microsoft.com/office/drawing/2014/main" id="{0EB1FCBE-4867-40FD-AE09-7EB1F96B9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117150"/>
              <a:ext cx="1263615" cy="1263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08B8C1AF-BDFA-4F07-BEB7-5C4C85E92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5045510"/>
              <a:ext cx="1338863" cy="133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BD743AAE-D370-4007-B442-16E56D8F70B4}"/>
                </a:ext>
              </a:extLst>
            </p:cNvPr>
            <p:cNvCxnSpPr/>
            <p:nvPr/>
          </p:nvCxnSpPr>
          <p:spPr>
            <a:xfrm flipV="1">
              <a:off x="6368524" y="3746070"/>
              <a:ext cx="432048" cy="278049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006CFF80-5ACC-43AF-A807-E7439E78113C}"/>
                </a:ext>
              </a:extLst>
            </p:cNvPr>
            <p:cNvCxnSpPr/>
            <p:nvPr/>
          </p:nvCxnSpPr>
          <p:spPr>
            <a:xfrm>
              <a:off x="6270580" y="5286760"/>
              <a:ext cx="432048" cy="278049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AB37C0FC-1540-4B5F-9C57-6BDCC278EC8D}"/>
                </a:ext>
              </a:extLst>
            </p:cNvPr>
            <p:cNvCxnSpPr/>
            <p:nvPr/>
          </p:nvCxnSpPr>
          <p:spPr>
            <a:xfrm>
              <a:off x="7230883" y="4253228"/>
              <a:ext cx="0" cy="741784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91772B01-F320-45F1-A529-899A2A938590}"/>
                </a:ext>
              </a:extLst>
            </p:cNvPr>
            <p:cNvSpPr txBox="1"/>
            <p:nvPr/>
          </p:nvSpPr>
          <p:spPr>
            <a:xfrm>
              <a:off x="7364047" y="4424065"/>
              <a:ext cx="1667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Silná korelace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0540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102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koeficient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Pokud jsou dvě náhodné veličiny korelované (</a:t>
            </a:r>
            <a:r>
              <a:rPr lang="cs-CZ" dirty="0" err="1"/>
              <a:t>Pearsonův</a:t>
            </a:r>
            <a:r>
              <a:rPr lang="cs-CZ" dirty="0"/>
              <a:t> korelační koeficient), znamená to pouze to, že jsou lineárně závislé.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Nelze z toho však ještě usoudit, že by jedna z nich musela být </a:t>
            </a:r>
            <a:r>
              <a:rPr lang="cs-CZ" dirty="0">
                <a:solidFill>
                  <a:srgbClr val="00A499"/>
                </a:solidFill>
              </a:rPr>
              <a:t>příčinou</a:t>
            </a:r>
            <a:r>
              <a:rPr lang="cs-CZ" dirty="0"/>
              <a:t> a druhá </a:t>
            </a:r>
            <a:r>
              <a:rPr lang="cs-CZ" dirty="0">
                <a:solidFill>
                  <a:srgbClr val="00A499"/>
                </a:solidFill>
              </a:rPr>
              <a:t>následkem</a:t>
            </a:r>
            <a:r>
              <a:rPr lang="cs-CZ" dirty="0"/>
              <a:t>. To samotná </a:t>
            </a:r>
            <a:r>
              <a:rPr lang="cs-CZ" dirty="0" err="1"/>
              <a:t>korelovanost</a:t>
            </a:r>
            <a:r>
              <a:rPr lang="cs-CZ" dirty="0"/>
              <a:t> nedovoluje rozhodnout.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21" name="Picture 6" descr="http://www.cs-chat.estranky.cz/img/picture/95/pozor.jpg">
            <a:extLst>
              <a:ext uri="{FF2B5EF4-FFF2-40B4-BE49-F238E27FC236}">
                <a16:creationId xmlns:a16="http://schemas.microsoft.com/office/drawing/2014/main" id="{2C6E0111-1ED1-4722-9D25-191A5F35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41" y="5262441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16BCB170-B5FD-4B11-89EC-B0DF24916D83}"/>
              </a:ext>
            </a:extLst>
          </p:cNvPr>
          <p:cNvGraphicFramePr>
            <a:graphicFrameLocks/>
          </p:cNvGraphicFramePr>
          <p:nvPr/>
        </p:nvGraphicFramePr>
        <p:xfrm>
          <a:off x="2162907" y="2895600"/>
          <a:ext cx="7426569" cy="321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4693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103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koeficient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21" name="Picture 6" descr="http://www.cs-chat.estranky.cz/img/picture/95/pozor.jpg">
            <a:extLst>
              <a:ext uri="{FF2B5EF4-FFF2-40B4-BE49-F238E27FC236}">
                <a16:creationId xmlns:a16="http://schemas.microsoft.com/office/drawing/2014/main" id="{2C6E0111-1ED1-4722-9D25-191A5F35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41" y="5033253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5C2C42-BB3A-4643-AC9A-EDEB8191A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747" y="413658"/>
            <a:ext cx="4608512" cy="557776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031E34F-02DD-449A-B654-0DB2681C147C}"/>
              </a:ext>
            </a:extLst>
          </p:cNvPr>
          <p:cNvSpPr/>
          <p:nvPr/>
        </p:nvSpPr>
        <p:spPr>
          <a:xfrm>
            <a:off x="409656" y="6024879"/>
            <a:ext cx="112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4"/>
              </a:rPr>
              <a:t>http://zpravy.aktualne.cz/zahranici/k-nobelove-cene-dopomaha-cokolada-naznacuje-studie/r~i:article:760147/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690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104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Odhad korelačního koeficientu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21" name="Picture 6" descr="http://www.cs-chat.estranky.cz/img/picture/95/pozor.jpg">
            <a:extLst>
              <a:ext uri="{FF2B5EF4-FFF2-40B4-BE49-F238E27FC236}">
                <a16:creationId xmlns:a16="http://schemas.microsoft.com/office/drawing/2014/main" id="{2C6E0111-1ED1-4722-9D25-191A5F35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41" y="5033253"/>
            <a:ext cx="985292" cy="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9449EF5-6C64-406B-8ED7-0A9F3696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 praxi se zpravidla hodnota korelačního koeficientu interpretuje takto: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Mezi proudem a napětím na odporu byl zjištěn korelační koeficient 0,6.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Mezi školním prospěchem a pocitem deprese u dětí byl zjištěn korelační koeficient 0,6.</a:t>
            </a:r>
          </a:p>
          <a:p>
            <a:pPr marL="0" indent="0" algn="ctr">
              <a:buClr>
                <a:srgbClr val="00A499"/>
              </a:buClr>
              <a:buNone/>
            </a:pPr>
            <a:r>
              <a:rPr lang="cs-CZ" b="1" dirty="0"/>
              <a:t>Výsledky interpretujte!</a:t>
            </a:r>
            <a:endParaRPr lang="en-US" b="1" dirty="0"/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58A9C512-461C-444E-A52E-CD82FC062F6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71664" y="2132856"/>
              <a:ext cx="549627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8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8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Korelační koeficient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Typ </a:t>
                          </a:r>
                          <a:r>
                            <a:rPr lang="cs-CZ" dirty="0">
                              <a:solidFill>
                                <a:srgbClr val="FF0000"/>
                              </a:solidFill>
                            </a:rPr>
                            <a:t>lineární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 závislosti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=0,0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neexistující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,0;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0,3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elmi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slab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,3;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středně silná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,7;</m:t>
                                    </m:r>
                                    <m:d>
                                      <m:dPr>
                                        <m:begChr m:val="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1,0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těsná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=1,0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funkční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58A9C512-461C-444E-A52E-CD82FC062F6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71664" y="2132856"/>
              <a:ext cx="549627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8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8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Korelační koeficient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Typ </a:t>
                          </a:r>
                          <a:r>
                            <a:rPr lang="cs-CZ" dirty="0">
                              <a:solidFill>
                                <a:srgbClr val="FF0000"/>
                              </a:solidFill>
                            </a:rPr>
                            <a:t>lineární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 závislosti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" t="-108197" r="-100221" b="-4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neexistující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" t="-208197" r="-100221" b="-3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elmi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slab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" t="-308197" r="-100221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středně silná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" t="-408197" r="-100221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těsná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" t="-508197" r="-100221" b="-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funkční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35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09449EF5-6C64-406B-8ED7-0A9F36966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Korelační matice</a:t>
                </a:r>
              </a:p>
              <a:p>
                <a:pPr marL="0" indent="0">
                  <a:buNone/>
                </a:pPr>
                <a:r>
                  <a:rPr lang="cs-CZ" b="1" dirty="0"/>
                  <a:t> 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𝑐𝑜𝑟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09449EF5-6C64-406B-8ED7-0A9F36966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105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Korelační matice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0ED5185-81DB-4018-913F-4F4133CBB9ED}"/>
              </a:ext>
            </a:extLst>
          </p:cNvPr>
          <p:cNvSpPr txBox="1">
            <a:spLocks/>
          </p:cNvSpPr>
          <p:nvPr/>
        </p:nvSpPr>
        <p:spPr>
          <a:xfrm>
            <a:off x="592667" y="1346200"/>
            <a:ext cx="11125200" cy="514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3271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Grafická analýza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CE5F712-492A-4139-B409-D26F95563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01917"/>
              </p:ext>
            </p:extLst>
          </p:nvPr>
        </p:nvGraphicFramePr>
        <p:xfrm>
          <a:off x="779263" y="1466434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B040F0FE-A1B0-48AF-9694-C4365203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947" y="3440221"/>
            <a:ext cx="4385226" cy="240582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D0E6F43-EB5C-4CC3-85DB-5644D43DA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"/>
          <a:stretch/>
        </p:blipFill>
        <p:spPr>
          <a:xfrm>
            <a:off x="1578175" y="3296205"/>
            <a:ext cx="4392772" cy="254984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8F6BF0-E798-4518-9905-F3F48426F985}"/>
              </a:ext>
            </a:extLst>
          </p:cNvPr>
          <p:cNvSpPr txBox="1"/>
          <p:nvPr/>
        </p:nvSpPr>
        <p:spPr>
          <a:xfrm>
            <a:off x="5141615" y="2864633"/>
            <a:ext cx="27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A499"/>
                </a:solidFill>
              </a:rPr>
              <a:t>Shlukový sloupcový graf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C151F78-7E6A-40B1-BF1C-7514CF52C66F}"/>
              </a:ext>
            </a:extLst>
          </p:cNvPr>
          <p:cNvSpPr txBox="1"/>
          <p:nvPr/>
        </p:nvSpPr>
        <p:spPr>
          <a:xfrm>
            <a:off x="1364991" y="6024012"/>
            <a:ext cx="95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Který z grafů je pro naší analýzu vhodnější? Jak by se graf měl ještě upravit?  </a:t>
            </a:r>
          </a:p>
        </p:txBody>
      </p:sp>
    </p:spTree>
    <p:extLst>
      <p:ext uri="{BB962C8B-B14F-4D97-AF65-F5344CB8AC3E}">
        <p14:creationId xmlns:p14="http://schemas.microsoft.com/office/powerpoint/2010/main" val="42666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Grafická analýza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CE5F712-492A-4139-B409-D26F95563B65}"/>
              </a:ext>
            </a:extLst>
          </p:cNvPr>
          <p:cNvGraphicFramePr>
            <a:graphicFrameLocks noGrp="1"/>
          </p:cNvGraphicFramePr>
          <p:nvPr/>
        </p:nvGraphicFramePr>
        <p:xfrm>
          <a:off x="779263" y="1466434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8F6BF0-E798-4518-9905-F3F48426F985}"/>
              </a:ext>
            </a:extLst>
          </p:cNvPr>
          <p:cNvSpPr txBox="1"/>
          <p:nvPr/>
        </p:nvSpPr>
        <p:spPr>
          <a:xfrm>
            <a:off x="5141615" y="2864633"/>
            <a:ext cx="2736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A499"/>
                </a:solidFill>
              </a:rPr>
              <a:t>Skládaný sloupcový graf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C151F78-7E6A-40B1-BF1C-7514CF52C66F}"/>
              </a:ext>
            </a:extLst>
          </p:cNvPr>
          <p:cNvSpPr txBox="1"/>
          <p:nvPr/>
        </p:nvSpPr>
        <p:spPr>
          <a:xfrm>
            <a:off x="1364991" y="6024012"/>
            <a:ext cx="95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Který z grafů je pro naší analýzu vhodnější? Jak by se graf měl ještě upravit? 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ADCCA84-4EE5-4ED6-9D8E-8C8B970A9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7"/>
          <a:stretch/>
        </p:blipFill>
        <p:spPr>
          <a:xfrm>
            <a:off x="1706113" y="3351533"/>
            <a:ext cx="4389887" cy="258568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3827A7A-81ED-4664-ACAD-F0EFD2E6A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5"/>
          <a:stretch/>
        </p:blipFill>
        <p:spPr>
          <a:xfrm>
            <a:off x="6129535" y="3416797"/>
            <a:ext cx="4313190" cy="25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7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Grafická analýza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CE5F712-492A-4139-B409-D26F95563B65}"/>
              </a:ext>
            </a:extLst>
          </p:cNvPr>
          <p:cNvGraphicFramePr>
            <a:graphicFrameLocks noGrp="1"/>
          </p:cNvGraphicFramePr>
          <p:nvPr/>
        </p:nvGraphicFramePr>
        <p:xfrm>
          <a:off x="779263" y="1466434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8F6BF0-E798-4518-9905-F3F48426F985}"/>
              </a:ext>
            </a:extLst>
          </p:cNvPr>
          <p:cNvSpPr txBox="1"/>
          <p:nvPr/>
        </p:nvSpPr>
        <p:spPr>
          <a:xfrm>
            <a:off x="5141615" y="2864633"/>
            <a:ext cx="1803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A499"/>
                </a:solidFill>
              </a:rPr>
              <a:t>Mozaikový graf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C151F78-7E6A-40B1-BF1C-7514CF52C66F}"/>
              </a:ext>
            </a:extLst>
          </p:cNvPr>
          <p:cNvSpPr txBox="1"/>
          <p:nvPr/>
        </p:nvSpPr>
        <p:spPr>
          <a:xfrm>
            <a:off x="1364991" y="6024012"/>
            <a:ext cx="95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Který z grafů je pro naší analýzu vhodnější? Jak by se graf měl ještě upravit? 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12FEFF4-A26A-4475-BD5D-B69DFC5EB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3" t="7505" r="6115" b="7505"/>
          <a:stretch/>
        </p:blipFill>
        <p:spPr>
          <a:xfrm>
            <a:off x="5936012" y="3275005"/>
            <a:ext cx="4752527" cy="273874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79F232C-BCBD-4B9C-B2F5-E712D58CE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91" t="7505" r="7424" b="7505"/>
          <a:stretch/>
        </p:blipFill>
        <p:spPr>
          <a:xfrm>
            <a:off x="1665012" y="3352326"/>
            <a:ext cx="4430988" cy="26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8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Grafická analýza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CE5F712-492A-4139-B409-D26F95563B65}"/>
              </a:ext>
            </a:extLst>
          </p:cNvPr>
          <p:cNvGraphicFramePr>
            <a:graphicFrameLocks noGrp="1"/>
          </p:cNvGraphicFramePr>
          <p:nvPr/>
        </p:nvGraphicFramePr>
        <p:xfrm>
          <a:off x="779263" y="1466434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8F6BF0-E798-4518-9905-F3F48426F985}"/>
              </a:ext>
            </a:extLst>
          </p:cNvPr>
          <p:cNvSpPr txBox="1"/>
          <p:nvPr/>
        </p:nvSpPr>
        <p:spPr>
          <a:xfrm>
            <a:off x="5141615" y="2864633"/>
            <a:ext cx="313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A499"/>
                </a:solidFill>
              </a:rPr>
              <a:t>100% skládaný řádkový graf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C151F78-7E6A-40B1-BF1C-7514CF52C66F}"/>
              </a:ext>
            </a:extLst>
          </p:cNvPr>
          <p:cNvSpPr txBox="1"/>
          <p:nvPr/>
        </p:nvSpPr>
        <p:spPr>
          <a:xfrm>
            <a:off x="1364991" y="6024012"/>
            <a:ext cx="95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Který z grafů je pro naší analýzu vhodnější? Jak by se graf měl ještě upravit?  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1E7C1123-8F08-4110-98E5-B391073B4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581972"/>
              </p:ext>
            </p:extLst>
          </p:nvPr>
        </p:nvGraphicFramePr>
        <p:xfrm>
          <a:off x="198832" y="3135858"/>
          <a:ext cx="50053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34F33BDB-6D0B-4A1F-A1B5-AA51783A6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962054"/>
              </p:ext>
            </p:extLst>
          </p:nvPr>
        </p:nvGraphicFramePr>
        <p:xfrm>
          <a:off x="5315320" y="3399319"/>
          <a:ext cx="6677848" cy="206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70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odpovídající součinu příslušných marginálních relativních četností.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Koeficient kontingence: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𝐶𝐶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𝐾</m:t>
                            </m:r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2000" dirty="0"/>
                  <a:t>                                (POZOR!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  <m:r>
                          <a:rPr lang="cs-CZ" sz="2000" i="1">
                            <a:latin typeface="Cambria Math"/>
                          </a:rPr>
                          <m:t>=</m:t>
                        </m:r>
                        <m:r>
                          <a:rPr lang="cs-CZ" sz="20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cs-CZ" sz="20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cs-CZ" sz="2000" i="1">
                        <a:latin typeface="Cambria Math"/>
                      </a:rPr>
                      <m:t>𝐶𝐶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;1</m:t>
                        </m:r>
                      </m:e>
                    </m:d>
                  </m:oMath>
                </a14:m>
                <a:r>
                  <a:rPr lang="cs-CZ" sz="2000" dirty="0"/>
                  <a:t>)</a:t>
                </a:r>
              </a:p>
              <a:p>
                <a:pPr>
                  <a:spcBef>
                    <a:spcPts val="18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Korigovaný koeficient kontingence: 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𝐶𝐶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𝑐𝑜𝑟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𝐶𝐶</m:t>
                        </m:r>
                      </m:num>
                      <m:den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𝐶𝐶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cs-CZ" sz="20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kde</m:t>
                    </m:r>
                    <m:r>
                      <a:rPr lang="cs-CZ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𝐶𝐶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𝑚𝑖𝑛</m:t>
                            </m:r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cs-CZ" sz="2000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𝑚𝑖𝑛</m:t>
                            </m:r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cs-CZ" sz="2000" dirty="0"/>
              </a:p>
              <a:p>
                <a:pPr>
                  <a:spcBef>
                    <a:spcPts val="18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 err="1">
                    <a:solidFill>
                      <a:srgbClr val="00A499"/>
                    </a:solidFill>
                  </a:rPr>
                  <a:t>Cramerovo</a:t>
                </a:r>
                <a:r>
                  <a:rPr lang="cs-CZ" sz="2000" dirty="0">
                    <a:solidFill>
                      <a:srgbClr val="00A499"/>
                    </a:solidFill>
                  </a:rPr>
                  <a:t> V: </a:t>
                </a:r>
                <a:r>
                  <a:rPr lang="cs-CZ" sz="2000" dirty="0"/>
                  <a:t> 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𝑉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𝑚𝑖𝑛</m:t>
                                </m:r>
                                <m:d>
                                  <m:d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cs-CZ" sz="20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cs-CZ" sz="20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</p:spTree>
    <p:extLst>
      <p:ext uri="{BB962C8B-B14F-4D97-AF65-F5344CB8AC3E}">
        <p14:creationId xmlns:p14="http://schemas.microsoft.com/office/powerpoint/2010/main" val="127284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solidFill>
                  <a:schemeClr val="tx2"/>
                </a:solidFill>
              </a:rPr>
              <a:t>Pro diferencovaný přístup v personální politice potřebuje vedení podniku vědět, zda spokojenost v práci závisí na tom, jedná-li se o pražský závod či závody mimopražské. Šetření se účastnilo 100 pracovníků z Prahy a 200 pracovníků z venkova. Výsledky šetření jsou v následující tabulce. </a:t>
            </a: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tx2"/>
                </a:solidFill>
              </a:rPr>
              <a:t>Výsledky šetření analyzujte.</a:t>
            </a:r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8260A56-13E7-4B1D-ACA8-DBD2B6491805}"/>
              </a:ext>
            </a:extLst>
          </p:cNvPr>
          <p:cNvGraphicFramePr>
            <a:graphicFrameLocks noGrp="1"/>
          </p:cNvGraphicFramePr>
          <p:nvPr/>
        </p:nvGraphicFramePr>
        <p:xfrm>
          <a:off x="2216936" y="2575846"/>
          <a:ext cx="7632847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83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4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odpovídající součinu příslušných marginálních relativních četností.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14964"/>
              </p:ext>
            </p:extLst>
          </p:nvPr>
        </p:nvGraphicFramePr>
        <p:xfrm>
          <a:off x="636994" y="3407322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85715" y="454992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4D5DF631-A4D7-4734-8EE3-47821CF2A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570"/>
              </p:ext>
            </p:extLst>
          </p:nvPr>
        </p:nvGraphicFramePr>
        <p:xfrm>
          <a:off x="1227817" y="5035790"/>
          <a:ext cx="10052499" cy="82296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86915" y="5887769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39130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odpovídající součinu příslušných marginálních relativních četností.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Jak odhadnout sdružené p-</a:t>
                </a:r>
                <a:r>
                  <a:rPr lang="cs-CZ" dirty="0" err="1"/>
                  <a:t>sti</a:t>
                </a:r>
                <a:r>
                  <a:rPr lang="cs-CZ" dirty="0"/>
                  <a:t> při daných marginálních četnostech za předpokladu, že analyzované proměnné jsou nezávislé?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cs-CZ" dirty="0"/>
                      <m:t>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641" r="-1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636994" y="3407322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85715" y="454992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</p:spTree>
    <p:extLst>
      <p:ext uri="{BB962C8B-B14F-4D97-AF65-F5344CB8AC3E}">
        <p14:creationId xmlns:p14="http://schemas.microsoft.com/office/powerpoint/2010/main" val="14145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odpovídající součinu příslušných marginálních relativních četností.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Jak odhadnout sdružené p-</a:t>
                </a:r>
                <a:r>
                  <a:rPr lang="cs-CZ" dirty="0" err="1"/>
                  <a:t>sti</a:t>
                </a:r>
                <a:r>
                  <a:rPr lang="cs-CZ" dirty="0"/>
                  <a:t> při daných marginálních četnostech za předpokladu, že analyzované proměnné jsou nezávislé?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r>
                  <a:rPr lang="cs-CZ" b="0" dirty="0"/>
                  <a:t>např.: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="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Praha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="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sp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íš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spokojen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="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Praha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="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sp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íš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spokojen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641" r="-164" b="-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636994" y="3407322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85715" y="454992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</p:spTree>
    <p:extLst>
      <p:ext uri="{BB962C8B-B14F-4D97-AF65-F5344CB8AC3E}">
        <p14:creationId xmlns:p14="http://schemas.microsoft.com/office/powerpoint/2010/main" val="22046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Analýza závislosti dvou kategoriálních proměnných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Analýza závislosti v </a:t>
            </a:r>
            <a:r>
              <a:rPr lang="cs-CZ" dirty="0" err="1"/>
              <a:t>kontingečních</a:t>
            </a:r>
            <a:r>
              <a:rPr lang="cs-CZ" dirty="0"/>
              <a:t> tabulkách 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Analýza závislosti v asociačních tabulkách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 err="1"/>
              <a:t>Simpsonův</a:t>
            </a:r>
            <a:r>
              <a:rPr lang="cs-CZ" dirty="0"/>
              <a:t> paradox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None/>
            </a:pPr>
            <a:endParaRPr lang="cs-CZ" sz="800" dirty="0"/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Analýza závislosti dvou spojitých proměnných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 err="1"/>
              <a:t>Pearsonův</a:t>
            </a:r>
            <a:r>
              <a:rPr lang="cs-CZ" dirty="0"/>
              <a:t> korelační koeficient,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 err="1"/>
              <a:t>Spearmanův</a:t>
            </a:r>
            <a:r>
              <a:rPr lang="cs-CZ" dirty="0"/>
              <a:t> korelační koeficient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06917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odpovídající součinu příslušných marginálních relativních četností.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Jak odhadnout očekávané četnosti při daných marginálních četnostech za předpokladu, že analyzované proměnné jsou nezávislé?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sub>
                            </m:sSub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636994" y="3407322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85715" y="454992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</p:spTree>
    <p:extLst>
      <p:ext uri="{BB962C8B-B14F-4D97-AF65-F5344CB8AC3E}">
        <p14:creationId xmlns:p14="http://schemas.microsoft.com/office/powerpoint/2010/main" val="6010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odpovídající součinu příslušných marginálních relativních četností.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Jak odhadnout očekávané četnosti při daných marginálních četnostech za předpokladu, že analyzované proměnné jsou nezávislé?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r>
                  <a:rPr lang="cs-CZ" b="0" dirty="0"/>
                  <a:t>např.: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cs-CZ" sz="1900" b="0" i="0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cs-CZ" sz="1900" b="0" i="0" smtClean="0">
                            <a:latin typeface="Cambria Math" panose="02040503050406030204" pitchFamily="18" charset="0"/>
                          </a:rPr>
                          <m:t>Praha</m:t>
                        </m:r>
                        <m:r>
                          <m:rPr>
                            <m:nor/>
                          </m:rPr>
                          <a:rPr lang="cs-CZ" sz="1900" b="0" i="0" smtClean="0">
                            <a:latin typeface="Cambria Math" panose="02040503050406030204" pitchFamily="18" charset="0"/>
                          </a:rPr>
                          <m:t>","</m:t>
                        </m:r>
                        <m:r>
                          <m:rPr>
                            <m:nor/>
                          </m:rPr>
                          <a:rPr lang="cs-CZ" sz="1900" b="0" i="0" smtClean="0">
                            <a:latin typeface="Cambria Math" panose="02040503050406030204" pitchFamily="18" charset="0"/>
                          </a:rPr>
                          <m:t>sp</m:t>
                        </m:r>
                        <m:r>
                          <m:rPr>
                            <m:nor/>
                          </m:rPr>
                          <a:rPr lang="cs-CZ" sz="1900" b="0" i="0" smtClean="0">
                            <a:latin typeface="Cambria Math" panose="02040503050406030204" pitchFamily="18" charset="0"/>
                          </a:rPr>
                          <m:t>íš</m:t>
                        </m:r>
                        <m:r>
                          <m:rPr>
                            <m:nor/>
                          </m:rPr>
                          <a:rPr lang="cs-CZ" sz="19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cs-CZ" sz="19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sz="1900" b="0" i="0" smtClean="0">
                            <a:latin typeface="Cambria Math" panose="02040503050406030204" pitchFamily="18" charset="0"/>
                          </a:rPr>
                          <m:t>spokojen</m:t>
                        </m:r>
                        <m:r>
                          <m:rPr>
                            <m:nor/>
                          </m:rPr>
                          <a:rPr lang="cs-CZ" sz="1900" b="0" i="0" smtClean="0">
                            <a:latin typeface="Cambria Math" panose="02040503050406030204" pitchFamily="18" charset="0"/>
                          </a:rPr>
                          <m:t>"</m:t>
                        </m:r>
                      </m:sub>
                    </m:sSub>
                    <m:r>
                      <a:rPr lang="cs-CZ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9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cs-CZ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∙180</m:t>
                        </m:r>
                      </m:num>
                      <m:den>
                        <m:r>
                          <a:rPr lang="cs-CZ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</m:t>
                        </m:r>
                      </m:den>
                    </m:f>
                    <m:r>
                      <a:rPr lang="cs-CZ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</m:t>
                    </m:r>
                  </m:oMath>
                </a14:m>
                <a:endParaRPr lang="cs-CZ" sz="19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641" b="-1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636994" y="3407322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85715" y="454992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</p:spTree>
    <p:extLst>
      <p:ext uri="{BB962C8B-B14F-4D97-AF65-F5344CB8AC3E}">
        <p14:creationId xmlns:p14="http://schemas.microsoft.com/office/powerpoint/2010/main" val="2559824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odpovídající součinu příslušných marginálních relativních četností.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636994" y="3407322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85715" y="454992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4D5DF631-A4D7-4734-8EE3-47821CF2A7D7}"/>
              </a:ext>
            </a:extLst>
          </p:cNvPr>
          <p:cNvGraphicFramePr>
            <a:graphicFrameLocks noGrp="1"/>
          </p:cNvGraphicFramePr>
          <p:nvPr/>
        </p:nvGraphicFramePr>
        <p:xfrm>
          <a:off x="1227817" y="5035790"/>
          <a:ext cx="10052499" cy="82296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86915" y="5887769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39280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odpovídající součinu příslušných marginálních relativních četností.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636994" y="3407322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85715" y="454992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27817" y="5035790"/>
              <a:ext cx="10052499" cy="11607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40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∙100</m:t>
                                    </m:r>
                                  </m:num>
                                  <m:den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40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∙100</m:t>
                                    </m:r>
                                  </m:num>
                                  <m:den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40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180</m:t>
                                    </m:r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∙100</m:t>
                                    </m:r>
                                  </m:num>
                                  <m:den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40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∙100</m:t>
                                    </m:r>
                                  </m:num>
                                  <m:den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40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∙200</m:t>
                                    </m:r>
                                  </m:num>
                                  <m:den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40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∙200</m:t>
                                    </m:r>
                                  </m:num>
                                  <m:den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40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180</m:t>
                                    </m:r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∙200</m:t>
                                    </m:r>
                                  </m:num>
                                  <m:den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40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∙200</m:t>
                                    </m:r>
                                  </m:num>
                                  <m:den>
                                    <m:r>
                                      <a:rPr lang="cs-CZ" sz="1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27817" y="5035790"/>
              <a:ext cx="10052499" cy="11607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32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79452" r="-300660" b="-1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79452" r="-200660" b="-1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79452" r="-100660" b="-1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79452" r="-660" b="-11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32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179452" r="-300660" b="-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179452" r="-200660" b="-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179452" r="-100660" b="-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179452" r="-660" b="-1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86915" y="6155908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999181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odpovídající součinu příslušných marginálních relativních četností.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636994" y="3407322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85715" y="454992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571834"/>
                  </p:ext>
                </p:extLst>
              </p:nvPr>
            </p:nvGraphicFramePr>
            <p:xfrm>
              <a:off x="1227817" y="5035790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8,3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3,3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571834"/>
                  </p:ext>
                </p:extLst>
              </p:nvPr>
            </p:nvGraphicFramePr>
            <p:xfrm>
              <a:off x="1227817" y="5035790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111538" r="-300660" b="-1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111538" r="-200660" b="-1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111538" r="-100660" b="-1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111538" r="-660" b="-136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215686" r="-300660" b="-39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215686" r="-200660" b="-39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215686" r="-100660" b="-39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215686" r="-660" b="-39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86915" y="5952987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1053268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198"/>
                <a:ext cx="11125200" cy="528467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𝑟</m:t>
                    </m:r>
                  </m:oMath>
                </a14:m>
                <a:r>
                  <a:rPr lang="cs-CZ" sz="2000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2000" dirty="0"/>
                  <a:t>,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sz="2000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2000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𝐾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  <m:r>
                          <a:rPr lang="cs-CZ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2000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sz="2000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sz="2000" dirty="0"/>
                  <a:t> jsou pozorované sdružené četnosti zapsané v kontingenční tabulce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sz="2000" dirty="0"/>
                  <a:t> jsou očekávané četnosti odpovídající součinu příslušných marginálních relativních četností.</a:t>
                </a: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</a:rPr>
                      <m:t>𝐾</m:t>
                    </m:r>
                    <m:r>
                      <a:rPr lang="cs-CZ" sz="200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  <m:r>
                          <a:rPr lang="cs-CZ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2000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cs-CZ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11,7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1,7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36,7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36,7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≅26,27</m:t>
                    </m:r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198"/>
                <a:ext cx="11125200" cy="5284677"/>
              </a:xfrm>
              <a:blipFill>
                <a:blip r:embed="rId2"/>
                <a:stretch>
                  <a:fillRect l="-493" t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68626"/>
              </p:ext>
            </p:extLst>
          </p:nvPr>
        </p:nvGraphicFramePr>
        <p:xfrm>
          <a:off x="1227813" y="3150077"/>
          <a:ext cx="10052499" cy="82296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85711" y="397845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Kontingenční tabulka – pozorované četnosti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607963"/>
                  </p:ext>
                </p:extLst>
              </p:nvPr>
            </p:nvGraphicFramePr>
            <p:xfrm>
              <a:off x="1131439" y="4493968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8,3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3,3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607963"/>
                  </p:ext>
                </p:extLst>
              </p:nvPr>
            </p:nvGraphicFramePr>
            <p:xfrm>
              <a:off x="1131439" y="4493968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111538" r="-300660" b="-1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111538" r="-200660" b="-1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111538" r="-100660" b="-1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111538" r="-660" b="-136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215686" r="-300660" b="-39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215686" r="-200660" b="-39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215686" r="-100660" b="-39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215686" r="-660" b="-39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86915" y="5452523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36517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206043" cy="48307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 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odpovídající součinu příslušných marginálních relativních četností.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Tj.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=300,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=26,27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Koeficient kontingence: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𝐶𝐶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𝐾</m:t>
                            </m:r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2000" dirty="0"/>
                  <a:t>            – v tomto případě nepoužijeme (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sz="2000" dirty="0"/>
                  <a:t>)</a:t>
                </a:r>
              </a:p>
              <a:p>
                <a:pPr>
                  <a:spcBef>
                    <a:spcPts val="18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Korigovaný koeficient kontingence: 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𝐶𝐶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𝑐𝑜𝑟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𝐶𝐶</m:t>
                        </m:r>
                      </m:num>
                      <m:den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𝐶𝐶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cs-CZ" sz="20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kde</m:t>
                    </m:r>
                    <m:r>
                      <a:rPr lang="cs-CZ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𝐶𝐶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𝑚𝑖𝑛</m:t>
                            </m:r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cs-CZ" sz="2000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𝑚𝑖𝑛</m:t>
                            </m:r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cs-CZ" sz="2000" dirty="0"/>
              </a:p>
              <a:p>
                <a:pPr marL="0" indent="0">
                  <a:spcBef>
                    <a:spcPts val="1800"/>
                  </a:spcBef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𝐶𝐶</m:t>
                    </m:r>
                    <m:r>
                      <a:rPr lang="cs-CZ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𝐾</m:t>
                            </m:r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26,27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26,27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+300</m:t>
                            </m:r>
                          </m:den>
                        </m:f>
                      </m:e>
                    </m:ra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≅0,284</m:t>
                    </m:r>
                  </m:oMath>
                </a14:m>
                <a:r>
                  <a:rPr lang="cs-CZ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𝐶𝐶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𝑚𝑖𝑛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𝑚𝑖𝑛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e>
                    </m:ra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≅0,707⇒</m:t>
                    </m:r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𝑪𝑪</m:t>
                        </m:r>
                      </m:e>
                      <m:sub>
                        <m:r>
                          <a:rPr lang="cs-CZ" b="1" i="1">
                            <a:latin typeface="Cambria Math"/>
                          </a:rPr>
                          <m:t>𝒄𝒐𝒓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𝐶𝐶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𝐶𝐶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0,284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0,707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𝟒𝟎𝟐</m:t>
                    </m:r>
                  </m:oMath>
                </a14:m>
                <a:endParaRPr lang="cs-CZ" sz="2000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206043" cy="4830763"/>
              </a:xfrm>
              <a:blipFill>
                <a:blip r:embed="rId2"/>
                <a:stretch>
                  <a:fillRect l="-490" t="-1641" r="-1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</p:spTree>
    <p:extLst>
      <p:ext uri="{BB962C8B-B14F-4D97-AF65-F5344CB8AC3E}">
        <p14:creationId xmlns:p14="http://schemas.microsoft.com/office/powerpoint/2010/main" val="13185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206043" cy="498380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Označme: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… počet variant proměnné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,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pozorované sdružené četnosti zapsané v kontingenční tabulce              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 jsou očekávané četnosti odpovídající součinu příslušných marginálních relativních četností.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Tj.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=300,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=26,27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Koeficient kontingence: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𝐶𝐶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𝐾</m:t>
                            </m:r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2000" dirty="0"/>
                  <a:t>            – v tomto případě nepoužijeme (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sz="2000" dirty="0"/>
                  <a:t>)</a:t>
                </a:r>
              </a:p>
              <a:p>
                <a:pPr>
                  <a:spcBef>
                    <a:spcPts val="18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Korigovaný koeficient kontingence: 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𝐶𝐶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𝑐𝑜𝑟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𝐶𝐶</m:t>
                        </m:r>
                      </m:num>
                      <m:den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𝐶𝐶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cs-CZ" sz="20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kde</m:t>
                    </m:r>
                    <m:r>
                      <a:rPr lang="cs-CZ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𝐶𝐶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𝑚𝑖𝑛</m:t>
                            </m:r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cs-CZ" sz="2000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𝑚𝑖𝑛</m:t>
                            </m:r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e>
                    </m:rad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 panose="02040503050406030204" pitchFamily="18" charset="0"/>
                      </a:rPr>
                      <m:t>tj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/>
                          </a:rPr>
                          <m:t>𝐶𝐶</m:t>
                        </m:r>
                      </m:e>
                      <m:sub>
                        <m:r>
                          <a:rPr lang="cs-CZ" b="0" i="1">
                            <a:latin typeface="Cambria Math"/>
                          </a:rPr>
                          <m:t>𝑐𝑜𝑟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≅0,402</m:t>
                    </m:r>
                  </m:oMath>
                </a14:m>
                <a:endParaRPr lang="cs-CZ" sz="2000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Cramerovo V: </a:t>
                </a:r>
                <a:r>
                  <a:rPr lang="cs-CZ" sz="2000" dirty="0"/>
                  <a:t> 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𝑉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𝑚𝑖𝑛</m:t>
                                </m:r>
                                <m:d>
                                  <m:d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cs-CZ" sz="20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rad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26,27</m:t>
                            </m:r>
                          </m:num>
                          <m:den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  <m:d>
                              <m:dPr>
                                <m:ctrlP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2−1</m:t>
                                </m:r>
                              </m:e>
                            </m:d>
                          </m:den>
                        </m:f>
                      </m:e>
                    </m:rad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=0,296</m:t>
                    </m:r>
                  </m:oMath>
                </a14:m>
                <a:endParaRPr lang="cs-CZ" sz="20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206043" cy="4983808"/>
              </a:xfrm>
              <a:blipFill>
                <a:blip r:embed="rId2"/>
                <a:stretch>
                  <a:fillRect l="-490" t="-1224" r="-7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Míry kontingence</a:t>
            </a:r>
          </a:p>
        </p:txBody>
      </p:sp>
    </p:spTree>
    <p:extLst>
      <p:ext uri="{BB962C8B-B14F-4D97-AF65-F5344CB8AC3E}">
        <p14:creationId xmlns:p14="http://schemas.microsoft.com/office/powerpoint/2010/main" val="34936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79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i="1" dirty="0">
                    <a:solidFill>
                      <a:schemeClr val="tx2"/>
                    </a:solidFill>
                  </a:rPr>
                  <a:t>Pro diferencovaný přístup v personální politice potřebuje vedení podniku vědět, zda spokojenost v práci závisí na tom, jedná-li se o pražský závod či závody mimopražské. Šetření se účastnilo 100 pracovníků z Prahy a 200 pracovníků z venkova. Výsledky šetření jsou v následující tabulce. </a:t>
                </a:r>
              </a:p>
              <a:p>
                <a:pPr marL="0" indent="0"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cs-CZ" i="1" dirty="0">
                    <a:solidFill>
                      <a:schemeClr val="tx2"/>
                    </a:solidFill>
                  </a:rPr>
                  <a:t>Výsledky šetření analyzujte.</a:t>
                </a:r>
              </a:p>
              <a:p>
                <a:pPr marL="0" indent="0">
                  <a:buNone/>
                </a:pPr>
                <a:endParaRPr lang="cs-CZ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cs-CZ" b="1" dirty="0">
                    <a:solidFill>
                      <a:schemeClr val="tx2"/>
                    </a:solidFill>
                  </a:rPr>
                  <a:t>Míry kontingence</a:t>
                </a:r>
              </a:p>
              <a:p>
                <a:pPr>
                  <a:spcBef>
                    <a:spcPts val="18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Korigovaný koeficient kontingence: 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0,402</m:t>
                    </m:r>
                  </m:oMath>
                </a14:m>
                <a:r>
                  <a:rPr lang="cs-CZ" sz="2000" i="1" dirty="0"/>
                  <a:t>, </a:t>
                </a:r>
                <a:r>
                  <a:rPr lang="cs-CZ" sz="2000" dirty="0" err="1">
                    <a:solidFill>
                      <a:srgbClr val="00A499"/>
                    </a:solidFill>
                  </a:rPr>
                  <a:t>Cramerovo</a:t>
                </a:r>
                <a:r>
                  <a:rPr lang="cs-CZ" sz="2000" dirty="0">
                    <a:solidFill>
                      <a:srgbClr val="00A499"/>
                    </a:solidFill>
                  </a:rPr>
                  <a:t> V: </a:t>
                </a:r>
                <a:r>
                  <a:rPr lang="cs-CZ" sz="2000" dirty="0"/>
                  <a:t>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0,296</m:t>
                    </m:r>
                  </m:oMath>
                </a14:m>
                <a:endParaRPr lang="cs-CZ" sz="2000" dirty="0"/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r>
                  <a:rPr lang="cs-CZ" dirty="0"/>
                  <a:t>Dle uvedených měr se zdá, že závislost mezi spokojenosti zaměstnanců a místem zaměstnání je středně silná.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7908"/>
              </a:xfrm>
              <a:blipFill>
                <a:blip r:embed="rId2"/>
                <a:stretch>
                  <a:fillRect l="-548" t="-1348"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8260A56-13E7-4B1D-ACA8-DBD2B6491805}"/>
              </a:ext>
            </a:extLst>
          </p:cNvPr>
          <p:cNvGraphicFramePr>
            <a:graphicFrameLocks noGrp="1"/>
          </p:cNvGraphicFramePr>
          <p:nvPr/>
        </p:nvGraphicFramePr>
        <p:xfrm>
          <a:off x="2216936" y="2575846"/>
          <a:ext cx="7632847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83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655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977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solidFill>
                  <a:schemeClr val="tx2"/>
                </a:solidFill>
              </a:rPr>
              <a:t>Pro diferencovaný přístup v personální politice potřebuje vedení podniku vědět, zda spokojenost v práci závisí na tom, jedná-li se o pražský závod či závody mimopražské. Šetření se účastnilo 100 pracovníků z Prahy a 200 pracovníků z venkova. Výsledky šetření analyzujte.</a:t>
            </a:r>
          </a:p>
          <a:p>
            <a:pPr marL="0" indent="0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výstup explorační analýzy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4F33BDB-6D0B-4A1F-A1B5-AA51783A6FF7}"/>
              </a:ext>
            </a:extLst>
          </p:cNvPr>
          <p:cNvGraphicFramePr>
            <a:graphicFrameLocks/>
          </p:cNvGraphicFramePr>
          <p:nvPr/>
        </p:nvGraphicFramePr>
        <p:xfrm>
          <a:off x="592667" y="4130104"/>
          <a:ext cx="7436646" cy="209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C63883A4-683D-4D76-A4A8-D8E459423C96}"/>
              </a:ext>
            </a:extLst>
          </p:cNvPr>
          <p:cNvSpPr txBox="1"/>
          <p:nvPr/>
        </p:nvSpPr>
        <p:spPr>
          <a:xfrm>
            <a:off x="8471440" y="4210022"/>
            <a:ext cx="3246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základě uvedeného grafu a </a:t>
            </a:r>
            <a:r>
              <a:rPr lang="cs-CZ" dirty="0" err="1"/>
              <a:t>Cramerova</a:t>
            </a:r>
            <a:r>
              <a:rPr lang="cs-CZ" dirty="0"/>
              <a:t> V (0,296) lze závislost mezi umístěním podniku a spokojenosti zaměstnanců hodnotit jako středně silnou.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269B6179-0A61-4690-BBAE-CBBC7C5A1079}"/>
              </a:ext>
            </a:extLst>
          </p:cNvPr>
          <p:cNvGraphicFramePr>
            <a:graphicFrameLocks noGrp="1"/>
          </p:cNvGraphicFramePr>
          <p:nvPr/>
        </p:nvGraphicFramePr>
        <p:xfrm>
          <a:off x="685965" y="2579879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(10 %)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 (10 %)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(10 %)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(10 %)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 (10 %)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(5 %)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 (65 %)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 (20 %)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(10 %)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(12 %)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(60 %)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(18 %)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92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00A499"/>
              </a:buClr>
              <a:buNone/>
            </a:pPr>
            <a:r>
              <a:rPr lang="cs-CZ" dirty="0"/>
              <a:t>V praxi často u </a:t>
            </a:r>
            <a:r>
              <a:rPr lang="cs-CZ" dirty="0" err="1"/>
              <a:t>stat</a:t>
            </a:r>
            <a:r>
              <a:rPr lang="cs-CZ" dirty="0"/>
              <a:t>. jednotek zjišťujeme současně řadu znaků. Například</a:t>
            </a:r>
          </a:p>
          <a:p>
            <a:pPr marL="0" lvl="1">
              <a:lnSpc>
                <a:spcPct val="12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spotřeba, objem motoru, hmotnost a zrychlení automobilů,</a:t>
            </a:r>
          </a:p>
          <a:p>
            <a:pPr marL="0" lvl="1">
              <a:lnSpc>
                <a:spcPct val="12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výše mzdy, velikost IQ, hmotnost a výška mužů, </a:t>
            </a:r>
          </a:p>
          <a:p>
            <a:pPr marL="0" lvl="1">
              <a:lnSpc>
                <a:spcPct val="12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školní prospěch a pocit deprese u dětí, apod.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Clr>
                <a:srgbClr val="00A499"/>
              </a:buClr>
              <a:buNone/>
            </a:pPr>
            <a:r>
              <a:rPr lang="cs-CZ" b="1" dirty="0"/>
              <a:t>Možnosti vyhodnocení:</a:t>
            </a:r>
          </a:p>
          <a:p>
            <a:pPr>
              <a:lnSpc>
                <a:spcPct val="12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Analýza jednotlivých znaků (každý zvlášť)</a:t>
            </a:r>
          </a:p>
          <a:p>
            <a:pPr>
              <a:lnSpc>
                <a:spcPct val="12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Analýza závislosti, tj. může zajímat, zda existuje závislost mezi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spotřebou automobilu a jeho hmotností,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výši mzdy a velikostí IQ,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pocitem deprese u dětí a školním prospěchem.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</p:spTree>
    <p:extLst>
      <p:ext uri="{BB962C8B-B14F-4D97-AF65-F5344CB8AC3E}">
        <p14:creationId xmlns:p14="http://schemas.microsoft.com/office/powerpoint/2010/main" val="250659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977908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Intervalové odhady vybraných pravděpodobností</a:t>
            </a:r>
          </a:p>
          <a:p>
            <a:pPr marL="0" indent="0" algn="r">
              <a:buClr>
                <a:srgbClr val="00A499"/>
              </a:buClr>
              <a:buNone/>
            </a:pPr>
            <a:r>
              <a:rPr lang="cs-CZ" dirty="0"/>
              <a:t>(viz </a:t>
            </a:r>
            <a:r>
              <a:rPr lang="cs-CZ" dirty="0">
                <a:hlinkClick r:id="rId2"/>
              </a:rPr>
              <a:t>Úvod do statistiky</a:t>
            </a:r>
            <a:r>
              <a:rPr lang="cs-CZ" dirty="0"/>
              <a:t>, kap. 4)</a:t>
            </a:r>
          </a:p>
          <a:p>
            <a:pPr marL="0" indent="0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Metody </a:t>
            </a:r>
            <a:r>
              <a:rPr lang="cs-CZ" dirty="0" err="1"/>
              <a:t>stat</a:t>
            </a:r>
            <a:r>
              <a:rPr lang="cs-CZ" dirty="0"/>
              <a:t>. indukce vhodné pro analýzu závislosti kat. veličin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0DB23D9-8013-46F2-9C11-A2060902A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16288" r="53125" b="42045"/>
          <a:stretch/>
        </p:blipFill>
        <p:spPr bwMode="auto">
          <a:xfrm>
            <a:off x="958907" y="2319712"/>
            <a:ext cx="5770408" cy="393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CF5B768-AD2C-4710-97E6-35DEADEB7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70" y="5290068"/>
            <a:ext cx="1034040" cy="103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A2A6C0C-42B0-46B4-8CBA-3A9128BF38EB}"/>
              </a:ext>
            </a:extLst>
          </p:cNvPr>
          <p:cNvGrpSpPr/>
          <p:nvPr/>
        </p:nvGrpSpPr>
        <p:grpSpPr>
          <a:xfrm flipH="1">
            <a:off x="7336518" y="3096347"/>
            <a:ext cx="4381349" cy="1872208"/>
            <a:chOff x="441615" y="3933056"/>
            <a:chExt cx="3698336" cy="1584176"/>
          </a:xfrm>
          <a:noFill/>
        </p:grpSpPr>
        <p:sp>
          <p:nvSpPr>
            <p:cNvPr id="15" name="Obláček 6">
              <a:extLst>
                <a:ext uri="{FF2B5EF4-FFF2-40B4-BE49-F238E27FC236}">
                  <a16:creationId xmlns:a16="http://schemas.microsoft.com/office/drawing/2014/main" id="{604A2EF0-0FF4-46F3-AA52-A02AB02C676F}"/>
                </a:ext>
              </a:extLst>
            </p:cNvPr>
            <p:cNvSpPr/>
            <p:nvPr/>
          </p:nvSpPr>
          <p:spPr>
            <a:xfrm flipH="1">
              <a:off x="441615" y="3933056"/>
              <a:ext cx="3698336" cy="1584176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21D1653C-FE88-43D8-A10E-04DF5852EC34}"/>
                </a:ext>
              </a:extLst>
            </p:cNvPr>
            <p:cNvSpPr/>
            <p:nvPr/>
          </p:nvSpPr>
          <p:spPr>
            <a:xfrm>
              <a:off x="767322" y="4077592"/>
              <a:ext cx="3046927" cy="111983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cs-CZ" sz="2000" dirty="0"/>
                <a:t>A to musím počítat intervalové odhady pro „všechny“ pravděpodobnosti, které </a:t>
              </a:r>
            </a:p>
            <a:p>
              <a:pPr algn="ctr"/>
              <a:r>
                <a:rPr lang="cs-CZ" sz="2000" dirty="0"/>
                <a:t>jsou v té tabulce???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4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977908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Intervalové odhady vybraných pravděpodobností</a:t>
            </a:r>
          </a:p>
          <a:p>
            <a:pPr marL="0" indent="0" algn="r">
              <a:buClr>
                <a:srgbClr val="00A499"/>
              </a:buClr>
              <a:buNone/>
            </a:pPr>
            <a:r>
              <a:rPr lang="cs-CZ" dirty="0"/>
              <a:t>(viz </a:t>
            </a:r>
            <a:r>
              <a:rPr lang="cs-CZ" dirty="0">
                <a:hlinkClick r:id="rId2"/>
              </a:rPr>
              <a:t>Úvod do statistiky</a:t>
            </a:r>
            <a:r>
              <a:rPr lang="cs-CZ" dirty="0"/>
              <a:t>, kap. 4)</a:t>
            </a:r>
          </a:p>
          <a:p>
            <a:pPr marL="0" indent="0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Metody </a:t>
            </a:r>
            <a:r>
              <a:rPr lang="cs-CZ" dirty="0" err="1"/>
              <a:t>stat</a:t>
            </a:r>
            <a:r>
              <a:rPr lang="cs-CZ" dirty="0"/>
              <a:t>. indukce vhodné pro analýzu závislosti kat. veličin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0DB23D9-8013-46F2-9C11-A2060902A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16288" r="53125" b="42045"/>
          <a:stretch/>
        </p:blipFill>
        <p:spPr bwMode="auto">
          <a:xfrm>
            <a:off x="958907" y="2319712"/>
            <a:ext cx="5770408" cy="393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16C5AEE-EE38-42F5-8D06-8E61F922560A}"/>
              </a:ext>
            </a:extLst>
          </p:cNvPr>
          <p:cNvGrpSpPr/>
          <p:nvPr/>
        </p:nvGrpSpPr>
        <p:grpSpPr>
          <a:xfrm flipH="1">
            <a:off x="7555343" y="2764837"/>
            <a:ext cx="4381349" cy="1872208"/>
            <a:chOff x="441615" y="3933056"/>
            <a:chExt cx="3698336" cy="1584176"/>
          </a:xfrm>
          <a:noFill/>
        </p:grpSpPr>
        <p:sp>
          <p:nvSpPr>
            <p:cNvPr id="17" name="Obláček 6">
              <a:extLst>
                <a:ext uri="{FF2B5EF4-FFF2-40B4-BE49-F238E27FC236}">
                  <a16:creationId xmlns:a16="http://schemas.microsoft.com/office/drawing/2014/main" id="{DA76DBA9-FE33-414F-8858-8E611B6115B6}"/>
                </a:ext>
              </a:extLst>
            </p:cNvPr>
            <p:cNvSpPr/>
            <p:nvPr/>
          </p:nvSpPr>
          <p:spPr>
            <a:xfrm flipH="1">
              <a:off x="441615" y="3933056"/>
              <a:ext cx="3698336" cy="1584176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93A341CA-6618-4376-81A8-952E9D187C1F}"/>
                </a:ext>
              </a:extLst>
            </p:cNvPr>
            <p:cNvSpPr/>
            <p:nvPr/>
          </p:nvSpPr>
          <p:spPr>
            <a:xfrm>
              <a:off x="767320" y="4165227"/>
              <a:ext cx="3046927" cy="111983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cs-CZ" sz="2000" dirty="0"/>
                <a:t>NE!!! Vždy záleží na tom, co od výstupu analýzy očekáváš! </a:t>
              </a:r>
            </a:p>
            <a:p>
              <a:pPr algn="ctr"/>
              <a:r>
                <a:rPr lang="cs-CZ" sz="2000" dirty="0"/>
                <a:t>Tohle je jen návrh analýz, </a:t>
              </a:r>
            </a:p>
            <a:p>
              <a:pPr algn="ctr"/>
              <a:r>
                <a:rPr lang="cs-CZ" sz="2000" dirty="0"/>
                <a:t>které lze provést… </a:t>
              </a:r>
            </a:p>
          </p:txBody>
        </p:sp>
      </p:grpSp>
      <p:pic>
        <p:nvPicPr>
          <p:cNvPr id="19" name="Picture 3">
            <a:extLst>
              <a:ext uri="{FF2B5EF4-FFF2-40B4-BE49-F238E27FC236}">
                <a16:creationId xmlns:a16="http://schemas.microsoft.com/office/drawing/2014/main" id="{69F0B310-D818-4456-8EFA-BA6FF998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67" y="4912993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586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7908"/>
              </a:xfrm>
            </p:spPr>
            <p:txBody>
              <a:bodyPr>
                <a:normAutofit lnSpcReduction="10000"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test nezávislosti v kontingenční tabulce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/>
                  <a:t>: Znaky </a:t>
                </a:r>
                <a:r>
                  <a:rPr lang="cs-CZ" sz="2000" i="1" dirty="0"/>
                  <a:t>X</a:t>
                </a:r>
                <a:r>
                  <a:rPr lang="cs-CZ" sz="2000" dirty="0"/>
                  <a:t> a </a:t>
                </a:r>
                <a:r>
                  <a:rPr lang="cs-CZ" sz="2000" i="1" dirty="0"/>
                  <a:t>Y</a:t>
                </a:r>
                <a:r>
                  <a:rPr lang="cs-CZ" sz="2000" dirty="0"/>
                  <a:t> v kontingenční tabulce jsou statisticky </a:t>
                </a:r>
                <a:r>
                  <a:rPr lang="cs-CZ" sz="2000" b="1" dirty="0">
                    <a:solidFill>
                      <a:srgbClr val="00A499"/>
                    </a:solidFill>
                  </a:rPr>
                  <a:t>nezávislé</a:t>
                </a:r>
                <a:r>
                  <a:rPr lang="cs-CZ" sz="2000" b="1" dirty="0"/>
                  <a:t>.</a:t>
                </a:r>
                <a:endParaRPr lang="cs-CZ" sz="2000" dirty="0">
                  <a:solidFill>
                    <a:srgbClr val="00A499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/>
                  <a:t>: Znaky </a:t>
                </a:r>
                <a:r>
                  <a:rPr lang="cs-CZ" sz="2000" i="1" dirty="0"/>
                  <a:t>X</a:t>
                </a:r>
                <a:r>
                  <a:rPr lang="cs-CZ" sz="2000" dirty="0"/>
                  <a:t> a </a:t>
                </a:r>
                <a:r>
                  <a:rPr lang="cs-CZ" sz="2000" i="1" dirty="0"/>
                  <a:t>Y</a:t>
                </a:r>
                <a:r>
                  <a:rPr lang="cs-CZ" sz="2000" dirty="0"/>
                  <a:t> v kontingenční tabulce jsou statisticky závislé.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u="sng" dirty="0"/>
                  <a:t>Předpoklady testu</a:t>
                </a:r>
                <a:r>
                  <a:rPr lang="cs-CZ" sz="2000" dirty="0"/>
                  <a:t>: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/>
                  <a:t>žádná z očekávaných četností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sz="2000" dirty="0"/>
                  <a:t> nesmí být menší než 2,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/>
                  <a:t>alespoň 80 </a:t>
                </a:r>
                <a:r>
                  <a:rPr lang="en-US" sz="2000" dirty="0"/>
                  <a:t>%</a:t>
                </a:r>
                <a:r>
                  <a:rPr lang="cs-CZ" sz="2000" dirty="0"/>
                  <a:t> očekávaných četností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sz="2000" dirty="0"/>
                  <a:t> musí být větších než 5.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u="sng" dirty="0"/>
                  <a:t>Testové kritérium</a:t>
                </a:r>
                <a:r>
                  <a:rPr lang="cs-CZ" sz="2000" dirty="0"/>
                  <a:t>: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𝐾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  <m:r>
                          <a:rPr lang="cs-CZ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2000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cs-CZ" sz="2000" dirty="0"/>
              </a:p>
              <a:p>
                <a:pPr marL="0" indent="0">
                  <a:buNone/>
                </a:pPr>
                <a:r>
                  <a:rPr lang="cs-CZ" u="sng" dirty="0">
                    <a:latin typeface="Cambria Math"/>
                  </a:rPr>
                  <a:t>p</a:t>
                </a:r>
                <a:r>
                  <a:rPr lang="cs-CZ" sz="2000" u="sng" dirty="0">
                    <a:latin typeface="Cambria Math"/>
                  </a:rPr>
                  <a:t>-hodnota:</a:t>
                </a:r>
                <a:r>
                  <a:rPr lang="cs-CZ" sz="20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2000" i="1"/>
                      <m:t>−</m:t>
                    </m:r>
                    <m:r>
                      <a:rPr lang="cs-CZ" sz="2000" i="1">
                        <a:latin typeface="Cambria Math"/>
                      </a:rPr>
                      <m:t>h𝑜𝑑𝑛𝑜𝑡𝑎</m:t>
                    </m:r>
                    <m:r>
                      <a:rPr lang="cs-CZ" sz="2000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𝑂𝐵𝑆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/>
                  <a:t>, </a:t>
                </a:r>
              </a:p>
              <a:p>
                <a:pPr marL="0" indent="0">
                  <a:buNone/>
                </a:pPr>
                <a:r>
                  <a:rPr lang="cs-CZ" dirty="0"/>
                  <a:t>                      </a:t>
                </a:r>
                <a:r>
                  <a:rPr lang="cs-CZ" sz="2000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000" dirty="0"/>
                  <a:t> je distribuční funkce </a:t>
                </a:r>
                <a:r>
                  <a:rPr lang="el-GR" sz="2000" dirty="0"/>
                  <a:t>χ</a:t>
                </a:r>
                <a:r>
                  <a:rPr lang="cs-CZ" sz="2000" baseline="30000" dirty="0"/>
                  <a:t>2 </a:t>
                </a:r>
                <a:r>
                  <a:rPr lang="cs-CZ" sz="2000" dirty="0"/>
                  <a:t>rozdělení</a:t>
                </a:r>
                <a:r>
                  <a:rPr lang="cs-CZ" sz="2000" baseline="30000" dirty="0"/>
                  <a:t> </a:t>
                </a:r>
                <a:r>
                  <a:rPr lang="cs-CZ" sz="2000" dirty="0"/>
                  <a:t>s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𝑟</m:t>
                        </m:r>
                        <m:r>
                          <a:rPr lang="cs-CZ" sz="20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𝑠</m:t>
                        </m:r>
                        <m:r>
                          <a:rPr lang="cs-CZ" sz="20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cs-CZ" sz="2000" dirty="0"/>
                  <a:t> stupni volnosti.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7908"/>
              </a:xfrm>
              <a:blipFill>
                <a:blip r:embed="rId2"/>
                <a:stretch>
                  <a:fillRect l="-548" t="-17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Metody </a:t>
            </a:r>
            <a:r>
              <a:rPr lang="cs-CZ" dirty="0" err="1"/>
              <a:t>stat</a:t>
            </a:r>
            <a:r>
              <a:rPr lang="cs-CZ" dirty="0"/>
              <a:t>. indukce vhodné pro analýzu závislosti kat. veličin</a:t>
            </a:r>
          </a:p>
        </p:txBody>
      </p:sp>
    </p:spTree>
    <p:extLst>
      <p:ext uri="{BB962C8B-B14F-4D97-AF65-F5344CB8AC3E}">
        <p14:creationId xmlns:p14="http://schemas.microsoft.com/office/powerpoint/2010/main" val="479946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779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i="1" dirty="0">
                    <a:solidFill>
                      <a:schemeClr val="tx2"/>
                    </a:solidFill>
                  </a:rPr>
                  <a:t>Pro diferencovaný přístup v personální politice potřebuje vedení podniku vědět, zda spokojenost v práci závisí na tom, jedná-li se o pražský závod či závody mimopražské. Šetření se účastnilo 100 pracovníků z Prahy a 200 pracovníků z venkova. Výsledky šetření jsou v následující tabulce. </a:t>
                </a:r>
              </a:p>
              <a:p>
                <a:pPr marL="0" indent="0"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cs-CZ" i="1" dirty="0">
                    <a:solidFill>
                      <a:schemeClr val="tx2"/>
                    </a:solidFill>
                  </a:rPr>
                  <a:t>Výsledky šetření analyzujte.</a:t>
                </a:r>
              </a:p>
              <a:p>
                <a:pPr marL="0" indent="0">
                  <a:buNone/>
                </a:pPr>
                <a:endParaRPr lang="cs-CZ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/>
                  <a:t>: Spokojenost v práci </a:t>
                </a:r>
                <a:r>
                  <a:rPr lang="cs-CZ" sz="2000" b="1" dirty="0"/>
                  <a:t>nesouvisí </a:t>
                </a:r>
                <a:r>
                  <a:rPr lang="cs-CZ" sz="2000" dirty="0"/>
                  <a:t>s umístěním závodu.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/>
                  <a:t>: Spokojenost v práci souvisí s umístěním závodu.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77908"/>
              </a:xfrm>
              <a:blipFill>
                <a:blip r:embed="rId2"/>
                <a:stretch>
                  <a:fillRect l="-548" t="-1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8260A56-13E7-4B1D-ACA8-DBD2B6491805}"/>
              </a:ext>
            </a:extLst>
          </p:cNvPr>
          <p:cNvGraphicFramePr>
            <a:graphicFrameLocks noGrp="1"/>
          </p:cNvGraphicFramePr>
          <p:nvPr/>
        </p:nvGraphicFramePr>
        <p:xfrm>
          <a:off x="2216936" y="2575846"/>
          <a:ext cx="7632847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83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251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/>
                  <a:t>: Spokojenost v práci </a:t>
                </a:r>
                <a:r>
                  <a:rPr lang="cs-CZ" sz="2000" b="1" dirty="0"/>
                  <a:t>nesouvisí </a:t>
                </a:r>
                <a:r>
                  <a:rPr lang="cs-CZ" sz="2000" dirty="0"/>
                  <a:t>s umístěním závodu.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/>
                  <a:t>: Spokojenost v práci souvisí s umístěním závodu.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Ověření předpokladů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Všechny očekávané četnosti jsou větší než 5.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  <a:blipFill>
                <a:blip r:embed="rId2"/>
                <a:stretch>
                  <a:fillRect l="-548" t="-1322" b="-10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92483"/>
              </p:ext>
            </p:extLst>
          </p:nvPr>
        </p:nvGraphicFramePr>
        <p:xfrm>
          <a:off x="599854" y="2796858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48575" y="3939462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183577"/>
                  </p:ext>
                </p:extLst>
              </p:nvPr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8,3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3,3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183577"/>
                  </p:ext>
                </p:extLst>
              </p:nvPr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109615" r="-3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109615" r="-2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109615" r="-1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109615" r="-660" b="-1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209615" r="-3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209615" r="-2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209615" r="-1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209615" r="-660" b="-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49775" y="5342523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9356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/>
                  <a:t>: Spokojenost v práci </a:t>
                </a:r>
                <a:r>
                  <a:rPr lang="cs-CZ" sz="2000" b="1" dirty="0"/>
                  <a:t>nesouvisí </a:t>
                </a:r>
                <a:r>
                  <a:rPr lang="cs-CZ" sz="2000" dirty="0"/>
                  <a:t>s umístěním závodu.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/>
                  <a:t>: Spokojenost v práci souvisí s umístěním závodu.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Ověření předpokladů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  <a:blipFill>
                <a:blip r:embed="rId2"/>
                <a:stretch>
                  <a:fillRect l="-493" t="-13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3F0F7F6-2F5C-4D55-9712-5754DEAC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1" y="4770091"/>
            <a:ext cx="1034040" cy="103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B208D16-C490-4D34-88A6-8DA9896F2C6A}"/>
              </a:ext>
            </a:extLst>
          </p:cNvPr>
          <p:cNvGrpSpPr/>
          <p:nvPr/>
        </p:nvGrpSpPr>
        <p:grpSpPr>
          <a:xfrm flipH="1">
            <a:off x="1051829" y="3260446"/>
            <a:ext cx="4381349" cy="1188131"/>
            <a:chOff x="441615" y="4511890"/>
            <a:chExt cx="3698336" cy="1005342"/>
          </a:xfrm>
          <a:noFill/>
        </p:grpSpPr>
        <p:sp>
          <p:nvSpPr>
            <p:cNvPr id="14" name="Obláček 9">
              <a:extLst>
                <a:ext uri="{FF2B5EF4-FFF2-40B4-BE49-F238E27FC236}">
                  <a16:creationId xmlns:a16="http://schemas.microsoft.com/office/drawing/2014/main" id="{61ABDA71-BB5D-46B1-A303-21A3EF619E0C}"/>
                </a:ext>
              </a:extLst>
            </p:cNvPr>
            <p:cNvSpPr/>
            <p:nvPr/>
          </p:nvSpPr>
          <p:spPr>
            <a:xfrm flipH="1">
              <a:off x="441615" y="4511890"/>
              <a:ext cx="3698336" cy="1005342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EF9E50FE-7BB1-4339-AA2F-4A997626F8A9}"/>
                </a:ext>
              </a:extLst>
            </p:cNvPr>
            <p:cNvSpPr/>
            <p:nvPr/>
          </p:nvSpPr>
          <p:spPr>
            <a:xfrm>
              <a:off x="706122" y="4715070"/>
              <a:ext cx="3046927" cy="5989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cs-CZ" sz="2000" dirty="0"/>
                <a:t>A co když předpoklady splněny nebudou???</a:t>
              </a:r>
            </a:p>
          </p:txBody>
        </p:sp>
      </p:grpSp>
      <p:pic>
        <p:nvPicPr>
          <p:cNvPr id="16" name="Picture 3">
            <a:extLst>
              <a:ext uri="{FF2B5EF4-FFF2-40B4-BE49-F238E27FC236}">
                <a16:creationId xmlns:a16="http://schemas.microsoft.com/office/drawing/2014/main" id="{4AF6B15B-CEF8-4988-9C96-AB42E9421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24" y="5042563"/>
            <a:ext cx="1488970" cy="137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3C5CB3D-9774-4553-BF37-970887DBD01C}"/>
              </a:ext>
            </a:extLst>
          </p:cNvPr>
          <p:cNvGrpSpPr/>
          <p:nvPr/>
        </p:nvGrpSpPr>
        <p:grpSpPr>
          <a:xfrm flipH="1">
            <a:off x="5589851" y="2162197"/>
            <a:ext cx="6218604" cy="2561459"/>
            <a:chOff x="434673" y="4522349"/>
            <a:chExt cx="3698336" cy="1005342"/>
          </a:xfrm>
          <a:noFill/>
        </p:grpSpPr>
        <p:sp>
          <p:nvSpPr>
            <p:cNvPr id="18" name="Obláček 9">
              <a:extLst>
                <a:ext uri="{FF2B5EF4-FFF2-40B4-BE49-F238E27FC236}">
                  <a16:creationId xmlns:a16="http://schemas.microsoft.com/office/drawing/2014/main" id="{6F9E51CD-E065-4556-8ECE-81DA4E7B809A}"/>
                </a:ext>
              </a:extLst>
            </p:cNvPr>
            <p:cNvSpPr/>
            <p:nvPr/>
          </p:nvSpPr>
          <p:spPr>
            <a:xfrm flipH="1">
              <a:off x="434673" y="4522349"/>
              <a:ext cx="3698336" cy="1005342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EAB899C5-647A-479B-9B35-9183BB02394D}"/>
                </a:ext>
              </a:extLst>
            </p:cNvPr>
            <p:cNvSpPr/>
            <p:nvPr/>
          </p:nvSpPr>
          <p:spPr>
            <a:xfrm>
              <a:off x="806087" y="4644504"/>
              <a:ext cx="3033040" cy="7610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cs-CZ" sz="2000" dirty="0"/>
                <a:t>Pokud lze některé varianty proměnné „smysluplně“ sloučit, zkus to udělat. Pokud ne, nelze výsledky z výběrového šetření zobecnit na populaci. Na tento možný problém je vhodné myslet již před výběrovým šetřením (dostatečný rozsah výběru).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5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/>
                  <a:t>: Spokojenost v práci </a:t>
                </a:r>
                <a:r>
                  <a:rPr lang="cs-CZ" sz="2000" b="1" dirty="0"/>
                  <a:t>nesouvisí </a:t>
                </a:r>
                <a:r>
                  <a:rPr lang="cs-CZ" sz="2000" dirty="0"/>
                  <a:t>s umístěním závodu.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/>
                  <a:t>: Spokojenost v práci souvisí s umístěním závodu.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Pozorovaná hodnota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 marL="0" indent="0">
                  <a:spcBef>
                    <a:spcPts val="1800"/>
                  </a:spcBef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𝐾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sup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cs-CZ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11,7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1,7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36,7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36,7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≅26,27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  <a:blipFill>
                <a:blip r:embed="rId2"/>
                <a:stretch>
                  <a:fillRect l="-493" t="-18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599854" y="2796858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48575" y="3939462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8,3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3,3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109615" r="-3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109615" r="-2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109615" r="-1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109615" r="-660" b="-1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209615" r="-3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209615" r="-2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209615" r="-1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209615" r="-660" b="-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49775" y="5342523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1911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/>
                  <a:t>: Spokojenost v práci </a:t>
                </a:r>
                <a:r>
                  <a:rPr lang="cs-CZ" sz="2000" b="1" dirty="0"/>
                  <a:t>nesouvisí </a:t>
                </a:r>
                <a:r>
                  <a:rPr lang="cs-CZ" sz="2000" dirty="0"/>
                  <a:t>s umístěním závodu.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/>
                  <a:t>: Spokojenost v práci souvisí s umístěním závodu.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p-hodnota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h𝑜𝑑𝑛𝑜𝑡𝑎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𝑂𝐵𝑆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cs-CZ" sz="1800" dirty="0"/>
                        <m:t>, </m:t>
                      </m:r>
                      <m:r>
                        <m:rPr>
                          <m:nor/>
                        </m:rPr>
                        <a:rPr lang="cs-CZ" sz="1800" dirty="0"/>
                        <m:t>kde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je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distribu</m:t>
                      </m:r>
                      <m:r>
                        <m:rPr>
                          <m:nor/>
                        </m:rPr>
                        <a:rPr lang="cs-CZ" sz="1800" dirty="0"/>
                        <m:t>č</m:t>
                      </m:r>
                      <m:r>
                        <m:rPr>
                          <m:nor/>
                        </m:rPr>
                        <a:rPr lang="cs-CZ" sz="1800" dirty="0"/>
                        <m:t>n</m:t>
                      </m:r>
                      <m:r>
                        <m:rPr>
                          <m:nor/>
                        </m:rPr>
                        <a:rPr lang="cs-CZ" sz="1800" dirty="0"/>
                        <m:t>í </m:t>
                      </m:r>
                      <m:r>
                        <m:rPr>
                          <m:nor/>
                        </m:rPr>
                        <a:rPr lang="cs-CZ" sz="1800" dirty="0"/>
                        <m:t>funkce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el-GR" sz="1800" dirty="0"/>
                        <m:t>χ</m:t>
                      </m:r>
                      <m:r>
                        <m:rPr>
                          <m:nor/>
                        </m:rPr>
                        <a:rPr lang="cs-CZ" sz="1800" baseline="30000" dirty="0"/>
                        <m:t>2 </m:t>
                      </m:r>
                      <m:r>
                        <m:rPr>
                          <m:nor/>
                        </m:rPr>
                        <a:rPr lang="cs-CZ" sz="1800" dirty="0"/>
                        <m:t>rozd</m:t>
                      </m:r>
                      <m:r>
                        <m:rPr>
                          <m:nor/>
                        </m:rPr>
                        <a:rPr lang="cs-CZ" sz="1800" dirty="0"/>
                        <m:t>ě</m:t>
                      </m:r>
                      <m:r>
                        <m:rPr>
                          <m:nor/>
                        </m:rPr>
                        <a:rPr lang="cs-CZ" sz="1800" dirty="0"/>
                        <m:t>len</m:t>
                      </m:r>
                      <m:r>
                        <m:rPr>
                          <m:nor/>
                        </m:rPr>
                        <a:rPr lang="cs-CZ" sz="1800" dirty="0"/>
                        <m:t>í </m:t>
                      </m:r>
                      <m:r>
                        <m:rPr>
                          <m:nor/>
                        </m:rPr>
                        <a:rPr lang="cs-CZ" sz="1800" dirty="0"/>
                        <m:t>s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/>
                            </a:rPr>
                            <m:t>𝑟</m:t>
                          </m:r>
                          <m:r>
                            <a:rPr lang="cs-CZ" sz="1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/>
                            </a:rPr>
                            <m:t>𝑠</m:t>
                          </m:r>
                          <m:r>
                            <a:rPr lang="cs-CZ" sz="1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stupni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volnosti</m:t>
                      </m:r>
                      <m:r>
                        <m:rPr>
                          <m:nor/>
                        </m:rPr>
                        <a:rPr lang="cs-CZ" sz="1800" dirty="0"/>
                        <m:t>.</m:t>
                      </m:r>
                    </m:oMath>
                  </m:oMathPara>
                </a14:m>
                <a:endParaRPr lang="cs-CZ" sz="1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  <a:blipFill>
                <a:blip r:embed="rId2"/>
                <a:stretch>
                  <a:fillRect l="-493" t="-13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599854" y="2796858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48575" y="3939462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8,3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3,3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109615" r="-3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109615" r="-2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109615" r="-1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109615" r="-660" b="-1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209615" r="-3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209615" r="-2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209615" r="-1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209615" r="-660" b="-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49775" y="5342523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1638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/>
                  <a:t>: Spokojenost v práci </a:t>
                </a:r>
                <a:r>
                  <a:rPr lang="cs-CZ" sz="2000" b="1" dirty="0"/>
                  <a:t>nesouvisí </a:t>
                </a:r>
                <a:r>
                  <a:rPr lang="cs-CZ" sz="2000" dirty="0"/>
                  <a:t>s umístěním závodu.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/>
                  <a:t>: Spokojenost v práci souvisí s umístěním závodu.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p-hodnota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h𝑜𝑑𝑛𝑜𝑡𝑎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26,27</m:t>
                          </m:r>
                        </m:e>
                      </m:d>
                      <m:r>
                        <m:rPr>
                          <m:nor/>
                        </m:rPr>
                        <a:rPr lang="cs-CZ" sz="1800" dirty="0"/>
                        <m:t>, </m:t>
                      </m:r>
                      <m:r>
                        <m:rPr>
                          <m:nor/>
                        </m:rPr>
                        <a:rPr lang="cs-CZ" sz="1800" dirty="0"/>
                        <m:t>kde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je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distribu</m:t>
                      </m:r>
                      <m:r>
                        <m:rPr>
                          <m:nor/>
                        </m:rPr>
                        <a:rPr lang="cs-CZ" sz="1800" dirty="0"/>
                        <m:t>č</m:t>
                      </m:r>
                      <m:r>
                        <m:rPr>
                          <m:nor/>
                        </m:rPr>
                        <a:rPr lang="cs-CZ" sz="1800" dirty="0"/>
                        <m:t>n</m:t>
                      </m:r>
                      <m:r>
                        <m:rPr>
                          <m:nor/>
                        </m:rPr>
                        <a:rPr lang="cs-CZ" sz="1800" dirty="0"/>
                        <m:t>í </m:t>
                      </m:r>
                      <m:r>
                        <m:rPr>
                          <m:nor/>
                        </m:rPr>
                        <a:rPr lang="cs-CZ" sz="1800" dirty="0"/>
                        <m:t>funkce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el-GR" sz="1800" dirty="0"/>
                        <m:t>χ</m:t>
                      </m:r>
                      <m:r>
                        <m:rPr>
                          <m:nor/>
                        </m:rPr>
                        <a:rPr lang="cs-CZ" sz="1800" baseline="30000" dirty="0"/>
                        <m:t>2 </m:t>
                      </m:r>
                      <m:r>
                        <m:rPr>
                          <m:nor/>
                        </m:rPr>
                        <a:rPr lang="cs-CZ" sz="1800" dirty="0"/>
                        <m:t>rozd</m:t>
                      </m:r>
                      <m:r>
                        <m:rPr>
                          <m:nor/>
                        </m:rPr>
                        <a:rPr lang="cs-CZ" sz="1800" dirty="0"/>
                        <m:t>ě</m:t>
                      </m:r>
                      <m:r>
                        <m:rPr>
                          <m:nor/>
                        </m:rPr>
                        <a:rPr lang="cs-CZ" sz="1800" dirty="0"/>
                        <m:t>len</m:t>
                      </m:r>
                      <m:r>
                        <m:rPr>
                          <m:nor/>
                        </m:rPr>
                        <a:rPr lang="cs-CZ" sz="1800" dirty="0"/>
                        <m:t>í </m:t>
                      </m:r>
                      <m:r>
                        <m:rPr>
                          <m:nor/>
                        </m:rPr>
                        <a:rPr lang="cs-CZ" sz="1800" dirty="0"/>
                        <m:t>s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sz="1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stupni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volnosti</m:t>
                      </m:r>
                      <m:r>
                        <m:rPr>
                          <m:nor/>
                        </m:rPr>
                        <a:rPr lang="cs-CZ" sz="1800" dirty="0"/>
                        <m:t>.</m:t>
                      </m:r>
                    </m:oMath>
                  </m:oMathPara>
                </a14:m>
                <a:endParaRPr lang="cs-CZ" sz="1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  <a:blipFill>
                <a:blip r:embed="rId2"/>
                <a:stretch>
                  <a:fillRect l="-493" t="-13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599854" y="2796858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48575" y="3939462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8,3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3,3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109615" r="-3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109615" r="-2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109615" r="-1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109615" r="-660" b="-1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209615" r="-3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209615" r="-2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209615" r="-1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209615" r="-660" b="-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49775" y="5342523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3385225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/>
                  <a:t>: Spokojenost v práci </a:t>
                </a:r>
                <a:r>
                  <a:rPr lang="cs-CZ" sz="2000" b="1" dirty="0"/>
                  <a:t>nesouvisí </a:t>
                </a:r>
                <a:r>
                  <a:rPr lang="cs-CZ" sz="2000" dirty="0"/>
                  <a:t>s umístěním závodu.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/>
                  <a:t>: Spokojenost v práci souvisí s umístěním závodu.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p-hodnota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h𝑜𝑑𝑛𝑜𝑡𝑎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26,27</m:t>
                          </m:r>
                        </m:e>
                      </m:d>
                      <m:r>
                        <m:rPr>
                          <m:nor/>
                        </m:rPr>
                        <a:rPr lang="cs-CZ" sz="1800" dirty="0"/>
                        <m:t>, </m:t>
                      </m:r>
                      <m:r>
                        <m:rPr>
                          <m:nor/>
                        </m:rPr>
                        <a:rPr lang="cs-CZ" sz="1800" dirty="0"/>
                        <m:t>kde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je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distribu</m:t>
                      </m:r>
                      <m:r>
                        <m:rPr>
                          <m:nor/>
                        </m:rPr>
                        <a:rPr lang="cs-CZ" sz="1800" dirty="0"/>
                        <m:t>č</m:t>
                      </m:r>
                      <m:r>
                        <m:rPr>
                          <m:nor/>
                        </m:rPr>
                        <a:rPr lang="cs-CZ" sz="1800" dirty="0"/>
                        <m:t>n</m:t>
                      </m:r>
                      <m:r>
                        <m:rPr>
                          <m:nor/>
                        </m:rPr>
                        <a:rPr lang="cs-CZ" sz="1800" dirty="0"/>
                        <m:t>í </m:t>
                      </m:r>
                      <m:r>
                        <m:rPr>
                          <m:nor/>
                        </m:rPr>
                        <a:rPr lang="cs-CZ" sz="1800" dirty="0"/>
                        <m:t>funkce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el-GR" sz="1800" dirty="0"/>
                        <m:t>χ</m:t>
                      </m:r>
                      <m:r>
                        <m:rPr>
                          <m:nor/>
                        </m:rPr>
                        <a:rPr lang="cs-CZ" sz="1800" baseline="30000" dirty="0"/>
                        <m:t>2 </m:t>
                      </m:r>
                      <m:r>
                        <m:rPr>
                          <m:nor/>
                        </m:rPr>
                        <a:rPr lang="cs-CZ" sz="1800" dirty="0"/>
                        <m:t>rozd</m:t>
                      </m:r>
                      <m:r>
                        <m:rPr>
                          <m:nor/>
                        </m:rPr>
                        <a:rPr lang="cs-CZ" sz="1800" dirty="0"/>
                        <m:t>ě</m:t>
                      </m:r>
                      <m:r>
                        <m:rPr>
                          <m:nor/>
                        </m:rPr>
                        <a:rPr lang="cs-CZ" sz="1800" dirty="0"/>
                        <m:t>len</m:t>
                      </m:r>
                      <m:r>
                        <m:rPr>
                          <m:nor/>
                        </m:rPr>
                        <a:rPr lang="cs-CZ" sz="1800" dirty="0"/>
                        <m:t>í </m:t>
                      </m:r>
                      <m:r>
                        <m:rPr>
                          <m:nor/>
                        </m:rPr>
                        <a:rPr lang="cs-CZ" sz="1800" dirty="0"/>
                        <m:t>s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stupni</m:t>
                      </m:r>
                      <m:r>
                        <m:rPr>
                          <m:nor/>
                        </m:rPr>
                        <a:rPr lang="cs-CZ" sz="1800" dirty="0"/>
                        <m:t> </m:t>
                      </m:r>
                      <m:r>
                        <m:rPr>
                          <m:nor/>
                        </m:rPr>
                        <a:rPr lang="cs-CZ" sz="1800" dirty="0"/>
                        <m:t>volnosti</m:t>
                      </m:r>
                      <m:r>
                        <m:rPr>
                          <m:nor/>
                        </m:rPr>
                        <a:rPr lang="cs-CZ" sz="1800" dirty="0"/>
                        <m:t>.</m:t>
                      </m:r>
                    </m:oMath>
                  </m:oMathPara>
                </a14:m>
                <a:endParaRPr lang="cs-CZ" sz="1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  <a:blipFill>
                <a:blip r:embed="rId2"/>
                <a:stretch>
                  <a:fillRect l="-493" t="-13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599854" y="2796858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48575" y="3939462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8,3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3,3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109615" r="-3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109615" r="-2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109615" r="-1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109615" r="-660" b="-1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209615" r="-3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209615" r="-2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209615" r="-1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209615" r="-660" b="-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49775" y="5342523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352158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>
                    <a:solidFill>
                      <a:srgbClr val="00A499"/>
                    </a:solidFill>
                  </a:rPr>
                  <a:t>Jednostranná závislost </a:t>
                </a:r>
                <a:r>
                  <a:rPr lang="cs-CZ" sz="2000" dirty="0"/>
                  <a:t>- znak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2000" dirty="0"/>
                  <a:t> působí na znak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2000" dirty="0"/>
                  <a:t>, avšak znak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2000" dirty="0"/>
                  <a:t> již nepůsobí zpětně na znak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2000" i="1" dirty="0"/>
                  <a:t>.</a:t>
                </a:r>
                <a:endParaRPr lang="cs-CZ" sz="2000" dirty="0"/>
              </a:p>
              <a:p>
                <a:pPr marL="457200" lvl="1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Metody analýzy jednostranné závislosti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431EE51-B17C-4B5A-8003-C2734667D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71874"/>
              </p:ext>
            </p:extLst>
          </p:nvPr>
        </p:nvGraphicFramePr>
        <p:xfrm>
          <a:off x="1578175" y="2433484"/>
          <a:ext cx="9112990" cy="2072957"/>
        </p:xfrm>
        <a:graphic>
          <a:graphicData uri="http://schemas.openxmlformats.org/drawingml/2006/table">
            <a:tbl>
              <a:tblPr firstRow="1" firstCol="1" bandRow="1"/>
              <a:tblGrid>
                <a:gridCol w="104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196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 znaku </a:t>
                      </a:r>
                      <a:r>
                        <a:rPr lang="cs-CZ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(důsledek)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96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kategoriální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kvantitativní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58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 znaku </a:t>
                      </a:r>
                      <a:r>
                        <a:rPr lang="cs-CZ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(příčina)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kategoriální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analýza závislosti v kontingenčních,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resp. v asociačních tabulkách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ANOVA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9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kvantitativní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diskriminační analýza,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logistická regrese…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korelační a regresní analýza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E7F75C79-FBD7-499E-94CC-7816DD29706B}"/>
              </a:ext>
            </a:extLst>
          </p:cNvPr>
          <p:cNvSpPr/>
          <p:nvPr/>
        </p:nvSpPr>
        <p:spPr>
          <a:xfrm>
            <a:off x="4435008" y="3881272"/>
            <a:ext cx="6010018" cy="59583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277DF3-0E22-428D-BFB6-D28560C56492}"/>
              </a:ext>
            </a:extLst>
          </p:cNvPr>
          <p:cNvSpPr txBox="1"/>
          <p:nvPr/>
        </p:nvSpPr>
        <p:spPr>
          <a:xfrm>
            <a:off x="5171386" y="4643398"/>
            <a:ext cx="615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rgbClr val="00A499"/>
                </a:solidFill>
              </a:rPr>
              <a:t>Toto není náplni základního kurzu Pravděpodobnost a statistika!</a:t>
            </a:r>
          </a:p>
        </p:txBody>
      </p:sp>
    </p:spTree>
    <p:extLst>
      <p:ext uri="{BB962C8B-B14F-4D97-AF65-F5344CB8AC3E}">
        <p14:creationId xmlns:p14="http://schemas.microsoft.com/office/powerpoint/2010/main" val="40594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/>
                  <a:t>: Spokojenost v práci </a:t>
                </a:r>
                <a:r>
                  <a:rPr lang="cs-CZ" sz="2000" b="1" dirty="0"/>
                  <a:t>nesouvisí </a:t>
                </a:r>
                <a:r>
                  <a:rPr lang="cs-CZ" sz="2000" dirty="0"/>
                  <a:t>s umístěním závodu.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/>
                  <a:t>: Spokojenost v práci souvisí s umístěním závodu.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p-hodnota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0,001</m:t>
                    </m:r>
                  </m:oMath>
                </a14:m>
                <a:r>
                  <a:rPr lang="en-US" sz="1800" dirty="0"/>
                  <a:t>  </a:t>
                </a:r>
                <a:r>
                  <a:rPr lang="cs-CZ" sz="1800" dirty="0"/>
                  <a:t>(</a:t>
                </a:r>
                <a:r>
                  <a:rPr lang="cs-CZ" sz="1800" i="1" dirty="0">
                    <a:solidFill>
                      <a:schemeClr val="accent5"/>
                    </a:solidFill>
                  </a:rPr>
                  <a:t>1-pchisq(26.27,3</a:t>
                </a:r>
                <a:r>
                  <a:rPr lang="cs-CZ" sz="1800" dirty="0"/>
                  <a:t>))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3011"/>
              </a:xfrm>
              <a:blipFill>
                <a:blip r:embed="rId2"/>
                <a:stretch>
                  <a:fillRect l="-493" t="-13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599854" y="2796858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48575" y="3939462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8,3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3,3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109615" r="-3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109615" r="-2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109615" r="-1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109615" r="-660" b="-1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209615" r="-3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209615" r="-2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209615" r="-1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209615" r="-660" b="-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49775" y="5342523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4045212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/>
                  <a:t>: Spokojenost v práci </a:t>
                </a:r>
                <a:r>
                  <a:rPr lang="cs-CZ" sz="2000" b="1" dirty="0"/>
                  <a:t>nesouvisí </a:t>
                </a:r>
                <a:r>
                  <a:rPr lang="cs-CZ" sz="2000" dirty="0"/>
                  <a:t>s umístěním závodu.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/>
                  <a:t>: Spokojenost v práci souvisí s umístěním závodu.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Rozhodnutí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sz="1800" dirty="0"/>
                  <a:t>Na hladině významnosti 0,05 zamítáme nulovou hypotézu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test nezávislosti,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</m:oMath>
                </a14:m>
                <a:r>
                  <a:rPr lang="cs-CZ" sz="1800" dirty="0"/>
                  <a:t> = 26,27</a:t>
                </a:r>
                <a:r>
                  <a:rPr lang="en-US" sz="1800" dirty="0"/>
                  <a:t>,</a:t>
                </a:r>
                <a:r>
                  <a:rPr lang="cs-CZ" sz="1800" dirty="0"/>
                  <a:t> </a:t>
                </a:r>
                <a:r>
                  <a:rPr lang="cs-CZ" sz="1800" dirty="0" err="1"/>
                  <a:t>df</a:t>
                </a:r>
                <a:r>
                  <a:rPr lang="cs-CZ" sz="1800" dirty="0"/>
                  <a:t> = 3,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nor/>
                      </m:rPr>
                      <a:rPr lang="en-US" sz="1800">
                        <a:latin typeface="Cambria Math" panose="02040503050406030204" pitchFamily="18" charset="0"/>
                      </a:rPr>
                      <m:t>0,001</m:t>
                    </m:r>
                  </m:oMath>
                </a14:m>
                <a:r>
                  <a:rPr lang="cs-CZ" sz="1800" dirty="0"/>
                  <a:t>), tj. spokojenost v práci statisticky významně souvisí s umístěním závodu.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493" t="-17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EA6DD91-F9E0-4261-91BB-F04748FB4AE4}"/>
              </a:ext>
            </a:extLst>
          </p:cNvPr>
          <p:cNvGraphicFramePr>
            <a:graphicFrameLocks noGrp="1"/>
          </p:cNvGraphicFramePr>
          <p:nvPr/>
        </p:nvGraphicFramePr>
        <p:xfrm>
          <a:off x="599854" y="2796858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F50E5BC-CB84-4677-BF29-B5CDC47E011D}"/>
              </a:ext>
            </a:extLst>
          </p:cNvPr>
          <p:cNvSpPr txBox="1"/>
          <p:nvPr/>
        </p:nvSpPr>
        <p:spPr>
          <a:xfrm>
            <a:off x="3048575" y="3939462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8,3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3,3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s-CZ" sz="18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6,7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D5DF631-A4D7-4734-8EE3-47821CF2A7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90677" y="4425326"/>
              <a:ext cx="10052499" cy="8991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6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466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místo/stupeň spokojenosti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nespokojen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spíše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velmi spokojen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Praha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109615" r="-3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109615" r="-2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109615" r="-100660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109615" r="-660" b="-1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Venkov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884" t="-209615" r="-3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884" t="-209615" r="-2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884" t="-209615" r="-100660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884" t="-209615" r="-660" b="-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FE8796-B92E-45F3-9000-2396A28FCE70}"/>
              </a:ext>
            </a:extLst>
          </p:cNvPr>
          <p:cNvSpPr txBox="1"/>
          <p:nvPr/>
        </p:nvSpPr>
        <p:spPr>
          <a:xfrm>
            <a:off x="2949775" y="5342523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14710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977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solidFill>
                  <a:schemeClr val="tx2"/>
                </a:solidFill>
              </a:rPr>
              <a:t>Pro diferencovaný přístup v personální politice potřebuje vedení podniku vědět, zda spokojenost v práci závisí na tom, jedná-li se o pražský závod či závody mimopražské. Šetření se účastnilo 100 pracovníků z Prahy a 200 pracovníků z venkova. Výsledky šetření analyzujte.</a:t>
            </a:r>
          </a:p>
          <a:p>
            <a:pPr marL="0" indent="0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celkový výstup analýzy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4F33BDB-6D0B-4A1F-A1B5-AA51783A6FF7}"/>
              </a:ext>
            </a:extLst>
          </p:cNvPr>
          <p:cNvGraphicFramePr>
            <a:graphicFrameLocks/>
          </p:cNvGraphicFramePr>
          <p:nvPr/>
        </p:nvGraphicFramePr>
        <p:xfrm>
          <a:off x="592667" y="4130104"/>
          <a:ext cx="7436646" cy="209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63883A4-683D-4D76-A4A8-D8E459423C96}"/>
                  </a:ext>
                </a:extLst>
              </p:cNvPr>
              <p:cNvSpPr txBox="1"/>
              <p:nvPr/>
            </p:nvSpPr>
            <p:spPr>
              <a:xfrm>
                <a:off x="8163696" y="4210022"/>
                <a:ext cx="355417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Spokojenost v práci statisticky významně souvisí s umístěním závodu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dirty="0"/>
                  <a:t>test nezávislosti,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</m:oMath>
                </a14:m>
                <a:r>
                  <a:rPr lang="cs-CZ" sz="1600" dirty="0"/>
                  <a:t> = 26,27</a:t>
                </a:r>
                <a:r>
                  <a:rPr lang="en-US" sz="1600" dirty="0"/>
                  <a:t>,</a:t>
                </a:r>
                <a:r>
                  <a:rPr lang="cs-CZ" sz="1600" dirty="0"/>
                  <a:t> </a:t>
                </a:r>
                <a:r>
                  <a:rPr lang="cs-CZ" sz="1600" dirty="0" err="1"/>
                  <a:t>df</a:t>
                </a:r>
                <a:r>
                  <a:rPr lang="cs-CZ" sz="1600" dirty="0"/>
                  <a:t> = 3,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0,001</m:t>
                    </m:r>
                  </m:oMath>
                </a14:m>
                <a:r>
                  <a:rPr lang="cs-CZ" sz="1600" dirty="0"/>
                  <a:t>). Na základě uvedeného grafu a </a:t>
                </a:r>
                <a:r>
                  <a:rPr lang="cs-CZ" sz="1600" dirty="0" err="1"/>
                  <a:t>Cramerova</a:t>
                </a:r>
                <a:r>
                  <a:rPr lang="cs-CZ" sz="1600" dirty="0"/>
                  <a:t> V (0,296) lze závislost mezi umístěním podniku a spokojenosti zaměstnanců hodnotit jako středně silnou.</a:t>
                </a: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63883A4-683D-4D76-A4A8-D8E459423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696" y="4210022"/>
                <a:ext cx="3554171" cy="2062103"/>
              </a:xfrm>
              <a:prstGeom prst="rect">
                <a:avLst/>
              </a:prstGeom>
              <a:blipFill>
                <a:blip r:embed="rId3"/>
                <a:stretch>
                  <a:fillRect l="-858" t="-888" r="-1544" b="-29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269B6179-0A61-4690-BBAE-CBBC7C5A1079}"/>
              </a:ext>
            </a:extLst>
          </p:cNvPr>
          <p:cNvGraphicFramePr>
            <a:graphicFrameLocks noGrp="1"/>
          </p:cNvGraphicFramePr>
          <p:nvPr/>
        </p:nvGraphicFramePr>
        <p:xfrm>
          <a:off x="685965" y="2579879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(10 %)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 (10 %)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(10 %)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(10 %)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 (10 %)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(5 %)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 (65 %)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 (20 %)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(10 %)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(12 %)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(60 %)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(18 %)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769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24930" y="2857500"/>
            <a:ext cx="934214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Analýza závislosti dvou kategoriálních proměnných</a:t>
            </a:r>
            <a:br>
              <a:rPr lang="cs-CZ" sz="3600" b="1" dirty="0"/>
            </a:br>
            <a:r>
              <a:rPr lang="cs-CZ" sz="2800" b="1" dirty="0">
                <a:solidFill>
                  <a:srgbClr val="00A499"/>
                </a:solidFill>
              </a:rPr>
              <a:t>Analýza závislosti v asociačních tabulkách</a:t>
            </a:r>
          </a:p>
        </p:txBody>
      </p:sp>
    </p:spTree>
    <p:extLst>
      <p:ext uri="{BB962C8B-B14F-4D97-AF65-F5344CB8AC3E}">
        <p14:creationId xmlns:p14="http://schemas.microsoft.com/office/powerpoint/2010/main" val="208691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55309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Asociační tabulka je speciální typ kontingenčních tabulek, které používáme k sledování závislosti dvou dichotomických znaků, tj. kategoriálních znaků nabývajících pouze dvou variant.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asociace = vztah dvou dichotomických znaků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Na asociační tabulku lze sice nahlížet jako na speciální případ kontingenčních tabulek a při analýze používat jejich aparát, nicméně vhodnější je využít specifické metody a charakteristiky asociace.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</a:pPr>
            <a:endParaRPr lang="cs-CZ" dirty="0"/>
          </a:p>
          <a:p>
            <a:pPr>
              <a:buClr>
                <a:srgbClr val="00A499"/>
              </a:buClr>
            </a:pPr>
            <a:endParaRPr lang="cs-CZ" sz="2000" dirty="0"/>
          </a:p>
          <a:p>
            <a:pPr>
              <a:buClr>
                <a:srgbClr val="00A499"/>
              </a:buClr>
            </a:pPr>
            <a:endParaRPr lang="cs-CZ" dirty="0"/>
          </a:p>
          <a:p>
            <a:pPr>
              <a:buClr>
                <a:srgbClr val="00A499"/>
              </a:buClr>
            </a:pPr>
            <a:endParaRPr lang="cs-CZ" sz="2000" dirty="0"/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Co je to asociační tabulka?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2DB8211-3159-431A-8C53-94C7C9D93A76}"/>
              </a:ext>
            </a:extLst>
          </p:cNvPr>
          <p:cNvSpPr txBox="1"/>
          <p:nvPr/>
        </p:nvSpPr>
        <p:spPr>
          <a:xfrm>
            <a:off x="3361085" y="3718971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asociační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7C6F4322-E515-4FF9-9C3A-338792C389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2314089"/>
                  </p:ext>
                </p:extLst>
              </p:nvPr>
            </p:nvGraphicFramePr>
            <p:xfrm>
              <a:off x="2040467" y="2528792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𝑜𝑘𝑜𝑙𝑛𝑜𝑠𝑡𝑖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𝑢𝑑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𝑙𝑜𝑠𝑡𝑖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(úspěch)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(neúspěch)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(II.)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7C6F4322-E515-4FF9-9C3A-338792C389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2314089"/>
                  </p:ext>
                </p:extLst>
              </p:nvPr>
            </p:nvGraphicFramePr>
            <p:xfrm>
              <a:off x="2040467" y="2528792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" t="-24490" r="-128331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207" t="-24490" r="-138558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154" t="-24490" r="-70000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" t="-127083" r="-128331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207" t="-127083" r="-138558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154" t="-127083" r="-70000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5307" t="-127083" r="-1676" b="-2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" t="-222449" r="-128331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207" t="-222449" r="-138558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154" t="-222449" r="-70000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5307" t="-222449" r="-1676" b="-138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207" t="-351111" r="-13855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1154" t="-351111" r="-70000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5307" t="-351111" r="-1676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1E737586-8454-45F4-95DB-8F4524E0A06B}"/>
              </a:ext>
            </a:extLst>
          </p:cNvPr>
          <p:cNvSpPr txBox="1"/>
          <p:nvPr/>
        </p:nvSpPr>
        <p:spPr>
          <a:xfrm>
            <a:off x="3361085" y="549126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asociační tabulky (biomedicínská aplikace)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7C0B4BF2-E34B-4FC5-8223-1989822AC8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682651"/>
                  </p:ext>
                </p:extLst>
              </p:nvPr>
            </p:nvGraphicFramePr>
            <p:xfrm>
              <a:off x="1316567" y="4285985"/>
              <a:ext cx="96774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7218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03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628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8230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𝑠𝑙𝑒𝑑𝑜𝑣𝑎𝑛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𝑓𝑎𝑘𝑡𝑜𝑟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𝑜𝑛𝑒𝑚𝑜𝑐𝑛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𝑛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í)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𝐷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(ANO)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𝐷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(NE)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𝐸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cs-CZ" sz="1800" i="1"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(nepřítomnost faktoru)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7C0B4BF2-E34B-4FC5-8223-1989822AC8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682651"/>
                  </p:ext>
                </p:extLst>
              </p:nvPr>
            </p:nvGraphicFramePr>
            <p:xfrm>
              <a:off x="1316567" y="4285985"/>
              <a:ext cx="9677400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7218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03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628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8230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" t="-28889" r="-105419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0403" t="-28889" r="-174161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2131" t="-28889" r="-70164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" t="-126087" r="-105419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0403" t="-126087" r="-174161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2131" t="-126087" r="-70164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3555" t="-126087" r="-1422" b="-24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" t="-231111" r="-105419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0403" t="-231111" r="-174161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2131" t="-231111" r="-70164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3555" t="-231111" r="-1422" b="-1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0403" t="-331111" r="-174161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2131" t="-331111" r="-70164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3555" t="-331111" r="-1422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84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Riziko</a:t>
                </a:r>
                <a:r>
                  <a:rPr lang="cs-CZ" dirty="0"/>
                  <a:t> (pravděpodobnost) </a:t>
                </a:r>
                <a:r>
                  <a:rPr lang="cs-CZ" b="1" dirty="0"/>
                  <a:t>výskytu události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cs-CZ" dirty="0"/>
                  <a:t>   (p-st, že nastane úspěch v případě okolností I)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cs-CZ" dirty="0"/>
                  <a:t>   (p-st, že nastane úspěch v případě okolností II)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Šance na výskyt události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cs-CZ" dirty="0"/>
                  <a:t>   (šance, že nastane úspěch v případě okolností I)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cs-CZ" dirty="0"/>
                  <a:t>   (šance, že nastane úspěch v případě okolností II)</a:t>
                </a:r>
              </a:p>
              <a:p>
                <a:pPr marL="0" indent="0" algn="r">
                  <a:buClr>
                    <a:srgbClr val="00A499"/>
                  </a:buClr>
                  <a:buNone/>
                </a:pPr>
                <a:r>
                  <a:rPr lang="cs-CZ" b="1" i="1" dirty="0"/>
                  <a:t>Poznámka</a:t>
                </a:r>
                <a:r>
                  <a:rPr lang="cs-CZ" i="1" dirty="0"/>
                  <a:t>: šance = poměr počtu úspěchů k počtu neúspěchu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</a:pPr>
                <a:endParaRPr lang="cs-CZ" dirty="0"/>
              </a:p>
              <a:p>
                <a:pPr>
                  <a:buClr>
                    <a:srgbClr val="00A499"/>
                  </a:buClr>
                </a:pPr>
                <a:endParaRPr lang="cs-CZ" sz="2000" dirty="0"/>
              </a:p>
              <a:p>
                <a:pPr>
                  <a:buClr>
                    <a:srgbClr val="00A499"/>
                  </a:buClr>
                </a:pPr>
                <a:endParaRPr lang="cs-CZ" dirty="0"/>
              </a:p>
              <a:p>
                <a:pPr>
                  <a:buClr>
                    <a:srgbClr val="00A499"/>
                  </a:buClr>
                </a:pPr>
                <a:endParaRPr lang="cs-CZ" sz="2000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  <a:blipFill>
                <a:blip r:embed="rId2"/>
                <a:stretch>
                  <a:fillRect l="-493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Popisné statistiky pro asociační tabulky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2DB8211-3159-431A-8C53-94C7C9D93A76}"/>
              </a:ext>
            </a:extLst>
          </p:cNvPr>
          <p:cNvSpPr txBox="1"/>
          <p:nvPr/>
        </p:nvSpPr>
        <p:spPr>
          <a:xfrm>
            <a:off x="3367222" y="2711108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asociační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7C6F4322-E515-4FF9-9C3A-338792C389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5665093"/>
                  </p:ext>
                </p:extLst>
              </p:nvPr>
            </p:nvGraphicFramePr>
            <p:xfrm>
              <a:off x="2046604" y="1520929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𝑜𝑘𝑜𝑙𝑛𝑜𝑠𝑡𝑖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𝑢𝑑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𝑙𝑜𝑠𝑡𝑖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(úspěch)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(neúspěch)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(II.)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7C6F4322-E515-4FF9-9C3A-338792C389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5665093"/>
                  </p:ext>
                </p:extLst>
              </p:nvPr>
            </p:nvGraphicFramePr>
            <p:xfrm>
              <a:off x="2046604" y="1520929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6531" r="-128331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26531" r="-138558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26531" r="-70000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129167" r="-128331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129167" r="-138558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129167" r="-70000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129167" r="-1676" b="-2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24490" r="-128331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224490" r="-138558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224490" r="-70000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224490" r="-1676" b="-138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353333" r="-13855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353333" r="-70000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353333" r="-1676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5974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Míry asociace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Relativní riziko </a:t>
                </a:r>
                <a:r>
                  <a:rPr lang="cs-CZ" dirty="0"/>
                  <a:t>(pravděpodobnost) </a:t>
                </a:r>
                <a:r>
                  <a:rPr lang="cs-CZ" b="1" dirty="0"/>
                  <a:t>výskytu události </a:t>
                </a:r>
                <a:r>
                  <a:rPr lang="cs-CZ" dirty="0"/>
                  <a:t>(angl. </a:t>
                </a:r>
                <a:r>
                  <a:rPr lang="cs-CZ" dirty="0" err="1"/>
                  <a:t>Relative</a:t>
                </a:r>
                <a:r>
                  <a:rPr lang="cs-CZ" dirty="0"/>
                  <a:t> Risk)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𝑅𝑅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/>
                  <a:t>	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 err="1"/>
                  <a:t>Rel</a:t>
                </a:r>
                <a:r>
                  <a:rPr lang="cs-CZ" dirty="0"/>
                  <a:t>. riziko udává kolikrát je větší riziko výskytu události u tzv. exponované populace, než u populace neexponované.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</a:rPr>
                      <m:t>100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1−</m:t>
                        </m:r>
                        <m:r>
                          <a:rPr lang="cs-CZ" sz="20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intervalový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odhad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𝑅𝑅</m:t>
                    </m:r>
                    <m:r>
                      <a:rPr lang="cs-CZ" sz="2000">
                        <a:latin typeface="Cambria Math"/>
                      </a:rPr>
                      <m:t>:</m:t>
                    </m:r>
                  </m:oMath>
                </a14:m>
                <a:r>
                  <a:rPr lang="cs-CZ" sz="20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>
                        <a:latin typeface="Cambria Math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𝑅𝑅</m:t>
                            </m:r>
                          </m:e>
                        </m:acc>
                        <m:r>
                          <a:rPr lang="cs-CZ" sz="200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− </m:t>
                            </m:r>
                            <m:rad>
                              <m:radPr>
                                <m:degHide m:val="on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cs-CZ" sz="20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𝑅𝑅</m:t>
                            </m:r>
                          </m:e>
                        </m:acc>
                        <m:r>
                          <a:rPr lang="cs-CZ" sz="200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cs-CZ" sz="20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cs-CZ" dirty="0"/>
              </a:p>
              <a:p>
                <a:pPr marL="0" indent="0" algn="r">
                  <a:buClr>
                    <a:srgbClr val="00A499"/>
                  </a:buClr>
                  <a:buNone/>
                </a:pPr>
                <a:r>
                  <a:rPr lang="cs-CZ" dirty="0"/>
                  <a:t>(</a:t>
                </a:r>
                <a:r>
                  <a:rPr lang="cs-CZ" dirty="0" err="1"/>
                  <a:t>Katzova</a:t>
                </a:r>
                <a:r>
                  <a:rPr lang="cs-CZ" dirty="0"/>
                  <a:t> metoda)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</a:pPr>
                <a:endParaRPr lang="cs-CZ" dirty="0"/>
              </a:p>
              <a:p>
                <a:pPr>
                  <a:buClr>
                    <a:srgbClr val="00A499"/>
                  </a:buClr>
                </a:pPr>
                <a:endParaRPr lang="cs-CZ" sz="2000" dirty="0"/>
              </a:p>
              <a:p>
                <a:pPr>
                  <a:buClr>
                    <a:srgbClr val="00A499"/>
                  </a:buClr>
                </a:pPr>
                <a:endParaRPr lang="cs-CZ" dirty="0"/>
              </a:p>
              <a:p>
                <a:pPr>
                  <a:buClr>
                    <a:srgbClr val="00A499"/>
                  </a:buClr>
                </a:pPr>
                <a:endParaRPr lang="cs-CZ" sz="2000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  <a:blipFill>
                <a:blip r:embed="rId2"/>
                <a:stretch>
                  <a:fillRect l="-548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Popisné statistiky pro asociační tabulky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2DB8211-3159-431A-8C53-94C7C9D93A76}"/>
              </a:ext>
            </a:extLst>
          </p:cNvPr>
          <p:cNvSpPr txBox="1"/>
          <p:nvPr/>
        </p:nvSpPr>
        <p:spPr>
          <a:xfrm>
            <a:off x="3367222" y="2711108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asociační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7C6F4322-E515-4FF9-9C3A-338792C389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46604" y="1520929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𝑜𝑘𝑜𝑙𝑛𝑜𝑠𝑡𝑖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𝑢𝑑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𝑙𝑜𝑠𝑡𝑖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(úspěch)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(neúspěch)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(II.)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7C6F4322-E515-4FF9-9C3A-338792C389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46604" y="1520929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6531" r="-128331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26531" r="-138558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26531" r="-70000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129167" r="-128331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129167" r="-138558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129167" r="-70000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129167" r="-1676" b="-2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24490" r="-128331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224490" r="-138558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224490" r="-70000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224490" r="-1676" b="-138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353333" r="-13855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353333" r="-70000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353333" r="-1676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254757" y="1662126"/>
            <a:ext cx="146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exponovaná populace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578175" y="1914717"/>
            <a:ext cx="385637" cy="171833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497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Míry asociace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Poměr šancí na výskyt události </a:t>
                </a:r>
                <a:r>
                  <a:rPr lang="cs-CZ" dirty="0"/>
                  <a:t>(angl. </a:t>
                </a:r>
                <a:r>
                  <a:rPr lang="cs-CZ" dirty="0" err="1"/>
                  <a:t>Odds</a:t>
                </a:r>
                <a:r>
                  <a:rPr lang="cs-CZ" dirty="0"/>
                  <a:t> Ratio)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𝑂𝑅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acc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cs-CZ" dirty="0"/>
                  <a:t>	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cs-CZ" dirty="0"/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Poměr šancí udává kolikrát je větší šance na výskyt události u tzv. exponované populace, než            u populace neexponované.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</a:rPr>
                      <m:t>100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1−</m:t>
                        </m:r>
                        <m:r>
                          <a:rPr lang="cs-CZ" sz="20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intervalový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odhad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𝑂𝑅</m:t>
                    </m:r>
                    <m:r>
                      <a:rPr lang="cs-CZ" sz="2000">
                        <a:latin typeface="Cambria Math"/>
                      </a:rPr>
                      <m:t>:</m:t>
                    </m:r>
                    <m:d>
                      <m:dPr>
                        <m:begChr m:val="〈"/>
                        <m:endChr m:val="〉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𝑂𝑅</m:t>
                            </m:r>
                          </m:e>
                        </m:acc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r>
                              <a:rPr lang="cs-CZ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− </m:t>
                            </m:r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cs-CZ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cs-CZ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cs-CZ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𝑂𝑅</m:t>
                            </m:r>
                          </m:e>
                        </m:acc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r>
                              <a:rPr lang="cs-CZ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cs-CZ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cs-CZ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cs-CZ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cs-CZ" dirty="0"/>
              </a:p>
              <a:p>
                <a:pPr marL="0" indent="0" algn="r">
                  <a:buClr>
                    <a:srgbClr val="00A499"/>
                  </a:buClr>
                  <a:buNone/>
                </a:pPr>
                <a:r>
                  <a:rPr lang="cs-CZ" dirty="0"/>
                  <a:t>(</a:t>
                </a:r>
                <a:r>
                  <a:rPr lang="cs-CZ" dirty="0" err="1"/>
                  <a:t>Woolfova</a:t>
                </a:r>
                <a:r>
                  <a:rPr lang="cs-CZ" dirty="0"/>
                  <a:t> metoda)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000" dirty="0"/>
              </a:p>
              <a:p>
                <a:pPr>
                  <a:buClr>
                    <a:srgbClr val="00A499"/>
                  </a:buClr>
                </a:pPr>
                <a:endParaRPr lang="cs-CZ" dirty="0"/>
              </a:p>
              <a:p>
                <a:pPr>
                  <a:buClr>
                    <a:srgbClr val="00A499"/>
                  </a:buClr>
                </a:pPr>
                <a:endParaRPr lang="cs-CZ" sz="2000" dirty="0"/>
              </a:p>
              <a:p>
                <a:pPr>
                  <a:buClr>
                    <a:srgbClr val="00A499"/>
                  </a:buClr>
                </a:pPr>
                <a:endParaRPr lang="cs-CZ" dirty="0"/>
              </a:p>
              <a:p>
                <a:pPr>
                  <a:buClr>
                    <a:srgbClr val="00A499"/>
                  </a:buClr>
                </a:pPr>
                <a:endParaRPr lang="cs-CZ" sz="2000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  <a:blipFill>
                <a:blip r:embed="rId2"/>
                <a:stretch>
                  <a:fillRect l="-548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Popisné statistiky pro asociační tabulky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2DB8211-3159-431A-8C53-94C7C9D93A76}"/>
              </a:ext>
            </a:extLst>
          </p:cNvPr>
          <p:cNvSpPr txBox="1"/>
          <p:nvPr/>
        </p:nvSpPr>
        <p:spPr>
          <a:xfrm>
            <a:off x="3367222" y="2711108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asociační tabulky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7C6F4322-E515-4FF9-9C3A-338792C389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46604" y="1520929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𝑜𝑘𝑜𝑙𝑛𝑜𝑠𝑡𝑖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(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𝑣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ý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𝑠𝑘𝑦𝑡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 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𝑢𝑑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á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𝑙𝑜𝑠𝑡𝑖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 (úspěch)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(neúspěch)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(II.)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9BBB5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7C6F4322-E515-4FF9-9C3A-338792C389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46604" y="1520929"/>
              <a:ext cx="8229600" cy="1156716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610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04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6531" r="-128331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26531" r="-138558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26531" r="-70000" b="-3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129167" r="-128331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129167" r="-138558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129167" r="-70000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129167" r="-1676" b="-2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24490" r="-128331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224490" r="-138558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224490" r="-70000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224490" r="-1676" b="-138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207" t="-353333" r="-13855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154" t="-353333" r="-70000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5307" t="-353333" r="-1676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254757" y="1662126"/>
            <a:ext cx="146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exponovaná populace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578175" y="1914717"/>
            <a:ext cx="385637" cy="171833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37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i="1" dirty="0">
                    <a:solidFill>
                      <a:schemeClr val="tx2"/>
                    </a:solidFill>
                  </a:rPr>
                  <a:t>Závisí novorozenecká úmrtnost (do 7 dnů po porodu) na porodní váze? Data odpovídající situaci v New Yorku v roce 1974 jsou uvedena v následující tabulce.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Odhad rizika novorozeneckého úmrtí u obou populací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𝑧𝑘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618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5 215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≅0,118</m:t>
                    </m:r>
                  </m:oMath>
                </a14:m>
                <a:r>
                  <a:rPr lang="cs-CZ" sz="1800" b="0" dirty="0">
                    <a:ea typeface="Cambria Math" panose="02040503050406030204" pitchFamily="18" charset="0"/>
                  </a:rPr>
                  <a:t>, 95% intervalový odhad: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0,109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0,127</m:t>
                        </m:r>
                      </m:e>
                    </m:d>
                  </m:oMath>
                </a14:m>
                <a:r>
                  <a:rPr lang="cs-CZ" sz="1800" b="0" dirty="0">
                    <a:ea typeface="Cambria Math" panose="02040503050406030204" pitchFamily="18" charset="0"/>
                  </a:rPr>
                  <a:t>   (</a:t>
                </a:r>
                <a:r>
                  <a:rPr lang="cs-CZ" sz="1800" b="0" i="1" dirty="0" err="1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binom.test</a:t>
                </a:r>
                <a:r>
                  <a:rPr lang="cs-CZ" sz="1800" b="0" i="1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(618,5215)</a:t>
                </a:r>
                <a:r>
                  <a:rPr lang="cs-CZ" sz="1800" b="0" dirty="0">
                    <a:ea typeface="Cambria Math" panose="02040503050406030204" pitchFamily="18" charset="0"/>
                  </a:rPr>
                  <a:t>)</a:t>
                </a:r>
              </a:p>
              <a:p>
                <a:pPr marL="457200" lvl="1" indent="0">
                  <a:buNone/>
                </a:pPr>
                <a:r>
                  <a:rPr lang="cs-CZ" sz="1800" dirty="0">
                    <a:ea typeface="Cambria Math" panose="02040503050406030204" pitchFamily="18" charset="0"/>
                  </a:rPr>
                  <a:t>    U novorozenců s nízkou porodní hmotností je riziko novorozeneckého úmrtí cca 11,8 %. Dle </a:t>
                </a:r>
                <a:r>
                  <a:rPr lang="cs-CZ" sz="1800" dirty="0" err="1">
                    <a:ea typeface="Cambria Math" panose="02040503050406030204" pitchFamily="18" charset="0"/>
                  </a:rPr>
                  <a:t>Clopperova</a:t>
                </a:r>
                <a:r>
                  <a:rPr lang="cs-CZ" sz="1800" dirty="0">
                    <a:ea typeface="Cambria Math" panose="02040503050406030204" pitchFamily="18" charset="0"/>
                  </a:rPr>
                  <a:t>-</a:t>
                </a:r>
              </a:p>
              <a:p>
                <a:pPr marL="457200" lvl="1" indent="0">
                  <a:buNone/>
                </a:pPr>
                <a:r>
                  <a:rPr lang="cs-CZ" sz="1800" dirty="0">
                    <a:ea typeface="Cambria Math" panose="02040503050406030204" pitchFamily="18" charset="0"/>
                  </a:rPr>
                  <a:t>    </a:t>
                </a:r>
                <a:r>
                  <a:rPr lang="cs-CZ" sz="1800" dirty="0" err="1">
                    <a:ea typeface="Cambria Math" panose="02040503050406030204" pitchFamily="18" charset="0"/>
                  </a:rPr>
                  <a:t>Pearsonova</a:t>
                </a:r>
                <a:r>
                  <a:rPr lang="cs-CZ" sz="1800" dirty="0">
                    <a:ea typeface="Cambria Math" panose="02040503050406030204" pitchFamily="18" charset="0"/>
                  </a:rPr>
                  <a:t> 95% odhadu očekáváme toto riziko v intervalu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 %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 %</m:t>
                        </m:r>
                      </m:e>
                    </m:d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.</a:t>
                </a:r>
              </a:p>
              <a:p>
                <a:pPr marL="457200" lvl="1" indent="0">
                  <a:buNone/>
                </a:pPr>
                <a:r>
                  <a:rPr lang="cs-CZ" sz="800" dirty="0">
                    <a:ea typeface="Cambria Math" panose="02040503050406030204" pitchFamily="18" charset="0"/>
                  </a:rPr>
                  <a:t>	</a:t>
                </a:r>
                <a:endParaRPr lang="cs-CZ" sz="800" b="0" dirty="0"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𝑜𝑟𝑚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í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422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67 515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006</m:t>
                    </m:r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, 95% intervalový odhad: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005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007</m:t>
                        </m:r>
                      </m:e>
                    </m:d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   (</a:t>
                </a:r>
                <a:r>
                  <a:rPr lang="cs-CZ" sz="1800" i="1" dirty="0" err="1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binom.test</a:t>
                </a:r>
                <a:r>
                  <a:rPr lang="cs-CZ" sz="1800" i="1" dirty="0">
                    <a:solidFill>
                      <a:schemeClr val="accent5"/>
                    </a:solidFill>
                    <a:ea typeface="Cambria Math" panose="02040503050406030204" pitchFamily="18" charset="0"/>
                  </a:rPr>
                  <a:t>(422,67 515)</a:t>
                </a:r>
                <a:r>
                  <a:rPr lang="cs-CZ" sz="1800" dirty="0">
                    <a:ea typeface="Cambria Math" panose="02040503050406030204" pitchFamily="18" charset="0"/>
                  </a:rPr>
                  <a:t>)</a:t>
                </a:r>
              </a:p>
              <a:p>
                <a:pPr marL="457200" lvl="1" indent="0">
                  <a:buNone/>
                </a:pPr>
                <a:r>
                  <a:rPr lang="cs-CZ" sz="1800" dirty="0">
                    <a:ea typeface="Cambria Math" panose="02040503050406030204" pitchFamily="18" charset="0"/>
                  </a:rPr>
                  <a:t>    U novorozenců s normální porodní hmotností je riziko novorozeneckého úmrtí cca 0,6 %. Dle </a:t>
                </a:r>
                <a:r>
                  <a:rPr lang="cs-CZ" sz="1800" dirty="0" err="1">
                    <a:ea typeface="Cambria Math" panose="02040503050406030204" pitchFamily="18" charset="0"/>
                  </a:rPr>
                  <a:t>Clopperova</a:t>
                </a:r>
                <a:r>
                  <a:rPr lang="cs-CZ" sz="1800" dirty="0">
                    <a:ea typeface="Cambria Math" panose="02040503050406030204" pitchFamily="18" charset="0"/>
                  </a:rPr>
                  <a:t>-</a:t>
                </a:r>
              </a:p>
              <a:p>
                <a:pPr marL="457200" lvl="1" indent="0">
                  <a:buNone/>
                </a:pPr>
                <a:r>
                  <a:rPr lang="cs-CZ" sz="1800" dirty="0">
                    <a:ea typeface="Cambria Math" panose="02040503050406030204" pitchFamily="18" charset="0"/>
                  </a:rPr>
                  <a:t>    </a:t>
                </a:r>
                <a:r>
                  <a:rPr lang="cs-CZ" sz="1800" dirty="0" err="1">
                    <a:ea typeface="Cambria Math" panose="02040503050406030204" pitchFamily="18" charset="0"/>
                  </a:rPr>
                  <a:t>Pearsonova</a:t>
                </a:r>
                <a:r>
                  <a:rPr lang="cs-CZ" sz="1800" dirty="0">
                    <a:ea typeface="Cambria Math" panose="02040503050406030204" pitchFamily="18" charset="0"/>
                  </a:rPr>
                  <a:t> 95% odhadu očekáváme toto riziko v intervalu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0,5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 %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 %</m:t>
                        </m:r>
                      </m:e>
                    </m:d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.</a:t>
                </a:r>
              </a:p>
              <a:p>
                <a:pPr marL="457200" lvl="1" indent="0"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  <a:blipFill>
                <a:blip r:embed="rId2"/>
                <a:stretch>
                  <a:fillRect l="-548" t="-1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pro asociační tabulky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363784" y="2027121"/>
            <a:ext cx="1585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exp</a:t>
            </a:r>
            <a:r>
              <a:rPr lang="cs-CZ" sz="1600" dirty="0"/>
              <a:t>. populace, tj. populace s vyšším rizikem události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798866" y="2505045"/>
            <a:ext cx="373363" cy="116601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80795723"/>
                  </p:ext>
                </p:extLst>
              </p:nvPr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porodn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 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v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ha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novorozeneck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 ú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mrt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zk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orm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ln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80795723"/>
                  </p:ext>
                </p:extLst>
              </p:nvPr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8889" r="-104397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444" t="-28889" r="-15436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758" t="-28889" r="-6839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126087" r="-104397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31111" r="-104397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46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i="1" dirty="0">
                    <a:solidFill>
                      <a:schemeClr val="tx2"/>
                    </a:solidFill>
                  </a:rPr>
                  <a:t>Závisí novorozenecká úmrtnost (do 7 dnů po porodu) na porodní váze? Data odpovídající situaci v New Yorku v roce 1974 jsou uvedena v následující tabulce.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Odhad relativního rizika novorozeneckého úmrtí u novorozenců s nízkou porodní hmotností (u exponované populace)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𝑧𝑘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𝑛𝑜𝑟𝑚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0,118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0,006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19,7</a:t>
                </a:r>
                <a:r>
                  <a:rPr lang="en-US" sz="1800" dirty="0">
                    <a:ea typeface="Cambria Math" panose="02040503050406030204" pitchFamily="18" charset="0"/>
                  </a:rPr>
                  <a:t>;</a:t>
                </a:r>
                <a:r>
                  <a:rPr lang="cs-CZ" sz="1800" dirty="0">
                    <a:ea typeface="Cambria Math" panose="02040503050406030204" pitchFamily="18" charset="0"/>
                  </a:rPr>
                  <a:t> 95% intervalový odhad: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𝑅𝑅</m:t>
                            </m:r>
                          </m:e>
                        </m:acc>
                        <m:r>
                          <a:rPr lang="cs-CZ" sz="180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− </m:t>
                            </m:r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𝑅𝑅</m:t>
                            </m:r>
                          </m:e>
                        </m:acc>
                        <m:r>
                          <a:rPr lang="cs-CZ" sz="180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cs-CZ" sz="8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  <a:blipFill>
                <a:blip r:embed="rId2"/>
                <a:stretch>
                  <a:fillRect l="-548" t="-1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pro asociační tabulky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363784" y="2027121"/>
            <a:ext cx="1585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exp</a:t>
            </a:r>
            <a:r>
              <a:rPr lang="cs-CZ" sz="1600" dirty="0"/>
              <a:t>. populace, tj. populace s vyšším rizikem události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798866" y="2505045"/>
            <a:ext cx="373363" cy="116601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porodn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 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v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ha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novorozeneck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 ú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mrt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zk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orm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ln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8889" r="-104397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444" t="-28889" r="-15436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758" t="-28889" r="-6839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126087" r="-104397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31111" r="-104397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60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24930" y="2857500"/>
            <a:ext cx="934214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Analýza závislosti dvou kategoriálních proměnných</a:t>
            </a:r>
            <a:br>
              <a:rPr lang="cs-CZ" sz="3600" b="1" dirty="0"/>
            </a:br>
            <a:r>
              <a:rPr lang="cs-CZ" sz="2800" b="1" dirty="0">
                <a:solidFill>
                  <a:srgbClr val="00A499"/>
                </a:solidFill>
              </a:rPr>
              <a:t>Analýza závislosti v kontingenčních tabulkách</a:t>
            </a:r>
          </a:p>
        </p:txBody>
      </p:sp>
    </p:spTree>
    <p:extLst>
      <p:ext uri="{BB962C8B-B14F-4D97-AF65-F5344CB8AC3E}">
        <p14:creationId xmlns:p14="http://schemas.microsoft.com/office/powerpoint/2010/main" val="30955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i="1" dirty="0">
                    <a:solidFill>
                      <a:schemeClr val="tx2"/>
                    </a:solidFill>
                  </a:rPr>
                  <a:t>Závisí novorozenecká úmrtnost (do 7 dnů po porodu) na porodní váze? Data odpovídající situaci v New Yorku v roce 1974 jsou uvedena v následující tabulce.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Odhad relativního rizika novorozeneckého úmrtí u novorozenců s nízkou porodní hmotností (u exponované populace)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𝑅𝑅</m:t>
                        </m:r>
                      </m:e>
                    </m:acc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𝑧𝑘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𝑛𝑜𝑟𝑚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0,118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0,006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19,7</a:t>
                </a:r>
                <a:r>
                  <a:rPr lang="en-US" sz="1800" dirty="0">
                    <a:ea typeface="Cambria Math" panose="02040503050406030204" pitchFamily="18" charset="0"/>
                  </a:rPr>
                  <a:t>;</a:t>
                </a:r>
                <a:r>
                  <a:rPr lang="cs-CZ" sz="1800" dirty="0">
                    <a:ea typeface="Cambria Math" panose="02040503050406030204" pitchFamily="18" charset="0"/>
                  </a:rPr>
                  <a:t> 95% intervalový odhad: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17,1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21,0</m:t>
                        </m:r>
                      </m:e>
                    </m:d>
                  </m:oMath>
                </a14:m>
                <a:endParaRPr lang="cs-CZ" sz="1800" dirty="0">
                  <a:ea typeface="Cambria Math" panose="02040503050406030204" pitchFamily="18" charset="0"/>
                </a:endParaRPr>
              </a:p>
              <a:p>
                <a:pPr marL="0"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>
                  <a:ea typeface="Cambria Math" panose="02040503050406030204" pitchFamily="18" charset="0"/>
                </a:endParaRPr>
              </a:p>
              <a:p>
                <a:pPr marL="457200" lvl="1" indent="-457200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/>
                  <a:t>Jestliže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100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1−</m:t>
                        </m:r>
                        <m:r>
                          <a:rPr lang="cs-CZ" sz="1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1800" dirty="0"/>
                  <a:t> </a:t>
                </a:r>
                <a:r>
                  <a:rPr lang="cs-CZ" sz="1800" dirty="0"/>
                  <a:t>intervalový odhad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𝑅𝑅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>
                    <a:solidFill>
                      <a:srgbClr val="00A499"/>
                    </a:solidFill>
                  </a:rPr>
                  <a:t>nezahrnuje</a:t>
                </a:r>
                <a:r>
                  <a:rPr lang="en-US" sz="1800" dirty="0">
                    <a:solidFill>
                      <a:srgbClr val="00A499"/>
                    </a:solidFill>
                  </a:rPr>
                  <a:t> 1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pak</a:t>
                </a:r>
                <a:r>
                  <a:rPr lang="en-US" sz="1800" dirty="0"/>
                  <a:t> </a:t>
                </a:r>
                <a:r>
                  <a:rPr lang="cs-CZ" sz="1800" dirty="0"/>
                  <a:t>na hladině významnosti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1800" dirty="0"/>
                  <a:t> </a:t>
                </a:r>
                <a:r>
                  <a:rPr lang="en-US" sz="1800" dirty="0" err="1">
                    <a:solidFill>
                      <a:srgbClr val="00A499"/>
                    </a:solidFill>
                  </a:rPr>
                  <a:t>zamítáme</a:t>
                </a:r>
                <a:r>
                  <a:rPr lang="cs-CZ" sz="1800" dirty="0"/>
                  <a:t> </a:t>
                </a:r>
                <a:r>
                  <a:rPr lang="en-US" sz="1800" dirty="0" err="1"/>
                  <a:t>hypotézu</a:t>
                </a:r>
                <a:r>
                  <a:rPr lang="en-US" sz="1800" dirty="0"/>
                  <a:t> </a:t>
                </a:r>
                <a:r>
                  <a:rPr lang="cs-CZ" sz="1800" dirty="0"/>
                  <a:t>     </a:t>
                </a:r>
                <a:r>
                  <a:rPr lang="en-US" sz="1800" dirty="0"/>
                  <a:t>o </a:t>
                </a:r>
                <a:r>
                  <a:rPr lang="en-US" sz="1800" dirty="0" err="1"/>
                  <a:t>nezávislosti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znaků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800" dirty="0"/>
                  <a:t>.</a:t>
                </a:r>
                <a:r>
                  <a:rPr lang="cs-CZ" sz="1800" dirty="0"/>
                  <a:t> </a:t>
                </a:r>
                <a:endParaRPr lang="cs-CZ" sz="18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  <a:blipFill>
                <a:blip r:embed="rId2"/>
                <a:stretch>
                  <a:fillRect l="-548" t="-1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pro asociační tabulky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363784" y="2027121"/>
            <a:ext cx="1585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exp</a:t>
            </a:r>
            <a:r>
              <a:rPr lang="cs-CZ" sz="1600" dirty="0"/>
              <a:t>. populace, tj. populace s vyšším rizikem události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798866" y="2505045"/>
            <a:ext cx="373363" cy="116601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porodn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 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v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ha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novorozeneck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 ú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mrt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zk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orm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ln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8889" r="-104397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444" t="-28889" r="-15436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758" t="-28889" r="-6839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126087" r="-104397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31111" r="-104397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73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i="1" dirty="0">
                    <a:solidFill>
                      <a:schemeClr val="tx2"/>
                    </a:solidFill>
                  </a:rPr>
                  <a:t>Závisí novorozenecká úmrtnost (do 7 dnů po porodu) na porodní váze? Data odpovídající situaci v New Yorku v roce 1974 jsou uvedena v následující tabulce.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Odhad relativního rizika novorozeneckého úmrtí u novorozenců s nízkou porodní hmotností (u exponované populace)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𝑅𝑅</m:t>
                        </m:r>
                      </m:e>
                    </m:acc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𝑧𝑘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𝑛𝑜𝑟𝑚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0,118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0,006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19,7</a:t>
                </a:r>
                <a:r>
                  <a:rPr lang="en-US" sz="1800" dirty="0">
                    <a:ea typeface="Cambria Math" panose="02040503050406030204" pitchFamily="18" charset="0"/>
                  </a:rPr>
                  <a:t>;</a:t>
                </a:r>
                <a:r>
                  <a:rPr lang="cs-CZ" sz="1800" dirty="0">
                    <a:ea typeface="Cambria Math" panose="02040503050406030204" pitchFamily="18" charset="0"/>
                  </a:rPr>
                  <a:t> 95% intervalový odhad: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17,1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21,0</m:t>
                        </m:r>
                      </m:e>
                    </m:d>
                  </m:oMath>
                </a14:m>
                <a:endParaRPr lang="cs-CZ" sz="1800" dirty="0">
                  <a:ea typeface="Cambria Math" panose="02040503050406030204" pitchFamily="18" charset="0"/>
                </a:endParaRPr>
              </a:p>
              <a:p>
                <a:pPr marL="0"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  <a:blipFill>
                <a:blip r:embed="rId2"/>
                <a:stretch>
                  <a:fillRect l="-548" t="-1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pro asociační tabulky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363784" y="2027121"/>
            <a:ext cx="1585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exp</a:t>
            </a:r>
            <a:r>
              <a:rPr lang="cs-CZ" sz="1600" dirty="0"/>
              <a:t>. populace, tj. populace s vyšším rizikem události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798866" y="2505045"/>
            <a:ext cx="373363" cy="116601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porodn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 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v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ha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novorozeneck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 ú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mrt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zk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orm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ln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8889" r="-104397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444" t="-28889" r="-15436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758" t="-28889" r="-6839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126087" r="-104397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31111" r="-104397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96A28C0-C2B6-48CF-9D8A-094550EB74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819317"/>
                  </p:ext>
                </p:extLst>
              </p:nvPr>
            </p:nvGraphicFramePr>
            <p:xfrm>
              <a:off x="2110075" y="5006412"/>
              <a:ext cx="8229600" cy="822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385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91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Expozice  snižuje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𝑅𝑅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Mezi expozici a onemocněním neexistuje žádná asociace.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Expozice zvyšuje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496A28C0-C2B6-48CF-9D8A-094550EB74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819317"/>
                  </p:ext>
                </p:extLst>
              </p:nvPr>
            </p:nvGraphicFramePr>
            <p:xfrm>
              <a:off x="2110075" y="5006412"/>
              <a:ext cx="8229600" cy="822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385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91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1" t="-28889" r="-374737" b="-2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Expozice  snižuje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1" t="-126087" r="-374737" b="-1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Mezi expozici a onemocněním neexistuje žádná asociace.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1" t="-231111" r="-374737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Expozice zvyšuje riziko onemocnění.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2394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79856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i="1" dirty="0">
                    <a:solidFill>
                      <a:schemeClr val="tx2"/>
                    </a:solidFill>
                  </a:rPr>
                  <a:t>Závisí novorozenecká úmrtnost (do 7 dnů po porodu) na porodní váze? Data odpovídající situaci v New Yorku v roce 1974 jsou uvedena v následující tabulce.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Odhad relativního rizika novorozeneckého úmrtí u novorozenců s nízkou porodní hmotností (u exponované populace)</a:t>
                </a:r>
              </a:p>
              <a:p>
                <a:pPr marL="457200" lvl="1" indent="0">
                  <a:buNone/>
                </a:pPr>
                <a:endParaRPr lang="cs-CZ" sz="800" dirty="0"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/>
                          </a:rPr>
                          <m:t>𝑅𝑅</m:t>
                        </m:r>
                      </m:e>
                    </m:acc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19,7</a:t>
                </a:r>
                <a:r>
                  <a:rPr lang="en-US" sz="1800" dirty="0">
                    <a:ea typeface="Cambria Math" panose="02040503050406030204" pitchFamily="18" charset="0"/>
                  </a:rPr>
                  <a:t>;</a:t>
                </a:r>
                <a:r>
                  <a:rPr lang="cs-CZ" sz="1800" dirty="0">
                    <a:ea typeface="Cambria Math" panose="02040503050406030204" pitchFamily="18" charset="0"/>
                  </a:rPr>
                  <a:t> 95% intervalový odhad: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17,1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21,0</m:t>
                        </m:r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1800" dirty="0">
                    <a:ea typeface="Cambria Math" panose="02040503050406030204" pitchFamily="18" charset="0"/>
                  </a:rPr>
                  <a:t>     </a:t>
                </a:r>
              </a:p>
              <a:p>
                <a:pPr marL="457200" lvl="1" indent="-457200">
                  <a:lnSpc>
                    <a:spcPct val="100000"/>
                  </a:lnSpc>
                  <a:buNone/>
                </a:pPr>
                <a:r>
                  <a:rPr lang="en-US" sz="1800" dirty="0">
                    <a:ea typeface="Cambria Math" panose="02040503050406030204" pitchFamily="18" charset="0"/>
                  </a:rPr>
                  <a:t>     </a:t>
                </a:r>
                <a:r>
                  <a:rPr lang="cs-CZ" sz="1800" dirty="0">
                    <a:ea typeface="Cambria Math" panose="02040503050406030204" pitchFamily="18" charset="0"/>
                  </a:rPr>
                  <a:t>    U novorozenců s nízkou porodní hmotností je riziko novorozeneckého úmrtí cca </a:t>
                </a:r>
                <a:r>
                  <a:rPr lang="en-US" sz="1800" dirty="0">
                    <a:ea typeface="Cambria Math" panose="02040503050406030204" pitchFamily="18" charset="0"/>
                  </a:rPr>
                  <a:t>19,7 </a:t>
                </a:r>
                <a:r>
                  <a:rPr lang="en-US" sz="1800" dirty="0" err="1">
                    <a:ea typeface="Cambria Math" panose="02040503050406030204" pitchFamily="18" charset="0"/>
                  </a:rPr>
                  <a:t>kr</a:t>
                </a:r>
                <a:r>
                  <a:rPr lang="cs-CZ" sz="1800" dirty="0" err="1">
                    <a:ea typeface="Cambria Math" panose="02040503050406030204" pitchFamily="18" charset="0"/>
                  </a:rPr>
                  <a:t>át</a:t>
                </a:r>
                <a:r>
                  <a:rPr lang="cs-CZ" sz="1800" dirty="0">
                    <a:ea typeface="Cambria Math" panose="02040503050406030204" pitchFamily="18" charset="0"/>
                  </a:rPr>
                  <a:t> vyšší riziko novorozeneckého úmrtí než u novorozenců s normální porodní hmotností. 95% intervalový odhad tohoto relativního rizika (</a:t>
                </a:r>
                <a:r>
                  <a:rPr lang="cs-CZ" sz="1800" dirty="0" err="1">
                    <a:ea typeface="Cambria Math" panose="02040503050406030204" pitchFamily="18" charset="0"/>
                  </a:rPr>
                  <a:t>Katzova</a:t>
                </a:r>
                <a:r>
                  <a:rPr lang="cs-CZ" sz="1800" dirty="0">
                    <a:ea typeface="Cambria Math" panose="02040503050406030204" pitchFamily="18" charset="0"/>
                  </a:rPr>
                  <a:t> metoda) je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17,1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21,0</m:t>
                        </m:r>
                      </m:e>
                    </m:d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, tj. souvislost mezi porodní hmotností a novorozeneckým úmrtím je statisticky významná.</a:t>
                </a:r>
              </a:p>
              <a:p>
                <a:pPr marL="457200" lvl="1" indent="-457200">
                  <a:lnSpc>
                    <a:spcPct val="100000"/>
                  </a:lnSpc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  <a:p>
                <a:pPr marL="457200" lvl="1" indent="-457200">
                  <a:lnSpc>
                    <a:spcPct val="100000"/>
                  </a:lnSpc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79856"/>
              </a:xfrm>
              <a:blipFill>
                <a:blip r:embed="rId2"/>
                <a:stretch>
                  <a:fillRect l="-548" t="-12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pro asociační tabulky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363784" y="2027121"/>
            <a:ext cx="1585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exp</a:t>
            </a:r>
            <a:r>
              <a:rPr lang="cs-CZ" sz="1600" dirty="0"/>
              <a:t>. populace, tj. populace s vyšším rizikem události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798866" y="2505045"/>
            <a:ext cx="373363" cy="116601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porodn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 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v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ha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novorozeneck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 ú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mrt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zk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orm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ln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8889" r="-104397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444" t="-28889" r="-15436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758" t="-28889" r="-6839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126087" r="-104397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31111" r="-104397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3356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i="1" dirty="0">
                    <a:solidFill>
                      <a:schemeClr val="tx2"/>
                    </a:solidFill>
                  </a:rPr>
                  <a:t>Závisí novorozenecká úmrtnost (do 7 dnů po porodu) na porodní váze? Data odpovídající situaci v New Yorku v roce 1974 jsou uvedena v následující tabulce.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Odhad šance na novorozenecké úmrtí u obou populací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𝑧𝑘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618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4 597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≅0,1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134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    </a:t>
                </a:r>
              </a:p>
              <a:p>
                <a:pPr marL="457200" lvl="1" indent="0">
                  <a:buNone/>
                </a:pPr>
                <a:r>
                  <a:rPr lang="cs-CZ" sz="1800" dirty="0">
                    <a:ea typeface="Cambria Math" panose="02040503050406030204" pitchFamily="18" charset="0"/>
                  </a:rPr>
                  <a:t>    U novorozenců s nízkou porodní hmotností je šance na novorozenecké úmrtí 134:1 000, tj. na 1 000 přeživších   </a:t>
                </a:r>
              </a:p>
              <a:p>
                <a:pPr marL="457200" lvl="1" indent="0">
                  <a:buNone/>
                </a:pPr>
                <a:r>
                  <a:rPr lang="cs-CZ" sz="1800" dirty="0">
                    <a:ea typeface="Cambria Math" panose="02040503050406030204" pitchFamily="18" charset="0"/>
                  </a:rPr>
                  <a:t>     novorozenců s nízkou porodní hmotností připadá cca 134 zemřelých. </a:t>
                </a:r>
                <a:r>
                  <a:rPr lang="cs-CZ" sz="800" dirty="0">
                    <a:ea typeface="Cambria Math" panose="02040503050406030204" pitchFamily="18" charset="0"/>
                  </a:rPr>
                  <a:t>	</a:t>
                </a:r>
              </a:p>
              <a:p>
                <a:pPr marL="457200" lvl="1" indent="0">
                  <a:buNone/>
                </a:pPr>
                <a:endParaRPr lang="cs-CZ" sz="800" b="0" dirty="0"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𝑜𝑟𝑚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í</m:t>
                        </m:r>
                      </m:sub>
                    </m:sSub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422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67 093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006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    </a:t>
                </a:r>
              </a:p>
              <a:p>
                <a:pPr marL="457200" lvl="1" indent="0">
                  <a:buNone/>
                </a:pPr>
                <a:r>
                  <a:rPr lang="cs-CZ" sz="1800" dirty="0">
                    <a:ea typeface="Cambria Math" panose="02040503050406030204" pitchFamily="18" charset="0"/>
                  </a:rPr>
                  <a:t>    U novorozenců s normální porodní hmotností je šance na novorozenecké úmrtí 6:1 000, tj. na 1 000 přeživších   </a:t>
                </a:r>
              </a:p>
              <a:p>
                <a:pPr marL="457200" lvl="1" indent="0">
                  <a:buNone/>
                </a:pPr>
                <a:r>
                  <a:rPr lang="cs-CZ" sz="1800" dirty="0">
                    <a:ea typeface="Cambria Math" panose="02040503050406030204" pitchFamily="18" charset="0"/>
                  </a:rPr>
                  <a:t>    novorozenců s normální porodní hmotností připadá cca 6 zemřelých. </a:t>
                </a:r>
                <a:r>
                  <a:rPr lang="cs-CZ" sz="800" dirty="0">
                    <a:ea typeface="Cambria Math" panose="02040503050406030204" pitchFamily="18" charset="0"/>
                  </a:rPr>
                  <a:t>	</a:t>
                </a:r>
              </a:p>
              <a:p>
                <a:pPr marL="457200" lvl="1" indent="0"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  <a:blipFill>
                <a:blip r:embed="rId2"/>
                <a:stretch>
                  <a:fillRect l="-548" t="-1253" r="-9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pro asociační tabulky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363784" y="2027121"/>
            <a:ext cx="1585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exp</a:t>
            </a:r>
            <a:r>
              <a:rPr lang="cs-CZ" sz="1600" dirty="0"/>
              <a:t>. populace, tj. populace s vyšším rizikem události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798866" y="2505045"/>
            <a:ext cx="373363" cy="116601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porodn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 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v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ha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novorozeneck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 ú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mrt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zk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orm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ln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8889" r="-104397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444" t="-28889" r="-15436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758" t="-28889" r="-6839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126087" r="-104397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31111" r="-104397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35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i="1" dirty="0">
                    <a:solidFill>
                      <a:schemeClr val="tx2"/>
                    </a:solidFill>
                  </a:rPr>
                  <a:t>Závisí novorozenecká úmrtnost (do 7 dnů po porodu) na porodní váze? Data odpovídající situaci v New Yorku v roce 1974 jsou uvedena v následující tabulce.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Odhad poměru šancí na novorozenecké úmrtí u novorozenců s nízkou porodní hmotností (u exponované populace)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𝑧𝑘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𝑛𝑜𝑟𝑚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0,006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22,3</a:t>
                </a:r>
                <a:r>
                  <a:rPr lang="en-US" sz="1800" dirty="0">
                    <a:ea typeface="Cambria Math" panose="02040503050406030204" pitchFamily="18" charset="0"/>
                  </a:rPr>
                  <a:t>;</a:t>
                </a:r>
                <a:r>
                  <a:rPr lang="cs-CZ" sz="1800" dirty="0">
                    <a:ea typeface="Cambria Math" panose="02040503050406030204" pitchFamily="18" charset="0"/>
                  </a:rPr>
                  <a:t> 95% intervalový odhad: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𝑂𝑅</m:t>
                            </m:r>
                          </m:e>
                        </m:acc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latin typeface="Cambria Math"/>
                              </a:rPr>
                              <m:t>∙</m:t>
                            </m:r>
                            <m:r>
                              <a:rPr lang="cs-CZ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− </m:t>
                            </m:r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̂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𝑂𝑅</m:t>
                            </m:r>
                          </m:e>
                        </m:acc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latin typeface="Cambria Math"/>
                              </a:rPr>
                              <m:t>∙</m:t>
                            </m:r>
                            <m:r>
                              <a:rPr lang="cs-CZ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cs-CZ" sz="18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rad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cs-CZ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cs-CZ" sz="8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  <a:blipFill>
                <a:blip r:embed="rId2"/>
                <a:stretch>
                  <a:fillRect l="-548" t="-1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54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pro asociační tabulky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363784" y="2027121"/>
            <a:ext cx="1585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exp</a:t>
            </a:r>
            <a:r>
              <a:rPr lang="cs-CZ" sz="1600" dirty="0"/>
              <a:t>. populace, tj. populace s vyšším rizikem události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798866" y="2505045"/>
            <a:ext cx="373363" cy="116601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porodn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 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v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ha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novorozeneck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 ú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mrt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zk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orm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ln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8889" r="-104397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444" t="-28889" r="-15436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758" t="-28889" r="-6839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126087" r="-104397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31111" r="-104397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37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i="1" dirty="0">
                    <a:solidFill>
                      <a:schemeClr val="tx2"/>
                    </a:solidFill>
                  </a:rPr>
                  <a:t>Závisí novorozenecká úmrtnost (do 7 dnů po porodu) na porodní váze? Data odpovídající situaci v New Yorku v roce 1974 jsou uvedena v následující tabulce.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Odhad relativního rizika novorozeneckého úmrtí u novorozenců s nízkou porodní hmotností (u exponované populace)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𝑧𝑘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𝑛𝑜𝑟𝑚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0,006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22,3</a:t>
                </a:r>
                <a:r>
                  <a:rPr lang="en-US" sz="1800" dirty="0">
                    <a:ea typeface="Cambria Math" panose="02040503050406030204" pitchFamily="18" charset="0"/>
                  </a:rPr>
                  <a:t>;</a:t>
                </a:r>
                <a:r>
                  <a:rPr lang="cs-CZ" sz="1800" dirty="0">
                    <a:ea typeface="Cambria Math" panose="02040503050406030204" pitchFamily="18" charset="0"/>
                  </a:rPr>
                  <a:t> 95% intervalový odhad: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19,2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i="1">
                            <a:latin typeface="Cambria Math"/>
                          </a:rPr>
                          <m:t>23,8</m:t>
                        </m:r>
                      </m:e>
                    </m:d>
                  </m:oMath>
                </a14:m>
                <a:endParaRPr lang="cs-CZ" sz="1800" dirty="0">
                  <a:ea typeface="Cambria Math" panose="02040503050406030204" pitchFamily="18" charset="0"/>
                </a:endParaRPr>
              </a:p>
              <a:p>
                <a:pPr marL="0"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>
                  <a:ea typeface="Cambria Math" panose="02040503050406030204" pitchFamily="18" charset="0"/>
                </a:endParaRPr>
              </a:p>
              <a:p>
                <a:pPr marL="457200" lvl="1" indent="-457200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/>
                  <a:t>Jestliže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100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1−</m:t>
                        </m:r>
                        <m:r>
                          <a:rPr lang="cs-CZ" sz="18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%</m:t>
                    </m:r>
                  </m:oMath>
                </a14:m>
                <a:r>
                  <a:rPr lang="en-US" sz="1800" dirty="0"/>
                  <a:t> </a:t>
                </a:r>
                <a:r>
                  <a:rPr lang="cs-CZ" sz="1800" dirty="0"/>
                  <a:t>intervalový odhad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𝑂𝑅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>
                    <a:solidFill>
                      <a:srgbClr val="00A499"/>
                    </a:solidFill>
                  </a:rPr>
                  <a:t>nezahrnuje</a:t>
                </a:r>
                <a:r>
                  <a:rPr lang="en-US" sz="1800" dirty="0">
                    <a:solidFill>
                      <a:srgbClr val="00A499"/>
                    </a:solidFill>
                  </a:rPr>
                  <a:t> 1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pak</a:t>
                </a:r>
                <a:r>
                  <a:rPr lang="en-US" sz="1800" dirty="0"/>
                  <a:t> </a:t>
                </a:r>
                <a:r>
                  <a:rPr lang="cs-CZ" sz="1800" dirty="0"/>
                  <a:t>na hladině významnosti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1800" dirty="0"/>
                  <a:t> </a:t>
                </a:r>
                <a:r>
                  <a:rPr lang="en-US" sz="1800" dirty="0" err="1">
                    <a:solidFill>
                      <a:srgbClr val="00A499"/>
                    </a:solidFill>
                  </a:rPr>
                  <a:t>zamítáme</a:t>
                </a:r>
                <a:r>
                  <a:rPr lang="cs-CZ" sz="1800" dirty="0"/>
                  <a:t> </a:t>
                </a:r>
                <a:r>
                  <a:rPr lang="en-US" sz="1800" dirty="0" err="1"/>
                  <a:t>hypotézu</a:t>
                </a:r>
                <a:r>
                  <a:rPr lang="en-US" sz="1800" dirty="0"/>
                  <a:t> </a:t>
                </a:r>
                <a:r>
                  <a:rPr lang="cs-CZ" sz="1800" dirty="0"/>
                  <a:t>     </a:t>
                </a:r>
                <a:r>
                  <a:rPr lang="en-US" sz="1800" dirty="0"/>
                  <a:t>o </a:t>
                </a:r>
                <a:r>
                  <a:rPr lang="en-US" sz="1800" dirty="0" err="1"/>
                  <a:t>nezávislosti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znaků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800" dirty="0"/>
                  <a:t>.</a:t>
                </a:r>
                <a:r>
                  <a:rPr lang="cs-CZ" sz="1800" dirty="0"/>
                  <a:t> </a:t>
                </a:r>
                <a:endParaRPr lang="cs-CZ" sz="18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  <a:blipFill>
                <a:blip r:embed="rId2"/>
                <a:stretch>
                  <a:fillRect l="-548" t="-1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55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pro asociační tabulky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363784" y="2027121"/>
            <a:ext cx="1585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exp</a:t>
            </a:r>
            <a:r>
              <a:rPr lang="cs-CZ" sz="1600" dirty="0"/>
              <a:t>. populace, tj. populace s vyšším rizikem události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798866" y="2505045"/>
            <a:ext cx="373363" cy="116601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porodn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 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v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ha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novorozeneck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 ú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mrt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zk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orm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ln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8889" r="-104397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444" t="-28889" r="-15436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758" t="-28889" r="-6839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126087" r="-104397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31111" r="-104397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39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i="1" dirty="0">
                    <a:solidFill>
                      <a:schemeClr val="tx2"/>
                    </a:solidFill>
                  </a:rPr>
                  <a:t>Závisí novorozenecká úmrtnost (do 7 dnů po porodu) na porodní váze? Data odpovídající situaci v New Yorku v roce 1974 jsou uvedena v následující tabulce.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Odhad relativního rizika novorozeneckého úmrtí u novorozenců s nízkou porodní hmotností (u exponované populace)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𝑂𝑅</m:t>
                        </m:r>
                      </m:e>
                    </m:acc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𝑧𝑘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𝑛𝑜𝑟𝑚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0,134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0,006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22,3</a:t>
                </a:r>
                <a:r>
                  <a:rPr lang="en-US" sz="1800" dirty="0">
                    <a:ea typeface="Cambria Math" panose="02040503050406030204" pitchFamily="18" charset="0"/>
                  </a:rPr>
                  <a:t>;</a:t>
                </a:r>
                <a:r>
                  <a:rPr lang="cs-CZ" sz="1800" dirty="0">
                    <a:ea typeface="Cambria Math" panose="02040503050406030204" pitchFamily="18" charset="0"/>
                  </a:rPr>
                  <a:t> 95% intervalový odhad: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19,2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i="1">
                            <a:latin typeface="Cambria Math"/>
                          </a:rPr>
                          <m:t>23,8</m:t>
                        </m:r>
                      </m:e>
                    </m:d>
                  </m:oMath>
                </a14:m>
                <a:endParaRPr lang="cs-CZ" sz="1800" dirty="0">
                  <a:ea typeface="Cambria Math" panose="02040503050406030204" pitchFamily="18" charset="0"/>
                </a:endParaRPr>
              </a:p>
              <a:p>
                <a:pPr marL="0"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5309"/>
              </a:xfrm>
              <a:blipFill>
                <a:blip r:embed="rId2"/>
                <a:stretch>
                  <a:fillRect l="-548" t="-1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56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pro asociační tabulky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363784" y="2027121"/>
            <a:ext cx="1585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exp</a:t>
            </a:r>
            <a:r>
              <a:rPr lang="cs-CZ" sz="1600" dirty="0"/>
              <a:t>. populace, tj. populace s vyšším rizikem události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798866" y="2505045"/>
            <a:ext cx="373363" cy="116601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porodn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 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v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ha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novorozeneck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 ú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mrt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zk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orm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ln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8889" r="-104397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444" t="-28889" r="-15436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758" t="-28889" r="-6839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126087" r="-104397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31111" r="-104397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73023B4-F5E6-4038-9EAD-0EAAF24DB0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276957"/>
                  </p:ext>
                </p:extLst>
              </p:nvPr>
            </p:nvGraphicFramePr>
            <p:xfrm>
              <a:off x="840824" y="4958019"/>
              <a:ext cx="10659750" cy="822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206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390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0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U exponované populace (populace vystavené sledovanému faktoru) je nižší šance na výskyt nemoci.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𝑂𝑅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Šance výskytu onemocnění u exponované a neexponované populace jsou shodné.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𝑂𝑅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U exponované populace je vyšší šance na výskyt nemoci.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73023B4-F5E6-4038-9EAD-0EAAF24DB0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276957"/>
                  </p:ext>
                </p:extLst>
              </p:nvPr>
            </p:nvGraphicFramePr>
            <p:xfrm>
              <a:off x="840824" y="4958019"/>
              <a:ext cx="10659750" cy="822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206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390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1" t="-28889" r="-707373" b="-2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U exponované populace (populace vystavené sledovanému faktoru) je nižší šance na výskyt nemoci.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1" t="-126087" r="-707373" b="-1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Šance výskytu onemocnění u exponované a neexponované populace jsou shodné.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1" t="-231111" r="-707373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U exponované populace je vyšší šance na výskyt nemoci.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2926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79856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2000" i="1" dirty="0">
                    <a:solidFill>
                      <a:schemeClr val="tx2"/>
                    </a:solidFill>
                  </a:rPr>
                  <a:t>Závisí novorozenecká úmrtnost (do 7 dnů po porodu) na porodní váze? Data odpovídající situaci v New Yorku v roce 1974 jsou uvedena v následující tabulce.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i="1" dirty="0">
                  <a:solidFill>
                    <a:schemeClr val="tx2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2000" i="1" dirty="0">
                  <a:solidFill>
                    <a:schemeClr val="tx2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Odhad relativního rizika novorozeneckého úmrtí u novorozenců s nízkou porodní hmotností (u exponované populace)</a:t>
                </a:r>
              </a:p>
              <a:p>
                <a:pPr marL="457200" lvl="1" indent="0">
                  <a:buNone/>
                </a:pPr>
                <a:endParaRPr lang="cs-CZ" sz="800" dirty="0"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𝑂𝑅</m:t>
                        </m:r>
                      </m:e>
                    </m:acc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22,3</a:t>
                </a:r>
                <a:r>
                  <a:rPr lang="en-US" sz="1800" dirty="0">
                    <a:ea typeface="Cambria Math" panose="02040503050406030204" pitchFamily="18" charset="0"/>
                  </a:rPr>
                  <a:t>;</a:t>
                </a:r>
                <a:r>
                  <a:rPr lang="cs-CZ" sz="1800" dirty="0">
                    <a:ea typeface="Cambria Math" panose="02040503050406030204" pitchFamily="18" charset="0"/>
                  </a:rPr>
                  <a:t> 95% intervalový odhad: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19,2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i="1">
                            <a:latin typeface="Cambria Math"/>
                          </a:rPr>
                          <m:t>23,8</m:t>
                        </m:r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1800" dirty="0">
                    <a:ea typeface="Cambria Math" panose="02040503050406030204" pitchFamily="18" charset="0"/>
                  </a:rPr>
                  <a:t>     </a:t>
                </a:r>
              </a:p>
              <a:p>
                <a:pPr marL="457200" lvl="1" indent="-457200">
                  <a:lnSpc>
                    <a:spcPct val="100000"/>
                  </a:lnSpc>
                  <a:buNone/>
                </a:pPr>
                <a:r>
                  <a:rPr lang="en-US" sz="1800" dirty="0">
                    <a:ea typeface="Cambria Math" panose="02040503050406030204" pitchFamily="18" charset="0"/>
                  </a:rPr>
                  <a:t>     </a:t>
                </a:r>
                <a:r>
                  <a:rPr lang="cs-CZ" sz="1800" dirty="0">
                    <a:ea typeface="Cambria Math" panose="02040503050406030204" pitchFamily="18" charset="0"/>
                  </a:rPr>
                  <a:t>    U novorozenců s nízkou porodní hmotností je šance na novorozeneckého úmrtí cca 22,3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:r>
                  <a:rPr lang="en-US" sz="1800" dirty="0" err="1">
                    <a:ea typeface="Cambria Math" panose="02040503050406030204" pitchFamily="18" charset="0"/>
                  </a:rPr>
                  <a:t>kr</a:t>
                </a:r>
                <a:r>
                  <a:rPr lang="cs-CZ" sz="1800" dirty="0" err="1">
                    <a:ea typeface="Cambria Math" panose="02040503050406030204" pitchFamily="18" charset="0"/>
                  </a:rPr>
                  <a:t>át</a:t>
                </a:r>
                <a:r>
                  <a:rPr lang="cs-CZ" sz="1800" dirty="0">
                    <a:ea typeface="Cambria Math" panose="02040503050406030204" pitchFamily="18" charset="0"/>
                  </a:rPr>
                  <a:t> vyšší než šance na novorozenecké úmrtí než u novorozenců s normální porodní hmotností. 95% intervalový odhad tohoto poměru šancí (</a:t>
                </a:r>
                <a:r>
                  <a:rPr lang="cs-CZ" sz="1800" dirty="0" err="1">
                    <a:ea typeface="Cambria Math" panose="02040503050406030204" pitchFamily="18" charset="0"/>
                  </a:rPr>
                  <a:t>Woolfova</a:t>
                </a:r>
                <a:r>
                  <a:rPr lang="cs-CZ" sz="1800" dirty="0">
                    <a:ea typeface="Cambria Math" panose="02040503050406030204" pitchFamily="18" charset="0"/>
                  </a:rPr>
                  <a:t> metoda) je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19,2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cs-CZ" sz="1800" i="1">
                            <a:latin typeface="Cambria Math"/>
                          </a:rPr>
                          <m:t>23,8</m:t>
                        </m:r>
                      </m:e>
                    </m:d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, tj. souvislost mezi porodní hmotností a novorozeneckým úmrtím je statisticky významná.</a:t>
                </a:r>
              </a:p>
              <a:p>
                <a:pPr marL="457200" lvl="1" indent="-457200">
                  <a:lnSpc>
                    <a:spcPct val="100000"/>
                  </a:lnSpc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  <a:p>
                <a:pPr marL="457200" lvl="1" indent="-457200">
                  <a:lnSpc>
                    <a:spcPct val="100000"/>
                  </a:lnSpc>
                  <a:buNone/>
                </a:pPr>
                <a:endParaRPr lang="cs-CZ" sz="1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79856"/>
              </a:xfrm>
              <a:blipFill>
                <a:blip r:embed="rId2"/>
                <a:stretch>
                  <a:fillRect l="-548" t="-12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57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pro asociační tabulky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F6959F-5F6C-46DF-8CF4-AEE8703EE773}"/>
              </a:ext>
            </a:extLst>
          </p:cNvPr>
          <p:cNvSpPr txBox="1"/>
          <p:nvPr/>
        </p:nvSpPr>
        <p:spPr>
          <a:xfrm>
            <a:off x="363784" y="2027121"/>
            <a:ext cx="1585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exp</a:t>
            </a:r>
            <a:r>
              <a:rPr lang="cs-CZ" sz="1600" dirty="0"/>
              <a:t>. populace, tj. populace s vyšším rizikem události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802EB7-B71E-4C94-A782-720B25F11B25}"/>
              </a:ext>
            </a:extLst>
          </p:cNvPr>
          <p:cNvSpPr/>
          <p:nvPr/>
        </p:nvSpPr>
        <p:spPr>
          <a:xfrm>
            <a:off x="1798866" y="2505045"/>
            <a:ext cx="373363" cy="116601"/>
          </a:xfrm>
          <a:prstGeom prst="rightArrow">
            <a:avLst/>
          </a:prstGeom>
          <a:solidFill>
            <a:srgbClr val="D1F3EF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porodn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 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v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ha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novorozeneck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 ú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mrt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ANO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NE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zk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 i="1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orm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ln</m:t>
                              </m:r>
                              <m:r>
                                <a:rPr lang="cs-CZ" sz="1800">
                                  <a:effectLst/>
                                  <a:latin typeface="Cambria Math"/>
                                  <a:ea typeface="Times New Roman"/>
                                </a:rPr>
                                <m:t>í</m:t>
                              </m:r>
                            </m:oMath>
                          </a14:m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Zástupný symbol pro obsah 3">
                <a:extLst>
                  <a:ext uri="{FF2B5EF4-FFF2-40B4-BE49-F238E27FC236}">
                    <a16:creationId xmlns:a16="http://schemas.microsoft.com/office/drawing/2014/main" id="{F13B86F2-4AC1-4E69-A717-021FA0F45C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41583" y="2140201"/>
              <a:ext cx="7627368" cy="10972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743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2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5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39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8889" r="-104397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444" t="-28889" r="-15436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5758" t="-28889" r="-68398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126087" r="-104397" b="-24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618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  <a:latin typeface="Times New Roman"/>
                              <a:ea typeface="Times New Roman"/>
                            </a:rPr>
                            <a:t>4 597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5 215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6" t="-231111" r="-104397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422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67 093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67 515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1 040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71 690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72 730</a:t>
                          </a:r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587347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24930" y="2857500"/>
            <a:ext cx="934214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Simpsonův</a:t>
            </a:r>
            <a:r>
              <a:rPr lang="cs-CZ" sz="3600" b="1" dirty="0"/>
              <a:t> paradox</a:t>
            </a:r>
            <a:endParaRPr lang="cs-CZ" sz="2800" b="1" dirty="0">
              <a:solidFill>
                <a:srgbClr val="00A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8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r>
              <a:rPr lang="cs-CZ" sz="2000" i="1" dirty="0">
                <a:solidFill>
                  <a:schemeClr val="tx2"/>
                </a:solidFill>
              </a:rPr>
              <a:t>V Horních Sádrovicích bylo hospitalizováno 600 „lehkých“ pacientů, z nichž 10 (1,7 </a:t>
            </a:r>
            <a:r>
              <a:rPr lang="en-US" sz="2000" i="1" dirty="0">
                <a:solidFill>
                  <a:schemeClr val="tx2"/>
                </a:solidFill>
              </a:rPr>
              <a:t>%) </a:t>
            </a:r>
            <a:r>
              <a:rPr lang="en-US" sz="2000" i="1" dirty="0" err="1">
                <a:solidFill>
                  <a:schemeClr val="tx2"/>
                </a:solidFill>
              </a:rPr>
              <a:t>zemřelo</a:t>
            </a:r>
            <a:r>
              <a:rPr lang="en-US" sz="2000" i="1" dirty="0">
                <a:solidFill>
                  <a:schemeClr val="tx2"/>
                </a:solidFill>
              </a:rPr>
              <a:t> a 400 </a:t>
            </a:r>
            <a:r>
              <a:rPr lang="cs-CZ" sz="2000" i="1" dirty="0">
                <a:solidFill>
                  <a:schemeClr val="tx2"/>
                </a:solidFill>
              </a:rPr>
              <a:t>„těžkých“ pacientů, z nichž zemřelo 190 (47,5 </a:t>
            </a:r>
            <a:r>
              <a:rPr lang="en-US" sz="2000" i="1" dirty="0">
                <a:solidFill>
                  <a:schemeClr val="tx2"/>
                </a:solidFill>
              </a:rPr>
              <a:t>%</a:t>
            </a:r>
            <a:r>
              <a:rPr lang="cs-CZ" sz="2000" i="1" dirty="0">
                <a:solidFill>
                  <a:schemeClr val="tx2"/>
                </a:solidFill>
              </a:rPr>
              <a:t>). Ve Staré </a:t>
            </a:r>
            <a:r>
              <a:rPr lang="cs-CZ" sz="2000" i="1" dirty="0" err="1">
                <a:solidFill>
                  <a:schemeClr val="tx2"/>
                </a:solidFill>
              </a:rPr>
              <a:t>Dláze</a:t>
            </a:r>
            <a:r>
              <a:rPr lang="cs-CZ" sz="2000" i="1" dirty="0">
                <a:solidFill>
                  <a:schemeClr val="tx2"/>
                </a:solidFill>
              </a:rPr>
              <a:t> bylo hospitalizováno 900 „lehkých“ pacientů, z nichž 30 (3,2 </a:t>
            </a:r>
            <a:r>
              <a:rPr lang="en-US" sz="2000" i="1" dirty="0">
                <a:solidFill>
                  <a:schemeClr val="tx2"/>
                </a:solidFill>
              </a:rPr>
              <a:t>%) </a:t>
            </a:r>
            <a:r>
              <a:rPr lang="en-US" sz="2000" i="1" dirty="0" err="1">
                <a:solidFill>
                  <a:schemeClr val="tx2"/>
                </a:solidFill>
              </a:rPr>
              <a:t>zemřelo</a:t>
            </a:r>
            <a:r>
              <a:rPr lang="en-US" sz="2000" i="1" dirty="0">
                <a:solidFill>
                  <a:schemeClr val="tx2"/>
                </a:solidFill>
              </a:rPr>
              <a:t> a 100 </a:t>
            </a:r>
            <a:r>
              <a:rPr lang="cs-CZ" sz="2000" i="1" dirty="0">
                <a:solidFill>
                  <a:schemeClr val="tx2"/>
                </a:solidFill>
              </a:rPr>
              <a:t>„těžkých“ pacientů, z nichž zemřelo 100 (10,0 </a:t>
            </a:r>
            <a:r>
              <a:rPr lang="en-US" sz="2000" i="1" dirty="0">
                <a:solidFill>
                  <a:schemeClr val="tx2"/>
                </a:solidFill>
              </a:rPr>
              <a:t>%</a:t>
            </a:r>
            <a:r>
              <a:rPr lang="cs-CZ" sz="2000" i="1" dirty="0">
                <a:solidFill>
                  <a:schemeClr val="tx2"/>
                </a:solidFill>
              </a:rPr>
              <a:t>).</a:t>
            </a: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59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</a:t>
            </a:r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0D86A9C-7E98-4A49-B7B0-172D2F952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41339"/>
              </p:ext>
            </p:extLst>
          </p:nvPr>
        </p:nvGraphicFramePr>
        <p:xfrm>
          <a:off x="2063552" y="2420888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 (10/600)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0,983 (590/600)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0,475 (190/400)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0,525 (210/400)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 (200/1000)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 (800/1000)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59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solidFill>
                  <a:schemeClr val="tx2"/>
                </a:solidFill>
              </a:rPr>
              <a:t>Pro diferencovaný přístup v personální politice potřebuje vedení podniku vědět, zda spokojenost v práci závisí na tom, jedná-li se o pražský závod či závody mimopražské. Šetření se účastnilo 100 pracovníků z Prahy a 200 pracovníků z venkova. Výsledky šetření jsou v následující tabulce. </a:t>
            </a: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tx2"/>
                </a:solidFill>
              </a:rPr>
              <a:t>Výsledky šetření analyzujte.</a:t>
            </a:r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8260A56-13E7-4B1D-ACA8-DBD2B6491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34087"/>
              </p:ext>
            </p:extLst>
          </p:nvPr>
        </p:nvGraphicFramePr>
        <p:xfrm>
          <a:off x="2216936" y="2575846"/>
          <a:ext cx="7632847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83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9836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60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</a:t>
            </a:r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0D86A9C-7E98-4A49-B7B0-172D2F952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56923"/>
              </p:ext>
            </p:extLst>
          </p:nvPr>
        </p:nvGraphicFramePr>
        <p:xfrm>
          <a:off x="1922403" y="1264617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 (10/600)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0,983 (590/600)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0,475 (190/400)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0,525 (210/400)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 (200/1000)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 (800/1000)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AC807A5-1988-4E40-9093-870FA8C0C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474895"/>
              </p:ext>
            </p:extLst>
          </p:nvPr>
        </p:nvGraphicFramePr>
        <p:xfrm>
          <a:off x="1922403" y="3744129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0,033 (30/900)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0,967 (870/900)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700 (70/100)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0,300 (30/100)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100 (100/1000)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 (900/1000)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0B9DFCF-D6F2-45BA-AABE-7502F84C2225}"/>
              </a:ext>
            </a:extLst>
          </p:cNvPr>
          <p:cNvSpPr txBox="1"/>
          <p:nvPr/>
        </p:nvSpPr>
        <p:spPr>
          <a:xfrm>
            <a:off x="2039997" y="612513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Kontingenční tabulky rozšířené o marginální četnosti a řádkové </a:t>
            </a:r>
            <a:r>
              <a:rPr lang="cs-CZ" i="1" dirty="0" err="1"/>
              <a:t>rel</a:t>
            </a:r>
            <a:r>
              <a:rPr lang="cs-CZ" i="1" dirty="0"/>
              <a:t>. četnosti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6248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61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</a:t>
            </a:r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0D86A9C-7E98-4A49-B7B0-172D2F952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17284"/>
              </p:ext>
            </p:extLst>
          </p:nvPr>
        </p:nvGraphicFramePr>
        <p:xfrm>
          <a:off x="1922403" y="1264617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 (10/600)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0,983 (590/600)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0,475 (190/400)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0,525 (210/400)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 (200/1000)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 (800/1000)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AC807A5-1988-4E40-9093-870FA8C0C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02340"/>
              </p:ext>
            </p:extLst>
          </p:nvPr>
        </p:nvGraphicFramePr>
        <p:xfrm>
          <a:off x="1922403" y="3744129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0,033 (30/900)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0,967 (870/900)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700 (70/100)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0,300 (30/100)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100 (100/1000)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 (900/1000)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0B9DFCF-D6F2-45BA-AABE-7502F84C2225}"/>
              </a:ext>
            </a:extLst>
          </p:cNvPr>
          <p:cNvSpPr txBox="1"/>
          <p:nvPr/>
        </p:nvSpPr>
        <p:spPr>
          <a:xfrm>
            <a:off x="2039997" y="612513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A499"/>
                </a:solidFill>
              </a:rPr>
              <a:t>Ve kterém městě je u lehkých pacientů nižší riziko úmrtí? </a:t>
            </a:r>
          </a:p>
        </p:txBody>
      </p:sp>
    </p:spTree>
    <p:extLst>
      <p:ext uri="{BB962C8B-B14F-4D97-AF65-F5344CB8AC3E}">
        <p14:creationId xmlns:p14="http://schemas.microsoft.com/office/powerpoint/2010/main" val="435699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62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</a:t>
            </a:r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0D86A9C-7E98-4A49-B7B0-172D2F952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53075"/>
              </p:ext>
            </p:extLst>
          </p:nvPr>
        </p:nvGraphicFramePr>
        <p:xfrm>
          <a:off x="1922403" y="1264617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A4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0,983 (590/600)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0,475 (190/400)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0,525 (210/400)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 (200/1000)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 (800/1000)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AC807A5-1988-4E40-9093-870FA8C0C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63675"/>
              </p:ext>
            </p:extLst>
          </p:nvPr>
        </p:nvGraphicFramePr>
        <p:xfrm>
          <a:off x="1922403" y="3744129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A4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0,033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(30/900)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0,967 (870/900)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0, 700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(70/100)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0,300 (30/100)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100 (100/1000)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 (900/1000)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0B9DFCF-D6F2-45BA-AABE-7502F84C2225}"/>
              </a:ext>
            </a:extLst>
          </p:cNvPr>
          <p:cNvSpPr txBox="1"/>
          <p:nvPr/>
        </p:nvSpPr>
        <p:spPr>
          <a:xfrm>
            <a:off x="2039997" y="612513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A499"/>
                </a:solidFill>
              </a:rPr>
              <a:t>Ve kterém městě je u lehkých pacientů nižší riziko úmrtí?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8DC681A-7F60-4688-8EE9-6E27D17CEC7B}"/>
              </a:ext>
            </a:extLst>
          </p:cNvPr>
          <p:cNvSpPr/>
          <p:nvPr/>
        </p:nvSpPr>
        <p:spPr>
          <a:xfrm>
            <a:off x="5099774" y="1208972"/>
            <a:ext cx="1847211" cy="4111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0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63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</a:t>
            </a:r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0D86A9C-7E98-4A49-B7B0-172D2F952E6B}"/>
              </a:ext>
            </a:extLst>
          </p:cNvPr>
          <p:cNvGraphicFramePr>
            <a:graphicFrameLocks noGrp="1"/>
          </p:cNvGraphicFramePr>
          <p:nvPr/>
        </p:nvGraphicFramePr>
        <p:xfrm>
          <a:off x="1922403" y="1264617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 (10/600)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0,983 (590/600)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0,475 (190/400)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0,525 (210/400)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 (200/1000)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 (800/1000)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AC807A5-1988-4E40-9093-870FA8C0C8B5}"/>
              </a:ext>
            </a:extLst>
          </p:cNvPr>
          <p:cNvGraphicFramePr>
            <a:graphicFrameLocks noGrp="1"/>
          </p:cNvGraphicFramePr>
          <p:nvPr/>
        </p:nvGraphicFramePr>
        <p:xfrm>
          <a:off x="1922403" y="3744129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0,033 (30/900)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0,967 (870/900)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700 (70/100)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0,300 (30/100)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100 (100/1000)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 (900/1000)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0B9DFCF-D6F2-45BA-AABE-7502F84C2225}"/>
              </a:ext>
            </a:extLst>
          </p:cNvPr>
          <p:cNvSpPr txBox="1"/>
          <p:nvPr/>
        </p:nvSpPr>
        <p:spPr>
          <a:xfrm>
            <a:off x="2039997" y="612513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A499"/>
                </a:solidFill>
              </a:rPr>
              <a:t>Ve kterém městě je u těžkých pacientů nižší riziko úmrtí? </a:t>
            </a:r>
          </a:p>
        </p:txBody>
      </p:sp>
    </p:spTree>
    <p:extLst>
      <p:ext uri="{BB962C8B-B14F-4D97-AF65-F5344CB8AC3E}">
        <p14:creationId xmlns:p14="http://schemas.microsoft.com/office/powerpoint/2010/main" val="39826103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64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</a:t>
            </a:r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0D86A9C-7E98-4A49-B7B0-172D2F952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257691"/>
              </p:ext>
            </p:extLst>
          </p:nvPr>
        </p:nvGraphicFramePr>
        <p:xfrm>
          <a:off x="1922403" y="1264617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 (10/600)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0,983 (590/600)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A4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0,475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(190/400)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0,525 (210/400)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 (200/1000)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 (800/1000)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AC807A5-1988-4E40-9093-870FA8C0C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393848"/>
              </p:ext>
            </p:extLst>
          </p:nvPr>
        </p:nvGraphicFramePr>
        <p:xfrm>
          <a:off x="1922403" y="3744129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0,033 (30/900)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0,967 (870/900)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A4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0, 700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(70/100)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0,300 (30/100)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100 (100/1000)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 (900/1000)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0B9DFCF-D6F2-45BA-AABE-7502F84C2225}"/>
              </a:ext>
            </a:extLst>
          </p:cNvPr>
          <p:cNvSpPr txBox="1"/>
          <p:nvPr/>
        </p:nvSpPr>
        <p:spPr>
          <a:xfrm>
            <a:off x="2039997" y="612513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A499"/>
                </a:solidFill>
              </a:rPr>
              <a:t>Ve kterém městě je u těžkých pacientů nižší riziko úmrtí?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CAD6A2B-718D-44BD-BCD1-E8C99E9D73DC}"/>
              </a:ext>
            </a:extLst>
          </p:cNvPr>
          <p:cNvSpPr/>
          <p:nvPr/>
        </p:nvSpPr>
        <p:spPr>
          <a:xfrm>
            <a:off x="5099774" y="1208972"/>
            <a:ext cx="1847211" cy="4111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1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65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</a:t>
            </a:r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0D86A9C-7E98-4A49-B7B0-172D2F952E6B}"/>
              </a:ext>
            </a:extLst>
          </p:cNvPr>
          <p:cNvGraphicFramePr>
            <a:graphicFrameLocks noGrp="1"/>
          </p:cNvGraphicFramePr>
          <p:nvPr/>
        </p:nvGraphicFramePr>
        <p:xfrm>
          <a:off x="1922403" y="1264617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 (10/600)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0,983 (590/600)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0,475 (190/400)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0,525 (210/400)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 (200/1000)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 (800/1000)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AC807A5-1988-4E40-9093-870FA8C0C8B5}"/>
              </a:ext>
            </a:extLst>
          </p:cNvPr>
          <p:cNvGraphicFramePr>
            <a:graphicFrameLocks noGrp="1"/>
          </p:cNvGraphicFramePr>
          <p:nvPr/>
        </p:nvGraphicFramePr>
        <p:xfrm>
          <a:off x="1922403" y="3744129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0,033 (30/900)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0,967 (870/900)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700 (70/100)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0,300 (30/100)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100 (100/1000)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 (900/1000)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0B9DFCF-D6F2-45BA-AABE-7502F84C2225}"/>
              </a:ext>
            </a:extLst>
          </p:cNvPr>
          <p:cNvSpPr txBox="1"/>
          <p:nvPr/>
        </p:nvSpPr>
        <p:spPr>
          <a:xfrm>
            <a:off x="2039997" y="612513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A499"/>
                </a:solidFill>
              </a:rPr>
              <a:t>Ve kterém městě je u pacientů nižší riziko úmrtí? </a:t>
            </a:r>
          </a:p>
        </p:txBody>
      </p:sp>
    </p:spTree>
    <p:extLst>
      <p:ext uri="{BB962C8B-B14F-4D97-AF65-F5344CB8AC3E}">
        <p14:creationId xmlns:p14="http://schemas.microsoft.com/office/powerpoint/2010/main" val="1807177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66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</a:t>
            </a:r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0D86A9C-7E98-4A49-B7B0-172D2F952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48925"/>
              </p:ext>
            </p:extLst>
          </p:nvPr>
        </p:nvGraphicFramePr>
        <p:xfrm>
          <a:off x="161109" y="1228353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 (10/600)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0,983 (590/600)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0,475 (190/400)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0,525 (210/400)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 (200/1000)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 (800/1000)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AC807A5-1988-4E40-9093-870FA8C0C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69881"/>
              </p:ext>
            </p:extLst>
          </p:nvPr>
        </p:nvGraphicFramePr>
        <p:xfrm>
          <a:off x="161109" y="3707865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0,033 (30/900)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0,967 (870/900)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700 (70/100)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0,300 (30/100)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100 (100/1000)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 (900/1000)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0B9DFCF-D6F2-45BA-AABE-7502F84C2225}"/>
              </a:ext>
            </a:extLst>
          </p:cNvPr>
          <p:cNvSpPr txBox="1"/>
          <p:nvPr/>
        </p:nvSpPr>
        <p:spPr>
          <a:xfrm>
            <a:off x="2039997" y="612513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A499"/>
                </a:solidFill>
              </a:rPr>
              <a:t>Ve kterém městě je u pacientů nižší riziko úmrtí? 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E4079E5D-A732-4788-88AC-5700832A5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41316"/>
              </p:ext>
            </p:extLst>
          </p:nvPr>
        </p:nvGraphicFramePr>
        <p:xfrm>
          <a:off x="8728109" y="2290666"/>
          <a:ext cx="3302782" cy="2366391"/>
        </p:xfrm>
        <a:graphic>
          <a:graphicData uri="http://schemas.openxmlformats.org/drawingml/2006/table">
            <a:tbl>
              <a:tblPr firstRow="1" firstCol="1" bandRow="1"/>
              <a:tblGrid>
                <a:gridCol w="114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Srovnání nemocnic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nemocnice/úmrtí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0,150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0,850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6351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67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</a:t>
            </a:r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0D86A9C-7E98-4A49-B7B0-172D2F952E6B}"/>
              </a:ext>
            </a:extLst>
          </p:cNvPr>
          <p:cNvGraphicFramePr>
            <a:graphicFrameLocks noGrp="1"/>
          </p:cNvGraphicFramePr>
          <p:nvPr/>
        </p:nvGraphicFramePr>
        <p:xfrm>
          <a:off x="161109" y="1228353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 (10/600)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0,983 (590/600)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0,475 (190/400)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0,525 (210/400)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 (200/1000)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 (800/1000)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AC807A5-1988-4E40-9093-870FA8C0C8B5}"/>
              </a:ext>
            </a:extLst>
          </p:cNvPr>
          <p:cNvGraphicFramePr>
            <a:graphicFrameLocks noGrp="1"/>
          </p:cNvGraphicFramePr>
          <p:nvPr/>
        </p:nvGraphicFramePr>
        <p:xfrm>
          <a:off x="161109" y="3707865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0,033 (30/900)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0,967 (870/900)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700 (70/100)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0,300 (30/100)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100 (100/1000)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 (900/1000)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0B9DFCF-D6F2-45BA-AABE-7502F84C2225}"/>
              </a:ext>
            </a:extLst>
          </p:cNvPr>
          <p:cNvSpPr txBox="1"/>
          <p:nvPr/>
        </p:nvSpPr>
        <p:spPr>
          <a:xfrm>
            <a:off x="2039997" y="612513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A499"/>
                </a:solidFill>
              </a:rPr>
              <a:t>Ve kterém městě je u pacientů nižší riziko úmrtí? 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E4079E5D-A732-4788-88AC-5700832A5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404999"/>
              </p:ext>
            </p:extLst>
          </p:nvPr>
        </p:nvGraphicFramePr>
        <p:xfrm>
          <a:off x="8728109" y="2290666"/>
          <a:ext cx="3302782" cy="2366391"/>
        </p:xfrm>
        <a:graphic>
          <a:graphicData uri="http://schemas.openxmlformats.org/drawingml/2006/table">
            <a:tbl>
              <a:tblPr firstRow="1" firstCol="1" bandRow="1"/>
              <a:tblGrid>
                <a:gridCol w="114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Srovnání nemocnic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nemocnice/úmrtí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A4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A4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0,150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0,850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7B1619A7-7D44-44A4-928B-FB613AD0EB57}"/>
              </a:ext>
            </a:extLst>
          </p:cNvPr>
          <p:cNvSpPr/>
          <p:nvPr/>
        </p:nvSpPr>
        <p:spPr>
          <a:xfrm>
            <a:off x="8728109" y="3664029"/>
            <a:ext cx="1121636" cy="4111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056124-F0E5-4728-8AA5-12654357790B}"/>
              </a:ext>
            </a:extLst>
          </p:cNvPr>
          <p:cNvSpPr txBox="1"/>
          <p:nvPr/>
        </p:nvSpPr>
        <p:spPr>
          <a:xfrm>
            <a:off x="9361859" y="4903119"/>
            <a:ext cx="2426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accent2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7044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68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 – </a:t>
            </a:r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0D86A9C-7E98-4A49-B7B0-172D2F952E6B}"/>
              </a:ext>
            </a:extLst>
          </p:cNvPr>
          <p:cNvGraphicFramePr>
            <a:graphicFrameLocks noGrp="1"/>
          </p:cNvGraphicFramePr>
          <p:nvPr/>
        </p:nvGraphicFramePr>
        <p:xfrm>
          <a:off x="161109" y="1228353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 (10/600)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0,983 (590/600)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0,475 (190/400)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0,525 (210/400)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 (200/1000)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 (800/1000)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AC807A5-1988-4E40-9093-870FA8C0C8B5}"/>
              </a:ext>
            </a:extLst>
          </p:cNvPr>
          <p:cNvGraphicFramePr>
            <a:graphicFrameLocks noGrp="1"/>
          </p:cNvGraphicFramePr>
          <p:nvPr/>
        </p:nvGraphicFramePr>
        <p:xfrm>
          <a:off x="161109" y="3707865"/>
          <a:ext cx="8229600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353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stav pacienta při přijetí/úmrtí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lehký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0,033 (30/900)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0,967 (870/900)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těžký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700 (70/100)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0,300 (30/100)</a:t>
                      </a:r>
                      <a:endParaRPr lang="cs-CZ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100 (100/1000)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 (900/1000)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0B9DFCF-D6F2-45BA-AABE-7502F84C2225}"/>
              </a:ext>
            </a:extLst>
          </p:cNvPr>
          <p:cNvSpPr txBox="1"/>
          <p:nvPr/>
        </p:nvSpPr>
        <p:spPr>
          <a:xfrm>
            <a:off x="2039997" y="612513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A499"/>
                </a:solidFill>
              </a:rPr>
              <a:t>Ve kterém městě je u pacientů nižší riziko úmrtí? 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E4079E5D-A732-4788-88AC-5700832A5DB3}"/>
              </a:ext>
            </a:extLst>
          </p:cNvPr>
          <p:cNvGraphicFramePr>
            <a:graphicFrameLocks noGrp="1"/>
          </p:cNvGraphicFramePr>
          <p:nvPr/>
        </p:nvGraphicFramePr>
        <p:xfrm>
          <a:off x="8728109" y="2290666"/>
          <a:ext cx="3302782" cy="2366391"/>
        </p:xfrm>
        <a:graphic>
          <a:graphicData uri="http://schemas.openxmlformats.org/drawingml/2006/table">
            <a:tbl>
              <a:tblPr firstRow="1" firstCol="1" bandRow="1"/>
              <a:tblGrid>
                <a:gridCol w="114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Srovnání nemocnic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nemocnice/úmrtí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Horní Sádrovice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A4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Stará </a:t>
                      </a:r>
                      <a:r>
                        <a:rPr lang="cs-CZ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Dláha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A4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2 000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0,150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0,850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7B1619A7-7D44-44A4-928B-FB613AD0EB57}"/>
              </a:ext>
            </a:extLst>
          </p:cNvPr>
          <p:cNvSpPr/>
          <p:nvPr/>
        </p:nvSpPr>
        <p:spPr>
          <a:xfrm>
            <a:off x="8728109" y="3664029"/>
            <a:ext cx="1121636" cy="4111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056124-F0E5-4728-8AA5-12654357790B}"/>
              </a:ext>
            </a:extLst>
          </p:cNvPr>
          <p:cNvSpPr txBox="1"/>
          <p:nvPr/>
        </p:nvSpPr>
        <p:spPr>
          <a:xfrm>
            <a:off x="9361859" y="4903119"/>
            <a:ext cx="242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accent2"/>
                </a:solidFill>
              </a:rPr>
              <a:t>Simpsonův</a:t>
            </a:r>
            <a:r>
              <a:rPr lang="cs-CZ" sz="2000" dirty="0">
                <a:solidFill>
                  <a:schemeClr val="accent2"/>
                </a:solidFill>
              </a:rPr>
              <a:t> paradox</a:t>
            </a:r>
          </a:p>
        </p:txBody>
      </p:sp>
    </p:spTree>
    <p:extLst>
      <p:ext uri="{BB962C8B-B14F-4D97-AF65-F5344CB8AC3E}">
        <p14:creationId xmlns:p14="http://schemas.microsoft.com/office/powerpoint/2010/main" val="31719956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Jedná se o situaci, kdy se závislost mezi dvěma znaky kvalitativně změní, jestliže uvážíme vliv znaku třetího (skrytého). (Např. vztah mezi úmrtnosti pacientů a místem léčby (Horní Sádrovice vs. Stará </a:t>
            </a:r>
            <a:r>
              <a:rPr lang="cs-CZ" sz="2000" dirty="0" err="1"/>
              <a:t>Dláha</a:t>
            </a:r>
            <a:r>
              <a:rPr lang="cs-CZ" sz="2000" dirty="0"/>
              <a:t>), vezmeme-li v úvahu stav pacienta při přijetí do nemocnice.)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Důvodem je silná závislost mezi jedním z dvou analyzovaných znaků a znakem skrytým.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69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</p:spTree>
    <p:extLst>
      <p:ext uri="{BB962C8B-B14F-4D97-AF65-F5344CB8AC3E}">
        <p14:creationId xmlns:p14="http://schemas.microsoft.com/office/powerpoint/2010/main" val="371536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V jakém formátu obvykle získáváme tento typ dat?</a:t>
            </a:r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lnSpc>
                <a:spcPct val="11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Převod dat ze standardního datového formátu do kontingenční tabulky umožňuje statistický software     i většina tabulkových procesorů.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Motivační příklad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8260A56-13E7-4B1D-ACA8-DBD2B6491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31708"/>
              </p:ext>
            </p:extLst>
          </p:nvPr>
        </p:nvGraphicFramePr>
        <p:xfrm>
          <a:off x="5220930" y="3212941"/>
          <a:ext cx="657928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1563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0EAF87CC-4DA0-4FB9-BE63-5B0EE1462E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128554"/>
                  </p:ext>
                </p:extLst>
              </p:nvPr>
            </p:nvGraphicFramePr>
            <p:xfrm>
              <a:off x="766887" y="2626201"/>
              <a:ext cx="3184748" cy="22707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191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56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Místo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Stupeň spokojenosti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Praha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velmi 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Praha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spíše 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Venkov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spíše nespokojen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>
                              <a:effectLst/>
                            </a:rPr>
                            <a:t>Praha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spíše 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>
                              <a:effectLst/>
                            </a:rPr>
                            <a:t>Venkov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velmi 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Venkov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spíše 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0EAF87CC-4DA0-4FB9-BE63-5B0EE1462E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128554"/>
                  </p:ext>
                </p:extLst>
              </p:nvPr>
            </p:nvGraphicFramePr>
            <p:xfrm>
              <a:off x="766887" y="2626201"/>
              <a:ext cx="3184748" cy="22707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191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56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Místo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Stupeň spokojenosti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Praha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velmi 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Praha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spíše 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Venkov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spíše nespokojen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>
                              <a:effectLst/>
                            </a:rPr>
                            <a:t>Praha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spíše 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>
                              <a:effectLst/>
                            </a:rPr>
                            <a:t>Venkov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velmi 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5" t="-634783" r="-213095" b="-15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7472" t="-634783" r="-562" b="-15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Venkov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cs-CZ" sz="1800" u="none" strike="noStrike" dirty="0">
                              <a:effectLst/>
                            </a:rPr>
                            <a:t>spíše spokojen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5CC67DC8-D7DD-49A6-8002-C3A031A7BD35}"/>
              </a:ext>
            </a:extLst>
          </p:cNvPr>
          <p:cNvSpPr txBox="1"/>
          <p:nvPr/>
        </p:nvSpPr>
        <p:spPr>
          <a:xfrm>
            <a:off x="952746" y="2195473"/>
            <a:ext cx="26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A499"/>
                </a:solidFill>
              </a:rPr>
              <a:t>standardní datový formát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CD10CC7-809A-4137-84DF-A591DB227A5D}"/>
              </a:ext>
            </a:extLst>
          </p:cNvPr>
          <p:cNvSpPr txBox="1"/>
          <p:nvPr/>
        </p:nvSpPr>
        <p:spPr>
          <a:xfrm>
            <a:off x="7205340" y="2677318"/>
            <a:ext cx="26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A499"/>
                </a:solidFill>
              </a:rPr>
              <a:t>kontingenční tabulka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25660644-6503-402B-BCFC-1F289B56A4B9}"/>
              </a:ext>
            </a:extLst>
          </p:cNvPr>
          <p:cNvSpPr/>
          <p:nvPr/>
        </p:nvSpPr>
        <p:spPr>
          <a:xfrm>
            <a:off x="4182643" y="3580908"/>
            <a:ext cx="825909" cy="454251"/>
          </a:xfrm>
          <a:prstGeom prst="rightArrow">
            <a:avLst/>
          </a:prstGeom>
          <a:solidFill>
            <a:srgbClr val="D1F3EF"/>
          </a:solidFill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4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379856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r>
              <a:rPr lang="cs-CZ" sz="2000" b="1" dirty="0"/>
              <a:t>Zajímavé odkazy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hlinkClick r:id="rId2"/>
              </a:rPr>
              <a:t>http://koroptew.blogspot.com/2010/11/zlocin-statistika.html</a:t>
            </a:r>
            <a:r>
              <a:rPr lang="cs-CZ" sz="1700" dirty="0"/>
              <a:t> </a:t>
            </a:r>
            <a:endParaRPr lang="en-US" sz="17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1700" dirty="0" err="1"/>
              <a:t>Agresti</a:t>
            </a:r>
            <a:r>
              <a:rPr lang="en-US" sz="1700" dirty="0"/>
              <a:t>, A. (2002). Categorical Data Analysis, Second Edition. Hoboken: John Wiley and Sons. ISBN 0-471-36093-7.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Blyth, C. R. (1972). On Simpson's paradox and the sure-thing principle. Journal of the American Statistical Association, 67, 364-366.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Davis, L. J. (1989). Intersection union tests for strictly collapsibility in three-dimensional contingency tables. Annals of Statistics, 17, 1693-1708.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Dong, J. (1998). Simpson's paradox. Pp. 4108-4110 in Encyclopedia of Biostatistics, vol. 5. Chichester: John Wiley and Sons.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1700" dirty="0" err="1"/>
              <a:t>Pavlides</a:t>
            </a:r>
            <a:r>
              <a:rPr lang="en-US" sz="1700" dirty="0"/>
              <a:t>, M. G., Perlman, M. D. (2009). How likely is Simpson's paradox? The American Statistician, 63, 226-233.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Samuels, M. L. (1993). Simpson's paradox and related phenomena. Journal of the American Statistical Association, 88, 81-88.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Simpson, E. H. (1951). The interpretation of interaction in contingency tables. Journal of the Royal Statistical Society, Series B, 13, 238-241.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Wagner, C. H. (1982). Simpson's paradox in real life. The American Statistician, 36, 46-48.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1700" dirty="0" err="1"/>
              <a:t>Wardrop</a:t>
            </a:r>
            <a:r>
              <a:rPr lang="en-US" sz="1700" dirty="0"/>
              <a:t>, R. L. (1995). Simpson's paradox and the hot hand in basketball. The American Statistician, 49, 24-28. </a:t>
            </a:r>
            <a:endParaRPr lang="cs-CZ" sz="1700" i="1" dirty="0">
              <a:solidFill>
                <a:schemeClr val="tx2"/>
              </a:solidFill>
            </a:endParaRPr>
          </a:p>
          <a:p>
            <a:pPr marL="0" indent="0">
              <a:buClr>
                <a:srgbClr val="00A499"/>
              </a:buClr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  <a:p>
            <a:pPr marL="457200" lvl="1" indent="-457200">
              <a:lnSpc>
                <a:spcPct val="100000"/>
              </a:lnSpc>
              <a:buNone/>
            </a:pPr>
            <a:endParaRPr lang="cs-CZ" sz="1800" dirty="0">
              <a:ea typeface="Cambria Math" panose="020405030504060302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70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Simpsonův</a:t>
            </a:r>
            <a:r>
              <a:rPr lang="cs-CZ" dirty="0"/>
              <a:t> paradox</a:t>
            </a:r>
          </a:p>
        </p:txBody>
      </p:sp>
    </p:spTree>
    <p:extLst>
      <p:ext uri="{BB962C8B-B14F-4D97-AF65-F5344CB8AC3E}">
        <p14:creationId xmlns:p14="http://schemas.microsoft.com/office/powerpoint/2010/main" val="40123917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24930" y="2857500"/>
            <a:ext cx="934214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Analýza závislosti dvou kvantitativních proměnných</a:t>
            </a:r>
            <a:endParaRPr lang="cs-CZ" sz="2800" b="1" dirty="0">
              <a:solidFill>
                <a:srgbClr val="00A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3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798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Kovariance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/>
                  <a:t>je definována jako sdružený centrální moment řádu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1+1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𝑐𝑜𝑣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𝑌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b="1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b="1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b="1" dirty="0"/>
                  <a:t>Vlastnosti kovariance:</a:t>
                </a:r>
                <a:endParaRPr lang="cs-CZ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𝑋𝑌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∙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/>
                  <a:t>      (výpočetní vztah)</a:t>
                </a:r>
              </a:p>
              <a:p>
                <a:pPr marL="342900" indent="-3429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,</a:t>
                </a:r>
              </a:p>
              <a:p>
                <a:pPr marL="342900" indent="-3429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/>
                  <a:t>,</a:t>
                </a: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cs-CZ" dirty="0"/>
                  <a:t>jsou-li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nezávislé náhodné veličiny, pak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lvl="1" indent="-457200">
                  <a:lnSpc>
                    <a:spcPct val="100000"/>
                  </a:lnSpc>
                  <a:buNone/>
                </a:pPr>
                <a:endParaRPr lang="cs-CZ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79856"/>
              </a:xfrm>
              <a:blipFill>
                <a:blip r:embed="rId2"/>
                <a:stretch>
                  <a:fillRect l="-603" t="-12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72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 z pravděpodobnosti - kovariance</a:t>
            </a:r>
          </a:p>
        </p:txBody>
      </p:sp>
    </p:spTree>
    <p:extLst>
      <p:ext uri="{BB962C8B-B14F-4D97-AF65-F5344CB8AC3E}">
        <p14:creationId xmlns:p14="http://schemas.microsoft.com/office/powerpoint/2010/main" val="26018671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73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 z pravděpodobnosti – korelační koeficient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818C3BC7-F30C-45B6-8930-DBD4173FFC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Korelační koeficient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 </a:t>
                </a:r>
                <a:r>
                  <a:rPr lang="cs-CZ" dirty="0"/>
                  <a:t>je mírou závislosti náhodných veličin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i="1">
                        <a:latin typeface="Cambria Math"/>
                      </a:rPr>
                      <m:t>𝑌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𝑐𝑜𝑣</m:t>
                                    </m:r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𝐷𝑋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∙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𝐷𝑌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cs-CZ" i="1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𝐷𝑋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𝐷𝑌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≠0,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0                                      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𝑗𝑖𝑛𝑎𝑘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SzPct val="130000"/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SzPct val="130000"/>
                  <a:buNone/>
                </a:pPr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>
                  <a:buClr>
                    <a:srgbClr val="00A499"/>
                  </a:buClr>
                  <a:buSzPct val="130000"/>
                  <a:buNone/>
                </a:pPr>
                <a:r>
                  <a:rPr lang="cs-CZ" dirty="0" err="1">
                    <a:solidFill>
                      <a:srgbClr val="00A499"/>
                    </a:solidFill>
                  </a:rPr>
                  <a:t>Pearsonův</a:t>
                </a:r>
                <a:r>
                  <a:rPr lang="cs-CZ" dirty="0">
                    <a:solidFill>
                      <a:srgbClr val="00A499"/>
                    </a:solidFill>
                  </a:rPr>
                  <a:t> výběrový korelační koeficient </a:t>
                </a:r>
                <a:r>
                  <a:rPr lang="cs-CZ" dirty="0"/>
                  <a:t>je mírou </a:t>
                </a:r>
                <a:r>
                  <a:rPr lang="cs-CZ" b="1" dirty="0">
                    <a:solidFill>
                      <a:srgbClr val="00A499"/>
                    </a:solidFill>
                  </a:rPr>
                  <a:t>lineární</a:t>
                </a:r>
                <a:r>
                  <a:rPr lang="cs-CZ" dirty="0"/>
                  <a:t> závislosti.</a:t>
                </a:r>
              </a:p>
              <a:p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818C3BC7-F30C-45B6-8930-DBD4173FF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8987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74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 z pravděpodobnosti – korelační koeficient</a:t>
            </a:r>
          </a:p>
        </p:txBody>
      </p:sp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0DFE1FEE-A0FD-4EBA-8C51-7AEB6B3BE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b="1" dirty="0"/>
              <a:t>Vizualizace – bodový graf                                                  </a:t>
            </a:r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F152D84-A476-4B3E-A8DF-0FD5108E8652}"/>
                  </a:ext>
                </a:extLst>
              </p:cNvPr>
              <p:cNvSpPr txBox="1"/>
              <p:nvPr/>
            </p:nvSpPr>
            <p:spPr>
              <a:xfrm>
                <a:off x="5069711" y="1346199"/>
                <a:ext cx="6588054" cy="5069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A499"/>
                  </a:buClr>
                  <a:buSzPct val="130000"/>
                  <a:buFont typeface="Wingdings" panose="05000000000000000000" pitchFamily="2" charset="2"/>
                  <a:buChar char="§"/>
                </a:pPr>
                <a:r>
                  <a:rPr lang="cs-CZ" sz="2000" b="1" dirty="0"/>
                  <a:t>  </a:t>
                </a:r>
                <a:r>
                  <a:rPr lang="cs-CZ" sz="2000" b="1" dirty="0" err="1"/>
                  <a:t>Pearsonův</a:t>
                </a:r>
                <a:r>
                  <a:rPr lang="cs-CZ" sz="2000" b="1" dirty="0"/>
                  <a:t> výběrový korelační koeficient</a:t>
                </a:r>
              </a:p>
              <a:p>
                <a:endParaRPr lang="cs-CZ" sz="20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000" dirty="0"/>
                  <a:t> </a:t>
                </a:r>
              </a:p>
              <a:p>
                <a:endParaRPr lang="cs-CZ" sz="2000" dirty="0"/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700" i="1">
                        <a:latin typeface="Cambria Math"/>
                      </a:rPr>
                      <m:t>−1≤</m:t>
                    </m:r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≤1</m:t>
                    </m:r>
                  </m:oMath>
                </a14:m>
                <a:r>
                  <a:rPr lang="cs-CZ" sz="1700" dirty="0"/>
                  <a:t>,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=</m:t>
                    </m:r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sz="1700" dirty="0"/>
                  <a:t>,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=1</m:t>
                    </m:r>
                  </m:oMath>
                </a14:m>
                <a:r>
                  <a:rPr lang="cs-CZ" sz="1700" dirty="0"/>
                  <a:t>,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je-li </a:t>
                </a:r>
                <a14:m>
                  <m:oMath xmlns:m="http://schemas.openxmlformats.org/officeDocument/2006/math"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=0</m:t>
                    </m:r>
                  </m:oMath>
                </a14:m>
                <a:r>
                  <a:rPr lang="cs-CZ" sz="1700" dirty="0"/>
                  <a:t>, říkáme, že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700" dirty="0"/>
                  <a:t>jsou </a:t>
                </a:r>
                <a:r>
                  <a:rPr lang="cs-CZ" sz="1700" dirty="0">
                    <a:solidFill>
                      <a:srgbClr val="00A499"/>
                    </a:solidFill>
                  </a:rPr>
                  <a:t>nekorelované</a:t>
                </a:r>
                <a:r>
                  <a:rPr lang="cs-CZ" sz="1700" dirty="0"/>
                  <a:t> znaky,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je-li </a:t>
                </a:r>
                <a14:m>
                  <m:oMath xmlns:m="http://schemas.openxmlformats.org/officeDocument/2006/math"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&gt;0</m:t>
                    </m:r>
                  </m:oMath>
                </a14:m>
                <a:r>
                  <a:rPr lang="cs-CZ" sz="1700" dirty="0"/>
                  <a:t>, říkáme, že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700" dirty="0"/>
                  <a:t>jsou </a:t>
                </a:r>
                <a:r>
                  <a:rPr lang="cs-CZ" sz="1700" dirty="0">
                    <a:solidFill>
                      <a:srgbClr val="00A499"/>
                    </a:solidFill>
                  </a:rPr>
                  <a:t>pozitivně korelované </a:t>
                </a:r>
                <a:r>
                  <a:rPr lang="cs-CZ" sz="1700" b="1" dirty="0"/>
                  <a:t>(</a:t>
                </a:r>
                <a:r>
                  <a:rPr lang="cs-CZ" sz="1700" dirty="0"/>
                  <a:t>s rostoucím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700" dirty="0"/>
                  <a:t> roste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1700" dirty="0"/>
                  <a:t>), 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je-li </a:t>
                </a:r>
                <a14:m>
                  <m:oMath xmlns:m="http://schemas.openxmlformats.org/officeDocument/2006/math">
                    <m:r>
                      <a:rPr lang="cs-CZ" sz="17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/>
                          </a:rPr>
                          <m:t>𝑋</m:t>
                        </m:r>
                        <m:r>
                          <a:rPr lang="cs-CZ" sz="1700" i="1">
                            <a:latin typeface="Cambria Math"/>
                          </a:rPr>
                          <m:t>,</m:t>
                        </m:r>
                        <m:r>
                          <a:rPr lang="cs-CZ" sz="17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cs-CZ" sz="1700" i="1">
                        <a:latin typeface="Cambria Math"/>
                      </a:rPr>
                      <m:t>&lt;0</m:t>
                    </m:r>
                  </m:oMath>
                </a14:m>
                <a:r>
                  <a:rPr lang="cs-CZ" sz="1700" dirty="0"/>
                  <a:t>, říkáme, že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700" dirty="0"/>
                  <a:t>jsou </a:t>
                </a:r>
                <a:r>
                  <a:rPr lang="cs-CZ" sz="1700" dirty="0">
                    <a:solidFill>
                      <a:srgbClr val="00A499"/>
                    </a:solidFill>
                  </a:rPr>
                  <a:t>negativně korelované </a:t>
                </a:r>
                <a:r>
                  <a:rPr lang="cs-CZ" sz="1700" b="1" dirty="0"/>
                  <a:t>(</a:t>
                </a:r>
                <a:r>
                  <a:rPr lang="cs-CZ" sz="1700" dirty="0"/>
                  <a:t>s rostoucím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700" dirty="0"/>
                  <a:t> klesá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1700" dirty="0"/>
                  <a:t>),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700" dirty="0"/>
                  <a:t>je-li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700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cs-CZ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7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cs-CZ" sz="17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sz="1700" dirty="0"/>
                  <a:t>, pak je mezi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700" dirty="0"/>
                  <a:t>a </a:t>
                </a: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1700" dirty="0"/>
                  <a:t> </a:t>
                </a:r>
                <a:r>
                  <a:rPr lang="cs-CZ" sz="1700" dirty="0">
                    <a:solidFill>
                      <a:srgbClr val="00A499"/>
                    </a:solidFill>
                  </a:rPr>
                  <a:t>lineární závislost</a:t>
                </a:r>
                <a:r>
                  <a:rPr lang="cs-CZ" sz="1700" dirty="0"/>
                  <a:t>.</a:t>
                </a:r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F152D84-A476-4B3E-A8DF-0FD5108E8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11" y="1346199"/>
                <a:ext cx="6588054" cy="5069658"/>
              </a:xfrm>
              <a:prstGeom prst="rect">
                <a:avLst/>
              </a:prstGeom>
              <a:blipFill>
                <a:blip r:embed="rId2"/>
                <a:stretch>
                  <a:fillRect l="-1481" t="-2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6C8CB0A-F261-4EEE-BC5B-22B5F035B89F}"/>
              </a:ext>
            </a:extLst>
          </p:cNvPr>
          <p:cNvGraphicFramePr>
            <a:graphicFrameLocks/>
          </p:cNvGraphicFramePr>
          <p:nvPr/>
        </p:nvGraphicFramePr>
        <p:xfrm>
          <a:off x="691016" y="1849127"/>
          <a:ext cx="3695789" cy="331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43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75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5" y="136726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664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76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610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77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751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78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863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79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919" y="136726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8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84097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</a:pPr>
            <a:r>
              <a:rPr lang="cs-CZ" sz="2000" dirty="0"/>
              <a:t>Dvourozměrná tabulka četností, z jejichž hodnot můžeme usoudit na závislost či nezávislost mezi dvěma kategoriálními proměnnými.</a:t>
            </a:r>
          </a:p>
          <a:p>
            <a:pPr>
              <a:buClr>
                <a:srgbClr val="00A499"/>
              </a:buClr>
            </a:pPr>
            <a:endParaRPr lang="cs-CZ" dirty="0"/>
          </a:p>
          <a:p>
            <a:pPr>
              <a:buClr>
                <a:srgbClr val="00A499"/>
              </a:buClr>
            </a:pPr>
            <a:endParaRPr lang="cs-CZ" sz="2000" dirty="0"/>
          </a:p>
          <a:p>
            <a:pPr>
              <a:buClr>
                <a:srgbClr val="00A499"/>
              </a:buClr>
            </a:pPr>
            <a:endParaRPr lang="cs-CZ" dirty="0"/>
          </a:p>
          <a:p>
            <a:pPr>
              <a:buClr>
                <a:srgbClr val="00A499"/>
              </a:buClr>
            </a:pPr>
            <a:endParaRPr lang="cs-CZ" sz="2000" dirty="0"/>
          </a:p>
          <a:p>
            <a:pPr>
              <a:buClr>
                <a:srgbClr val="00A499"/>
              </a:buClr>
            </a:pPr>
            <a:endParaRPr lang="cs-CZ" dirty="0"/>
          </a:p>
          <a:p>
            <a:pPr>
              <a:buClr>
                <a:srgbClr val="00A499"/>
              </a:buClr>
            </a:pPr>
            <a:endParaRPr lang="cs-CZ" sz="2000" dirty="0"/>
          </a:p>
          <a:p>
            <a:pPr>
              <a:buClr>
                <a:srgbClr val="00A499"/>
              </a:buClr>
            </a:pPr>
            <a:r>
              <a:rPr lang="cs-CZ" sz="2000" dirty="0"/>
              <a:t>Rozšířená kontingenční tabulka obsahuje navíc tzv. marginální četnosti (sumární řádek a sloupec).</a:t>
            </a:r>
          </a:p>
          <a:p>
            <a:pPr marL="0" indent="0">
              <a:buClr>
                <a:srgbClr val="00A499"/>
              </a:buClr>
              <a:buNone/>
            </a:pPr>
            <a:r>
              <a:rPr lang="cs-CZ" dirty="0"/>
              <a:t>Jako doplňující informace se často uvádí:</a:t>
            </a:r>
            <a:endParaRPr lang="cs-CZ" sz="2000" dirty="0"/>
          </a:p>
          <a:p>
            <a:pPr>
              <a:buClr>
                <a:srgbClr val="00A499"/>
              </a:buClr>
            </a:pPr>
            <a:r>
              <a:rPr lang="cs-CZ" sz="1800" dirty="0"/>
              <a:t>Sdružené relativní četnosti</a:t>
            </a:r>
          </a:p>
          <a:p>
            <a:pPr>
              <a:buClr>
                <a:srgbClr val="00A499"/>
              </a:buClr>
            </a:pPr>
            <a:r>
              <a:rPr lang="cs-CZ" sz="1800" dirty="0"/>
              <a:t>Řádkové relativní četnosti</a:t>
            </a:r>
          </a:p>
          <a:p>
            <a:pPr>
              <a:buClr>
                <a:srgbClr val="00A499"/>
              </a:buClr>
            </a:pPr>
            <a:r>
              <a:rPr lang="cs-CZ" sz="1800" dirty="0"/>
              <a:t>Sloupcové relativní četnosti</a:t>
            </a:r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Co je to kontingenční tabulka?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Zástupný symbol pro obsah 3">
                <a:extLst>
                  <a:ext uri="{FF2B5EF4-FFF2-40B4-BE49-F238E27FC236}">
                    <a16:creationId xmlns:a16="http://schemas.microsoft.com/office/drawing/2014/main" id="{1B806F97-C318-43A2-B968-AC5FD510D2A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12951411"/>
                  </p:ext>
                </p:extLst>
              </p:nvPr>
            </p:nvGraphicFramePr>
            <p:xfrm>
              <a:off x="2133130" y="2222813"/>
              <a:ext cx="8229600" cy="1725168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𝑋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\</m:t>
                                </m:r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</m:t>
                                    </m:r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</m:t>
                                    </m:r>
                                    <m:r>
                                      <a:rPr lang="cs-CZ" sz="1800" b="1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  <m:r>
                                      <a:rPr lang="cs-CZ" sz="1800" b="1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800" i="1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𝑟</m:t>
                                    </m:r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𝑟</m:t>
                                    </m:r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𝑟𝑠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𝑟</m:t>
                                    </m:r>
                                    <m:r>
                                      <a:rPr lang="cs-CZ" sz="1800" b="1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b="1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∙</m:t>
                                    </m:r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b="1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∙</m:t>
                                    </m:r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>
                                    <a:solidFill>
                                      <a:srgbClr val="C0504D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800" b="1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∙</m:t>
                                    </m:r>
                                    <m:r>
                                      <a:rPr lang="cs-CZ" sz="1800" i="1">
                                        <a:solidFill>
                                          <a:srgbClr val="C0504D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 smtClean="0">
                                    <a:solidFill>
                                      <a:srgbClr val="00A499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cs-CZ" sz="1800" dirty="0">
                            <a:solidFill>
                              <a:srgbClr val="00A499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Zástupný symbol pro obsah 3">
                <a:extLst>
                  <a:ext uri="{FF2B5EF4-FFF2-40B4-BE49-F238E27FC236}">
                    <a16:creationId xmlns:a16="http://schemas.microsoft.com/office/drawing/2014/main" id="{1B806F97-C318-43A2-B968-AC5FD510D2A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12951411"/>
                  </p:ext>
                </p:extLst>
              </p:nvPr>
            </p:nvGraphicFramePr>
            <p:xfrm>
              <a:off x="2133130" y="2222813"/>
              <a:ext cx="8229600" cy="1725168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22917" r="-502222" b="-53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22917" r="-402222" b="-53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58" t="-22917" r="-300442" b="-53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89" t="-22917" r="-201778" b="-53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889" t="-22917" r="-101778" b="-53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120408" r="-502222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120408" r="-402222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58" t="-120408" r="-300442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89" t="-120408" r="-201778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889" t="-120408" r="-101778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889" t="-120408" r="-1778" b="-4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225000" r="-502222" b="-3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225000" r="-402222" b="-3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58" t="-225000" r="-300442" b="-3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89" t="-225000" r="-201778" b="-3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889" t="-225000" r="-101778" b="-3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889" t="-225000" r="-1778" b="-3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346667" r="-502222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346667" r="-402222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58" t="-346667" r="-300442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89" t="-346667" r="-201778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889" t="-346667" r="-101778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889" t="-346667" r="-1778" b="-2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413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410204" r="-502222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410204" r="-402222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58" t="-410204" r="-300442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89" t="-410204" r="-201778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889" t="-410204" r="-101778" b="-1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889" t="-410204" r="-1778" b="-138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555556" r="-40222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58" t="-555556" r="-30044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89" t="-555556" r="-20177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889" t="-555556" r="-101778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889" t="-555556" r="-1778" b="-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32DB8211-3159-431A-8C53-94C7C9D93A76}"/>
              </a:ext>
            </a:extLst>
          </p:cNvPr>
          <p:cNvSpPr txBox="1"/>
          <p:nvPr/>
        </p:nvSpPr>
        <p:spPr>
          <a:xfrm>
            <a:off x="3410181" y="3947981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</p:spTree>
    <p:extLst>
      <p:ext uri="{BB962C8B-B14F-4D97-AF65-F5344CB8AC3E}">
        <p14:creationId xmlns:p14="http://schemas.microsoft.com/office/powerpoint/2010/main" val="34334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80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3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81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48" y="389527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102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82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8" y="3874208"/>
            <a:ext cx="3779848" cy="242337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531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83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5" y="3895270"/>
            <a:ext cx="3779848" cy="242337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171" y="3909518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219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84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5" y="3895270"/>
            <a:ext cx="3779848" cy="242337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3909518"/>
            <a:ext cx="3779848" cy="242337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25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85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5" y="3895270"/>
            <a:ext cx="3779848" cy="242337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3909518"/>
            <a:ext cx="3779848" cy="242337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481" y="3909518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384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86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5" y="3895270"/>
            <a:ext cx="3779848" cy="242337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71" y="3909518"/>
            <a:ext cx="3779848" cy="242337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481" y="3895270"/>
            <a:ext cx="3779848" cy="242337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66" y="1367260"/>
            <a:ext cx="3779848" cy="242337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171" y="1346199"/>
            <a:ext cx="3779848" cy="24233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919" y="134619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336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87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74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88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709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89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9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84097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Doplňující informace ke kont. tabulce (motivační příklad)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8FA4124C-7158-4EED-9ABB-92695B6EC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8669"/>
              </p:ext>
            </p:extLst>
          </p:nvPr>
        </p:nvGraphicFramePr>
        <p:xfrm>
          <a:off x="779263" y="1466434"/>
          <a:ext cx="10938604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6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05">
                  <a:extLst>
                    <a:ext uri="{9D8B030D-6E8A-4147-A177-3AD203B41FA5}">
                      <a16:colId xmlns:a16="http://schemas.microsoft.com/office/drawing/2014/main" val="587658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místo/stupeň spokojenosti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nespokojen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spíše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velmi spokojen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Praha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Venkov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6603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8D771951-6D35-4FC4-9795-0E607866419C}"/>
              </a:ext>
            </a:extLst>
          </p:cNvPr>
          <p:cNvSpPr txBox="1"/>
          <p:nvPr/>
        </p:nvSpPr>
        <p:spPr>
          <a:xfrm>
            <a:off x="3227984" y="2609038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Schéma rozšířené kontingenční tabulky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8F8FC3D-BFFE-4799-9FE1-D48F124991F4}"/>
              </a:ext>
            </a:extLst>
          </p:cNvPr>
          <p:cNvGrpSpPr/>
          <p:nvPr/>
        </p:nvGrpSpPr>
        <p:grpSpPr>
          <a:xfrm>
            <a:off x="717124" y="2989190"/>
            <a:ext cx="5968063" cy="937722"/>
            <a:chOff x="717124" y="2989190"/>
            <a:chExt cx="5968063" cy="937722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A8FECC79-DC58-48E6-9710-8CCC3F5FA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247" y="3372020"/>
              <a:ext cx="5861940" cy="554892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97889E7D-5DE7-4FF5-AD94-CE5FFDCFF657}"/>
                </a:ext>
              </a:extLst>
            </p:cNvPr>
            <p:cNvSpPr txBox="1"/>
            <p:nvPr/>
          </p:nvSpPr>
          <p:spPr>
            <a:xfrm>
              <a:off x="717124" y="2989190"/>
              <a:ext cx="2671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A499"/>
                  </a:solidFill>
                </a:rPr>
                <a:t>sdružené relativní četnosti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595BE44B-AC09-4BA7-B6B0-42769846E985}"/>
              </a:ext>
            </a:extLst>
          </p:cNvPr>
          <p:cNvGrpSpPr/>
          <p:nvPr/>
        </p:nvGrpSpPr>
        <p:grpSpPr>
          <a:xfrm>
            <a:off x="717124" y="4045553"/>
            <a:ext cx="5948386" cy="940168"/>
            <a:chOff x="717124" y="4045553"/>
            <a:chExt cx="5948386" cy="940168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654C7AC4-039D-4722-A077-5309226C1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247" y="4392311"/>
              <a:ext cx="5842263" cy="593410"/>
            </a:xfrm>
            <a:prstGeom prst="rect">
              <a:avLst/>
            </a:prstGeom>
          </p:spPr>
        </p:pic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C9032AD7-6A5E-412C-92A0-EAC8275B2AA9}"/>
                </a:ext>
              </a:extLst>
            </p:cNvPr>
            <p:cNvSpPr txBox="1"/>
            <p:nvPr/>
          </p:nvSpPr>
          <p:spPr>
            <a:xfrm>
              <a:off x="717124" y="4045553"/>
              <a:ext cx="2545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A499"/>
                  </a:solidFill>
                </a:rPr>
                <a:t>řádkové relativní četnosti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BB37779-973D-4A82-B9A9-02F1B2C12211}"/>
              </a:ext>
            </a:extLst>
          </p:cNvPr>
          <p:cNvGrpSpPr/>
          <p:nvPr/>
        </p:nvGrpSpPr>
        <p:grpSpPr>
          <a:xfrm>
            <a:off x="717124" y="5181528"/>
            <a:ext cx="5888562" cy="912773"/>
            <a:chOff x="717124" y="5181528"/>
            <a:chExt cx="5888562" cy="912773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5C693CD3-7617-4C65-98F5-F5EF2CA43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100" y="5550860"/>
              <a:ext cx="5822586" cy="543441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2D0BE926-CAB3-447C-92E5-002484BD3385}"/>
                </a:ext>
              </a:extLst>
            </p:cNvPr>
            <p:cNvSpPr txBox="1"/>
            <p:nvPr/>
          </p:nvSpPr>
          <p:spPr>
            <a:xfrm>
              <a:off x="717124" y="5181528"/>
              <a:ext cx="274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A499"/>
                  </a:solidFill>
                </a:rPr>
                <a:t>sloupcové relativní četnosti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1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90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953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91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72" y="4062761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676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92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72" y="4062761"/>
            <a:ext cx="3779848" cy="24233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236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93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72" y="4062761"/>
            <a:ext cx="3779848" cy="24233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301" y="403142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45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94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1" y="1390659"/>
            <a:ext cx="3779848" cy="24233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72" y="4062761"/>
            <a:ext cx="3779848" cy="24233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301" y="4041867"/>
            <a:ext cx="3779848" cy="24233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972" y="1393330"/>
            <a:ext cx="3779848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653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95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1543B3C2-7C10-41B0-89F5-9D6F515BD1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667" y="1340768"/>
                <a:ext cx="11006666" cy="5023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Korelační koeficient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𝜌</m:t>
                    </m:r>
                  </m:oMath>
                </a14:m>
                <a:r>
                  <a:rPr lang="cs-CZ" dirty="0"/>
                  <a:t> dokážeme určit pouze tehdy, známe-li sdružené rozdělení náhodného vektoru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Nechť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, …,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je výběr z </a:t>
                </a:r>
                <a:r>
                  <a:rPr lang="cs-CZ" b="1" dirty="0"/>
                  <a:t>dvourozměrného normálního rozdělení</a:t>
                </a:r>
                <a:r>
                  <a:rPr lang="cs-CZ" dirty="0"/>
                  <a:t>, tj. z rozdělení, jehož sdružená hustota pravděpodobnosti je dána vztahem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cs-CZ" dirty="0"/>
                  <a:t> 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</a:rPr>
                              <m:t>−2</m:t>
                            </m:r>
                            <m:r>
                              <a:rPr lang="cs-CZ" i="1">
                                <a:latin typeface="Cambria Math"/>
                              </a:rPr>
                              <m:t>𝜌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𝑌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𝑌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cs-CZ" dirty="0"/>
                  <a:t>.</a:t>
                </a:r>
              </a:p>
              <a:p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      Pak lze odhad korelačního koeficientu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𝜌</m:t>
                    </m:r>
                  </m:oMath>
                </a14:m>
                <a:r>
                  <a:rPr lang="cs-CZ" dirty="0"/>
                  <a:t> určit jako</a:t>
                </a:r>
              </a:p>
              <a:p>
                <a:pPr marL="0" indent="0" algn="ctr">
                  <a:spcBef>
                    <a:spcPts val="18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𝑋𝑌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  <m:r>
                                <a:rPr lang="cs-CZ" i="1">
                                  <a:latin typeface="Cambria Math"/>
                                </a:rPr>
                                <m:t>,               </m:t>
                              </m:r>
                              <m:sSubSup>
                                <m:sSub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i="1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i="1">
                                  <a:latin typeface="Cambria Math"/>
                                </a:rPr>
                                <m:t>≠0,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0                                      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𝑗𝑖𝑛𝑎𝑘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cs-CZ" sz="18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cs-CZ" sz="1800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𝑋𝑌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𝑛</m:t>
                        </m:r>
                        <m:r>
                          <a:rPr lang="cs-CZ" sz="1800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800" i="1">
                            <a:latin typeface="Cambria Math"/>
                          </a:rPr>
                          <m:t>𝑖</m:t>
                        </m:r>
                        <m:r>
                          <a:rPr lang="cs-CZ" sz="1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1800" i="1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sz="18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sz="18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sz="18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8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cs-CZ" sz="1800" i="1">
                            <a:latin typeface="Cambria Math"/>
                          </a:rPr>
                          <m:t>−</m:t>
                        </m:r>
                        <m:r>
                          <a:rPr lang="cs-CZ" sz="1800" i="1">
                            <a:latin typeface="Cambria Math"/>
                          </a:rPr>
                          <m:t>𝑛</m:t>
                        </m:r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cs-CZ" sz="1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1800" i="1">
                                    <a:latin typeface="Cambria Math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cs-CZ" sz="1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1800" i="1">
                                    <a:latin typeface="Cambria Math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cs-CZ" sz="1800" dirty="0"/>
                  <a:t>. </a:t>
                </a:r>
              </a:p>
            </p:txBody>
          </p:sp>
        </mc:Choice>
        <mc:Fallback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1543B3C2-7C10-41B0-89F5-9D6F515B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7" y="1340768"/>
                <a:ext cx="11006666" cy="5023211"/>
              </a:xfrm>
              <a:prstGeom prst="rect">
                <a:avLst/>
              </a:prstGeom>
              <a:blipFill>
                <a:blip r:embed="rId2"/>
                <a:stretch>
                  <a:fillRect l="-498" t="-18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1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96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1543B3C2-7C10-41B0-89F5-9D6F515BD1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667" y="1340768"/>
                <a:ext cx="11006666" cy="5023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Nechť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, …,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je výběr z </a:t>
                </a:r>
                <a:r>
                  <a:rPr lang="cs-CZ" b="1" dirty="0"/>
                  <a:t>dvourozměrného normálního rozdělení</a:t>
                </a:r>
                <a:r>
                  <a:rPr lang="cs-CZ" dirty="0"/>
                  <a:t>.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Zjistíme-li, že výběrový korelační koeficient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  <m:r>
                      <a:rPr lang="cs-CZ" i="1">
                        <a:latin typeface="Cambria Math"/>
                      </a:rPr>
                      <m:t>≠0</m:t>
                    </m:r>
                  </m:oMath>
                </a14:m>
                <a:r>
                  <a:rPr lang="cs-CZ" dirty="0"/>
                  <a:t>, zpravidla nás zajímá, zda je indikovaná korelace statisticky významná. Chceme testovat nulovou hypotézu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𝜌</m:t>
                    </m:r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 vůči alternativě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𝜌</m:t>
                    </m:r>
                    <m:r>
                      <a:rPr lang="cs-CZ" i="1">
                        <a:latin typeface="Cambria Math"/>
                      </a:rPr>
                      <m:t>≠0</m:t>
                    </m:r>
                  </m:oMath>
                </a14:m>
                <a:r>
                  <a:rPr lang="cs-CZ" dirty="0"/>
                  <a:t>, resp.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𝜌</m:t>
                    </m:r>
                    <m:r>
                      <a:rPr lang="cs-CZ" i="1">
                        <a:latin typeface="Cambria Math"/>
                      </a:rPr>
                      <m:t>&lt;0</m:t>
                    </m:r>
                  </m:oMath>
                </a14:m>
                <a:r>
                  <a:rPr lang="cs-CZ" dirty="0"/>
                  <a:t>, resp.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0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Testová statistika: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𝑟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  <m:r>
                              <a:rPr lang="cs-CZ" i="1"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      </a:t>
                </a:r>
              </a:p>
              <a:p>
                <a:pPr marL="0" indent="0">
                  <a:buNone/>
                </a:pPr>
                <a:endParaRPr lang="cs-CZ" b="1" dirty="0">
                  <a:solidFill>
                    <a:srgbClr val="00A499"/>
                  </a:solidFill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rgbClr val="00A499"/>
                  </a:solidFill>
                </a:endParaRPr>
              </a:p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Poznámka</a:t>
                </a:r>
                <a:r>
                  <a:rPr lang="cs-CZ" dirty="0"/>
                  <a:t>: </a:t>
                </a:r>
                <a:r>
                  <a:rPr lang="cs-CZ" i="1" dirty="0"/>
                  <a:t>Jsou-li složky náhodného vektoru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i="1" dirty="0"/>
                  <a:t> s dvourozměrným normálním rozdělením nekorelované, jsou nezávislé. (</a:t>
                </a:r>
                <a:r>
                  <a:rPr lang="cs-CZ" b="1" i="1" dirty="0"/>
                  <a:t>POZOR! Obecně to neplatí.</a:t>
                </a:r>
                <a:r>
                  <a:rPr lang="cs-CZ" i="1" dirty="0"/>
                  <a:t>)</a:t>
                </a:r>
                <a:endParaRPr lang="cs-CZ" dirty="0"/>
              </a:p>
            </p:txBody>
          </p:sp>
        </mc:Choice>
        <mc:Fallback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1543B3C2-7C10-41B0-89F5-9D6F515B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7" y="1340768"/>
                <a:ext cx="11006666" cy="5023211"/>
              </a:xfrm>
              <a:prstGeom prst="rect">
                <a:avLst/>
              </a:prstGeom>
              <a:blipFill>
                <a:blip r:embed="rId2"/>
                <a:stretch>
                  <a:fillRect l="-554" t="-13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3369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97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Spearmanův</a:t>
            </a:r>
            <a:r>
              <a:rPr lang="cs-CZ" dirty="0"/>
              <a:t> korelační koeficient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1543B3C2-7C10-41B0-89F5-9D6F515BD1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667" y="1340768"/>
                <a:ext cx="11006666" cy="5023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Mějme náhodný výběr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z dvourozměrného rozdělení. Nechť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jsou pořadí veličin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 </a:t>
                </a:r>
                <a:r>
                  <a:rPr lang="en-US" dirty="0" err="1"/>
                  <a:t>nechť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jsou pořadí veličin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Pokud se v náhodných výběrech, z nichž je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počítán</a:t>
                </a:r>
                <a:r>
                  <a:rPr lang="en-US" dirty="0"/>
                  <a:t>, </a:t>
                </a:r>
                <a:r>
                  <a:rPr lang="en-US" dirty="0" err="1"/>
                  <a:t>vyskytuje</a:t>
                </a:r>
                <a:r>
                  <a:rPr lang="en-US" dirty="0"/>
                  <a:t> </a:t>
                </a:r>
                <a:r>
                  <a:rPr lang="en-US" dirty="0" err="1"/>
                  <a:t>mnoho</a:t>
                </a:r>
                <a:r>
                  <a:rPr lang="en-US" dirty="0"/>
                  <a:t> shod (</a:t>
                </a:r>
                <a:r>
                  <a:rPr lang="en-US" dirty="0" err="1"/>
                  <a:t>tj</a:t>
                </a:r>
                <a:r>
                  <a:rPr lang="en-US" dirty="0"/>
                  <a:t>. </a:t>
                </a:r>
                <a:r>
                  <a:rPr lang="en-US" dirty="0" err="1"/>
                  <a:t>stejně</a:t>
                </a:r>
                <a:r>
                  <a:rPr lang="en-US" dirty="0"/>
                  <a:t> </a:t>
                </a:r>
                <a:r>
                  <a:rPr lang="en-US" dirty="0" err="1"/>
                  <a:t>velkých</a:t>
                </a:r>
                <a:r>
                  <a:rPr lang="en-US" dirty="0"/>
                  <a:t> </a:t>
                </a:r>
                <a:r>
                  <a:rPr lang="en-US" dirty="0" err="1"/>
                  <a:t>pozorování</a:t>
                </a:r>
                <a:r>
                  <a:rPr lang="en-US" dirty="0"/>
                  <a:t>), </a:t>
                </a:r>
                <a:r>
                  <a:rPr lang="en-US" dirty="0" err="1"/>
                  <a:t>doporučuje</a:t>
                </a:r>
                <a:r>
                  <a:rPr lang="en-US" dirty="0"/>
                  <a:t> se </a:t>
                </a:r>
                <a:r>
                  <a:rPr lang="en-US" dirty="0" err="1"/>
                  <a:t>používat</a:t>
                </a:r>
                <a:r>
                  <a:rPr lang="en-US" dirty="0"/>
                  <a:t> </a:t>
                </a:r>
                <a:r>
                  <a:rPr lang="en-US" b="1" dirty="0" err="1"/>
                  <a:t>korigovaný</a:t>
                </a:r>
                <a:r>
                  <a:rPr lang="en-US" b="1" dirty="0"/>
                  <a:t> </a:t>
                </a:r>
                <a:r>
                  <a:rPr lang="en-US" b="1" dirty="0" err="1"/>
                  <a:t>Spearmanův</a:t>
                </a:r>
                <a:r>
                  <a:rPr lang="en-US" b="1" dirty="0"/>
                  <a:t> </a:t>
                </a:r>
                <a:r>
                  <a:rPr lang="en-US" b="1" dirty="0" err="1"/>
                  <a:t>korelační</a:t>
                </a:r>
                <a:r>
                  <a:rPr lang="en-US" b="1" dirty="0"/>
                  <a:t> </a:t>
                </a:r>
                <a:r>
                  <a:rPr lang="en-US" b="1" dirty="0" err="1"/>
                  <a:t>koeficient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𝑘𝑜𝑟𝑖𝑔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𝑘𝑜𝑟𝑖𝑔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dirty="0"/>
                  <a:t>,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,</a:t>
                </a:r>
              </a:p>
              <a:p>
                <a:pPr marL="0" indent="0">
                  <a:buNone/>
                </a:pPr>
                <a:r>
                  <a:rPr lang="cs-CZ" dirty="0"/>
                  <a:t>       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rozsahy</a:t>
                </a:r>
                <a:r>
                  <a:rPr lang="en-US" dirty="0"/>
                  <a:t> </a:t>
                </a:r>
                <a:r>
                  <a:rPr lang="en-US" dirty="0" err="1"/>
                  <a:t>skupin</a:t>
                </a:r>
                <a:r>
                  <a:rPr lang="cs-CZ" dirty="0"/>
                  <a:t> stejně velkých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-ových hodnot. Obdobně definujeme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1543B3C2-7C10-41B0-89F5-9D6F515B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7" y="1340768"/>
                <a:ext cx="11006666" cy="5023211"/>
              </a:xfrm>
              <a:prstGeom prst="rect">
                <a:avLst/>
              </a:prstGeom>
              <a:blipFill>
                <a:blip r:embed="rId2"/>
                <a:stretch>
                  <a:fillRect l="-498" t="-16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3628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218D50-37AC-4B82-A265-CA850B996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127808"/>
            <a:ext cx="2160588" cy="2157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6C03906-59D0-4889-8576-1B52FA3A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0" y="1169083"/>
            <a:ext cx="2103438" cy="2100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1505A83-7978-4A56-BC15-CF2414AA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4863" y="1170671"/>
            <a:ext cx="2133600" cy="2130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AC281B8-F75F-4947-9C98-4B4CE0459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0551" y="1115107"/>
            <a:ext cx="2162175" cy="215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973B820-B807-48DF-84D9-FBAC1F31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20196"/>
            <a:ext cx="21653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E373595-1BE9-4A7D-A7B1-94754260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720196"/>
            <a:ext cx="21193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9">
                <a:extLst>
                  <a:ext uri="{FF2B5EF4-FFF2-40B4-BE49-F238E27FC236}">
                    <a16:creationId xmlns:a16="http://schemas.microsoft.com/office/drawing/2014/main" id="{6E1D305F-F665-4959-9D76-DB7E91D95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778" y="3083607"/>
                <a:ext cx="19981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1,000</a:t>
                </a:r>
              </a:p>
            </p:txBody>
          </p:sp>
        </mc:Choice>
        <mc:Fallback>
          <p:sp>
            <p:nvSpPr>
              <p:cNvPr id="8" name="Text Box 9">
                <a:extLst>
                  <a:ext uri="{FF2B5EF4-FFF2-40B4-BE49-F238E27FC236}">
                    <a16:creationId xmlns:a16="http://schemas.microsoft.com/office/drawing/2014/main" id="{6E1D305F-F665-4959-9D76-DB7E91D95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4778" y="3083607"/>
                <a:ext cx="1998176" cy="369332"/>
              </a:xfrm>
              <a:prstGeom prst="rect">
                <a:avLst/>
              </a:prstGeom>
              <a:blipFill>
                <a:blip r:embed="rId8"/>
                <a:stretch>
                  <a:fillRect t="-8333" r="-1524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10">
                <a:extLst>
                  <a:ext uri="{FF2B5EF4-FFF2-40B4-BE49-F238E27FC236}">
                    <a16:creationId xmlns:a16="http://schemas.microsoft.com/office/drawing/2014/main" id="{CBA9EC91-E536-41D9-BCE5-C8D85629E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9357" y="3083607"/>
                <a:ext cx="212089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-1,000</a:t>
                </a:r>
              </a:p>
            </p:txBody>
          </p:sp>
        </mc:Choice>
        <mc:Fallback>
          <p:sp>
            <p:nvSpPr>
              <p:cNvPr id="9" name="Text Box 10">
                <a:extLst>
                  <a:ext uri="{FF2B5EF4-FFF2-40B4-BE49-F238E27FC236}">
                    <a16:creationId xmlns:a16="http://schemas.microsoft.com/office/drawing/2014/main" id="{CBA9EC91-E536-41D9-BCE5-C8D85629E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9357" y="3083607"/>
                <a:ext cx="2120899" cy="369332"/>
              </a:xfrm>
              <a:prstGeom prst="rect">
                <a:avLst/>
              </a:prstGeom>
              <a:blipFill>
                <a:blip r:embed="rId9"/>
                <a:stretch>
                  <a:fillRect t="-8333" r="-2299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11">
                <a:extLst>
                  <a:ext uri="{FF2B5EF4-FFF2-40B4-BE49-F238E27FC236}">
                    <a16:creationId xmlns:a16="http://schemas.microsoft.com/office/drawing/2014/main" id="{188A1C2A-225A-466B-A5C5-64635B1F70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6591" y="3086205"/>
                <a:ext cx="19981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0</a:t>
                </a:r>
                <a:r>
                  <a:rPr lang="en-US" dirty="0">
                    <a:latin typeface="Courier New" pitchFamily="49" charset="0"/>
                  </a:rPr>
                  <a:t>,000</a:t>
                </a:r>
                <a:endParaRPr lang="cs-CZ" dirty="0">
                  <a:latin typeface="Courier New" pitchFamily="49" charset="0"/>
                </a:endParaRPr>
              </a:p>
            </p:txBody>
          </p:sp>
        </mc:Choice>
        <mc:Fallback>
          <p:sp>
            <p:nvSpPr>
              <p:cNvPr id="10" name="Text Box 11">
                <a:extLst>
                  <a:ext uri="{FF2B5EF4-FFF2-40B4-BE49-F238E27FC236}">
                    <a16:creationId xmlns:a16="http://schemas.microsoft.com/office/drawing/2014/main" id="{188A1C2A-225A-466B-A5C5-64635B1F7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6591" y="3086205"/>
                <a:ext cx="1998176" cy="369332"/>
              </a:xfrm>
              <a:prstGeom prst="rect">
                <a:avLst/>
              </a:prstGeom>
              <a:blipFill>
                <a:blip r:embed="rId10"/>
                <a:stretch>
                  <a:fillRect t="-6557" r="-1524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D2E942F6-9C99-42AE-865E-BE90A3410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05928" y="3086205"/>
                <a:ext cx="19981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0</a:t>
                </a:r>
                <a:r>
                  <a:rPr lang="en-US" dirty="0">
                    <a:latin typeface="Courier New" pitchFamily="49" charset="0"/>
                  </a:rPr>
                  <a:t>,934</a:t>
                </a:r>
                <a:endParaRPr lang="cs-CZ" dirty="0">
                  <a:latin typeface="Courier New" pitchFamily="49" charset="0"/>
                </a:endParaRPr>
              </a:p>
            </p:txBody>
          </p:sp>
        </mc:Choice>
        <mc:Fallback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D2E942F6-9C99-42AE-865E-BE90A341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5928" y="3086205"/>
                <a:ext cx="1998176" cy="369332"/>
              </a:xfrm>
              <a:prstGeom prst="rect">
                <a:avLst/>
              </a:prstGeom>
              <a:blipFill>
                <a:blip r:embed="rId11"/>
                <a:stretch>
                  <a:fillRect t="-6557" r="-1220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13">
                <a:extLst>
                  <a:ext uri="{FF2B5EF4-FFF2-40B4-BE49-F238E27FC236}">
                    <a16:creationId xmlns:a16="http://schemas.microsoft.com/office/drawing/2014/main" id="{ACA78FB1-6B23-4D2A-99A1-EFCCB7576B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6115" y="5655357"/>
                <a:ext cx="19981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</a:t>
                </a:r>
                <a:r>
                  <a:rPr lang="en-US" dirty="0">
                    <a:latin typeface="Courier New" pitchFamily="49" charset="0"/>
                  </a:rPr>
                  <a:t>0</a:t>
                </a:r>
                <a:r>
                  <a:rPr lang="cs-CZ" dirty="0">
                    <a:latin typeface="Courier New" pitchFamily="49" charset="0"/>
                  </a:rPr>
                  <a:t>,</a:t>
                </a:r>
                <a:r>
                  <a:rPr lang="en-US" dirty="0">
                    <a:latin typeface="Courier New" pitchFamily="49" charset="0"/>
                  </a:rPr>
                  <a:t>967</a:t>
                </a:r>
                <a:endParaRPr lang="cs-CZ" dirty="0">
                  <a:latin typeface="Courier New" pitchFamily="49" charset="0"/>
                </a:endParaRPr>
              </a:p>
            </p:txBody>
          </p:sp>
        </mc:Choice>
        <mc:Fallback>
          <p:sp>
            <p:nvSpPr>
              <p:cNvPr id="12" name="Text Box 13">
                <a:extLst>
                  <a:ext uri="{FF2B5EF4-FFF2-40B4-BE49-F238E27FC236}">
                    <a16:creationId xmlns:a16="http://schemas.microsoft.com/office/drawing/2014/main" id="{ACA78FB1-6B23-4D2A-99A1-EFCCB7576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6115" y="5655357"/>
                <a:ext cx="1998176" cy="369332"/>
              </a:xfrm>
              <a:prstGeom prst="rect">
                <a:avLst/>
              </a:prstGeom>
              <a:blipFill>
                <a:blip r:embed="rId12"/>
                <a:stretch>
                  <a:fillRect t="-8333" r="-1529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4">
            <a:extLst>
              <a:ext uri="{FF2B5EF4-FFF2-40B4-BE49-F238E27FC236}">
                <a16:creationId xmlns:a16="http://schemas.microsoft.com/office/drawing/2014/main" id="{E8EC0B1D-AE57-49D9-99A1-ECDBDC16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9" y="3742420"/>
            <a:ext cx="20970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5">
                <a:extLst>
                  <a:ext uri="{FF2B5EF4-FFF2-40B4-BE49-F238E27FC236}">
                    <a16:creationId xmlns:a16="http://schemas.microsoft.com/office/drawing/2014/main" id="{198BCC24-A40A-43F3-867E-B5582618E8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5413" y="5666614"/>
                <a:ext cx="19981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</a:t>
                </a:r>
                <a:r>
                  <a:rPr lang="en-US" dirty="0">
                    <a:latin typeface="Courier New" pitchFamily="49" charset="0"/>
                  </a:rPr>
                  <a:t>0</a:t>
                </a:r>
                <a:r>
                  <a:rPr lang="cs-CZ" dirty="0">
                    <a:latin typeface="Courier New" pitchFamily="49" charset="0"/>
                  </a:rPr>
                  <a:t>,</a:t>
                </a:r>
                <a:r>
                  <a:rPr lang="en-US" dirty="0">
                    <a:latin typeface="Courier New" pitchFamily="49" charset="0"/>
                  </a:rPr>
                  <a:t>857</a:t>
                </a:r>
                <a:endParaRPr lang="cs-CZ" dirty="0">
                  <a:latin typeface="Courier New" pitchFamily="49" charset="0"/>
                </a:endParaRPr>
              </a:p>
            </p:txBody>
          </p:sp>
        </mc:Choice>
        <mc:Fallback>
          <p:sp>
            <p:nvSpPr>
              <p:cNvPr id="14" name="Text Box 15">
                <a:extLst>
                  <a:ext uri="{FF2B5EF4-FFF2-40B4-BE49-F238E27FC236}">
                    <a16:creationId xmlns:a16="http://schemas.microsoft.com/office/drawing/2014/main" id="{198BCC24-A40A-43F3-867E-B5582618E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5413" y="5666614"/>
                <a:ext cx="1998176" cy="369332"/>
              </a:xfrm>
              <a:prstGeom prst="rect">
                <a:avLst/>
              </a:prstGeom>
              <a:blipFill>
                <a:blip r:embed="rId14"/>
                <a:stretch>
                  <a:fillRect t="-8333" r="-1529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C6EB5EF1-EFC4-4152-8483-9382EFC5A9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6591" y="5655357"/>
                <a:ext cx="21360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</a:t>
                </a:r>
                <a:r>
                  <a:rPr lang="en-US" dirty="0">
                    <a:latin typeface="Courier New" pitchFamily="49" charset="0"/>
                  </a:rPr>
                  <a:t>-0</a:t>
                </a:r>
                <a:r>
                  <a:rPr lang="cs-CZ" dirty="0">
                    <a:latin typeface="Courier New" pitchFamily="49" charset="0"/>
                  </a:rPr>
                  <a:t>,</a:t>
                </a:r>
                <a:r>
                  <a:rPr lang="en-US" dirty="0">
                    <a:latin typeface="Courier New" pitchFamily="49" charset="0"/>
                  </a:rPr>
                  <a:t>143</a:t>
                </a:r>
                <a:endParaRPr lang="cs-CZ" dirty="0">
                  <a:latin typeface="Courier New" pitchFamily="49" charset="0"/>
                </a:endParaRPr>
              </a:p>
            </p:txBody>
          </p:sp>
        </mc:Choice>
        <mc:Fallback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C6EB5EF1-EFC4-4152-8483-9382EFC5A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6591" y="5655357"/>
                <a:ext cx="2136034" cy="369332"/>
              </a:xfrm>
              <a:prstGeom prst="rect">
                <a:avLst/>
              </a:prstGeom>
              <a:blipFill>
                <a:blip r:embed="rId15"/>
                <a:stretch>
                  <a:fillRect t="-8333" r="-1425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16641A1D-7DAA-49FD-A03E-0A1584FD17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4473" y="5666614"/>
                <a:ext cx="19981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</a:t>
                </a:r>
                <a:r>
                  <a:rPr lang="en-US" dirty="0">
                    <a:latin typeface="Courier New" pitchFamily="49" charset="0"/>
                  </a:rPr>
                  <a:t>0</a:t>
                </a:r>
                <a:r>
                  <a:rPr lang="cs-CZ" dirty="0">
                    <a:latin typeface="Courier New" pitchFamily="49" charset="0"/>
                  </a:rPr>
                  <a:t>,</a:t>
                </a:r>
                <a:r>
                  <a:rPr lang="en-US" dirty="0">
                    <a:latin typeface="Courier New" pitchFamily="49" charset="0"/>
                  </a:rPr>
                  <a:t>608</a:t>
                </a:r>
                <a:endParaRPr lang="cs-CZ" dirty="0">
                  <a:latin typeface="Courier New" pitchFamily="49" charset="0"/>
                </a:endParaRPr>
              </a:p>
            </p:txBody>
          </p:sp>
        </mc:Choice>
        <mc:Fallback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16641A1D-7DAA-49FD-A03E-0A1584FD1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4473" y="5666614"/>
                <a:ext cx="1998176" cy="369332"/>
              </a:xfrm>
              <a:prstGeom prst="rect">
                <a:avLst/>
              </a:prstGeom>
              <a:blipFill>
                <a:blip r:embed="rId16"/>
                <a:stretch>
                  <a:fillRect t="-8333" r="-1220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21">
            <a:extLst>
              <a:ext uri="{FF2B5EF4-FFF2-40B4-BE49-F238E27FC236}">
                <a16:creationId xmlns:a16="http://schemas.microsoft.com/office/drawing/2014/main" id="{4F82B051-CCAC-4765-8111-F1A206532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2434320"/>
            <a:ext cx="16573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F40CD568-C8CA-4AB9-A832-98A78F793F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72488" y="1354820"/>
            <a:ext cx="1511300" cy="12239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7E132E0A-E64C-4F4C-B696-4630BC433E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4826" y="4018646"/>
            <a:ext cx="1800225" cy="15128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89C6FF62-5008-415C-93E8-54FA9EFB77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5414" y="4018645"/>
            <a:ext cx="1728787" cy="12239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E43C267B-3E86-4104-BD2A-4752C7399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9" y="4739370"/>
            <a:ext cx="18002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E88AD866-34A6-4A98-9167-377C2F11C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3926" y="4018646"/>
            <a:ext cx="1584325" cy="936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9">
                <a:extLst>
                  <a:ext uri="{FF2B5EF4-FFF2-40B4-BE49-F238E27FC236}">
                    <a16:creationId xmlns:a16="http://schemas.microsoft.com/office/drawing/2014/main" id="{F77377F0-BDDD-442F-9C6E-0011108E7A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6669" y="3361975"/>
                <a:ext cx="20921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1,000</a:t>
                </a:r>
              </a:p>
            </p:txBody>
          </p:sp>
        </mc:Choice>
        <mc:Fallback>
          <p:sp>
            <p:nvSpPr>
              <p:cNvPr id="23" name="Text Box 9">
                <a:extLst>
                  <a:ext uri="{FF2B5EF4-FFF2-40B4-BE49-F238E27FC236}">
                    <a16:creationId xmlns:a16="http://schemas.microsoft.com/office/drawing/2014/main" id="{F77377F0-BDDD-442F-9C6E-0011108E7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6669" y="3361975"/>
                <a:ext cx="2092111" cy="369332"/>
              </a:xfrm>
              <a:prstGeom prst="rect">
                <a:avLst/>
              </a:prstGeom>
              <a:blipFill>
                <a:blip r:embed="rId17"/>
                <a:stretch>
                  <a:fillRect t="-8333" r="-1458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9">
                <a:extLst>
                  <a:ext uri="{FF2B5EF4-FFF2-40B4-BE49-F238E27FC236}">
                    <a16:creationId xmlns:a16="http://schemas.microsoft.com/office/drawing/2014/main" id="{232E2EE6-C8A2-46F6-A625-B0A486B46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0323" y="3325979"/>
                <a:ext cx="22299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-1,000</a:t>
                </a:r>
              </a:p>
            </p:txBody>
          </p:sp>
        </mc:Choice>
        <mc:Fallback>
          <p:sp>
            <p:nvSpPr>
              <p:cNvPr id="24" name="Text Box 9">
                <a:extLst>
                  <a:ext uri="{FF2B5EF4-FFF2-40B4-BE49-F238E27FC236}">
                    <a16:creationId xmlns:a16="http://schemas.microsoft.com/office/drawing/2014/main" id="{232E2EE6-C8A2-46F6-A625-B0A486B46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0323" y="3325979"/>
                <a:ext cx="2229969" cy="369332"/>
              </a:xfrm>
              <a:prstGeom prst="rect">
                <a:avLst/>
              </a:prstGeom>
              <a:blipFill>
                <a:blip r:embed="rId18"/>
                <a:stretch>
                  <a:fillRect t="-8333" r="-1639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9">
                <a:extLst>
                  <a:ext uri="{FF2B5EF4-FFF2-40B4-BE49-F238E27FC236}">
                    <a16:creationId xmlns:a16="http://schemas.microsoft.com/office/drawing/2014/main" id="{0C935C5F-F10E-4E6C-997A-15769C6D4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1986" y="3334461"/>
                <a:ext cx="20921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0,000</a:t>
                </a:r>
              </a:p>
            </p:txBody>
          </p:sp>
        </mc:Choice>
        <mc:Fallback>
          <p:sp>
            <p:nvSpPr>
              <p:cNvPr id="25" name="Text Box 9">
                <a:extLst>
                  <a:ext uri="{FF2B5EF4-FFF2-40B4-BE49-F238E27FC236}">
                    <a16:creationId xmlns:a16="http://schemas.microsoft.com/office/drawing/2014/main" id="{0C935C5F-F10E-4E6C-997A-15769C6D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1986" y="3334461"/>
                <a:ext cx="2092111" cy="369332"/>
              </a:xfrm>
              <a:prstGeom prst="rect">
                <a:avLst/>
              </a:prstGeom>
              <a:blipFill>
                <a:blip r:embed="rId19"/>
                <a:stretch>
                  <a:fillRect t="-8197" r="-1458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9">
                <a:extLst>
                  <a:ext uri="{FF2B5EF4-FFF2-40B4-BE49-F238E27FC236}">
                    <a16:creationId xmlns:a16="http://schemas.microsoft.com/office/drawing/2014/main" id="{001CB984-4085-4FF4-8F10-166D1480AF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3579" y="3351704"/>
                <a:ext cx="20921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1,000</a:t>
                </a:r>
              </a:p>
            </p:txBody>
          </p:sp>
        </mc:Choice>
        <mc:Fallback>
          <p:sp>
            <p:nvSpPr>
              <p:cNvPr id="26" name="Text Box 9">
                <a:extLst>
                  <a:ext uri="{FF2B5EF4-FFF2-40B4-BE49-F238E27FC236}">
                    <a16:creationId xmlns:a16="http://schemas.microsoft.com/office/drawing/2014/main" id="{001CB984-4085-4FF4-8F10-166D1480A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3579" y="3351704"/>
                <a:ext cx="2092111" cy="369332"/>
              </a:xfrm>
              <a:prstGeom prst="rect">
                <a:avLst/>
              </a:prstGeom>
              <a:blipFill>
                <a:blip r:embed="rId20"/>
                <a:stretch>
                  <a:fillRect t="-8333" r="-1458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9">
                <a:extLst>
                  <a:ext uri="{FF2B5EF4-FFF2-40B4-BE49-F238E27FC236}">
                    <a16:creationId xmlns:a16="http://schemas.microsoft.com/office/drawing/2014/main" id="{60D0EED3-824A-49F6-846A-FB96FAFBED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6668" y="5946425"/>
                <a:ext cx="20921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0,981</a:t>
                </a:r>
              </a:p>
            </p:txBody>
          </p:sp>
        </mc:Choice>
        <mc:Fallback>
          <p:sp>
            <p:nvSpPr>
              <p:cNvPr id="27" name="Text Box 9">
                <a:extLst>
                  <a:ext uri="{FF2B5EF4-FFF2-40B4-BE49-F238E27FC236}">
                    <a16:creationId xmlns:a16="http://schemas.microsoft.com/office/drawing/2014/main" id="{60D0EED3-824A-49F6-846A-FB96FAFBE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6668" y="5946425"/>
                <a:ext cx="2092111" cy="369332"/>
              </a:xfrm>
              <a:prstGeom prst="rect">
                <a:avLst/>
              </a:prstGeom>
              <a:blipFill>
                <a:blip r:embed="rId21"/>
                <a:stretch>
                  <a:fillRect t="-6557" r="-1458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9">
                <a:extLst>
                  <a:ext uri="{FF2B5EF4-FFF2-40B4-BE49-F238E27FC236}">
                    <a16:creationId xmlns:a16="http://schemas.microsoft.com/office/drawing/2014/main" id="{43DCDE65-9E5C-44AD-B23F-D0E04E288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9050" y="5940592"/>
                <a:ext cx="20921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0,893</a:t>
                </a:r>
              </a:p>
            </p:txBody>
          </p:sp>
        </mc:Choice>
        <mc:Fallback>
          <p:sp>
            <p:nvSpPr>
              <p:cNvPr id="28" name="Text Box 9">
                <a:extLst>
                  <a:ext uri="{FF2B5EF4-FFF2-40B4-BE49-F238E27FC236}">
                    <a16:creationId xmlns:a16="http://schemas.microsoft.com/office/drawing/2014/main" id="{43DCDE65-9E5C-44AD-B23F-D0E04E288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9050" y="5940592"/>
                <a:ext cx="2092111" cy="369332"/>
              </a:xfrm>
              <a:prstGeom prst="rect">
                <a:avLst/>
              </a:prstGeom>
              <a:blipFill>
                <a:blip r:embed="rId22"/>
                <a:stretch>
                  <a:fillRect t="-8333" r="-1453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9">
                <a:extLst>
                  <a:ext uri="{FF2B5EF4-FFF2-40B4-BE49-F238E27FC236}">
                    <a16:creationId xmlns:a16="http://schemas.microsoft.com/office/drawing/2014/main" id="{F3E8D9A1-7CDA-4EB3-B678-C43C3E47DD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1985" y="5944502"/>
                <a:ext cx="22299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-0,178</a:t>
                </a:r>
              </a:p>
            </p:txBody>
          </p:sp>
        </mc:Choice>
        <mc:Fallback>
          <p:sp>
            <p:nvSpPr>
              <p:cNvPr id="29" name="Text Box 9">
                <a:extLst>
                  <a:ext uri="{FF2B5EF4-FFF2-40B4-BE49-F238E27FC236}">
                    <a16:creationId xmlns:a16="http://schemas.microsoft.com/office/drawing/2014/main" id="{F3E8D9A1-7CDA-4EB3-B678-C43C3E47D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1985" y="5944502"/>
                <a:ext cx="2229969" cy="369332"/>
              </a:xfrm>
              <a:prstGeom prst="rect">
                <a:avLst/>
              </a:prstGeom>
              <a:blipFill>
                <a:blip r:embed="rId23"/>
                <a:stretch>
                  <a:fillRect t="-6557" r="-1366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 Box 9">
                <a:extLst>
                  <a:ext uri="{FF2B5EF4-FFF2-40B4-BE49-F238E27FC236}">
                    <a16:creationId xmlns:a16="http://schemas.microsoft.com/office/drawing/2014/main" id="{140B5063-2A04-408D-95D8-17C7D69EB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8961" y="5940592"/>
                <a:ext cx="20921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>
                    <a:latin typeface="Courier New" pitchFamily="49" charset="0"/>
                  </a:rPr>
                  <a:t> = 0,911</a:t>
                </a:r>
              </a:p>
            </p:txBody>
          </p:sp>
        </mc:Choice>
        <mc:Fallback>
          <p:sp>
            <p:nvSpPr>
              <p:cNvPr id="30" name="Text Box 9">
                <a:extLst>
                  <a:ext uri="{FF2B5EF4-FFF2-40B4-BE49-F238E27FC236}">
                    <a16:creationId xmlns:a16="http://schemas.microsoft.com/office/drawing/2014/main" id="{140B5063-2A04-408D-95D8-17C7D69EB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8961" y="5940592"/>
                <a:ext cx="2092111" cy="369332"/>
              </a:xfrm>
              <a:prstGeom prst="rect">
                <a:avLst/>
              </a:prstGeom>
              <a:blipFill>
                <a:blip r:embed="rId24"/>
                <a:stretch>
                  <a:fillRect t="-8333" r="-1749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7">
            <a:extLst>
              <a:ext uri="{FF2B5EF4-FFF2-40B4-BE49-F238E27FC236}">
                <a16:creationId xmlns:a16="http://schemas.microsoft.com/office/drawing/2014/main" id="{EA305171-4E3B-4B77-A299-C5003300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94" y="3720194"/>
            <a:ext cx="21304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ástupný symbol pro text 5">
            <a:extLst>
              <a:ext uri="{FF2B5EF4-FFF2-40B4-BE49-F238E27FC236}">
                <a16:creationId xmlns:a16="http://schemas.microsoft.com/office/drawing/2014/main" id="{4F87B50D-90DD-448C-B4F2-80F8D75CE7C2}"/>
              </a:ext>
            </a:extLst>
          </p:cNvPr>
          <p:cNvSpPr txBox="1">
            <a:spLocks/>
          </p:cNvSpPr>
          <p:nvPr/>
        </p:nvSpPr>
        <p:spPr>
          <a:xfrm>
            <a:off x="322263" y="403764"/>
            <a:ext cx="10861675" cy="6963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dirty="0">
                <a:solidFill>
                  <a:srgbClr val="00A499"/>
                </a:solidFill>
              </a:rPr>
              <a:t>Srovnání </a:t>
            </a:r>
            <a:r>
              <a:rPr lang="cs-CZ" sz="3600" dirty="0" err="1">
                <a:solidFill>
                  <a:srgbClr val="00A499"/>
                </a:solidFill>
              </a:rPr>
              <a:t>Pearsonova</a:t>
            </a:r>
            <a:r>
              <a:rPr lang="cs-CZ" sz="3600" dirty="0">
                <a:solidFill>
                  <a:srgbClr val="00A499"/>
                </a:solidFill>
              </a:rPr>
              <a:t> a </a:t>
            </a:r>
            <a:r>
              <a:rPr lang="cs-CZ" sz="3600" dirty="0" err="1">
                <a:solidFill>
                  <a:srgbClr val="00A499"/>
                </a:solidFill>
              </a:rPr>
              <a:t>Spearmanova</a:t>
            </a:r>
            <a:r>
              <a:rPr lang="cs-CZ" sz="3600" dirty="0">
                <a:solidFill>
                  <a:srgbClr val="00A499"/>
                </a:solidFill>
              </a:rPr>
              <a:t> </a:t>
            </a:r>
            <a:r>
              <a:rPr lang="cs-CZ" sz="3600" dirty="0" err="1">
                <a:solidFill>
                  <a:srgbClr val="00A499"/>
                </a:solidFill>
              </a:rPr>
              <a:t>kor</a:t>
            </a:r>
            <a:r>
              <a:rPr lang="cs-CZ" sz="3600" dirty="0">
                <a:solidFill>
                  <a:srgbClr val="00A499"/>
                </a:solidFill>
              </a:rPr>
              <a:t>. koeficientu</a:t>
            </a:r>
          </a:p>
        </p:txBody>
      </p:sp>
    </p:spTree>
    <p:extLst>
      <p:ext uri="{BB962C8B-B14F-4D97-AF65-F5344CB8AC3E}">
        <p14:creationId xmlns:p14="http://schemas.microsoft.com/office/powerpoint/2010/main" val="2243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199"/>
            <a:ext cx="11125200" cy="5098143"/>
          </a:xfrm>
        </p:spPr>
        <p:txBody>
          <a:bodyPr numCol="2">
            <a:noAutofit/>
          </a:bodyPr>
          <a:lstStyle/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Clr>
                <a:srgbClr val="00A499"/>
              </a:buClr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00A499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 algn="just">
              <a:buClr>
                <a:srgbClr val="00A499"/>
              </a:buClr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b="1" dirty="0"/>
          </a:p>
          <a:p>
            <a:pPr marL="685800" lvl="2"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Analýza závislosti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99</a:t>
            </a:fld>
            <a:r>
              <a:rPr lang="cs-CZ" dirty="0"/>
              <a:t> / 106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Spearmanův</a:t>
            </a:r>
            <a:r>
              <a:rPr lang="cs-CZ" dirty="0"/>
              <a:t> korelační koeficient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1543B3C2-7C10-41B0-89F5-9D6F515BD1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667" y="1340768"/>
                <a:ext cx="11006666" cy="518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Je-li hodnota </a:t>
                </a:r>
                <a:r>
                  <a:rPr lang="cs-CZ" dirty="0" err="1"/>
                  <a:t>Spearmanova</a:t>
                </a:r>
                <a:r>
                  <a:rPr lang="cs-CZ" dirty="0"/>
                  <a:t> korelačního koeficientu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cs-CZ" dirty="0"/>
                  <a:t> blízká nule, chceme zpravidla testovat, zda je odchylka koeficientu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cs-CZ" dirty="0"/>
                  <a:t> od nuly náhodná či statisticky významná.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jsou </a:t>
                </a:r>
                <a:r>
                  <a:rPr lang="cs-CZ" b="1" dirty="0"/>
                  <a:t>nezávislé</a:t>
                </a:r>
                <a:r>
                  <a:rPr lang="cs-CZ" dirty="0"/>
                  <a:t> náhodné veličiny.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jsou závislé náhodné veličiny.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Testová statistika: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Nulovou hypotézu zamítáme pokud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cs-CZ" dirty="0"/>
                  <a:t> je kritická hodnota </a:t>
                </a:r>
                <a:r>
                  <a:rPr lang="cs-CZ" dirty="0" err="1"/>
                  <a:t>Spearmanova</a:t>
                </a:r>
                <a:r>
                  <a:rPr lang="cs-CZ" dirty="0"/>
                  <a:t> korelačního koeficientu.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rozsah výběru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≤30</m:t>
                    </m:r>
                  </m:oMath>
                </a14:m>
                <a:r>
                  <a:rPr lang="cs-CZ" dirty="0"/>
                  <a:t> a hladiny významnosti 0,05, resp. 0,01 jsou kritické hodnoty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cs-CZ" dirty="0"/>
                  <a:t> tabelovány (tabulka T16). Je-li rozsah výběru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cs-CZ" dirty="0"/>
                  <a:t>, pak</a:t>
                </a:r>
              </a:p>
              <a:p>
                <a:pPr marL="0" indent="0" algn="ctr">
                  <a:buNone/>
                </a:pPr>
                <a:r>
                  <a:rPr lang="cs-CZ" dirty="0"/>
                  <a:t>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dirty="0"/>
                  <a:t>, </a:t>
                </a:r>
              </a:p>
              <a:p>
                <a:pPr marL="0" indent="0"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cs-CZ" dirty="0"/>
                  <a:t> je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 kvantil normovaného normálního rozdělení. </a:t>
                </a:r>
              </a:p>
            </p:txBody>
          </p:sp>
        </mc:Choice>
        <mc:Fallback>
          <p:sp>
            <p:nvSpPr>
              <p:cNvPr id="11" name="Zástupný symbol pro obsah 2">
                <a:extLst>
                  <a:ext uri="{FF2B5EF4-FFF2-40B4-BE49-F238E27FC236}">
                    <a16:creationId xmlns:a16="http://schemas.microsoft.com/office/drawing/2014/main" id="{1543B3C2-7C10-41B0-89F5-9D6F515B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7" y="1340768"/>
                <a:ext cx="11006666" cy="5187152"/>
              </a:xfrm>
              <a:prstGeom prst="rect">
                <a:avLst/>
              </a:prstGeom>
              <a:blipFill>
                <a:blip r:embed="rId2"/>
                <a:stretch>
                  <a:fillRect l="-554" t="-12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752410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44111</TotalTime>
  <Words>9175</Words>
  <Application>Microsoft Office PowerPoint</Application>
  <PresentationFormat>Širokoúhlá obrazovka</PresentationFormat>
  <Paragraphs>4906</Paragraphs>
  <Slides>106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106</vt:i4>
      </vt:variant>
    </vt:vector>
  </HeadingPairs>
  <TitlesOfParts>
    <vt:vector size="115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Analýza závislosti dvou kategoriálních proměnných Analýza závislosti v kontingenčních tabulkách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Analýza závislosti dvou kategoriálních proměnných Analýza závislosti v asociačních tabulkách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Simpsonův paradox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Analýza závislosti dvou kvantitativních proměnných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546</cp:revision>
  <dcterms:created xsi:type="dcterms:W3CDTF">2019-08-14T09:45:45Z</dcterms:created>
  <dcterms:modified xsi:type="dcterms:W3CDTF">2020-11-30T19:10:20Z</dcterms:modified>
</cp:coreProperties>
</file>