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1" r:id="rId2"/>
  </p:sldMasterIdLst>
  <p:notesMasterIdLst>
    <p:notesMasterId r:id="rId57"/>
  </p:notesMasterIdLst>
  <p:handoutMasterIdLst>
    <p:handoutMasterId r:id="rId58"/>
  </p:handoutMasterIdLst>
  <p:sldIdLst>
    <p:sldId id="259" r:id="rId3"/>
    <p:sldId id="730" r:id="rId4"/>
    <p:sldId id="941" r:id="rId5"/>
    <p:sldId id="942" r:id="rId6"/>
    <p:sldId id="943" r:id="rId7"/>
    <p:sldId id="949" r:id="rId8"/>
    <p:sldId id="948" r:id="rId9"/>
    <p:sldId id="947" r:id="rId10"/>
    <p:sldId id="946" r:id="rId11"/>
    <p:sldId id="945" r:id="rId12"/>
    <p:sldId id="944" r:id="rId13"/>
    <p:sldId id="950" r:id="rId14"/>
    <p:sldId id="951" r:id="rId15"/>
    <p:sldId id="952" r:id="rId16"/>
    <p:sldId id="994" r:id="rId17"/>
    <p:sldId id="953" r:id="rId18"/>
    <p:sldId id="955" r:id="rId19"/>
    <p:sldId id="956" r:id="rId20"/>
    <p:sldId id="957" r:id="rId21"/>
    <p:sldId id="958" r:id="rId22"/>
    <p:sldId id="965" r:id="rId23"/>
    <p:sldId id="970" r:id="rId24"/>
    <p:sldId id="969" r:id="rId25"/>
    <p:sldId id="968" r:id="rId26"/>
    <p:sldId id="967" r:id="rId27"/>
    <p:sldId id="966" r:id="rId28"/>
    <p:sldId id="959" r:id="rId29"/>
    <p:sldId id="964" r:id="rId30"/>
    <p:sldId id="963" r:id="rId31"/>
    <p:sldId id="962" r:id="rId32"/>
    <p:sldId id="961" r:id="rId33"/>
    <p:sldId id="960" r:id="rId34"/>
    <p:sldId id="971" r:id="rId35"/>
    <p:sldId id="972" r:id="rId36"/>
    <p:sldId id="973" r:id="rId37"/>
    <p:sldId id="988" r:id="rId38"/>
    <p:sldId id="975" r:id="rId39"/>
    <p:sldId id="987" r:id="rId40"/>
    <p:sldId id="986" r:id="rId41"/>
    <p:sldId id="985" r:id="rId42"/>
    <p:sldId id="984" r:id="rId43"/>
    <p:sldId id="983" r:id="rId44"/>
    <p:sldId id="982" r:id="rId45"/>
    <p:sldId id="981" r:id="rId46"/>
    <p:sldId id="980" r:id="rId47"/>
    <p:sldId id="979" r:id="rId48"/>
    <p:sldId id="978" r:id="rId49"/>
    <p:sldId id="977" r:id="rId50"/>
    <p:sldId id="989" r:id="rId51"/>
    <p:sldId id="990" r:id="rId52"/>
    <p:sldId id="991" r:id="rId53"/>
    <p:sldId id="992" r:id="rId54"/>
    <p:sldId id="993" r:id="rId55"/>
    <p:sldId id="547" r:id="rId5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a Litschmannová" initials="M" lastIdx="1" clrIdx="0">
    <p:extLst>
      <p:ext uri="{19B8F6BF-5375-455C-9EA6-DF929625EA0E}">
        <p15:presenceInfo xmlns:p15="http://schemas.microsoft.com/office/powerpoint/2012/main" userId="Martina Litschmann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99"/>
    <a:srgbClr val="D1F3EF"/>
    <a:srgbClr val="CEF5F6"/>
    <a:srgbClr val="B6E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9" autoAdjust="0"/>
    <p:restoredTop sz="94660"/>
  </p:normalViewPr>
  <p:slideViewPr>
    <p:cSldViewPr snapToGrid="0">
      <p:cViewPr varScale="1">
        <p:scale>
          <a:sx n="81" d="100"/>
          <a:sy n="81" d="100"/>
        </p:scale>
        <p:origin x="54" y="2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086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commentAuthors" Target="commentAuthor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593D7-CC47-4C97-85AA-DEC62DBCBC42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010F3-9304-47CE-BBAF-C01A528D71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8180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3CADA-E0D7-462E-B257-F097299824C9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CA400-FF9F-4372-9083-93153931DC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6222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6962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620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Testy dobré shody</a:t>
            </a:r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‹#›</a:t>
            </a:fld>
            <a:r>
              <a:rPr lang="cs-CZ" dirty="0"/>
              <a:t> / 73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3" hasCustomPrompt="1"/>
          </p:nvPr>
        </p:nvSpPr>
        <p:spPr>
          <a:xfrm>
            <a:off x="322263" y="363538"/>
            <a:ext cx="10861675" cy="736600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rgbClr val="00A499"/>
                </a:solidFill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09481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0747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A89A0-E3F2-4E50-B219-20B93D75FC5A}" type="datetime1">
              <a:rPr lang="cs-CZ" smtClean="0"/>
              <a:t>27.11.2020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Testy dobré shody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A01A-5E05-42C2-8465-186D54A8145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1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01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t>27.11.2020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004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4596076" y="2290104"/>
            <a:ext cx="32031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3200" dirty="0">
                <a:solidFill>
                  <a:srgbClr val="00A499"/>
                </a:solidFill>
              </a:rPr>
              <a:t>Testy dobré shody</a:t>
            </a:r>
          </a:p>
        </p:txBody>
      </p:sp>
      <p:sp>
        <p:nvSpPr>
          <p:cNvPr id="11" name="Obdélník 10"/>
          <p:cNvSpPr/>
          <p:nvPr userDrawn="1"/>
        </p:nvSpPr>
        <p:spPr>
          <a:xfrm>
            <a:off x="4542117" y="3390047"/>
            <a:ext cx="3128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/>
              <a:t>Martina </a:t>
            </a:r>
            <a:r>
              <a:rPr lang="cs-CZ" sz="2400" dirty="0" err="1"/>
              <a:t>Litschmannová</a:t>
            </a:r>
            <a:endParaRPr lang="cs-CZ" sz="2400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82660" y="5201178"/>
            <a:ext cx="5847273" cy="864000"/>
          </a:xfrm>
          <a:prstGeom prst="rect">
            <a:avLst/>
          </a:prstGeom>
        </p:spPr>
      </p:pic>
      <p:sp>
        <p:nvSpPr>
          <p:cNvPr id="13" name="Obdélník 12"/>
          <p:cNvSpPr/>
          <p:nvPr userDrawn="1"/>
        </p:nvSpPr>
        <p:spPr>
          <a:xfrm>
            <a:off x="10296" y="6527920"/>
            <a:ext cx="12192000" cy="330080"/>
          </a:xfrm>
          <a:prstGeom prst="rect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 userDrawn="1"/>
        </p:nvSpPr>
        <p:spPr>
          <a:xfrm>
            <a:off x="0" y="8949"/>
            <a:ext cx="12192000" cy="330080"/>
          </a:xfrm>
          <a:prstGeom prst="rect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46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92667" y="1346200"/>
            <a:ext cx="111252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6527920"/>
            <a:ext cx="12192000" cy="330080"/>
          </a:xfrm>
          <a:prstGeom prst="rect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dirty="0"/>
          </a:p>
        </p:txBody>
      </p:sp>
      <p:sp>
        <p:nvSpPr>
          <p:cNvPr id="8" name="Nadpis 1"/>
          <p:cNvSpPr txBox="1">
            <a:spLocks/>
          </p:cNvSpPr>
          <p:nvPr userDrawn="1"/>
        </p:nvSpPr>
        <p:spPr>
          <a:xfrm>
            <a:off x="0" y="330081"/>
            <a:ext cx="12192000" cy="787400"/>
          </a:xfrm>
          <a:prstGeom prst="rect">
            <a:avLst/>
          </a:prstGeom>
          <a:solidFill>
            <a:srgbClr val="D0EFF0"/>
          </a:solidFill>
          <a:ln>
            <a:solidFill>
              <a:srgbClr val="D0EFF0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A499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9" name="Obdélník 8"/>
          <p:cNvSpPr/>
          <p:nvPr userDrawn="1"/>
        </p:nvSpPr>
        <p:spPr>
          <a:xfrm>
            <a:off x="0" y="1"/>
            <a:ext cx="12192000" cy="330080"/>
          </a:xfrm>
          <a:prstGeom prst="rect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14130" y1="48375" x2="14130" y2="48375"/>
                        <a14:foregroundMark x1="49638" y1="64621" x2="49638" y2="64621"/>
                        <a14:foregroundMark x1="70652" y1="63177" x2="70652" y2="63177"/>
                        <a14:foregroundMark x1="87319" y1="42960" x2="87319" y2="429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94533" y="426243"/>
            <a:ext cx="652217" cy="654580"/>
          </a:xfrm>
          <a:prstGeom prst="rect">
            <a:avLst/>
          </a:prstGeom>
        </p:spPr>
      </p:pic>
      <p:sp>
        <p:nvSpPr>
          <p:cNvPr id="10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06575" y="6527920"/>
            <a:ext cx="2743200" cy="321493"/>
          </a:xfrm>
          <a:prstGeom prst="rect">
            <a:avLst/>
          </a:prstGeom>
        </p:spPr>
        <p:txBody>
          <a:bodyPr anchor="ctr"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Litschmannová Martina, 2020</a:t>
            </a:r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Testy dobré shody</a:t>
            </a:r>
          </a:p>
        </p:txBody>
      </p:sp>
      <p:sp>
        <p:nvSpPr>
          <p:cNvPr id="12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203550" y="6538298"/>
            <a:ext cx="2743200" cy="330080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9BFF8332-A05E-4824-9942-9D2DF7C9C141}" type="slidenum">
              <a:rPr lang="cs-CZ" smtClean="0"/>
              <a:pPr/>
              <a:t>‹#›</a:t>
            </a:fld>
            <a:r>
              <a:rPr lang="cs-CZ" dirty="0"/>
              <a:t> / 26</a:t>
            </a:r>
          </a:p>
        </p:txBody>
      </p:sp>
    </p:spTree>
    <p:extLst>
      <p:ext uri="{BB962C8B-B14F-4D97-AF65-F5344CB8AC3E}">
        <p14:creationId xmlns:p14="http://schemas.microsoft.com/office/powerpoint/2010/main" val="337879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8" r:id="rId3"/>
    <p:sldLayoutId id="2147483678" r:id="rId4"/>
    <p:sldLayoutId id="2147483679" r:id="rId5"/>
    <p:sldLayoutId id="2147483680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czso.cz/csu/2010edicniplan.nsf/t/8F0039EF67/$File/400710a1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czso.cz/csu/2010edicniplan.nsf/t/8F0039EF67/$File/400710a1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czso.cz/csu/2010edicniplan.nsf/t/8F0039EF67/$File/400710a1.pdf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zso.cz/csu/2010edicniplan.nsf/t/8F0039EF67/$File/400710a1.pdf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czso.cz/csu/2010edicniplan.nsf/t/8F0039EF67/$File/400710a1.pdf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hyperlink" Target="http://www.czso.cz/csu/2010edicniplan.nsf/t/8F0039EF67/$File/400710a1.pdf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0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czso.cz/csu/2010edicniplan.nsf/t/8F0039EF67/$File/400710a1.pdf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0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czso.cz/csu/2010edicniplan.nsf/t/8F0039EF67/$File/400710a1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hyperlink" Target="http://mi21.vsb.cz/sites/mi21.vsb.cz/files/unit/uvod_do_statistiky.pdf" TargetMode="Externa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hyperlink" Target="mailto:martina.litschmannova@vsb.cz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czso.cz/csu/2010edicniplan.nsf/t/8F0039EF67/$File/400710a1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czso.cz/csu/2010edicniplan.nsf/t/8F0039EF67/$File/400710a1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czso.cz/csu/2010edicniplan.nsf/t/8F0039EF67/$File/400710a1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czso.cz/csu/2010edicniplan.nsf/t/8F0039EF67/$File/400710a1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467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0026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/>
              <a:t>Motivační příklad</a:t>
            </a:r>
          </a:p>
          <a:p>
            <a:pPr marL="0" indent="0">
              <a:buClr>
                <a:srgbClr val="00A499"/>
              </a:buClr>
              <a:buNone/>
            </a:pPr>
            <a:r>
              <a:rPr lang="cs-CZ" sz="2000" dirty="0">
                <a:solidFill>
                  <a:schemeClr val="tx2"/>
                </a:solidFill>
              </a:rPr>
              <a:t>Bylo provedeno šetření mezi ženami staršími 15 let. </a:t>
            </a:r>
          </a:p>
          <a:p>
            <a:pPr marL="0" indent="0" algn="just">
              <a:buClr>
                <a:srgbClr val="00A499"/>
              </a:buClr>
              <a:buNone/>
            </a:pPr>
            <a:r>
              <a:rPr lang="cs-CZ" sz="2000" dirty="0">
                <a:solidFill>
                  <a:schemeClr val="tx2"/>
                </a:solidFill>
              </a:rPr>
              <a:t>Mezi 246 náhodně oslovenými ženami bylo 80 (32,5 </a:t>
            </a:r>
            <a:r>
              <a:rPr lang="en-US" sz="2000" dirty="0">
                <a:solidFill>
                  <a:schemeClr val="tx2"/>
                </a:solidFill>
              </a:rPr>
              <a:t>%</a:t>
            </a:r>
            <a:r>
              <a:rPr lang="cs-CZ" sz="2000" dirty="0">
                <a:solidFill>
                  <a:schemeClr val="tx2"/>
                </a:solidFill>
              </a:rPr>
              <a:t>) svobodných, 110 (44,7 </a:t>
            </a:r>
            <a:r>
              <a:rPr lang="en-US" sz="2000" dirty="0">
                <a:solidFill>
                  <a:schemeClr val="tx2"/>
                </a:solidFill>
              </a:rPr>
              <a:t>%</a:t>
            </a:r>
            <a:r>
              <a:rPr lang="cs-CZ" sz="2000" dirty="0">
                <a:solidFill>
                  <a:schemeClr val="tx2"/>
                </a:solidFill>
              </a:rPr>
              <a:t>) vdaných, 30 (12,2 </a:t>
            </a:r>
            <a:r>
              <a:rPr lang="en-US" sz="2000" dirty="0">
                <a:solidFill>
                  <a:schemeClr val="tx2"/>
                </a:solidFill>
              </a:rPr>
              <a:t>%</a:t>
            </a:r>
            <a:r>
              <a:rPr lang="cs-CZ" sz="2000" dirty="0">
                <a:solidFill>
                  <a:schemeClr val="tx2"/>
                </a:solidFill>
              </a:rPr>
              <a:t>) rozvedených a 26 (10,6 </a:t>
            </a:r>
            <a:r>
              <a:rPr lang="en-US" sz="2000" dirty="0">
                <a:solidFill>
                  <a:schemeClr val="tx2"/>
                </a:solidFill>
              </a:rPr>
              <a:t>%</a:t>
            </a:r>
            <a:r>
              <a:rPr lang="cs-CZ" sz="2000" dirty="0">
                <a:solidFill>
                  <a:schemeClr val="tx2"/>
                </a:solidFill>
              </a:rPr>
              <a:t>) ovdovělých. Je známo (viz </a:t>
            </a:r>
            <a:r>
              <a:rPr lang="cs-CZ" sz="2000" dirty="0">
                <a:hlinkClick r:id="rId2"/>
              </a:rPr>
              <a:t>Český statistický úřad</a:t>
            </a:r>
            <a:r>
              <a:rPr lang="cs-CZ" sz="2000" dirty="0">
                <a:solidFill>
                  <a:schemeClr val="tx2"/>
                </a:solidFill>
              </a:rPr>
              <a:t>), že v ČR je mezi ženami staršími 15 let cca 24,8 </a:t>
            </a:r>
            <a:r>
              <a:rPr lang="en-US" sz="2000" dirty="0">
                <a:solidFill>
                  <a:schemeClr val="tx2"/>
                </a:solidFill>
              </a:rPr>
              <a:t>%</a:t>
            </a:r>
            <a:r>
              <a:rPr lang="cs-CZ" sz="2000" dirty="0">
                <a:solidFill>
                  <a:schemeClr val="tx2"/>
                </a:solidFill>
              </a:rPr>
              <a:t> svobodných, 49,0 </a:t>
            </a:r>
            <a:r>
              <a:rPr lang="en-US" sz="2000" dirty="0">
                <a:solidFill>
                  <a:schemeClr val="tx2"/>
                </a:solidFill>
              </a:rPr>
              <a:t>%</a:t>
            </a:r>
            <a:r>
              <a:rPr lang="cs-CZ" sz="2000" dirty="0">
                <a:solidFill>
                  <a:schemeClr val="tx2"/>
                </a:solidFill>
              </a:rPr>
              <a:t> vdaných, 12,6 </a:t>
            </a:r>
            <a:r>
              <a:rPr lang="en-US" sz="2000" dirty="0">
                <a:solidFill>
                  <a:schemeClr val="tx2"/>
                </a:solidFill>
              </a:rPr>
              <a:t>%</a:t>
            </a:r>
            <a:r>
              <a:rPr lang="cs-CZ" sz="2000" dirty="0">
                <a:solidFill>
                  <a:schemeClr val="tx2"/>
                </a:solidFill>
              </a:rPr>
              <a:t> rozvedených a 13,6 </a:t>
            </a:r>
            <a:r>
              <a:rPr lang="en-US" sz="2000" dirty="0">
                <a:solidFill>
                  <a:schemeClr val="tx2"/>
                </a:solidFill>
              </a:rPr>
              <a:t>%</a:t>
            </a:r>
            <a:r>
              <a:rPr lang="cs-CZ" sz="2000" dirty="0">
                <a:solidFill>
                  <a:schemeClr val="tx2"/>
                </a:solidFill>
              </a:rPr>
              <a:t> ovdovělých. Lze provedený výběr označit za reprezentativní?</a:t>
            </a:r>
          </a:p>
          <a:p>
            <a:endParaRPr lang="cs-CZ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2000" b="1" dirty="0"/>
              <a:t>Náznak řešení</a:t>
            </a:r>
          </a:p>
          <a:p>
            <a:pPr marL="457200" lvl="1" indent="0">
              <a:buClr>
                <a:srgbClr val="00A499"/>
              </a:buClr>
              <a:buNone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Testy dobré shody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10</a:t>
            </a:fld>
            <a:r>
              <a:rPr lang="cs-CZ" dirty="0"/>
              <a:t> / 54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</p:spPr>
            <p:txBody>
              <a:bodyPr>
                <a:normAutofit fontScale="70000" lnSpcReduction="20000"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</a:t>
                </a:r>
                <a:r>
                  <a:rPr lang="cs-CZ" sz="3600" dirty="0"/>
                  <a:t>test dobré shody - ověření, zda jsou </a:t>
                </a:r>
                <a:r>
                  <a:rPr lang="cs-CZ" sz="3600" dirty="0" err="1"/>
                  <a:t>rel</a:t>
                </a:r>
                <a:r>
                  <a:rPr lang="cs-CZ" sz="3600" dirty="0"/>
                  <a:t>. četnosti rovny číslům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cs-CZ" sz="3600" i="1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en-US" sz="3600" dirty="0"/>
                  <a:t>…;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cs-CZ" sz="36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  <a:blipFill>
                <a:blip r:embed="rId3"/>
                <a:stretch>
                  <a:fillRect l="-168" b="-2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ulka 6">
                <a:extLst>
                  <a:ext uri="{FF2B5EF4-FFF2-40B4-BE49-F238E27FC236}">
                    <a16:creationId xmlns:a16="http://schemas.microsoft.com/office/drawing/2014/main" id="{42D6F436-C76B-468B-BCE3-1A4306C48A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2873942"/>
                  </p:ext>
                </p:extLst>
              </p:nvPr>
            </p:nvGraphicFramePr>
            <p:xfrm>
              <a:off x="1898122" y="4253383"/>
              <a:ext cx="8229599" cy="148691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5202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8478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Stav 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svobodná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vdaná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rozvedená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ovdovělá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očekávaná </a:t>
                          </a:r>
                          <a:r>
                            <a:rPr lang="cs-CZ" sz="1600" b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rel</a:t>
                          </a: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. četnost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sub>
                                      <m: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oMath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0,248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0,490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0,126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0,136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1,000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pozorovaná (angl. </a:t>
                          </a:r>
                          <a:r>
                            <a:rPr lang="cs-CZ" sz="1600" b="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observed</a:t>
                          </a: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) četnost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80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110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30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256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očekávaná (angl. </a:t>
                          </a:r>
                          <a:r>
                            <a:rPr lang="cs-CZ" sz="1600" b="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expected</a:t>
                          </a: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) četnost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0,248</m:t>
                                </m:r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∙256</m:t>
                                </m:r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0,490</m:t>
                                </m:r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∙256</m:t>
                                </m:r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0,126</m:t>
                                </m:r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∙256</m:t>
                                </m:r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0,136</m:t>
                                </m:r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∙256</m:t>
                                </m:r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---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ulka 6">
                <a:extLst>
                  <a:ext uri="{FF2B5EF4-FFF2-40B4-BE49-F238E27FC236}">
                    <a16:creationId xmlns:a16="http://schemas.microsoft.com/office/drawing/2014/main" id="{42D6F436-C76B-468B-BCE3-1A4306C48A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2873942"/>
                  </p:ext>
                </p:extLst>
              </p:nvPr>
            </p:nvGraphicFramePr>
            <p:xfrm>
              <a:off x="1898122" y="4253383"/>
              <a:ext cx="8229599" cy="148691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5202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8478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24384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Stav 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svobodná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vdaná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rozvedená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ovdovělá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67716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2" t="-113636" r="-226812" b="-411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0,248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0,490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0,126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0,136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1,000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2" t="-116049" r="-226812" b="-1234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80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110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30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256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2" t="-218750" r="-226812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19577" t="-218750" r="-396825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19577" t="-218750" r="-296825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94527" t="-218750" r="-179104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6667" t="-218750" r="-69014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---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20482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0026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/>
              <a:t>Motivační příklad</a:t>
            </a:r>
          </a:p>
          <a:p>
            <a:pPr marL="0" indent="0">
              <a:buClr>
                <a:srgbClr val="00A499"/>
              </a:buClr>
              <a:buNone/>
            </a:pPr>
            <a:r>
              <a:rPr lang="cs-CZ" sz="2000" dirty="0">
                <a:solidFill>
                  <a:schemeClr val="tx2"/>
                </a:solidFill>
              </a:rPr>
              <a:t>Bylo provedeno šetření mezi ženami staršími 15 let. </a:t>
            </a:r>
          </a:p>
          <a:p>
            <a:pPr marL="0" indent="0" algn="just">
              <a:buClr>
                <a:srgbClr val="00A499"/>
              </a:buClr>
              <a:buNone/>
            </a:pPr>
            <a:r>
              <a:rPr lang="cs-CZ" sz="2000" dirty="0">
                <a:solidFill>
                  <a:schemeClr val="tx2"/>
                </a:solidFill>
              </a:rPr>
              <a:t>Mezi 246 náhodně oslovenými ženami bylo 80 (32,5 </a:t>
            </a:r>
            <a:r>
              <a:rPr lang="en-US" sz="2000" dirty="0">
                <a:solidFill>
                  <a:schemeClr val="tx2"/>
                </a:solidFill>
              </a:rPr>
              <a:t>%</a:t>
            </a:r>
            <a:r>
              <a:rPr lang="cs-CZ" sz="2000" dirty="0">
                <a:solidFill>
                  <a:schemeClr val="tx2"/>
                </a:solidFill>
              </a:rPr>
              <a:t>) svobodných, 110 (44,7 </a:t>
            </a:r>
            <a:r>
              <a:rPr lang="en-US" sz="2000" dirty="0">
                <a:solidFill>
                  <a:schemeClr val="tx2"/>
                </a:solidFill>
              </a:rPr>
              <a:t>%</a:t>
            </a:r>
            <a:r>
              <a:rPr lang="cs-CZ" sz="2000" dirty="0">
                <a:solidFill>
                  <a:schemeClr val="tx2"/>
                </a:solidFill>
              </a:rPr>
              <a:t>) vdaných, 30 (12,2 </a:t>
            </a:r>
            <a:r>
              <a:rPr lang="en-US" sz="2000" dirty="0">
                <a:solidFill>
                  <a:schemeClr val="tx2"/>
                </a:solidFill>
              </a:rPr>
              <a:t>%</a:t>
            </a:r>
            <a:r>
              <a:rPr lang="cs-CZ" sz="2000" dirty="0">
                <a:solidFill>
                  <a:schemeClr val="tx2"/>
                </a:solidFill>
              </a:rPr>
              <a:t>) rozvedených a 26 (10,6 </a:t>
            </a:r>
            <a:r>
              <a:rPr lang="en-US" sz="2000" dirty="0">
                <a:solidFill>
                  <a:schemeClr val="tx2"/>
                </a:solidFill>
              </a:rPr>
              <a:t>%</a:t>
            </a:r>
            <a:r>
              <a:rPr lang="cs-CZ" sz="2000" dirty="0">
                <a:solidFill>
                  <a:schemeClr val="tx2"/>
                </a:solidFill>
              </a:rPr>
              <a:t>) ovdovělých. Je známo (viz </a:t>
            </a:r>
            <a:r>
              <a:rPr lang="cs-CZ" sz="2000" dirty="0">
                <a:hlinkClick r:id="rId2"/>
              </a:rPr>
              <a:t>Český statistický úřad</a:t>
            </a:r>
            <a:r>
              <a:rPr lang="cs-CZ" sz="2000" dirty="0">
                <a:solidFill>
                  <a:schemeClr val="tx2"/>
                </a:solidFill>
              </a:rPr>
              <a:t>), že v ČR je mezi ženami staršími 15 let cca 24,8 </a:t>
            </a:r>
            <a:r>
              <a:rPr lang="en-US" sz="2000" dirty="0">
                <a:solidFill>
                  <a:schemeClr val="tx2"/>
                </a:solidFill>
              </a:rPr>
              <a:t>%</a:t>
            </a:r>
            <a:r>
              <a:rPr lang="cs-CZ" sz="2000" dirty="0">
                <a:solidFill>
                  <a:schemeClr val="tx2"/>
                </a:solidFill>
              </a:rPr>
              <a:t> svobodných, 49,0 </a:t>
            </a:r>
            <a:r>
              <a:rPr lang="en-US" sz="2000" dirty="0">
                <a:solidFill>
                  <a:schemeClr val="tx2"/>
                </a:solidFill>
              </a:rPr>
              <a:t>%</a:t>
            </a:r>
            <a:r>
              <a:rPr lang="cs-CZ" sz="2000" dirty="0">
                <a:solidFill>
                  <a:schemeClr val="tx2"/>
                </a:solidFill>
              </a:rPr>
              <a:t> vdaných, 12,6 </a:t>
            </a:r>
            <a:r>
              <a:rPr lang="en-US" sz="2000" dirty="0">
                <a:solidFill>
                  <a:schemeClr val="tx2"/>
                </a:solidFill>
              </a:rPr>
              <a:t>%</a:t>
            </a:r>
            <a:r>
              <a:rPr lang="cs-CZ" sz="2000" dirty="0">
                <a:solidFill>
                  <a:schemeClr val="tx2"/>
                </a:solidFill>
              </a:rPr>
              <a:t> rozvedených a 13,6 </a:t>
            </a:r>
            <a:r>
              <a:rPr lang="en-US" sz="2000" dirty="0">
                <a:solidFill>
                  <a:schemeClr val="tx2"/>
                </a:solidFill>
              </a:rPr>
              <a:t>%</a:t>
            </a:r>
            <a:r>
              <a:rPr lang="cs-CZ" sz="2000" dirty="0">
                <a:solidFill>
                  <a:schemeClr val="tx2"/>
                </a:solidFill>
              </a:rPr>
              <a:t> ovdovělých. Lze provedený výběr označit za reprezentativní?</a:t>
            </a:r>
          </a:p>
          <a:p>
            <a:endParaRPr lang="cs-CZ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2000" b="1" dirty="0"/>
              <a:t>Náznak řešení</a:t>
            </a:r>
          </a:p>
          <a:p>
            <a:pPr marL="457200" lvl="1" indent="0">
              <a:buClr>
                <a:srgbClr val="00A499"/>
              </a:buClr>
              <a:buNone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Testy dobré shody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11</a:t>
            </a:fld>
            <a:r>
              <a:rPr lang="cs-CZ" dirty="0"/>
              <a:t> / 54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</p:spPr>
            <p:txBody>
              <a:bodyPr>
                <a:normAutofit fontScale="70000" lnSpcReduction="20000"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</a:t>
                </a:r>
                <a:r>
                  <a:rPr lang="cs-CZ" sz="3600" dirty="0"/>
                  <a:t>test dobré shody - ověření, zda jsou </a:t>
                </a:r>
                <a:r>
                  <a:rPr lang="cs-CZ" sz="3600" dirty="0" err="1"/>
                  <a:t>rel</a:t>
                </a:r>
                <a:r>
                  <a:rPr lang="cs-CZ" sz="3600" dirty="0"/>
                  <a:t>. četnosti rovny číslům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cs-CZ" sz="3600" i="1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en-US" sz="3600" dirty="0"/>
                  <a:t>…;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cs-CZ" sz="36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  <a:blipFill>
                <a:blip r:embed="rId3"/>
                <a:stretch>
                  <a:fillRect l="-168" b="-2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ulka 6">
                <a:extLst>
                  <a:ext uri="{FF2B5EF4-FFF2-40B4-BE49-F238E27FC236}">
                    <a16:creationId xmlns:a16="http://schemas.microsoft.com/office/drawing/2014/main" id="{42D6F436-C76B-468B-BCE3-1A4306C48A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0595735"/>
                  </p:ext>
                </p:extLst>
              </p:nvPr>
            </p:nvGraphicFramePr>
            <p:xfrm>
              <a:off x="1898122" y="4253383"/>
              <a:ext cx="8229599" cy="148691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5202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8478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Stav 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svobodná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vdaná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rozvedená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ovdovělá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očekávaná </a:t>
                          </a:r>
                          <a:r>
                            <a:rPr lang="cs-CZ" sz="1600" b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rel</a:t>
                          </a: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. četnost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sub>
                                      <m: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oMath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0,248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0,490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0,126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0,136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1,000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pozorovaná (angl. </a:t>
                          </a:r>
                          <a:r>
                            <a:rPr lang="cs-CZ" sz="1600" b="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observed</a:t>
                          </a: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) četnost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80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110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30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256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očekávaná (angl. </a:t>
                          </a:r>
                          <a:r>
                            <a:rPr lang="cs-CZ" sz="1600" b="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expected</a:t>
                          </a: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) četnost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61,0</m:t>
                                </m:r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120,5</m:t>
                                </m:r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31,0</m:t>
                                </m:r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33,5</m:t>
                                </m:r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---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ulka 6">
                <a:extLst>
                  <a:ext uri="{FF2B5EF4-FFF2-40B4-BE49-F238E27FC236}">
                    <a16:creationId xmlns:a16="http://schemas.microsoft.com/office/drawing/2014/main" id="{42D6F436-C76B-468B-BCE3-1A4306C48A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0595735"/>
                  </p:ext>
                </p:extLst>
              </p:nvPr>
            </p:nvGraphicFramePr>
            <p:xfrm>
              <a:off x="1898122" y="4253383"/>
              <a:ext cx="8229599" cy="148691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5202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8478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24384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Stav 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svobodná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vdaná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rozvedená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ovdovělá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67716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2" t="-113636" r="-226812" b="-411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0,248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0,490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0,126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0,136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1,000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2" t="-116049" r="-226812" b="-1234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80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110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30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256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2" t="-218750" r="-226812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19577" t="-218750" r="-396825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19577" t="-218750" r="-296825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94527" t="-218750" r="-179104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6667" t="-218750" r="-69014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---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Zaoblený obdélník 2">
            <a:extLst>
              <a:ext uri="{FF2B5EF4-FFF2-40B4-BE49-F238E27FC236}">
                <a16:creationId xmlns:a16="http://schemas.microsoft.com/office/drawing/2014/main" id="{B222D29B-1C6D-4470-9B27-C8835C6F00EA}"/>
              </a:ext>
            </a:extLst>
          </p:cNvPr>
          <p:cNvSpPr/>
          <p:nvPr/>
        </p:nvSpPr>
        <p:spPr>
          <a:xfrm>
            <a:off x="4367080" y="4793511"/>
            <a:ext cx="4896544" cy="944821"/>
          </a:xfrm>
          <a:prstGeom prst="roundRect">
            <a:avLst/>
          </a:prstGeom>
          <a:noFill/>
          <a:ln w="31750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994FDAE-C8FA-4166-849D-B1D4E500A8BD}"/>
              </a:ext>
            </a:extLst>
          </p:cNvPr>
          <p:cNvSpPr txBox="1"/>
          <p:nvPr/>
        </p:nvSpPr>
        <p:spPr>
          <a:xfrm>
            <a:off x="4830581" y="5784338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>
                <a:solidFill>
                  <a:srgbClr val="00A499"/>
                </a:solidFill>
              </a:rPr>
              <a:t>Liší se pozorované a očekávané četnosti statisticky významně?</a:t>
            </a:r>
          </a:p>
        </p:txBody>
      </p:sp>
    </p:spTree>
    <p:extLst>
      <p:ext uri="{BB962C8B-B14F-4D97-AF65-F5344CB8AC3E}">
        <p14:creationId xmlns:p14="http://schemas.microsoft.com/office/powerpoint/2010/main" val="4155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02645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Clr>
                    <a:srgbClr val="00A499"/>
                  </a:buClr>
                  <a:buNone/>
                </a:pPr>
                <a:r>
                  <a:rPr lang="cs-CZ" dirty="0"/>
                  <a:t>V nejjednodušším případě použití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testu lze konečnou populaci roztřídit podle nějakého znaku do 𝑘 disjunktních skupin (tzv. variant) a my chceme na základě náhodného výběru ověřit, zda jsou relativní četnosti jednotlivých variant rovny číslům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; …;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cs-CZ" dirty="0"/>
                  <a:t>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/>
                  <a:t>Předpoklady testu</a:t>
                </a:r>
                <a:r>
                  <a:rPr lang="cs-CZ" dirty="0"/>
                  <a:t>: Dostatečně velký výběr. V praxi: </a:t>
                </a:r>
              </a:p>
              <a:p>
                <a:pPr lv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ü"/>
                </a:pPr>
                <a:r>
                  <a:rPr lang="cs-CZ" dirty="0"/>
                  <a:t>všechny očekávané četnosti větší nebo rovny 2 a     </a:t>
                </a:r>
              </a:p>
              <a:p>
                <a:pPr lv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ü"/>
                </a:pPr>
                <a:r>
                  <a:rPr lang="cs-CZ" dirty="0"/>
                  <a:t>alespoň 80 % očekávaných četností větších než 5.</a:t>
                </a:r>
              </a:p>
              <a:p>
                <a:pPr marL="457200" lvl="1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A499"/>
                  </a:buClr>
                  <a:buNone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/>
                  <a:t>Testové kritérium</a:t>
                </a:r>
                <a:r>
                  <a:rPr lang="cs-CZ" dirty="0"/>
                  <a:t>: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cs-CZ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cs-CZ" dirty="0"/>
                  <a:t> 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𝒉𝒐𝒅𝒏𝒐𝒕𝒂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=1−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𝑂𝐵𝑆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02645"/>
              </a:xfrm>
              <a:blipFill>
                <a:blip r:embed="rId2"/>
                <a:stretch>
                  <a:fillRect l="-548" t="-1585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Testy dobré shody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12</a:t>
            </a:fld>
            <a:r>
              <a:rPr lang="cs-CZ" dirty="0"/>
              <a:t> / 54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</p:spPr>
            <p:txBody>
              <a:bodyPr>
                <a:normAutofit fontScale="70000" lnSpcReduction="20000"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</a:t>
                </a:r>
                <a:r>
                  <a:rPr lang="cs-CZ" sz="3600" dirty="0"/>
                  <a:t>test dobré shody - ověření, zda jsou </a:t>
                </a:r>
                <a:r>
                  <a:rPr lang="cs-CZ" sz="3600" dirty="0" err="1"/>
                  <a:t>rel</a:t>
                </a:r>
                <a:r>
                  <a:rPr lang="cs-CZ" sz="3600" dirty="0"/>
                  <a:t>. četnosti rovny číslům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cs-CZ" sz="3600" i="1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en-US" sz="3600" dirty="0"/>
                  <a:t>…;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cs-CZ" sz="36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  <a:blipFill>
                <a:blip r:embed="rId3"/>
                <a:stretch>
                  <a:fillRect l="-168" b="-2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0143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0264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000" b="1" dirty="0"/>
                  <a:t>Motivační příklad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sz="1800" dirty="0">
                    <a:solidFill>
                      <a:schemeClr val="tx2"/>
                    </a:solidFill>
                  </a:rPr>
                  <a:t>Bylo provedeno šetření mezi ženami staršími 15 let. </a:t>
                </a:r>
              </a:p>
              <a:p>
                <a:pPr marL="0" indent="0" algn="just">
                  <a:buClr>
                    <a:srgbClr val="00A499"/>
                  </a:buClr>
                  <a:buNone/>
                </a:pPr>
                <a:r>
                  <a:rPr lang="cs-CZ" sz="1800" dirty="0">
                    <a:solidFill>
                      <a:schemeClr val="tx2"/>
                    </a:solidFill>
                  </a:rPr>
                  <a:t>Mezi 246 náhodně oslovenými ženami bylo 80 (32,5 </a:t>
                </a:r>
                <a:r>
                  <a:rPr lang="en-US" sz="1800" dirty="0">
                    <a:solidFill>
                      <a:schemeClr val="tx2"/>
                    </a:solidFill>
                  </a:rPr>
                  <a:t>%</a:t>
                </a:r>
                <a:r>
                  <a:rPr lang="cs-CZ" sz="1800" dirty="0">
                    <a:solidFill>
                      <a:schemeClr val="tx2"/>
                    </a:solidFill>
                  </a:rPr>
                  <a:t>) svobodných, 110 (44,7 </a:t>
                </a:r>
                <a:r>
                  <a:rPr lang="en-US" sz="1800" dirty="0">
                    <a:solidFill>
                      <a:schemeClr val="tx2"/>
                    </a:solidFill>
                  </a:rPr>
                  <a:t>%</a:t>
                </a:r>
                <a:r>
                  <a:rPr lang="cs-CZ" sz="1800" dirty="0">
                    <a:solidFill>
                      <a:schemeClr val="tx2"/>
                    </a:solidFill>
                  </a:rPr>
                  <a:t>) vdaných, 30 (12,2 </a:t>
                </a:r>
                <a:r>
                  <a:rPr lang="en-US" sz="1800" dirty="0">
                    <a:solidFill>
                      <a:schemeClr val="tx2"/>
                    </a:solidFill>
                  </a:rPr>
                  <a:t>%</a:t>
                </a:r>
                <a:r>
                  <a:rPr lang="cs-CZ" sz="1800" dirty="0">
                    <a:solidFill>
                      <a:schemeClr val="tx2"/>
                    </a:solidFill>
                  </a:rPr>
                  <a:t>) rozvedených    a 26 (10,6 </a:t>
                </a:r>
                <a:r>
                  <a:rPr lang="en-US" sz="1800" dirty="0">
                    <a:solidFill>
                      <a:schemeClr val="tx2"/>
                    </a:solidFill>
                  </a:rPr>
                  <a:t>%</a:t>
                </a:r>
                <a:r>
                  <a:rPr lang="cs-CZ" sz="1800" dirty="0">
                    <a:solidFill>
                      <a:schemeClr val="tx2"/>
                    </a:solidFill>
                  </a:rPr>
                  <a:t>) ovdovělých. Je známo (viz </a:t>
                </a:r>
                <a:r>
                  <a:rPr lang="cs-CZ" sz="1800" dirty="0">
                    <a:hlinkClick r:id="rId2"/>
                  </a:rPr>
                  <a:t>Český statistický úřad</a:t>
                </a:r>
                <a:r>
                  <a:rPr lang="cs-CZ" sz="1800" dirty="0">
                    <a:solidFill>
                      <a:schemeClr val="tx2"/>
                    </a:solidFill>
                  </a:rPr>
                  <a:t>), že v ČR je mezi ženami staršími 15 let cca 24,8 </a:t>
                </a:r>
                <a:r>
                  <a:rPr lang="en-US" sz="1800" dirty="0">
                    <a:solidFill>
                      <a:schemeClr val="tx2"/>
                    </a:solidFill>
                  </a:rPr>
                  <a:t>%</a:t>
                </a:r>
                <a:r>
                  <a:rPr lang="cs-CZ" sz="1800" dirty="0">
                    <a:solidFill>
                      <a:schemeClr val="tx2"/>
                    </a:solidFill>
                  </a:rPr>
                  <a:t> svobodných, 49,0 </a:t>
                </a:r>
                <a:r>
                  <a:rPr lang="en-US" sz="1800" dirty="0">
                    <a:solidFill>
                      <a:schemeClr val="tx2"/>
                    </a:solidFill>
                  </a:rPr>
                  <a:t>%</a:t>
                </a:r>
                <a:r>
                  <a:rPr lang="cs-CZ" sz="1800" dirty="0">
                    <a:solidFill>
                      <a:schemeClr val="tx2"/>
                    </a:solidFill>
                  </a:rPr>
                  <a:t> vdaných, 12,6 </a:t>
                </a:r>
                <a:r>
                  <a:rPr lang="en-US" sz="1800" dirty="0">
                    <a:solidFill>
                      <a:schemeClr val="tx2"/>
                    </a:solidFill>
                  </a:rPr>
                  <a:t>%</a:t>
                </a:r>
                <a:r>
                  <a:rPr lang="cs-CZ" sz="1800" dirty="0">
                    <a:solidFill>
                      <a:schemeClr val="tx2"/>
                    </a:solidFill>
                  </a:rPr>
                  <a:t> rozvedených a 13,6 </a:t>
                </a:r>
                <a:r>
                  <a:rPr lang="en-US" sz="1800" dirty="0">
                    <a:solidFill>
                      <a:schemeClr val="tx2"/>
                    </a:solidFill>
                  </a:rPr>
                  <a:t>%</a:t>
                </a:r>
                <a:r>
                  <a:rPr lang="cs-CZ" sz="1800" dirty="0">
                    <a:solidFill>
                      <a:schemeClr val="tx2"/>
                    </a:solidFill>
                  </a:rPr>
                  <a:t> ovdovělých. Lze provedený výběr označit za reprezentativní?</a:t>
                </a:r>
              </a:p>
              <a:p>
                <a:endParaRPr lang="cs-CZ" sz="800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cs-CZ" sz="1800" b="1" dirty="0"/>
                  <a:t>Řešení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8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1800" i="1" baseline="-25000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sz="1800" dirty="0"/>
                  <a:t>: Provedený výběr </a:t>
                </a:r>
                <a:r>
                  <a:rPr lang="cs-CZ" sz="1800" b="1" dirty="0"/>
                  <a:t>je</a:t>
                </a:r>
                <a:r>
                  <a:rPr lang="cs-CZ" sz="1800" dirty="0"/>
                  <a:t> výběrem z populace, v níž jsou relativní četnosti jednotlivých variant dány tabulkou:</a:t>
                </a:r>
                <a:endParaRPr lang="cs-CZ" sz="1800" dirty="0">
                  <a:solidFill>
                    <a:schemeClr val="tx2"/>
                  </a:solidFill>
                </a:endParaRPr>
              </a:p>
              <a:p>
                <a:endParaRPr lang="cs-CZ" sz="1800" dirty="0">
                  <a:solidFill>
                    <a:schemeClr val="tx2"/>
                  </a:solidFill>
                </a:endParaRPr>
              </a:p>
              <a:p>
                <a:endParaRPr lang="cs-CZ" sz="1800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8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1800" i="1" baseline="-25000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s-CZ" sz="1800" dirty="0"/>
                  <a:t>: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sz="1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sz="1800" dirty="0"/>
                  <a:t>, tj. provedený výběr není výběrem z populace, v níž jsou relativní četnosti jednotlivých variant dány výše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sz="1800" dirty="0"/>
                  <a:t>                  uvedenou tabulkou. 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02645"/>
              </a:xfrm>
              <a:blipFill>
                <a:blip r:embed="rId3"/>
                <a:stretch>
                  <a:fillRect l="-548" t="-1341" r="-4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Testy dobré shody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13</a:t>
            </a:fld>
            <a:r>
              <a:rPr lang="cs-CZ" dirty="0"/>
              <a:t> / 54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</p:spPr>
            <p:txBody>
              <a:bodyPr>
                <a:normAutofit fontScale="70000" lnSpcReduction="20000"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</a:t>
                </a:r>
                <a:r>
                  <a:rPr lang="cs-CZ" sz="3600" dirty="0"/>
                  <a:t>test dobré shody - ověření, zda jsou </a:t>
                </a:r>
                <a:r>
                  <a:rPr lang="cs-CZ" sz="3600" dirty="0" err="1"/>
                  <a:t>rel</a:t>
                </a:r>
                <a:r>
                  <a:rPr lang="cs-CZ" sz="3600" dirty="0"/>
                  <a:t>. četnosti rovny číslům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cs-CZ" sz="3600" i="1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en-US" sz="3600" dirty="0"/>
                  <a:t>…;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cs-CZ" sz="36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  <a:blipFill>
                <a:blip r:embed="rId4"/>
                <a:stretch>
                  <a:fillRect l="-168" b="-2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5D8D14C5-A24A-47A4-958F-49CAFC003AF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9640340"/>
                  </p:ext>
                </p:extLst>
              </p:nvPr>
            </p:nvGraphicFramePr>
            <p:xfrm>
              <a:off x="1944832" y="4321155"/>
              <a:ext cx="8229599" cy="51155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5202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8478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Stav 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svobodná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vdaná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rozvedená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ovdovělá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očekávaná </a:t>
                          </a:r>
                          <a:r>
                            <a:rPr lang="cs-CZ" sz="1600" b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rel</a:t>
                          </a: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. četnost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sub>
                                      <m: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oMath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0,248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0,490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0,126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0,136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1,000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5D8D14C5-A24A-47A4-958F-49CAFC003AF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9640340"/>
                  </p:ext>
                </p:extLst>
              </p:nvPr>
            </p:nvGraphicFramePr>
            <p:xfrm>
              <a:off x="1944832" y="4321155"/>
              <a:ext cx="8229599" cy="51155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5202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8478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24384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Stav 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svobodná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vdaná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rozvedená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ovdovělá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67716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83" t="-115909" r="-226812" b="-4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0,248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0,490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0,126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0,136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1,000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5895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0026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/>
              <a:t>Motivační příklad</a:t>
            </a:r>
          </a:p>
          <a:p>
            <a:pPr marL="0" indent="0">
              <a:buClr>
                <a:srgbClr val="00A499"/>
              </a:buClr>
              <a:buNone/>
            </a:pPr>
            <a:r>
              <a:rPr lang="cs-CZ" sz="1800" dirty="0">
                <a:solidFill>
                  <a:schemeClr val="tx2"/>
                </a:solidFill>
              </a:rPr>
              <a:t>Bylo provedeno šetření mezi ženami staršími 15 let. </a:t>
            </a:r>
          </a:p>
          <a:p>
            <a:pPr marL="0" indent="0" algn="just">
              <a:buClr>
                <a:srgbClr val="00A499"/>
              </a:buClr>
              <a:buNone/>
            </a:pPr>
            <a:r>
              <a:rPr lang="cs-CZ" sz="1800" dirty="0">
                <a:solidFill>
                  <a:schemeClr val="tx2"/>
                </a:solidFill>
              </a:rPr>
              <a:t>Mezi 246 náhodně oslovenými ženami bylo 80 (32,5 </a:t>
            </a:r>
            <a:r>
              <a:rPr lang="en-US" sz="1800" dirty="0">
                <a:solidFill>
                  <a:schemeClr val="tx2"/>
                </a:solidFill>
              </a:rPr>
              <a:t>%</a:t>
            </a:r>
            <a:r>
              <a:rPr lang="cs-CZ" sz="1800" dirty="0">
                <a:solidFill>
                  <a:schemeClr val="tx2"/>
                </a:solidFill>
              </a:rPr>
              <a:t>) svobodných, 110 (44,7 </a:t>
            </a:r>
            <a:r>
              <a:rPr lang="en-US" sz="1800" dirty="0">
                <a:solidFill>
                  <a:schemeClr val="tx2"/>
                </a:solidFill>
              </a:rPr>
              <a:t>%</a:t>
            </a:r>
            <a:r>
              <a:rPr lang="cs-CZ" sz="1800" dirty="0">
                <a:solidFill>
                  <a:schemeClr val="tx2"/>
                </a:solidFill>
              </a:rPr>
              <a:t>) vdaných, 30 (12,2 </a:t>
            </a:r>
            <a:r>
              <a:rPr lang="en-US" sz="1800" dirty="0">
                <a:solidFill>
                  <a:schemeClr val="tx2"/>
                </a:solidFill>
              </a:rPr>
              <a:t>%</a:t>
            </a:r>
            <a:r>
              <a:rPr lang="cs-CZ" sz="1800" dirty="0">
                <a:solidFill>
                  <a:schemeClr val="tx2"/>
                </a:solidFill>
              </a:rPr>
              <a:t>) rozvedených    a 26 (10,6 </a:t>
            </a:r>
            <a:r>
              <a:rPr lang="en-US" sz="1800" dirty="0">
                <a:solidFill>
                  <a:schemeClr val="tx2"/>
                </a:solidFill>
              </a:rPr>
              <a:t>%</a:t>
            </a:r>
            <a:r>
              <a:rPr lang="cs-CZ" sz="1800" dirty="0">
                <a:solidFill>
                  <a:schemeClr val="tx2"/>
                </a:solidFill>
              </a:rPr>
              <a:t>) ovdovělých. Je známo (viz </a:t>
            </a:r>
            <a:r>
              <a:rPr lang="cs-CZ" sz="1800" dirty="0">
                <a:hlinkClick r:id="rId2"/>
              </a:rPr>
              <a:t>Český statistický úřad</a:t>
            </a:r>
            <a:r>
              <a:rPr lang="cs-CZ" sz="1800" dirty="0">
                <a:solidFill>
                  <a:schemeClr val="tx2"/>
                </a:solidFill>
              </a:rPr>
              <a:t>), že v ČR je mezi ženami staršími 15 let cca 24,8 </a:t>
            </a:r>
            <a:r>
              <a:rPr lang="en-US" sz="1800" dirty="0">
                <a:solidFill>
                  <a:schemeClr val="tx2"/>
                </a:solidFill>
              </a:rPr>
              <a:t>%</a:t>
            </a:r>
            <a:r>
              <a:rPr lang="cs-CZ" sz="1800" dirty="0">
                <a:solidFill>
                  <a:schemeClr val="tx2"/>
                </a:solidFill>
              </a:rPr>
              <a:t> svobodných, 49,0 </a:t>
            </a:r>
            <a:r>
              <a:rPr lang="en-US" sz="1800" dirty="0">
                <a:solidFill>
                  <a:schemeClr val="tx2"/>
                </a:solidFill>
              </a:rPr>
              <a:t>%</a:t>
            </a:r>
            <a:r>
              <a:rPr lang="cs-CZ" sz="1800" dirty="0">
                <a:solidFill>
                  <a:schemeClr val="tx2"/>
                </a:solidFill>
              </a:rPr>
              <a:t> vdaných, 12,6 </a:t>
            </a:r>
            <a:r>
              <a:rPr lang="en-US" sz="1800" dirty="0">
                <a:solidFill>
                  <a:schemeClr val="tx2"/>
                </a:solidFill>
              </a:rPr>
              <a:t>%</a:t>
            </a:r>
            <a:r>
              <a:rPr lang="cs-CZ" sz="1800" dirty="0">
                <a:solidFill>
                  <a:schemeClr val="tx2"/>
                </a:solidFill>
              </a:rPr>
              <a:t> rozvedených a 13,6 </a:t>
            </a:r>
            <a:r>
              <a:rPr lang="en-US" sz="1800" dirty="0">
                <a:solidFill>
                  <a:schemeClr val="tx2"/>
                </a:solidFill>
              </a:rPr>
              <a:t>%</a:t>
            </a:r>
            <a:r>
              <a:rPr lang="cs-CZ" sz="1800" dirty="0">
                <a:solidFill>
                  <a:schemeClr val="tx2"/>
                </a:solidFill>
              </a:rPr>
              <a:t> ovdovělých. Lze provedený výběr označit za reprezentativní?</a:t>
            </a:r>
          </a:p>
          <a:p>
            <a:endParaRPr lang="cs-CZ" sz="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1800" b="1" dirty="0"/>
              <a:t>Řešení</a:t>
            </a:r>
          </a:p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r>
              <a:rPr lang="cs-CZ" sz="1800" b="1" dirty="0"/>
              <a:t>Ověření předpokladů:</a:t>
            </a: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Testy dobré shody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14</a:t>
            </a:fld>
            <a:r>
              <a:rPr lang="cs-CZ" dirty="0"/>
              <a:t> / 54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</p:spPr>
            <p:txBody>
              <a:bodyPr>
                <a:normAutofit fontScale="70000" lnSpcReduction="20000"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</a:t>
                </a:r>
                <a:r>
                  <a:rPr lang="cs-CZ" sz="3600" dirty="0"/>
                  <a:t>test dobré shody - ověření, zda jsou </a:t>
                </a:r>
                <a:r>
                  <a:rPr lang="cs-CZ" sz="3600" dirty="0" err="1"/>
                  <a:t>rel</a:t>
                </a:r>
                <a:r>
                  <a:rPr lang="cs-CZ" sz="3600" dirty="0"/>
                  <a:t>. četnosti rovny číslům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cs-CZ" sz="3600" i="1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en-US" sz="3600" dirty="0"/>
                  <a:t>…;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cs-CZ" sz="36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  <a:blipFill>
                <a:blip r:embed="rId4"/>
                <a:stretch>
                  <a:fillRect l="-168" b="-2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ulka 8">
                <a:extLst>
                  <a:ext uri="{FF2B5EF4-FFF2-40B4-BE49-F238E27FC236}">
                    <a16:creationId xmlns:a16="http://schemas.microsoft.com/office/drawing/2014/main" id="{427C2F9C-0413-486E-AE83-607F56E9F76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8911625"/>
                  </p:ext>
                </p:extLst>
              </p:nvPr>
            </p:nvGraphicFramePr>
            <p:xfrm>
              <a:off x="2111135" y="3674138"/>
              <a:ext cx="8229599" cy="9992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5202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8478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Stav 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svobodná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vdaná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rozvedená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ovdovělá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očekávaná </a:t>
                          </a:r>
                          <a:r>
                            <a:rPr lang="cs-CZ" sz="1600" b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rel</a:t>
                          </a: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. četnost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sub>
                                      <m: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oMath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0,248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0,490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0,126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0,136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1,000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pozorovaná (angl. </a:t>
                          </a:r>
                          <a:r>
                            <a:rPr lang="cs-CZ" sz="1600" b="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observed</a:t>
                          </a: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) četnost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80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110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30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256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ulka 8">
                <a:extLst>
                  <a:ext uri="{FF2B5EF4-FFF2-40B4-BE49-F238E27FC236}">
                    <a16:creationId xmlns:a16="http://schemas.microsoft.com/office/drawing/2014/main" id="{427C2F9C-0413-486E-AE83-607F56E9F76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8911625"/>
                  </p:ext>
                </p:extLst>
              </p:nvPr>
            </p:nvGraphicFramePr>
            <p:xfrm>
              <a:off x="2111135" y="3674138"/>
              <a:ext cx="8229599" cy="9992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5202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8478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24384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Stav 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svobodná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vdaná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rozvedená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ovdovělá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67716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42" t="-113636" r="-226812" b="-229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0,248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0,490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0,126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0,136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1,000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42" t="-116049" r="-226812" b="-246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80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110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30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256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93022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0264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000" b="1" dirty="0"/>
                  <a:t>Motivační příklad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sz="1800" dirty="0">
                    <a:solidFill>
                      <a:schemeClr val="tx2"/>
                    </a:solidFill>
                  </a:rPr>
                  <a:t>Bylo provedeno šetření mezi ženami staršími 15 let. </a:t>
                </a:r>
              </a:p>
              <a:p>
                <a:pPr marL="0" indent="0" algn="just">
                  <a:buClr>
                    <a:srgbClr val="00A499"/>
                  </a:buClr>
                  <a:buNone/>
                </a:pPr>
                <a:r>
                  <a:rPr lang="cs-CZ" sz="1800" dirty="0">
                    <a:solidFill>
                      <a:schemeClr val="tx2"/>
                    </a:solidFill>
                  </a:rPr>
                  <a:t>Mezi 246 náhodně oslovenými ženami bylo 80 (32,5 </a:t>
                </a:r>
                <a:r>
                  <a:rPr lang="en-US" sz="1800" dirty="0">
                    <a:solidFill>
                      <a:schemeClr val="tx2"/>
                    </a:solidFill>
                  </a:rPr>
                  <a:t>%</a:t>
                </a:r>
                <a:r>
                  <a:rPr lang="cs-CZ" sz="1800" dirty="0">
                    <a:solidFill>
                      <a:schemeClr val="tx2"/>
                    </a:solidFill>
                  </a:rPr>
                  <a:t>) svobodných, 110 (44,7 </a:t>
                </a:r>
                <a:r>
                  <a:rPr lang="en-US" sz="1800" dirty="0">
                    <a:solidFill>
                      <a:schemeClr val="tx2"/>
                    </a:solidFill>
                  </a:rPr>
                  <a:t>%</a:t>
                </a:r>
                <a:r>
                  <a:rPr lang="cs-CZ" sz="1800" dirty="0">
                    <a:solidFill>
                      <a:schemeClr val="tx2"/>
                    </a:solidFill>
                  </a:rPr>
                  <a:t>) vdaných, 30 (12,2 </a:t>
                </a:r>
                <a:r>
                  <a:rPr lang="en-US" sz="1800" dirty="0">
                    <a:solidFill>
                      <a:schemeClr val="tx2"/>
                    </a:solidFill>
                  </a:rPr>
                  <a:t>%</a:t>
                </a:r>
                <a:r>
                  <a:rPr lang="cs-CZ" sz="1800" dirty="0">
                    <a:solidFill>
                      <a:schemeClr val="tx2"/>
                    </a:solidFill>
                  </a:rPr>
                  <a:t>) rozvedených    a 26 (10,6 </a:t>
                </a:r>
                <a:r>
                  <a:rPr lang="en-US" sz="1800" dirty="0">
                    <a:solidFill>
                      <a:schemeClr val="tx2"/>
                    </a:solidFill>
                  </a:rPr>
                  <a:t>%</a:t>
                </a:r>
                <a:r>
                  <a:rPr lang="cs-CZ" sz="1800" dirty="0">
                    <a:solidFill>
                      <a:schemeClr val="tx2"/>
                    </a:solidFill>
                  </a:rPr>
                  <a:t>) ovdovělých. Je známo (viz </a:t>
                </a:r>
                <a:r>
                  <a:rPr lang="cs-CZ" sz="1800" dirty="0">
                    <a:hlinkClick r:id="rId2"/>
                  </a:rPr>
                  <a:t>Český statistický úřad</a:t>
                </a:r>
                <a:r>
                  <a:rPr lang="cs-CZ" sz="1800" dirty="0">
                    <a:solidFill>
                      <a:schemeClr val="tx2"/>
                    </a:solidFill>
                  </a:rPr>
                  <a:t>), že v ČR je mezi ženami staršími 15 let cca 24,8 </a:t>
                </a:r>
                <a:r>
                  <a:rPr lang="en-US" sz="1800" dirty="0">
                    <a:solidFill>
                      <a:schemeClr val="tx2"/>
                    </a:solidFill>
                  </a:rPr>
                  <a:t>%</a:t>
                </a:r>
                <a:r>
                  <a:rPr lang="cs-CZ" sz="1800" dirty="0">
                    <a:solidFill>
                      <a:schemeClr val="tx2"/>
                    </a:solidFill>
                  </a:rPr>
                  <a:t> svobodných, 49,0 </a:t>
                </a:r>
                <a:r>
                  <a:rPr lang="en-US" sz="1800" dirty="0">
                    <a:solidFill>
                      <a:schemeClr val="tx2"/>
                    </a:solidFill>
                  </a:rPr>
                  <a:t>%</a:t>
                </a:r>
                <a:r>
                  <a:rPr lang="cs-CZ" sz="1800" dirty="0">
                    <a:solidFill>
                      <a:schemeClr val="tx2"/>
                    </a:solidFill>
                  </a:rPr>
                  <a:t> vdaných, 12,6 </a:t>
                </a:r>
                <a:r>
                  <a:rPr lang="en-US" sz="1800" dirty="0">
                    <a:solidFill>
                      <a:schemeClr val="tx2"/>
                    </a:solidFill>
                  </a:rPr>
                  <a:t>%</a:t>
                </a:r>
                <a:r>
                  <a:rPr lang="cs-CZ" sz="1800" dirty="0">
                    <a:solidFill>
                      <a:schemeClr val="tx2"/>
                    </a:solidFill>
                  </a:rPr>
                  <a:t> rozvedených a 13,6 </a:t>
                </a:r>
                <a:r>
                  <a:rPr lang="en-US" sz="1800" dirty="0">
                    <a:solidFill>
                      <a:schemeClr val="tx2"/>
                    </a:solidFill>
                  </a:rPr>
                  <a:t>%</a:t>
                </a:r>
                <a:r>
                  <a:rPr lang="cs-CZ" sz="1800" dirty="0">
                    <a:solidFill>
                      <a:schemeClr val="tx2"/>
                    </a:solidFill>
                  </a:rPr>
                  <a:t> ovdovělých. Lze provedený výběr označit za reprezentativní?</a:t>
                </a:r>
              </a:p>
              <a:p>
                <a:endParaRPr lang="cs-CZ" sz="800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cs-CZ" sz="1800" b="1" dirty="0"/>
                  <a:t>Řešení</a:t>
                </a:r>
              </a:p>
              <a:p>
                <a:pPr marL="0" indent="0">
                  <a:buNone/>
                </a:pPr>
                <a:endParaRPr lang="cs-CZ" sz="1800" b="1" dirty="0"/>
              </a:p>
              <a:p>
                <a:pPr marL="0" indent="0">
                  <a:buNone/>
                </a:pPr>
                <a:endParaRPr lang="cs-CZ" sz="1800" b="1" dirty="0"/>
              </a:p>
              <a:p>
                <a:pPr marL="0" indent="0">
                  <a:buNone/>
                </a:pPr>
                <a:endParaRPr lang="cs-CZ" sz="1800" b="1" dirty="0"/>
              </a:p>
              <a:p>
                <a:pPr marL="0" indent="0">
                  <a:buNone/>
                </a:pPr>
                <a:endParaRPr lang="cs-CZ" sz="1800" b="1" dirty="0"/>
              </a:p>
              <a:p>
                <a:pPr marL="0" indent="0">
                  <a:buNone/>
                </a:pPr>
                <a:r>
                  <a:rPr lang="cs-CZ" sz="1800" b="1" dirty="0"/>
                  <a:t>Ověření předpokladů: </a:t>
                </a:r>
                <a:r>
                  <a:rPr lang="cs-CZ" sz="1800" dirty="0"/>
                  <a:t>Všechny očekávané četnosti jsou větší než 5.</a:t>
                </a:r>
              </a:p>
              <a:p>
                <a:pPr marL="0" indent="0">
                  <a:buNone/>
                </a:pPr>
                <a:r>
                  <a:rPr lang="cs-CZ" sz="1800" b="1" dirty="0"/>
                  <a:t>Pozorovaná hodnota: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sz="1800" i="1">
                            <a:latin typeface="Cambria Math"/>
                          </a:rPr>
                          <m:t>𝑂𝐵𝑆</m:t>
                        </m:r>
                      </m:sub>
                    </m:sSub>
                    <m:r>
                      <a:rPr lang="cs-CZ" sz="18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sz="1800" i="1">
                            <a:latin typeface="Cambria Math"/>
                          </a:rPr>
                          <m:t>𝑖</m:t>
                        </m:r>
                        <m:r>
                          <a:rPr lang="cs-CZ" sz="18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cs-CZ" sz="1800" i="1">
                            <a:latin typeface="Cambria Math"/>
                          </a:rPr>
                          <m:t>4</m:t>
                        </m:r>
                      </m:sup>
                      <m:e>
                        <m:f>
                          <m:f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cs-CZ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800" i="1">
                                            <a:latin typeface="Cambria Math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cs-CZ" sz="18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cs-CZ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800" i="1">
                                            <a:latin typeface="Cambria Math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cs-CZ" sz="18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cs-CZ" sz="1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800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cs-CZ" sz="18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cs-CZ" sz="1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1800" i="1">
                                    <a:latin typeface="Cambria Math"/>
                                  </a:rPr>
                                  <m:t>80−61,0</m:t>
                                </m:r>
                              </m:e>
                            </m:d>
                          </m:e>
                          <m:sup>
                            <m:r>
                              <a:rPr lang="cs-CZ" sz="1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cs-CZ" sz="1800" i="1">
                            <a:latin typeface="Cambria Math"/>
                          </a:rPr>
                          <m:t>61,0</m:t>
                        </m:r>
                      </m:den>
                    </m:f>
                    <m:r>
                      <a:rPr lang="cs-CZ" sz="18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1800" i="1">
                                    <a:latin typeface="Cambria Math"/>
                                  </a:rPr>
                                  <m:t>110−120,5</m:t>
                                </m:r>
                              </m:e>
                            </m:d>
                          </m:e>
                          <m:sup>
                            <m:r>
                              <a:rPr lang="cs-CZ" sz="1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cs-CZ" sz="1800" i="1">
                            <a:latin typeface="Cambria Math"/>
                          </a:rPr>
                          <m:t>120,5</m:t>
                        </m:r>
                      </m:den>
                    </m:f>
                    <m:r>
                      <a:rPr lang="cs-CZ" sz="18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1800" i="1">
                                    <a:latin typeface="Cambria Math"/>
                                  </a:rPr>
                                  <m:t>30−31,0</m:t>
                                </m:r>
                              </m:e>
                            </m:d>
                          </m:e>
                          <m:sup>
                            <m:r>
                              <a:rPr lang="cs-CZ" sz="1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cs-CZ" sz="1800" i="1">
                            <a:latin typeface="Cambria Math"/>
                          </a:rPr>
                          <m:t>31,0</m:t>
                        </m:r>
                      </m:den>
                    </m:f>
                    <m:r>
                      <a:rPr lang="cs-CZ" sz="18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1800" i="1">
                                    <a:latin typeface="Cambria Math"/>
                                  </a:rPr>
                                  <m:t>26−33,5</m:t>
                                </m:r>
                              </m:e>
                            </m:d>
                          </m:e>
                          <m:sup>
                            <m:r>
                              <a:rPr lang="cs-CZ" sz="1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cs-CZ" sz="1800" i="1">
                            <a:latin typeface="Cambria Math"/>
                          </a:rPr>
                          <m:t>33,5</m:t>
                        </m:r>
                      </m:den>
                    </m:f>
                    <m:r>
                      <a:rPr lang="cs-CZ" sz="1800" i="1">
                        <a:latin typeface="Cambria Math"/>
                      </a:rPr>
                      <m:t>=8,53</m:t>
                    </m:r>
                  </m:oMath>
                </a14:m>
                <a:r>
                  <a:rPr lang="cs-CZ" sz="1800" b="1" dirty="0"/>
                  <a:t> 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02645"/>
              </a:xfrm>
              <a:blipFill>
                <a:blip r:embed="rId3"/>
                <a:stretch>
                  <a:fillRect l="-548" t="-1341" r="-4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Testy dobré shody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15</a:t>
            </a:fld>
            <a:r>
              <a:rPr lang="cs-CZ" dirty="0"/>
              <a:t> / 54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</p:spPr>
            <p:txBody>
              <a:bodyPr>
                <a:normAutofit fontScale="70000" lnSpcReduction="20000"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</a:t>
                </a:r>
                <a:r>
                  <a:rPr lang="cs-CZ" sz="3600" dirty="0"/>
                  <a:t>test dobré shody - ověření, zda jsou </a:t>
                </a:r>
                <a:r>
                  <a:rPr lang="cs-CZ" sz="3600" dirty="0" err="1"/>
                  <a:t>rel</a:t>
                </a:r>
                <a:r>
                  <a:rPr lang="cs-CZ" sz="3600" dirty="0"/>
                  <a:t>. četnosti rovny číslům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cs-CZ" sz="3600" i="1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en-US" sz="3600" dirty="0"/>
                  <a:t>…;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cs-CZ" sz="36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cs-CZ" dirty="0"/>
              </a:p>
            </p:txBody>
          </p:sp>
        </mc:Choice>
        <mc:Fallback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  <a:blipFill>
                <a:blip r:embed="rId4"/>
                <a:stretch>
                  <a:fillRect l="-168" b="-2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ulka 8">
                <a:extLst>
                  <a:ext uri="{FF2B5EF4-FFF2-40B4-BE49-F238E27FC236}">
                    <a16:creationId xmlns:a16="http://schemas.microsoft.com/office/drawing/2014/main" id="{427C2F9C-0413-486E-AE83-607F56E9F76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11135" y="3674138"/>
              <a:ext cx="8229599" cy="148691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5202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8478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Stav 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svobodná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vdaná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rozvedená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ovdovělá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očekávaná </a:t>
                          </a:r>
                          <a:r>
                            <a:rPr lang="cs-CZ" sz="1600" b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rel</a:t>
                          </a: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. četnost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sub>
                                      <m: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oMath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0,248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0,490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0,126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0,136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1,000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pozorovaná (angl. </a:t>
                          </a:r>
                          <a:r>
                            <a:rPr lang="cs-CZ" sz="1600" b="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observed</a:t>
                          </a: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) četnost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80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110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30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256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očekávaná (angl. </a:t>
                          </a:r>
                          <a:r>
                            <a:rPr lang="cs-CZ" sz="1600" b="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expected</a:t>
                          </a: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) četnost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61,0</m:t>
                                </m:r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120,5</m:t>
                                </m:r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31,0</m:t>
                                </m:r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33,5</m:t>
                                </m:r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---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ulka 8">
                <a:extLst>
                  <a:ext uri="{FF2B5EF4-FFF2-40B4-BE49-F238E27FC236}">
                    <a16:creationId xmlns:a16="http://schemas.microsoft.com/office/drawing/2014/main" id="{427C2F9C-0413-486E-AE83-607F56E9F76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11135" y="3674138"/>
              <a:ext cx="8229599" cy="148691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5202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8478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24384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Stav 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svobodná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vdaná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rozvedená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ovdovělá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67716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42" t="-113636" r="-226812" b="-411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0,248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0,490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0,126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0,136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1,000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42" t="-116049" r="-226812" b="-1234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80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110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30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256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42" t="-218750" r="-226812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19577" t="-218750" r="-396825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19577" t="-218750" r="-296825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94527" t="-218750" r="-179104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6667" t="-218750" r="-69014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---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Obdélník 6">
            <a:extLst>
              <a:ext uri="{FF2B5EF4-FFF2-40B4-BE49-F238E27FC236}">
                <a16:creationId xmlns:a16="http://schemas.microsoft.com/office/drawing/2014/main" id="{FE4B4DD5-A31C-49F7-BA22-24347336D99A}"/>
              </a:ext>
            </a:extLst>
          </p:cNvPr>
          <p:cNvSpPr/>
          <p:nvPr/>
        </p:nvSpPr>
        <p:spPr>
          <a:xfrm>
            <a:off x="4681105" y="4701886"/>
            <a:ext cx="4753841" cy="400050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64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0264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000" b="1" dirty="0"/>
                  <a:t>Motivační příklad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sz="1800" dirty="0">
                    <a:solidFill>
                      <a:schemeClr val="tx2"/>
                    </a:solidFill>
                  </a:rPr>
                  <a:t>Bylo provedeno šetření mezi ženami staršími 15 let. </a:t>
                </a:r>
              </a:p>
              <a:p>
                <a:pPr marL="0" indent="0" algn="just">
                  <a:buClr>
                    <a:srgbClr val="00A499"/>
                  </a:buClr>
                  <a:buNone/>
                </a:pPr>
                <a:r>
                  <a:rPr lang="cs-CZ" sz="1800" dirty="0">
                    <a:solidFill>
                      <a:schemeClr val="tx2"/>
                    </a:solidFill>
                  </a:rPr>
                  <a:t>Mezi 246 náhodně oslovenými ženami bylo 80 (32,5 </a:t>
                </a:r>
                <a:r>
                  <a:rPr lang="en-US" sz="1800" dirty="0">
                    <a:solidFill>
                      <a:schemeClr val="tx2"/>
                    </a:solidFill>
                  </a:rPr>
                  <a:t>%</a:t>
                </a:r>
                <a:r>
                  <a:rPr lang="cs-CZ" sz="1800" dirty="0">
                    <a:solidFill>
                      <a:schemeClr val="tx2"/>
                    </a:solidFill>
                  </a:rPr>
                  <a:t>) svobodných, 110 (44,7 </a:t>
                </a:r>
                <a:r>
                  <a:rPr lang="en-US" sz="1800" dirty="0">
                    <a:solidFill>
                      <a:schemeClr val="tx2"/>
                    </a:solidFill>
                  </a:rPr>
                  <a:t>%</a:t>
                </a:r>
                <a:r>
                  <a:rPr lang="cs-CZ" sz="1800" dirty="0">
                    <a:solidFill>
                      <a:schemeClr val="tx2"/>
                    </a:solidFill>
                  </a:rPr>
                  <a:t>) vdaných, 30 (12,2 </a:t>
                </a:r>
                <a:r>
                  <a:rPr lang="en-US" sz="1800" dirty="0">
                    <a:solidFill>
                      <a:schemeClr val="tx2"/>
                    </a:solidFill>
                  </a:rPr>
                  <a:t>%</a:t>
                </a:r>
                <a:r>
                  <a:rPr lang="cs-CZ" sz="1800" dirty="0">
                    <a:solidFill>
                      <a:schemeClr val="tx2"/>
                    </a:solidFill>
                  </a:rPr>
                  <a:t>) rozvedených    a 26 (10,6 </a:t>
                </a:r>
                <a:r>
                  <a:rPr lang="en-US" sz="1800" dirty="0">
                    <a:solidFill>
                      <a:schemeClr val="tx2"/>
                    </a:solidFill>
                  </a:rPr>
                  <a:t>%</a:t>
                </a:r>
                <a:r>
                  <a:rPr lang="cs-CZ" sz="1800" dirty="0">
                    <a:solidFill>
                      <a:schemeClr val="tx2"/>
                    </a:solidFill>
                  </a:rPr>
                  <a:t>) ovdovělých. Je známo (viz </a:t>
                </a:r>
                <a:r>
                  <a:rPr lang="cs-CZ" sz="1800" dirty="0">
                    <a:hlinkClick r:id="rId2"/>
                  </a:rPr>
                  <a:t>Český statistický úřad</a:t>
                </a:r>
                <a:r>
                  <a:rPr lang="cs-CZ" sz="1800" dirty="0">
                    <a:solidFill>
                      <a:schemeClr val="tx2"/>
                    </a:solidFill>
                  </a:rPr>
                  <a:t>), že v ČR je mezi ženami staršími 15 let cca 24,8 </a:t>
                </a:r>
                <a:r>
                  <a:rPr lang="en-US" sz="1800" dirty="0">
                    <a:solidFill>
                      <a:schemeClr val="tx2"/>
                    </a:solidFill>
                  </a:rPr>
                  <a:t>%</a:t>
                </a:r>
                <a:r>
                  <a:rPr lang="cs-CZ" sz="1800" dirty="0">
                    <a:solidFill>
                      <a:schemeClr val="tx2"/>
                    </a:solidFill>
                  </a:rPr>
                  <a:t> svobodných, 49,0 </a:t>
                </a:r>
                <a:r>
                  <a:rPr lang="en-US" sz="1800" dirty="0">
                    <a:solidFill>
                      <a:schemeClr val="tx2"/>
                    </a:solidFill>
                  </a:rPr>
                  <a:t>%</a:t>
                </a:r>
                <a:r>
                  <a:rPr lang="cs-CZ" sz="1800" dirty="0">
                    <a:solidFill>
                      <a:schemeClr val="tx2"/>
                    </a:solidFill>
                  </a:rPr>
                  <a:t> vdaných, 12,6 </a:t>
                </a:r>
                <a:r>
                  <a:rPr lang="en-US" sz="1800" dirty="0">
                    <a:solidFill>
                      <a:schemeClr val="tx2"/>
                    </a:solidFill>
                  </a:rPr>
                  <a:t>%</a:t>
                </a:r>
                <a:r>
                  <a:rPr lang="cs-CZ" sz="1800" dirty="0">
                    <a:solidFill>
                      <a:schemeClr val="tx2"/>
                    </a:solidFill>
                  </a:rPr>
                  <a:t> rozvedených a 13,6 </a:t>
                </a:r>
                <a:r>
                  <a:rPr lang="en-US" sz="1800" dirty="0">
                    <a:solidFill>
                      <a:schemeClr val="tx2"/>
                    </a:solidFill>
                  </a:rPr>
                  <a:t>%</a:t>
                </a:r>
                <a:r>
                  <a:rPr lang="cs-CZ" sz="1800" dirty="0">
                    <a:solidFill>
                      <a:schemeClr val="tx2"/>
                    </a:solidFill>
                  </a:rPr>
                  <a:t> ovdovělých. Lze provedený výběr označit za reprezentativní?</a:t>
                </a:r>
              </a:p>
              <a:p>
                <a:endParaRPr lang="cs-CZ" sz="800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cs-CZ" sz="1800" b="1" dirty="0"/>
                  <a:t>Řešení</a:t>
                </a:r>
              </a:p>
              <a:p>
                <a:pPr marL="0" indent="0">
                  <a:buNone/>
                </a:pPr>
                <a:endParaRPr lang="cs-CZ" sz="1800" b="1" dirty="0"/>
              </a:p>
              <a:p>
                <a:pPr marL="0" indent="0">
                  <a:buNone/>
                </a:pPr>
                <a:endParaRPr lang="cs-CZ" sz="1800" b="1" dirty="0"/>
              </a:p>
              <a:p>
                <a:pPr marL="0" indent="0">
                  <a:buNone/>
                </a:pPr>
                <a:endParaRPr lang="cs-CZ" sz="1800" b="1" dirty="0"/>
              </a:p>
              <a:p>
                <a:pPr marL="0" indent="0">
                  <a:buNone/>
                </a:pPr>
                <a:endParaRPr lang="cs-CZ" sz="1800" b="1" dirty="0"/>
              </a:p>
              <a:p>
                <a:pPr marL="0" indent="0">
                  <a:buNone/>
                </a:pPr>
                <a:r>
                  <a:rPr lang="cs-CZ" sz="1800" b="1" dirty="0"/>
                  <a:t>Pozorovaná hodnota: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sz="1800" i="1">
                            <a:latin typeface="Cambria Math"/>
                          </a:rPr>
                          <m:t>𝑂𝐵𝑆</m:t>
                        </m:r>
                      </m:sub>
                    </m:sSub>
                    <m:r>
                      <a:rPr lang="cs-CZ" sz="1800" i="1">
                        <a:latin typeface="Cambria Math"/>
                      </a:rPr>
                      <m:t>=8,53</m:t>
                    </m:r>
                  </m:oMath>
                </a14:m>
                <a:r>
                  <a:rPr lang="cs-CZ" sz="1800" b="1" dirty="0"/>
                  <a:t> </a:t>
                </a:r>
              </a:p>
              <a:p>
                <a:pPr marL="0" indent="0">
                  <a:buNone/>
                </a:pPr>
                <a:r>
                  <a:rPr lang="cs-CZ" sz="1800" b="1" dirty="0"/>
                  <a:t>p-hodnota: </a:t>
                </a:r>
                <a14:m>
                  <m:oMath xmlns:m="http://schemas.openxmlformats.org/officeDocument/2006/math">
                    <m:r>
                      <a:rPr lang="cs-CZ" sz="1800" b="0" i="1">
                        <a:latin typeface="Cambria Math"/>
                      </a:rPr>
                      <m:t>𝑝</m:t>
                    </m:r>
                    <m:r>
                      <m:rPr>
                        <m:nor/>
                      </m:rPr>
                      <a:rPr lang="cs-CZ" sz="1800" i="1"/>
                      <m:t>−</m:t>
                    </m:r>
                    <m:r>
                      <a:rPr lang="cs-CZ" sz="1800" b="0" i="1">
                        <a:latin typeface="Cambria Math"/>
                      </a:rPr>
                      <m:t>h𝑜𝑑𝑛𝑜𝑡𝑎</m:t>
                    </m:r>
                    <m:r>
                      <a:rPr lang="cs-CZ" sz="1800" i="1">
                        <a:latin typeface="Cambria Math"/>
                      </a:rPr>
                      <m:t>=1−</m:t>
                    </m:r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cs-CZ" sz="1800" i="1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sz="1800" i="1">
                                <a:latin typeface="Cambria Math"/>
                              </a:rPr>
                              <m:t>𝑂𝐵𝑆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1800" dirty="0"/>
                  <a:t>, 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cs-CZ" sz="1800" i="1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cs-CZ" sz="1800" dirty="0"/>
                  <a:t> je </a:t>
                </a:r>
                <a:r>
                  <a:rPr lang="cs-CZ" sz="1800" dirty="0" err="1"/>
                  <a:t>dist</a:t>
                </a:r>
                <a:r>
                  <a:rPr lang="cs-CZ" sz="1800" dirty="0"/>
                  <a:t>. funkce </a:t>
                </a:r>
                <a:r>
                  <a:rPr lang="el-GR" sz="1800" dirty="0"/>
                  <a:t>χ</a:t>
                </a:r>
                <a:r>
                  <a:rPr lang="cs-CZ" sz="1800" baseline="30000" dirty="0"/>
                  <a:t>2 </a:t>
                </a:r>
                <a:r>
                  <a:rPr lang="cs-CZ" sz="1800" dirty="0"/>
                  <a:t>rozdělení</a:t>
                </a:r>
                <a:r>
                  <a:rPr lang="cs-CZ" sz="1800" baseline="30000" dirty="0"/>
                  <a:t> </a:t>
                </a:r>
                <a:r>
                  <a:rPr lang="cs-CZ" sz="1800" dirty="0"/>
                  <a:t>s 3 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>
                            <a:latin typeface="Cambria Math"/>
                          </a:rPr>
                          <m:t>=4−1</m:t>
                        </m:r>
                      </m:e>
                    </m:d>
                  </m:oMath>
                </a14:m>
                <a:r>
                  <a:rPr lang="cs-CZ" sz="1800" dirty="0"/>
                  <a:t> st. volnosti,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sz="1800" dirty="0"/>
                  <a:t>                    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/>
                      </a:rPr>
                      <m:t>𝑝</m:t>
                    </m:r>
                    <m:r>
                      <m:rPr>
                        <m:nor/>
                      </m:rPr>
                      <a:rPr lang="cs-CZ" sz="1800" i="1"/>
                      <m:t>−</m:t>
                    </m:r>
                    <m:r>
                      <a:rPr lang="cs-CZ" sz="1800" i="1">
                        <a:latin typeface="Cambria Math"/>
                      </a:rPr>
                      <m:t>h𝑜𝑑𝑛𝑜𝑡𝑎</m:t>
                    </m:r>
                    <m:r>
                      <a:rPr lang="cs-CZ" sz="1800" i="1">
                        <a:latin typeface="Cambria Math"/>
                      </a:rPr>
                      <m:t>=1−</m:t>
                    </m:r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cs-CZ" sz="1800" i="1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>
                            <a:latin typeface="Cambria Math"/>
                          </a:rPr>
                          <m:t>8,53</m:t>
                        </m:r>
                      </m:e>
                    </m:d>
                    <m:r>
                      <a:rPr lang="cs-CZ" sz="1800" i="1">
                        <a:latin typeface="Cambria Math"/>
                      </a:rPr>
                      <m:t>=0,036</m:t>
                    </m:r>
                  </m:oMath>
                </a14:m>
                <a:r>
                  <a:rPr lang="cs-CZ" sz="1800" dirty="0"/>
                  <a:t>. (</a:t>
                </a:r>
                <a:r>
                  <a:rPr lang="cs-CZ" sz="1800" i="1" dirty="0">
                    <a:solidFill>
                      <a:schemeClr val="accent5"/>
                    </a:solidFill>
                  </a:rPr>
                  <a:t>1-pchisq(8.53,3)</a:t>
                </a:r>
                <a:r>
                  <a:rPr lang="cs-CZ" sz="1800" dirty="0"/>
                  <a:t>)</a:t>
                </a:r>
                <a:endParaRPr lang="cs-CZ" sz="1800" i="1" dirty="0">
                  <a:solidFill>
                    <a:schemeClr val="accent5"/>
                  </a:solidFill>
                </a:endParaRP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02645"/>
              </a:xfrm>
              <a:blipFill>
                <a:blip r:embed="rId3"/>
                <a:stretch>
                  <a:fillRect l="-548" t="-1341" r="-493" b="-170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Testy dobré shody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16</a:t>
            </a:fld>
            <a:r>
              <a:rPr lang="cs-CZ" dirty="0"/>
              <a:t> / 54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</p:spPr>
            <p:txBody>
              <a:bodyPr>
                <a:normAutofit fontScale="70000" lnSpcReduction="20000"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</a:t>
                </a:r>
                <a:r>
                  <a:rPr lang="cs-CZ" sz="3600" dirty="0"/>
                  <a:t>test dobré shody - ověření, zda jsou </a:t>
                </a:r>
                <a:r>
                  <a:rPr lang="cs-CZ" sz="3600" dirty="0" err="1"/>
                  <a:t>rel</a:t>
                </a:r>
                <a:r>
                  <a:rPr lang="cs-CZ" sz="3600" dirty="0"/>
                  <a:t>. četnosti rovny číslům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cs-CZ" sz="3600" i="1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en-US" sz="3600" dirty="0"/>
                  <a:t>…;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cs-CZ" sz="36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  <a:blipFill>
                <a:blip r:embed="rId4"/>
                <a:stretch>
                  <a:fillRect l="-168" b="-2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ulka 8">
                <a:extLst>
                  <a:ext uri="{FF2B5EF4-FFF2-40B4-BE49-F238E27FC236}">
                    <a16:creationId xmlns:a16="http://schemas.microsoft.com/office/drawing/2014/main" id="{427C2F9C-0413-486E-AE83-607F56E9F76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11135" y="3674138"/>
              <a:ext cx="8229599" cy="148691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5202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8478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Stav 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svobodná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vdaná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rozvedená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ovdovělá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očekávaná </a:t>
                          </a:r>
                          <a:r>
                            <a:rPr lang="cs-CZ" sz="1600" b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rel</a:t>
                          </a: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. četnost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sub>
                                      <m: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oMath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0,248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0,490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0,126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0,136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1,000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pozorovaná (angl. </a:t>
                          </a:r>
                          <a:r>
                            <a:rPr lang="cs-CZ" sz="1600" b="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observed</a:t>
                          </a: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) četnost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80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110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30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256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očekávaná (angl. </a:t>
                          </a:r>
                          <a:r>
                            <a:rPr lang="cs-CZ" sz="1600" b="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expected</a:t>
                          </a: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) četnost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61,0</m:t>
                                </m:r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120,5</m:t>
                                </m:r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31,0</m:t>
                                </m:r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33,5</m:t>
                                </m:r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---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ulka 8">
                <a:extLst>
                  <a:ext uri="{FF2B5EF4-FFF2-40B4-BE49-F238E27FC236}">
                    <a16:creationId xmlns:a16="http://schemas.microsoft.com/office/drawing/2014/main" id="{427C2F9C-0413-486E-AE83-607F56E9F76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11135" y="3674138"/>
              <a:ext cx="8229599" cy="148691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5202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8478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24384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Stav 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svobodná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vdaná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rozvedená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ovdovělá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67716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42" t="-113636" r="-226812" b="-411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0,248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0,490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0,126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0,136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1,000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42" t="-116049" r="-226812" b="-1234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80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110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30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256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42" t="-218750" r="-226812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19577" t="-218750" r="-396825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19577" t="-218750" r="-296825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94527" t="-218750" r="-179104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6667" t="-218750" r="-69014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---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9239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0264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000" b="1" dirty="0"/>
                  <a:t>Motivační příklad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sz="1800" dirty="0">
                    <a:solidFill>
                      <a:schemeClr val="tx2"/>
                    </a:solidFill>
                  </a:rPr>
                  <a:t>Bylo provedeno šetření mezi ženami staršími 15 let. </a:t>
                </a:r>
              </a:p>
              <a:p>
                <a:pPr marL="0" indent="0" algn="just">
                  <a:buClr>
                    <a:srgbClr val="00A499"/>
                  </a:buClr>
                  <a:buNone/>
                </a:pPr>
                <a:r>
                  <a:rPr lang="cs-CZ" sz="1800" dirty="0">
                    <a:solidFill>
                      <a:schemeClr val="tx2"/>
                    </a:solidFill>
                  </a:rPr>
                  <a:t>Mezi 246 náhodně oslovenými ženami bylo 80 (32,5 </a:t>
                </a:r>
                <a:r>
                  <a:rPr lang="en-US" sz="1800" dirty="0">
                    <a:solidFill>
                      <a:schemeClr val="tx2"/>
                    </a:solidFill>
                  </a:rPr>
                  <a:t>%</a:t>
                </a:r>
                <a:r>
                  <a:rPr lang="cs-CZ" sz="1800" dirty="0">
                    <a:solidFill>
                      <a:schemeClr val="tx2"/>
                    </a:solidFill>
                  </a:rPr>
                  <a:t>) svobodných, 110 (44,7 </a:t>
                </a:r>
                <a:r>
                  <a:rPr lang="en-US" sz="1800" dirty="0">
                    <a:solidFill>
                      <a:schemeClr val="tx2"/>
                    </a:solidFill>
                  </a:rPr>
                  <a:t>%</a:t>
                </a:r>
                <a:r>
                  <a:rPr lang="cs-CZ" sz="1800" dirty="0">
                    <a:solidFill>
                      <a:schemeClr val="tx2"/>
                    </a:solidFill>
                  </a:rPr>
                  <a:t>) vdaných, 30 (12,2 </a:t>
                </a:r>
                <a:r>
                  <a:rPr lang="en-US" sz="1800" dirty="0">
                    <a:solidFill>
                      <a:schemeClr val="tx2"/>
                    </a:solidFill>
                  </a:rPr>
                  <a:t>%</a:t>
                </a:r>
                <a:r>
                  <a:rPr lang="cs-CZ" sz="1800" dirty="0">
                    <a:solidFill>
                      <a:schemeClr val="tx2"/>
                    </a:solidFill>
                  </a:rPr>
                  <a:t>) rozvedených    a 26 (10,6 </a:t>
                </a:r>
                <a:r>
                  <a:rPr lang="en-US" sz="1800" dirty="0">
                    <a:solidFill>
                      <a:schemeClr val="tx2"/>
                    </a:solidFill>
                  </a:rPr>
                  <a:t>%</a:t>
                </a:r>
                <a:r>
                  <a:rPr lang="cs-CZ" sz="1800" dirty="0">
                    <a:solidFill>
                      <a:schemeClr val="tx2"/>
                    </a:solidFill>
                  </a:rPr>
                  <a:t>) ovdovělých. Je známo (viz </a:t>
                </a:r>
                <a:r>
                  <a:rPr lang="cs-CZ" sz="1800" dirty="0">
                    <a:hlinkClick r:id="rId2"/>
                  </a:rPr>
                  <a:t>Český statistický úřad</a:t>
                </a:r>
                <a:r>
                  <a:rPr lang="cs-CZ" sz="1800" dirty="0">
                    <a:solidFill>
                      <a:schemeClr val="tx2"/>
                    </a:solidFill>
                  </a:rPr>
                  <a:t>), že v ČR je mezi ženami staršími 15 let cca 24,8 </a:t>
                </a:r>
                <a:r>
                  <a:rPr lang="en-US" sz="1800" dirty="0">
                    <a:solidFill>
                      <a:schemeClr val="tx2"/>
                    </a:solidFill>
                  </a:rPr>
                  <a:t>%</a:t>
                </a:r>
                <a:r>
                  <a:rPr lang="cs-CZ" sz="1800" dirty="0">
                    <a:solidFill>
                      <a:schemeClr val="tx2"/>
                    </a:solidFill>
                  </a:rPr>
                  <a:t> svobodných, 49,0 </a:t>
                </a:r>
                <a:r>
                  <a:rPr lang="en-US" sz="1800" dirty="0">
                    <a:solidFill>
                      <a:schemeClr val="tx2"/>
                    </a:solidFill>
                  </a:rPr>
                  <a:t>%</a:t>
                </a:r>
                <a:r>
                  <a:rPr lang="cs-CZ" sz="1800" dirty="0">
                    <a:solidFill>
                      <a:schemeClr val="tx2"/>
                    </a:solidFill>
                  </a:rPr>
                  <a:t> vdaných, 12,6 </a:t>
                </a:r>
                <a:r>
                  <a:rPr lang="en-US" sz="1800" dirty="0">
                    <a:solidFill>
                      <a:schemeClr val="tx2"/>
                    </a:solidFill>
                  </a:rPr>
                  <a:t>%</a:t>
                </a:r>
                <a:r>
                  <a:rPr lang="cs-CZ" sz="1800" dirty="0">
                    <a:solidFill>
                      <a:schemeClr val="tx2"/>
                    </a:solidFill>
                  </a:rPr>
                  <a:t> rozvedených a 13,6 </a:t>
                </a:r>
                <a:r>
                  <a:rPr lang="en-US" sz="1800" dirty="0">
                    <a:solidFill>
                      <a:schemeClr val="tx2"/>
                    </a:solidFill>
                  </a:rPr>
                  <a:t>%</a:t>
                </a:r>
                <a:r>
                  <a:rPr lang="cs-CZ" sz="1800" dirty="0">
                    <a:solidFill>
                      <a:schemeClr val="tx2"/>
                    </a:solidFill>
                  </a:rPr>
                  <a:t> ovdovělých. Lze provedený výběr označit za reprezentativní?</a:t>
                </a:r>
              </a:p>
              <a:p>
                <a:endParaRPr lang="cs-CZ" sz="800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cs-CZ" sz="1800" b="1" dirty="0"/>
                  <a:t>Řešení</a:t>
                </a:r>
              </a:p>
              <a:p>
                <a:pPr marL="0" indent="0">
                  <a:buNone/>
                </a:pPr>
                <a:endParaRPr lang="cs-CZ" sz="1800" b="1" dirty="0"/>
              </a:p>
              <a:p>
                <a:pPr marL="0" indent="0">
                  <a:buNone/>
                </a:pPr>
                <a:endParaRPr lang="cs-CZ" sz="1800" b="1" dirty="0"/>
              </a:p>
              <a:p>
                <a:pPr marL="0" indent="0">
                  <a:buNone/>
                </a:pPr>
                <a:endParaRPr lang="cs-CZ" sz="1800" b="1" dirty="0"/>
              </a:p>
              <a:p>
                <a:pPr marL="0" indent="0">
                  <a:buNone/>
                </a:pPr>
                <a:endParaRPr lang="cs-CZ" sz="1800" b="1" dirty="0"/>
              </a:p>
              <a:p>
                <a:pPr marL="0" indent="0">
                  <a:buNone/>
                </a:pPr>
                <a:r>
                  <a:rPr lang="cs-CZ" sz="1800" b="1" dirty="0"/>
                  <a:t>p-hodnota: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/>
                      </a:rPr>
                      <m:t>𝑝</m:t>
                    </m:r>
                    <m:r>
                      <m:rPr>
                        <m:nor/>
                      </m:rPr>
                      <a:rPr lang="cs-CZ" sz="1800" i="1"/>
                      <m:t>−</m:t>
                    </m:r>
                    <m:r>
                      <a:rPr lang="cs-CZ" sz="1800" i="1">
                        <a:latin typeface="Cambria Math"/>
                      </a:rPr>
                      <m:t>h𝑜𝑑𝑛𝑜𝑡𝑎</m:t>
                    </m:r>
                    <m:r>
                      <a:rPr lang="cs-CZ" sz="1800" i="1">
                        <a:latin typeface="Cambria Math"/>
                      </a:rPr>
                      <m:t>=0,036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sz="1800" b="1" dirty="0"/>
                  <a:t>Rozhodnut</a:t>
                </a:r>
                <a:r>
                  <a:rPr lang="cs-CZ" sz="1800" dirty="0"/>
                  <a:t>í: Na hladině významnosti 0,05 zamítáme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sz="1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sz="1800" dirty="0"/>
                  <a:t>, tj. výběr </a:t>
                </a:r>
                <a:r>
                  <a:rPr lang="cs-CZ" sz="1800" b="1" dirty="0"/>
                  <a:t>nelze</a:t>
                </a:r>
                <a:r>
                  <a:rPr lang="cs-CZ" sz="1800" dirty="0"/>
                  <a:t> považovat za reprezentativní.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02645"/>
              </a:xfrm>
              <a:blipFill>
                <a:blip r:embed="rId3"/>
                <a:stretch>
                  <a:fillRect l="-548" t="-1341" r="-4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Testy dobré shody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17</a:t>
            </a:fld>
            <a:r>
              <a:rPr lang="cs-CZ" dirty="0"/>
              <a:t> / 54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</p:spPr>
            <p:txBody>
              <a:bodyPr>
                <a:normAutofit fontScale="70000" lnSpcReduction="20000"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</a:t>
                </a:r>
                <a:r>
                  <a:rPr lang="cs-CZ" sz="3600" dirty="0"/>
                  <a:t>test dobré shody - ověření, zda jsou </a:t>
                </a:r>
                <a:r>
                  <a:rPr lang="cs-CZ" sz="3600" dirty="0" err="1"/>
                  <a:t>rel</a:t>
                </a:r>
                <a:r>
                  <a:rPr lang="cs-CZ" sz="3600" dirty="0"/>
                  <a:t>. četnosti rovny číslům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cs-CZ" sz="3600" i="1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en-US" sz="3600" dirty="0"/>
                  <a:t>…;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cs-CZ" sz="36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  <a:blipFill>
                <a:blip r:embed="rId4"/>
                <a:stretch>
                  <a:fillRect l="-168" b="-2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ulka 8">
                <a:extLst>
                  <a:ext uri="{FF2B5EF4-FFF2-40B4-BE49-F238E27FC236}">
                    <a16:creationId xmlns:a16="http://schemas.microsoft.com/office/drawing/2014/main" id="{427C2F9C-0413-486E-AE83-607F56E9F76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11135" y="3674138"/>
              <a:ext cx="8229599" cy="148691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5202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8478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Stav 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svobodná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vdaná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rozvedená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ovdovělá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očekávaná </a:t>
                          </a:r>
                          <a:r>
                            <a:rPr lang="cs-CZ" sz="1600" b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rel</a:t>
                          </a: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. četnost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sub>
                                      <m: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oMath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0,248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0,490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0,126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0,136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1,000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pozorovaná (angl. </a:t>
                          </a:r>
                          <a:r>
                            <a:rPr lang="cs-CZ" sz="1600" b="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observed</a:t>
                          </a: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) četnost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80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110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30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256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očekávaná (angl. </a:t>
                          </a:r>
                          <a:r>
                            <a:rPr lang="cs-CZ" sz="1600" b="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expected</a:t>
                          </a: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) četnost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61,0</m:t>
                                </m:r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120,5</m:t>
                                </m:r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31,0</m:t>
                                </m:r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33,5</m:t>
                                </m:r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---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ulka 8">
                <a:extLst>
                  <a:ext uri="{FF2B5EF4-FFF2-40B4-BE49-F238E27FC236}">
                    <a16:creationId xmlns:a16="http://schemas.microsoft.com/office/drawing/2014/main" id="{427C2F9C-0413-486E-AE83-607F56E9F76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11135" y="3674138"/>
              <a:ext cx="8229599" cy="148691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5202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8478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24384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Stav 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svobodná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vdaná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rozvedená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ovdovělá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67716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42" t="-113636" r="-226812" b="-411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0,248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0,490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0,126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0,136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1,000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42" t="-116049" r="-226812" b="-1234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80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110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30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256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42" t="-218750" r="-226812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19577" t="-218750" r="-396825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19577" t="-218750" r="-296825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94527" t="-218750" r="-179104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6667" t="-218750" r="-69014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---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9224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02645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Clr>
                    <a:srgbClr val="00A499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dirty="0"/>
                  <a:t>: Data </a:t>
                </a:r>
                <a:r>
                  <a:rPr lang="cs-CZ" b="1" dirty="0">
                    <a:solidFill>
                      <a:srgbClr val="00A499"/>
                    </a:solidFill>
                  </a:rPr>
                  <a:t>jsou</a:t>
                </a:r>
                <a:r>
                  <a:rPr lang="cs-CZ" dirty="0"/>
                  <a:t> výběrem z daného rozdělení. (Teoretické a výběrové rozdělení se </a:t>
                </a:r>
                <a:r>
                  <a:rPr lang="cs-CZ" b="1" dirty="0">
                    <a:solidFill>
                      <a:srgbClr val="00A499"/>
                    </a:solidFill>
                  </a:rPr>
                  <a:t>shodují</a:t>
                </a:r>
                <a:r>
                  <a:rPr lang="cs-CZ" dirty="0"/>
                  <a:t>.) </a:t>
                </a:r>
              </a:p>
              <a:p>
                <a:pPr marL="0" indent="0" algn="ctr">
                  <a:buClr>
                    <a:srgbClr val="00A499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: Data </a:t>
                </a:r>
                <a:r>
                  <a:rPr lang="cs-CZ" b="1" dirty="0">
                    <a:solidFill>
                      <a:srgbClr val="00A499"/>
                    </a:solidFill>
                  </a:rPr>
                  <a:t>nejsou</a:t>
                </a:r>
                <a:r>
                  <a:rPr lang="cs-CZ" dirty="0"/>
                  <a:t> výběrem z daného rozdělení. (Teoretické a výběrové rozdělení se </a:t>
                </a:r>
                <a:r>
                  <a:rPr lang="cs-CZ" b="1" dirty="0">
                    <a:solidFill>
                      <a:srgbClr val="00A499"/>
                    </a:solidFill>
                  </a:rPr>
                  <a:t>neshodují</a:t>
                </a:r>
                <a:r>
                  <a:rPr lang="cs-CZ" dirty="0"/>
                  <a:t>.)</a:t>
                </a:r>
              </a:p>
              <a:p>
                <a:pPr marL="0" indent="0" algn="just"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 algn="just">
                  <a:buClr>
                    <a:srgbClr val="00A499"/>
                  </a:buClr>
                  <a:buNone/>
                </a:pPr>
                <a:r>
                  <a:rPr lang="cs-CZ" dirty="0"/>
                  <a:t>Rozlišujeme:</a:t>
                </a:r>
              </a:p>
              <a:p>
                <a:pPr algn="just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/>
                  <a:t>Úplně specifikovaný test</a:t>
                </a:r>
                <a:r>
                  <a:rPr lang="cs-CZ" dirty="0"/>
                  <a:t> – v nulové hypotéze jsou specifikovány všechny parametry teoretického rozdělení (např.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dirty="0"/>
                  <a:t>: Výběr pochází z </a:t>
                </a:r>
                <a:r>
                  <a:rPr lang="cs-CZ" dirty="0" err="1"/>
                  <a:t>Poissonova</a:t>
                </a:r>
                <a:r>
                  <a:rPr lang="cs-CZ" dirty="0"/>
                  <a:t> rozdělení se střední hodnotou 12.)</a:t>
                </a:r>
              </a:p>
              <a:p>
                <a:pPr marL="0" indent="0" algn="just">
                  <a:buClr>
                    <a:srgbClr val="00A499"/>
                  </a:buClr>
                  <a:buNone/>
                </a:pPr>
                <a:endParaRPr lang="cs-CZ" dirty="0"/>
              </a:p>
              <a:p>
                <a:pPr algn="just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/>
                  <a:t>Neúplně specifikovaný test </a:t>
                </a:r>
                <a:r>
                  <a:rPr lang="cs-CZ" dirty="0"/>
                  <a:t>– v nulové hypotéze nejsou specifikovány všechny parametry teoretického rozdělení (např.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dirty="0"/>
                  <a:t>: Výběr pochází z </a:t>
                </a:r>
                <a:r>
                  <a:rPr lang="cs-CZ" dirty="0" err="1"/>
                  <a:t>Poissonova</a:t>
                </a:r>
                <a:r>
                  <a:rPr lang="cs-CZ" dirty="0"/>
                  <a:t> rozdělení.) </a:t>
                </a:r>
              </a:p>
              <a:p>
                <a:pPr marL="226800" indent="0" algn="just">
                  <a:buClr>
                    <a:srgbClr val="00A499"/>
                  </a:buClr>
                  <a:buNone/>
                </a:pPr>
                <a:r>
                  <a:rPr lang="cs-CZ" dirty="0"/>
                  <a:t>V tomto případě musíme nespecifikované parametry teoretického rozdělení odhadnout (bodový odhad)   z výběru.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02645"/>
              </a:xfrm>
              <a:blipFill>
                <a:blip r:embed="rId2"/>
                <a:stretch>
                  <a:fillRect l="-548" t="-1341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Testy dobré shody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18</a:t>
            </a:fld>
            <a:r>
              <a:rPr lang="cs-CZ" dirty="0"/>
              <a:t> / 54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</a:t>
                </a:r>
                <a:r>
                  <a:rPr lang="cs-CZ" sz="3600" dirty="0"/>
                  <a:t>test dobré shody s očekávaným rozdělením</a:t>
                </a:r>
                <a:endParaRPr lang="cs-CZ" dirty="0"/>
              </a:p>
            </p:txBody>
          </p:sp>
        </mc:Choice>
        <mc:Fallback xmlns=""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  <a:blipFill>
                <a:blip r:embed="rId3"/>
                <a:stretch>
                  <a:fillRect t="-1667" b="-3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3392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02645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Clr>
                    <a:srgbClr val="00A499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dirty="0"/>
                  <a:t>: Data </a:t>
                </a:r>
                <a:r>
                  <a:rPr lang="cs-CZ" b="1" dirty="0">
                    <a:solidFill>
                      <a:srgbClr val="00A499"/>
                    </a:solidFill>
                  </a:rPr>
                  <a:t>jsou</a:t>
                </a:r>
                <a:r>
                  <a:rPr lang="cs-CZ" dirty="0"/>
                  <a:t> výběrem z daného rozdělení. (Teoretické a výběrové rozdělení se </a:t>
                </a:r>
                <a:r>
                  <a:rPr lang="cs-CZ" b="1" dirty="0">
                    <a:solidFill>
                      <a:srgbClr val="00A499"/>
                    </a:solidFill>
                  </a:rPr>
                  <a:t>shodují</a:t>
                </a:r>
                <a:r>
                  <a:rPr lang="cs-CZ" dirty="0"/>
                  <a:t>.) </a:t>
                </a:r>
              </a:p>
              <a:p>
                <a:pPr marL="0" indent="0" algn="ctr">
                  <a:buClr>
                    <a:srgbClr val="00A499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: Data </a:t>
                </a:r>
                <a:r>
                  <a:rPr lang="cs-CZ" b="1" dirty="0">
                    <a:solidFill>
                      <a:srgbClr val="00A499"/>
                    </a:solidFill>
                  </a:rPr>
                  <a:t>nejsou</a:t>
                </a:r>
                <a:r>
                  <a:rPr lang="cs-CZ" dirty="0"/>
                  <a:t> výběrem z daného rozdělení. (Teoretické a výběrové rozdělení se </a:t>
                </a:r>
                <a:r>
                  <a:rPr lang="cs-CZ" b="1" dirty="0">
                    <a:solidFill>
                      <a:srgbClr val="00A499"/>
                    </a:solidFill>
                  </a:rPr>
                  <a:t>neshodují</a:t>
                </a:r>
                <a:r>
                  <a:rPr lang="cs-CZ" dirty="0"/>
                  <a:t>.)</a:t>
                </a:r>
              </a:p>
              <a:p>
                <a:pPr marL="0" indent="0" algn="just"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/>
                  <a:t>Předpoklady testu</a:t>
                </a:r>
                <a:r>
                  <a:rPr lang="cs-CZ" dirty="0"/>
                  <a:t>: Dostatečně velký výběr – v praxi: </a:t>
                </a:r>
              </a:p>
              <a:p>
                <a:pPr lv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ü"/>
                </a:pPr>
                <a:r>
                  <a:rPr lang="cs-CZ" dirty="0"/>
                  <a:t>všechny očekávané četnosti větší nebo rovny 2 a     </a:t>
                </a:r>
              </a:p>
              <a:p>
                <a:pPr lv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ü"/>
                </a:pPr>
                <a:r>
                  <a:rPr lang="cs-CZ" dirty="0"/>
                  <a:t>alespoň 80 % očekávaných četností větších než 5.</a:t>
                </a:r>
              </a:p>
              <a:p>
                <a:pPr marL="457200" lvl="1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A499"/>
                  </a:buClr>
                  <a:buNone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/>
                  <a:t>Testové kritérium</a:t>
                </a:r>
                <a:r>
                  <a:rPr lang="cs-CZ" dirty="0"/>
                  <a:t>: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cs-CZ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−1−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cs-CZ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cs-CZ" dirty="0"/>
                  <a:t> kde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cs-CZ" dirty="0"/>
                  <a:t> je počet odhadovaných parametrů</a:t>
                </a:r>
              </a:p>
              <a:p>
                <a:pPr marL="0" indent="0">
                  <a:spcBef>
                    <a:spcPts val="0"/>
                  </a:spcBef>
                  <a:buClr>
                    <a:srgbClr val="00A499"/>
                  </a:buClr>
                  <a:buNone/>
                </a:pPr>
                <a:r>
                  <a:rPr lang="cs-CZ" dirty="0"/>
                  <a:t>                                                                                                         teoretického rozdělení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𝒉𝒐𝒅𝒏𝒐𝒕𝒂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=1−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𝑂𝐵𝑆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02645"/>
              </a:xfrm>
              <a:blipFill>
                <a:blip r:embed="rId2"/>
                <a:stretch>
                  <a:fillRect l="-493" t="-13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Testy dobré shody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19</a:t>
            </a:fld>
            <a:r>
              <a:rPr lang="cs-CZ" dirty="0"/>
              <a:t> / 54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test dobré shody s očekávaným rozdělením</a:t>
                </a:r>
              </a:p>
            </p:txBody>
          </p:sp>
        </mc:Choice>
        <mc:Fallback xmlns=""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  <a:blipFill>
                <a:blip r:embed="rId3"/>
                <a:stretch>
                  <a:fillRect t="-1667" b="-3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3882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  <a:spcAft>
                    <a:spcPts val="12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2900" dirty="0"/>
                  <a:t>Grafická analýza pro ověření shody empirického a teoretického rozdělení</a:t>
                </a:r>
                <a:endParaRPr lang="en-US" sz="2900" dirty="0"/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sz="29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9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900" dirty="0"/>
                  <a:t> test dobré shody</a:t>
                </a:r>
              </a:p>
              <a:p>
                <a:pPr lvl="1">
                  <a:lnSpc>
                    <a:spcPct val="120000"/>
                  </a:lnSpc>
                  <a:spcAft>
                    <a:spcPts val="12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2900" dirty="0"/>
                  <a:t>ověření, zda jsou relativní četnosti jednotlivých variant rovny číslům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9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cs-CZ" sz="2900" b="0" i="1" smtClean="0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r>
                      <a:rPr lang="en-US" sz="2900" b="0" i="1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cs-CZ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cs-CZ" sz="29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900" dirty="0"/>
                  <a:t>; …;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cs-CZ" sz="29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2900" dirty="0"/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sz="29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9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9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900" dirty="0"/>
                  <a:t>test dobré shody s očekávaným rozdělením</a:t>
                </a:r>
              </a:p>
              <a:p>
                <a:pPr lvl="1"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2900" dirty="0"/>
                  <a:t>úplně specifikovaný test,</a:t>
                </a:r>
              </a:p>
              <a:p>
                <a:pPr lvl="1">
                  <a:lnSpc>
                    <a:spcPct val="120000"/>
                  </a:lnSpc>
                  <a:spcAft>
                    <a:spcPts val="12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2900" dirty="0"/>
                  <a:t>neúplně specifikovaných test,</a:t>
                </a:r>
                <a:endParaRPr lang="en-US" sz="2900" dirty="0"/>
              </a:p>
              <a:p>
                <a:pPr>
                  <a:lnSpc>
                    <a:spcPct val="120000"/>
                  </a:lnSpc>
                  <a:spcAft>
                    <a:spcPts val="12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2900" dirty="0" err="1"/>
                  <a:t>Kolmogorovův</a:t>
                </a:r>
                <a:r>
                  <a:rPr lang="cs-CZ" sz="2900" dirty="0"/>
                  <a:t>-Smirnovův </a:t>
                </a:r>
                <a:r>
                  <a:rPr lang="cs-CZ" sz="2900" dirty="0" err="1"/>
                  <a:t>jednovýběrový</a:t>
                </a:r>
                <a:r>
                  <a:rPr lang="cs-CZ" sz="2900" dirty="0"/>
                  <a:t> test</a:t>
                </a:r>
                <a:endParaRPr lang="en-US" sz="2900" dirty="0"/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2900" dirty="0"/>
                  <a:t>Nejpoužívanější testy normality (přehled)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2900" dirty="0"/>
              </a:p>
              <a:p>
                <a:pPr marL="0" indent="0">
                  <a:lnSpc>
                    <a:spcPct val="120000"/>
                  </a:lnSpc>
                  <a:buClr>
                    <a:srgbClr val="00A499"/>
                  </a:buClr>
                  <a:buNone/>
                </a:pPr>
                <a:r>
                  <a:rPr lang="cs-CZ" sz="2900" b="1" dirty="0"/>
                  <a:t>Poznámka</a:t>
                </a:r>
                <a:r>
                  <a:rPr lang="cs-CZ" sz="29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9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9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900" dirty="0"/>
                  <a:t> čti: chí-kvadrát (česky) nebo „kaj </a:t>
                </a:r>
                <a:r>
                  <a:rPr lang="cs-CZ" sz="2900" dirty="0" err="1"/>
                  <a:t>skvére</a:t>
                </a:r>
                <a:r>
                  <a:rPr lang="cs-CZ" sz="2900" dirty="0"/>
                  <a:t>“ (anglicky)</a:t>
                </a:r>
              </a:p>
              <a:p>
                <a:pPr lvl="1">
                  <a:buClr>
                    <a:srgbClr val="00A499"/>
                  </a:buClr>
                  <a:buFont typeface="Wingdings" panose="05000000000000000000" pitchFamily="2" charset="2"/>
                  <a:buChar char="ü"/>
                </a:pPr>
                <a:endParaRPr lang="cs-CZ" dirty="0"/>
              </a:p>
              <a:p>
                <a:pPr lvl="1">
                  <a:buClr>
                    <a:srgbClr val="00A499"/>
                  </a:buClr>
                  <a:buFont typeface="Wingdings" panose="05000000000000000000" pitchFamily="2" charset="2"/>
                  <a:buChar char="ü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7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Testy dobré shody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</a:t>
            </a:fld>
            <a:r>
              <a:rPr lang="cs-CZ" dirty="0"/>
              <a:t> / 54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</p:spTree>
    <p:extLst>
      <p:ext uri="{BB962C8B-B14F-4D97-AF65-F5344CB8AC3E}">
        <p14:creationId xmlns:p14="http://schemas.microsoft.com/office/powerpoint/2010/main" val="2069173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0264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000" dirty="0"/>
                  <a:t>Je-li </a:t>
                </a:r>
                <a:r>
                  <a:rPr lang="cs-CZ" sz="2000" dirty="0">
                    <a:solidFill>
                      <a:srgbClr val="00A499"/>
                    </a:solidFill>
                  </a:rPr>
                  <a:t>teoretické rozdělení </a:t>
                </a:r>
                <a:r>
                  <a:rPr lang="cs-CZ" sz="2000" b="1" dirty="0">
                    <a:solidFill>
                      <a:srgbClr val="00A499"/>
                    </a:solidFill>
                  </a:rPr>
                  <a:t>diskrétní</a:t>
                </a:r>
                <a:r>
                  <a:rPr lang="cs-CZ" sz="2000" dirty="0"/>
                  <a:t>, pak:</a:t>
                </a:r>
              </a:p>
              <a:p>
                <a:pPr marL="457200" indent="-457200">
                  <a:buFont typeface="+mj-lt"/>
                  <a:buAutoNum type="arabicParenR"/>
                </a:pPr>
                <a:r>
                  <a:rPr lang="cs-CZ" sz="2000" dirty="0"/>
                  <a:t>stanovíme nulovou a alternativní hypotézu,</a:t>
                </a:r>
              </a:p>
              <a:p>
                <a:pPr marL="457200" indent="-457200">
                  <a:buFont typeface="+mj-lt"/>
                  <a:buAutoNum type="arabicParenR"/>
                </a:pPr>
                <a:r>
                  <a:rPr lang="cs-CZ" sz="2000" dirty="0"/>
                  <a:t>označíme pozorované varianty NV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cs-CZ" sz="2000" i="1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cs-CZ" sz="2000">
                        <a:latin typeface="Cambria Math"/>
                      </a:rPr>
                      <m:t>kde</m:t>
                    </m:r>
                    <m:r>
                      <a:rPr lang="cs-CZ" sz="2000" i="1">
                        <a:latin typeface="Cambria Math"/>
                      </a:rPr>
                      <m:t> </m:t>
                    </m:r>
                    <m:r>
                      <a:rPr lang="cs-CZ" sz="2000" i="1">
                        <a:latin typeface="Cambria Math"/>
                      </a:rPr>
                      <m:t>𝑖</m:t>
                    </m:r>
                    <m:r>
                      <a:rPr lang="cs-CZ" sz="2000" i="1">
                        <a:latin typeface="Cambria Math"/>
                      </a:rPr>
                      <m:t>=1, 2, …, </m:t>
                    </m:r>
                    <m:r>
                      <a:rPr lang="cs-CZ" sz="2000" i="1">
                        <a:latin typeface="Cambria Math"/>
                      </a:rPr>
                      <m:t>𝑘</m:t>
                    </m:r>
                  </m:oMath>
                </a14:m>
                <a:r>
                  <a:rPr lang="cs-CZ" sz="2000" dirty="0"/>
                  <a:t>,</a:t>
                </a:r>
              </a:p>
              <a:p>
                <a:pPr marL="457200" indent="-457200">
                  <a:buFont typeface="+mj-lt"/>
                  <a:buAutoNum type="arabicParenR"/>
                </a:pPr>
                <a:r>
                  <a:rPr lang="cs-CZ" sz="2000" dirty="0"/>
                  <a:t>určíme pozorované četnosti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2000" dirty="0"/>
                  <a:t> jednotlivých variant NV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cs-CZ" sz="2000" i="1">
                                <a:latin typeface="Cambria Math"/>
                              </a:rPr>
                              <m:t>𝑖</m:t>
                            </m:r>
                            <m:r>
                              <a:rPr lang="cs-CZ" sz="2000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cs-CZ" sz="2000" i="1">
                                <a:latin typeface="Cambria Math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000" i="1">
                                    <a:latin typeface="Cambria Math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cs-CZ" sz="20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cs-CZ" sz="2000" i="1">
                            <a:latin typeface="Cambria Math"/>
                          </a:rPr>
                          <m:t>=</m:t>
                        </m:r>
                        <m:r>
                          <a:rPr lang="cs-CZ" sz="2000" i="1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cs-CZ" sz="2000" dirty="0"/>
                  <a:t>,</a:t>
                </a:r>
              </a:p>
              <a:p>
                <a:pPr marL="457200" indent="-457200">
                  <a:buFont typeface="+mj-lt"/>
                  <a:buAutoNum type="arabicParenR"/>
                </a:pPr>
                <a:r>
                  <a:rPr lang="cs-CZ" sz="2000" dirty="0"/>
                  <a:t>určíme očekávané </a:t>
                </a:r>
                <a:r>
                  <a:rPr lang="cs-CZ" sz="2000" dirty="0" err="1"/>
                  <a:t>rel</a:t>
                </a:r>
                <a:r>
                  <a:rPr lang="cs-CZ" sz="2000" dirty="0"/>
                  <a:t>. četnosti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2000" dirty="0"/>
                  <a:t> jednotlivých variant NV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cs-CZ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sz="2000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cs-CZ" sz="2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sz="20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cs-CZ" sz="2000" dirty="0"/>
                  <a:t>,</a:t>
                </a:r>
              </a:p>
              <a:p>
                <a:pPr marL="457200" indent="-457200">
                  <a:buFont typeface="+mj-lt"/>
                  <a:buAutoNum type="arabicParenR"/>
                </a:pPr>
                <a:r>
                  <a:rPr lang="cs-CZ" sz="2000" dirty="0"/>
                  <a:t>určíme očekávané četnosti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2000" dirty="0"/>
                  <a:t> jednotlivých variant NV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cs-CZ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sz="2000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latin typeface="Cambria Math"/>
                              </a:rPr>
                              <m:t>𝑛</m:t>
                            </m:r>
                            <m:r>
                              <a:rPr lang="cs-CZ" sz="20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cs-CZ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000" dirty="0"/>
                  <a:t>,</a:t>
                </a:r>
              </a:p>
              <a:p>
                <a:pPr marL="457200" indent="-457200">
                  <a:buFont typeface="+mj-lt"/>
                  <a:buAutoNum type="arabicParenR"/>
                </a:pPr>
                <a:r>
                  <a:rPr lang="cs-CZ" sz="2000" dirty="0"/>
                  <a:t>ověříme předpoklady testu (očekávané četnosti větší nebo rovno 2, alespoň 80 </a:t>
                </a:r>
                <a:r>
                  <a:rPr lang="en-US" sz="2000" dirty="0"/>
                  <a:t>% o</a:t>
                </a:r>
                <a:r>
                  <a:rPr lang="cs-CZ" sz="2000" dirty="0"/>
                  <a:t>čekávaných četností větší než 5),</a:t>
                </a:r>
              </a:p>
              <a:p>
                <a:pPr marL="457200" indent="-457200">
                  <a:buFont typeface="+mj-lt"/>
                  <a:buAutoNum type="arabicParenR"/>
                </a:pPr>
                <a:r>
                  <a:rPr lang="cs-CZ" sz="2000" dirty="0"/>
                  <a:t>určíme pozorovanou hodnotu testové statistiky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sz="2000" i="1">
                                <a:latin typeface="Cambria Math"/>
                              </a:rPr>
                              <m:t>𝑂𝐵𝑆</m:t>
                            </m:r>
                          </m:sub>
                        </m:sSub>
                        <m:r>
                          <a:rPr lang="cs-CZ" sz="2000" i="1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cs-CZ" sz="2000" i="1">
                                <a:latin typeface="Cambria Math"/>
                              </a:rPr>
                              <m:t>𝑖</m:t>
                            </m:r>
                            <m:r>
                              <a:rPr lang="cs-CZ" sz="2000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cs-CZ" sz="2000" i="1">
                                <a:latin typeface="Cambria Math"/>
                              </a:rPr>
                              <m:t>4</m:t>
                            </m:r>
                          </m:sup>
                          <m:e>
                            <m:f>
                              <m:f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cs-CZ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cs-CZ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2000" i="1">
                                                <a:latin typeface="Cambria Math"/>
                                              </a:rPr>
                                              <m:t>𝑂</m:t>
                                            </m:r>
                                          </m:e>
                                          <m:sub>
                                            <m:r>
                                              <a:rPr lang="cs-CZ" sz="2000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cs-CZ" sz="2000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cs-CZ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2000" i="1">
                                                <a:latin typeface="Cambria Math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cs-CZ" sz="2000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>
                                  <m:sSub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e>
                    </m:d>
                  </m:oMath>
                </a14:m>
                <a:r>
                  <a:rPr lang="cs-CZ" sz="2000" dirty="0"/>
                  <a:t>,</a:t>
                </a:r>
              </a:p>
              <a:p>
                <a:pPr marL="457200" indent="-457200">
                  <a:buFont typeface="+mj-lt"/>
                  <a:buAutoNum type="arabicParenR"/>
                </a:pPr>
                <a:r>
                  <a:rPr lang="cs-CZ" sz="2000" dirty="0"/>
                  <a:t>určíme </a:t>
                </a:r>
                <a:r>
                  <a:rPr lang="cs-CZ" sz="2000" i="1" dirty="0"/>
                  <a:t>p</a:t>
                </a:r>
                <a:r>
                  <a:rPr lang="cs-CZ" sz="2000" dirty="0"/>
                  <a:t>-hodnotu (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𝑝</m:t>
                    </m:r>
                    <m:r>
                      <m:rPr>
                        <m:nor/>
                      </m:rPr>
                      <a:rPr lang="cs-CZ" sz="2000" i="1"/>
                      <m:t>−</m:t>
                    </m:r>
                    <m:r>
                      <a:rPr lang="cs-CZ" sz="2000" i="1">
                        <a:latin typeface="Cambria Math"/>
                      </a:rPr>
                      <m:t>h𝑜𝑑𝑛𝑜𝑡𝑎</m:t>
                    </m:r>
                    <m:r>
                      <a:rPr lang="cs-CZ" sz="2000" i="1">
                        <a:latin typeface="Cambria Math"/>
                      </a:rPr>
                      <m:t>=1−</m:t>
                    </m:r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sz="2000" i="1">
                                <a:latin typeface="Cambria Math"/>
                              </a:rPr>
                              <m:t>𝑂𝐵𝑆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000" dirty="0"/>
                  <a:t>, 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cs-CZ" sz="2000" dirty="0"/>
                  <a:t> je distribuční funkce </a:t>
                </a:r>
                <a:r>
                  <a:rPr lang="el-GR" sz="2000" dirty="0"/>
                  <a:t>χ</a:t>
                </a:r>
                <a:r>
                  <a:rPr lang="cs-CZ" sz="2000" baseline="30000" dirty="0"/>
                  <a:t>2 </a:t>
                </a:r>
                <a:r>
                  <a:rPr lang="cs-CZ" sz="2000" dirty="0"/>
                  <a:t>rozdělení</a:t>
                </a:r>
                <a:r>
                  <a:rPr lang="cs-CZ" sz="2000" baseline="30000" dirty="0"/>
                  <a:t> </a:t>
                </a:r>
                <a:r>
                  <a:rPr lang="cs-CZ" sz="2000" dirty="0"/>
                  <a:t>s 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𝑘</m:t>
                    </m:r>
                    <m:r>
                      <a:rPr lang="cs-CZ" sz="2000" i="1">
                        <a:latin typeface="Cambria Math"/>
                      </a:rPr>
                      <m:t>−</m:t>
                    </m:r>
                    <m:r>
                      <a:rPr lang="cs-CZ" sz="2000" i="1">
                        <a:latin typeface="Cambria Math"/>
                      </a:rPr>
                      <m:t>h</m:t>
                    </m:r>
                    <m:r>
                      <a:rPr lang="cs-CZ" sz="2000" i="1">
                        <a:latin typeface="Cambria Math"/>
                      </a:rPr>
                      <m:t>−1</m:t>
                    </m:r>
                  </m:oMath>
                </a14:m>
                <a:r>
                  <a:rPr lang="cs-CZ" sz="2000" dirty="0"/>
                  <a:t> stupni volnosti, kde </a:t>
                </a:r>
                <a:r>
                  <a:rPr lang="cs-CZ" sz="2000" i="1" dirty="0"/>
                  <a:t>h</a:t>
                </a:r>
                <a:r>
                  <a:rPr lang="cs-CZ" sz="2000" dirty="0"/>
                  <a:t> je počet odhadovaných parametrů teoretického rozdělení),</a:t>
                </a:r>
              </a:p>
              <a:p>
                <a:pPr marL="457200" indent="-457200">
                  <a:buFont typeface="+mj-lt"/>
                  <a:buAutoNum type="arabicParenR"/>
                </a:pPr>
                <a:r>
                  <a:rPr lang="cs-CZ" sz="2000" dirty="0"/>
                  <a:t>rozhodneme o výsledku testu.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02645"/>
              </a:xfrm>
              <a:blipFill>
                <a:blip r:embed="rId2"/>
                <a:stretch>
                  <a:fillRect l="-603" t="-13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Testy dobré shody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20</a:t>
            </a:fld>
            <a:r>
              <a:rPr lang="cs-CZ" dirty="0"/>
              <a:t> / 54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test dobré shody s očekávaným rozdělením</a:t>
                </a:r>
              </a:p>
            </p:txBody>
          </p:sp>
        </mc:Choice>
        <mc:Fallback xmlns=""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  <a:blipFill>
                <a:blip r:embed="rId3"/>
                <a:stretch>
                  <a:fillRect t="-1667" b="-3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5777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02645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cs-CZ" sz="1800" dirty="0"/>
                  <a:t>Výrobní firma odhaduje počet poruch určitého zařízení během dne pomocí </a:t>
                </a:r>
                <a:r>
                  <a:rPr lang="cs-CZ" sz="1800" dirty="0" err="1"/>
                  <a:t>Poissonova</a:t>
                </a:r>
                <a:r>
                  <a:rPr lang="cs-CZ" sz="1800" dirty="0"/>
                  <a:t> rozdělení se střední hodnotou 1,2. Zaměstnanci zaznamenali pro kontrolu skutečné počty poruch celkem ve 150 dnech (výsledky jsou uvedeny v níže uvedené tabulce). Ověřte čistým testem významnosti, zda lze počet poruch daného zařízení během dne skutečně modelovat pomocí </a:t>
                </a:r>
                <a:r>
                  <a:rPr lang="cs-CZ" sz="1800" dirty="0" err="1"/>
                  <a:t>Poissonova</a:t>
                </a:r>
                <a:r>
                  <a:rPr lang="cs-CZ" sz="1800" dirty="0"/>
                  <a:t> rozdělení s parametrem 𝜆𝑡=1,2.</a:t>
                </a:r>
              </a:p>
              <a:p>
                <a:pPr marL="0" indent="0" algn="just">
                  <a:buNone/>
                </a:pPr>
                <a:br>
                  <a:rPr lang="cs-CZ" sz="1800" dirty="0"/>
                </a:b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b="1" dirty="0"/>
                  <a:t>Řešení</a:t>
                </a:r>
                <a:r>
                  <a:rPr lang="cs-CZ" sz="1800" dirty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8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1800" i="1" baseline="-25000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sz="1800" dirty="0"/>
                  <a:t>: Počet poruch daného zařízení během jednoho dne (náhodná veličina </a:t>
                </a:r>
                <a:r>
                  <a:rPr lang="cs-CZ" sz="1800" i="1" dirty="0"/>
                  <a:t>X</a:t>
                </a:r>
                <a:r>
                  <a:rPr lang="cs-CZ" sz="1800" dirty="0"/>
                  <a:t>) má </a:t>
                </a:r>
                <a:r>
                  <a:rPr lang="cs-CZ" sz="1800" dirty="0" err="1"/>
                  <a:t>Poissonovo</a:t>
                </a:r>
                <a:r>
                  <a:rPr lang="cs-CZ" sz="1800" dirty="0"/>
                  <a:t> rozdělení s parametrem </a:t>
                </a:r>
              </a:p>
              <a:p>
                <a:pPr marL="0" indent="0">
                  <a:buNone/>
                </a:pPr>
                <a:r>
                  <a:rPr lang="cs-CZ" sz="1800" dirty="0"/>
                  <a:t>      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/>
                      </a:rPr>
                      <m:t>𝜆</m:t>
                    </m:r>
                    <m:r>
                      <a:rPr lang="cs-CZ" sz="1800" i="1">
                        <a:latin typeface="Cambria Math"/>
                      </a:rPr>
                      <m:t>𝑡</m:t>
                    </m:r>
                    <m:r>
                      <a:rPr lang="cs-CZ" sz="1800" i="1">
                        <a:latin typeface="Cambria Math"/>
                      </a:rPr>
                      <m:t>=1,2</m:t>
                    </m:r>
                  </m:oMath>
                </a14:m>
                <a:r>
                  <a:rPr lang="cs-CZ" sz="1800" dirty="0"/>
                  <a:t>, neboli výběr pochází z </a:t>
                </a:r>
                <a:r>
                  <a:rPr lang="cs-CZ" sz="1800" dirty="0" err="1"/>
                  <a:t>Poissonova</a:t>
                </a:r>
                <a:r>
                  <a:rPr lang="cs-CZ" sz="1800" dirty="0"/>
                  <a:t>  rozdělení s parametrem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/>
                      </a:rPr>
                      <m:t>𝜆</m:t>
                    </m:r>
                    <m:r>
                      <a:rPr lang="cs-CZ" sz="1800" i="1">
                        <a:latin typeface="Cambria Math"/>
                      </a:rPr>
                      <m:t>𝑡</m:t>
                    </m:r>
                    <m:r>
                      <a:rPr lang="cs-CZ" sz="1800" i="1">
                        <a:latin typeface="Cambria Math"/>
                      </a:rPr>
                      <m:t>=1,2</m:t>
                    </m:r>
                  </m:oMath>
                </a14:m>
                <a:r>
                  <a:rPr lang="cs-CZ" sz="1800" dirty="0"/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8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1800" i="1" baseline="-25000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s-CZ" sz="1800" dirty="0"/>
                  <a:t>: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sz="1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algn="just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800" dirty="0"/>
              </a:p>
              <a:p>
                <a:pPr algn="just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800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02645"/>
              </a:xfrm>
              <a:blipFill>
                <a:blip r:embed="rId2"/>
                <a:stretch>
                  <a:fillRect l="-438" t="-1220" r="-4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Testy dobré shody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21</a:t>
            </a:fld>
            <a:r>
              <a:rPr lang="cs-CZ" dirty="0"/>
              <a:t> / 54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test dobré shody s očekávaným rozdělením</a:t>
                </a:r>
              </a:p>
            </p:txBody>
          </p:sp>
        </mc:Choice>
        <mc:Fallback xmlns=""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  <a:blipFill>
                <a:blip r:embed="rId3"/>
                <a:stretch>
                  <a:fillRect t="-1667" b="-3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Zástupný symbol pro obsah 3">
            <a:extLst>
              <a:ext uri="{FF2B5EF4-FFF2-40B4-BE49-F238E27FC236}">
                <a16:creationId xmlns:a16="http://schemas.microsoft.com/office/drawing/2014/main" id="{719CC887-04D9-4541-ABAC-1561A1976E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0420443"/>
              </p:ext>
            </p:extLst>
          </p:nvPr>
        </p:nvGraphicFramePr>
        <p:xfrm>
          <a:off x="2040467" y="2683574"/>
          <a:ext cx="8229600" cy="8229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63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65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 i="1" dirty="0" err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r>
                        <a:rPr lang="cs-CZ" sz="1800" b="0" baseline="-25000" dirty="0" err="1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 – počet poruch během dne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4 a více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celkem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0" i="1" dirty="0" err="1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cs-CZ" sz="1800" b="0" baseline="-25000" dirty="0" err="1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cs-CZ" sz="1800" b="0" baseline="-25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– počet dní, v nichž byl pozorován počet poruch </a:t>
                      </a:r>
                      <a:r>
                        <a:rPr lang="cs-CZ" sz="1800" b="0" dirty="0" err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r>
                        <a:rPr lang="cs-CZ" sz="1800" b="0" baseline="-25000" dirty="0" err="1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367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02645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cs-CZ" sz="1800" dirty="0"/>
                  <a:t>Výrobní firma odhaduje počet poruch určitého zařízení během dne pomocí </a:t>
                </a:r>
                <a:r>
                  <a:rPr lang="cs-CZ" sz="1800" dirty="0" err="1"/>
                  <a:t>Poissonova</a:t>
                </a:r>
                <a:r>
                  <a:rPr lang="cs-CZ" sz="1800" dirty="0"/>
                  <a:t> rozdělení se střední hodnotou 1,2. Zaměstnanci zaznamenali pro kontrolu skutečné počty poruch celkem ve 150 dnech (výsledky jsou uvedeny v níže uvedené tabulce). Ověřte čistým testem významnosti, zda lze počet poruch daného zařízení během dne skutečně modelovat pomocí </a:t>
                </a:r>
                <a:r>
                  <a:rPr lang="cs-CZ" sz="1800" dirty="0" err="1"/>
                  <a:t>Poissonova</a:t>
                </a:r>
                <a:r>
                  <a:rPr lang="cs-CZ" sz="1800" dirty="0"/>
                  <a:t> rozdělení s parametrem 𝜆𝑡=1,2.</a:t>
                </a:r>
              </a:p>
              <a:p>
                <a:pPr marL="0" indent="0" algn="just">
                  <a:buNone/>
                </a:pPr>
                <a:br>
                  <a:rPr lang="cs-CZ" sz="1800" dirty="0"/>
                </a:b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b="1" dirty="0"/>
                  <a:t>Řešení</a:t>
                </a:r>
                <a:r>
                  <a:rPr lang="cs-CZ" sz="1800" dirty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8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1800" i="1" baseline="-25000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sz="1800" dirty="0"/>
                  <a:t>: Počet poruch daného zařízení během jednoho dne (náhodná veličina </a:t>
                </a:r>
                <a:r>
                  <a:rPr lang="cs-CZ" sz="1800" i="1" dirty="0"/>
                  <a:t>X</a:t>
                </a:r>
                <a:r>
                  <a:rPr lang="cs-CZ" sz="1800" dirty="0"/>
                  <a:t>) má </a:t>
                </a:r>
                <a:r>
                  <a:rPr lang="cs-CZ" sz="1800" dirty="0" err="1"/>
                  <a:t>Poissonovo</a:t>
                </a:r>
                <a:r>
                  <a:rPr lang="cs-CZ" sz="1800" dirty="0"/>
                  <a:t> rozdělení s parametrem </a:t>
                </a:r>
              </a:p>
              <a:p>
                <a:pPr marL="0" indent="0">
                  <a:buNone/>
                </a:pPr>
                <a:r>
                  <a:rPr lang="cs-CZ" sz="1800" dirty="0"/>
                  <a:t>      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/>
                      </a:rPr>
                      <m:t>𝜆</m:t>
                    </m:r>
                    <m:r>
                      <a:rPr lang="cs-CZ" sz="1800" i="1">
                        <a:latin typeface="Cambria Math"/>
                      </a:rPr>
                      <m:t>𝑡</m:t>
                    </m:r>
                    <m:r>
                      <a:rPr lang="cs-CZ" sz="1800" i="1">
                        <a:latin typeface="Cambria Math"/>
                      </a:rPr>
                      <m:t>=1,2</m:t>
                    </m:r>
                  </m:oMath>
                </a14:m>
                <a:r>
                  <a:rPr lang="cs-CZ" sz="1800" dirty="0"/>
                  <a:t>, neboli výběr pochází z </a:t>
                </a:r>
                <a:r>
                  <a:rPr lang="cs-CZ" sz="1800" dirty="0" err="1"/>
                  <a:t>Poissonova</a:t>
                </a:r>
                <a:r>
                  <a:rPr lang="cs-CZ" sz="1800" dirty="0"/>
                  <a:t>  rozdělení s parametrem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/>
                      </a:rPr>
                      <m:t>𝜆</m:t>
                    </m:r>
                    <m:r>
                      <a:rPr lang="cs-CZ" sz="1800" i="1">
                        <a:latin typeface="Cambria Math"/>
                      </a:rPr>
                      <m:t>𝑡</m:t>
                    </m:r>
                    <m:r>
                      <a:rPr lang="cs-CZ" sz="1800" i="1">
                        <a:latin typeface="Cambria Math"/>
                      </a:rPr>
                      <m:t>=1,2</m:t>
                    </m:r>
                  </m:oMath>
                </a14:m>
                <a:r>
                  <a:rPr lang="cs-CZ" sz="1800" dirty="0"/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8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1800" i="1" baseline="-25000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s-CZ" sz="1800" dirty="0"/>
                  <a:t>: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sz="1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algn="just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800" dirty="0"/>
              </a:p>
              <a:p>
                <a:pPr algn="just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800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02645"/>
              </a:xfrm>
              <a:blipFill>
                <a:blip r:embed="rId2"/>
                <a:stretch>
                  <a:fillRect l="-438" t="-1220" r="-4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Testy dobré shody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22</a:t>
            </a:fld>
            <a:r>
              <a:rPr lang="cs-CZ" dirty="0"/>
              <a:t> / 54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test dobré shody s očekávaným rozdělením</a:t>
                </a:r>
              </a:p>
            </p:txBody>
          </p:sp>
        </mc:Choice>
        <mc:Fallback xmlns=""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  <a:blipFill>
                <a:blip r:embed="rId3"/>
                <a:stretch>
                  <a:fillRect t="-1667" b="-3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Zástupný symbol pro obsah 3">
                <a:extLst>
                  <a:ext uri="{FF2B5EF4-FFF2-40B4-BE49-F238E27FC236}">
                    <a16:creationId xmlns:a16="http://schemas.microsoft.com/office/drawing/2014/main" id="{719CC887-04D9-4541-ABAC-1561A1976EDA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040467" y="2683574"/>
              <a:ext cx="8229600" cy="1371600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31683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6637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026524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800" b="0" i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r>
                            <a:rPr lang="cs-CZ" sz="1800" b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– počet poruch během dne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 a více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800" b="0" i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r>
                            <a:rPr lang="cs-CZ" sz="1800" b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r>
                            <a:rPr lang="cs-CZ" sz="1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– počet dní, v nichž byl pozorován počet poruch </a:t>
                          </a:r>
                          <a:r>
                            <a:rPr lang="cs-CZ" sz="1800" b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r>
                            <a:rPr lang="cs-CZ" sz="1800" b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52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48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36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150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 - 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očekávané pravděpodobnosti výskytu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2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Zástupný symbol pro obsah 3">
                <a:extLst>
                  <a:ext uri="{FF2B5EF4-FFF2-40B4-BE49-F238E27FC236}">
                    <a16:creationId xmlns:a16="http://schemas.microsoft.com/office/drawing/2014/main" id="{719CC887-04D9-4541-ABAC-1561A1976EDA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040467" y="2683574"/>
              <a:ext cx="8229600" cy="1371600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31683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6637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026524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800" b="0" i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r>
                            <a:rPr lang="cs-CZ" sz="1800" b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– počet poruch během dne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 a více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800" b="0" i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r>
                            <a:rPr lang="cs-CZ" sz="1800" b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r>
                            <a:rPr lang="cs-CZ" sz="1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– počet dní, v nichž byl pozorován počet poruch </a:t>
                          </a:r>
                          <a:r>
                            <a:rPr lang="cs-CZ" sz="1800" b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r>
                            <a:rPr lang="cs-CZ" sz="1800" b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52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48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36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150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92" t="-165556" r="-160192" b="-2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2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50525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02645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cs-CZ" sz="1800" dirty="0"/>
                  <a:t>Výrobní firma odhaduje počet poruch určitého zařízení během dne pomocí </a:t>
                </a:r>
                <a:r>
                  <a:rPr lang="cs-CZ" sz="1800" dirty="0" err="1"/>
                  <a:t>Poissonova</a:t>
                </a:r>
                <a:r>
                  <a:rPr lang="cs-CZ" sz="1800" dirty="0"/>
                  <a:t> rozdělení se střední hodnotou 1,2. Zaměstnanci zaznamenali pro kontrolu skutečné počty poruch celkem ve 150 dnech (výsledky jsou uvedeny v níže uvedené tabulce). Ověřte čistým testem významnosti, zda lze počet poruch daného zařízení během dne skutečně modelovat pomocí </a:t>
                </a:r>
                <a:r>
                  <a:rPr lang="cs-CZ" sz="1800" dirty="0" err="1"/>
                  <a:t>Poissonova</a:t>
                </a:r>
                <a:r>
                  <a:rPr lang="cs-CZ" sz="1800" dirty="0"/>
                  <a:t> rozdělení s parametrem 𝜆𝑡=1,2.</a:t>
                </a:r>
              </a:p>
              <a:p>
                <a:pPr marL="0" indent="0" algn="just">
                  <a:buNone/>
                </a:pPr>
                <a:br>
                  <a:rPr lang="cs-CZ" sz="1800" dirty="0"/>
                </a:b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b="1" dirty="0"/>
                  <a:t>Řešení</a:t>
                </a:r>
                <a:r>
                  <a:rPr lang="cs-CZ" sz="1800" dirty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8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1800" i="1" baseline="-25000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sz="1800" dirty="0"/>
                  <a:t>: Počet poruch daného zařízení během jednoho dne (náhodná veličina </a:t>
                </a:r>
                <a:r>
                  <a:rPr lang="cs-CZ" sz="1800" i="1" dirty="0"/>
                  <a:t>X</a:t>
                </a:r>
                <a:r>
                  <a:rPr lang="cs-CZ" sz="1800" dirty="0"/>
                  <a:t>) má </a:t>
                </a:r>
                <a:r>
                  <a:rPr lang="cs-CZ" sz="1800" dirty="0" err="1"/>
                  <a:t>Poissonovo</a:t>
                </a:r>
                <a:r>
                  <a:rPr lang="cs-CZ" sz="1800" dirty="0"/>
                  <a:t> rozdělení s parametrem </a:t>
                </a:r>
              </a:p>
              <a:p>
                <a:pPr marL="0" indent="0">
                  <a:buNone/>
                </a:pPr>
                <a:r>
                  <a:rPr lang="cs-CZ" sz="1800" dirty="0"/>
                  <a:t>      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/>
                      </a:rPr>
                      <m:t>𝜆</m:t>
                    </m:r>
                    <m:r>
                      <a:rPr lang="cs-CZ" sz="1800" i="1">
                        <a:latin typeface="Cambria Math"/>
                      </a:rPr>
                      <m:t>𝑡</m:t>
                    </m:r>
                    <m:r>
                      <a:rPr lang="cs-CZ" sz="1800" i="1">
                        <a:latin typeface="Cambria Math"/>
                      </a:rPr>
                      <m:t>=1,2</m:t>
                    </m:r>
                  </m:oMath>
                </a14:m>
                <a:r>
                  <a:rPr lang="cs-CZ" sz="1800" dirty="0"/>
                  <a:t>, neboli výběr pochází z </a:t>
                </a:r>
                <a:r>
                  <a:rPr lang="cs-CZ" sz="1800" dirty="0" err="1"/>
                  <a:t>Poissonova</a:t>
                </a:r>
                <a:r>
                  <a:rPr lang="cs-CZ" sz="1800" dirty="0"/>
                  <a:t>  rozdělení s parametrem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/>
                      </a:rPr>
                      <m:t>𝜆</m:t>
                    </m:r>
                    <m:r>
                      <a:rPr lang="cs-CZ" sz="1800" i="1">
                        <a:latin typeface="Cambria Math"/>
                      </a:rPr>
                      <m:t>𝑡</m:t>
                    </m:r>
                    <m:r>
                      <a:rPr lang="cs-CZ" sz="1800" i="1">
                        <a:latin typeface="Cambria Math"/>
                      </a:rPr>
                      <m:t>=1,2</m:t>
                    </m:r>
                  </m:oMath>
                </a14:m>
                <a:r>
                  <a:rPr lang="cs-CZ" sz="1800" dirty="0"/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8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1800" i="1" baseline="-25000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s-CZ" sz="1800" dirty="0"/>
                  <a:t>: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sz="1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algn="just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800" dirty="0"/>
              </a:p>
              <a:p>
                <a:pPr algn="just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800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02645"/>
              </a:xfrm>
              <a:blipFill>
                <a:blip r:embed="rId2"/>
                <a:stretch>
                  <a:fillRect l="-438" t="-1220" r="-4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Testy dobré shody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23</a:t>
            </a:fld>
            <a:r>
              <a:rPr lang="cs-CZ" dirty="0"/>
              <a:t> / 54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test dobré shody s očekávaným rozdělením</a:t>
                </a:r>
              </a:p>
            </p:txBody>
          </p:sp>
        </mc:Choice>
        <mc:Fallback xmlns=""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  <a:blipFill>
                <a:blip r:embed="rId3"/>
                <a:stretch>
                  <a:fillRect t="-1667" b="-3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Zástupný symbol pro obsah 3">
                <a:extLst>
                  <a:ext uri="{FF2B5EF4-FFF2-40B4-BE49-F238E27FC236}">
                    <a16:creationId xmlns:a16="http://schemas.microsoft.com/office/drawing/2014/main" id="{719CC887-04D9-4541-ABAC-1561A1976ED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58179313"/>
                  </p:ext>
                </p:extLst>
              </p:nvPr>
            </p:nvGraphicFramePr>
            <p:xfrm>
              <a:off x="2040467" y="2683574"/>
              <a:ext cx="8229600" cy="1371600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31683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6637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026524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800" b="0" i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r>
                            <a:rPr lang="cs-CZ" sz="1800" b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– počet poruch během dne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 a více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800" b="0" i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r>
                            <a:rPr lang="cs-CZ" sz="1800" b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r>
                            <a:rPr lang="cs-CZ" sz="1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– počet dní, v nichž byl pozorován počet poruch </a:t>
                          </a:r>
                          <a:r>
                            <a:rPr lang="cs-CZ" sz="1800" b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r>
                            <a:rPr lang="cs-CZ" sz="1800" b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52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48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36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150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 - 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očekávané pravděpodobnosti výskytu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2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cs-CZ" sz="1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cs-CZ" sz="1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cs-CZ" sz="12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2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cs-CZ" sz="1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cs-CZ" sz="1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cs-CZ" sz="12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2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cs-CZ" sz="1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cs-CZ" sz="1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cs-CZ" sz="12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2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cs-CZ" sz="1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cs-CZ" sz="1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cs-CZ" sz="12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cs-CZ" sz="1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cs-CZ" sz="1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𝑋</m:t>
                                    </m:r>
                                    <m:r>
                                      <a:rPr lang="cs-CZ" sz="1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  <m:t>≥4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cs-CZ" sz="12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1,000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Zástupný symbol pro obsah 3">
                <a:extLst>
                  <a:ext uri="{FF2B5EF4-FFF2-40B4-BE49-F238E27FC236}">
                    <a16:creationId xmlns:a16="http://schemas.microsoft.com/office/drawing/2014/main" id="{719CC887-04D9-4541-ABAC-1561A1976ED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58179313"/>
                  </p:ext>
                </p:extLst>
              </p:nvPr>
            </p:nvGraphicFramePr>
            <p:xfrm>
              <a:off x="2040467" y="2683574"/>
              <a:ext cx="8229600" cy="1371600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31683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6637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026524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800" b="0" i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r>
                            <a:rPr lang="cs-CZ" sz="1800" b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– počet poruch během dne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 a více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800" b="0" i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r>
                            <a:rPr lang="cs-CZ" sz="1800" b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r>
                            <a:rPr lang="cs-CZ" sz="1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– počet dní, v nichž byl pozorován počet poruch </a:t>
                          </a:r>
                          <a:r>
                            <a:rPr lang="cs-CZ" sz="1800" b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r>
                            <a:rPr lang="cs-CZ" sz="1800" b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52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48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36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150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92" t="-165556" r="-160192" b="-2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769" t="-165556" r="-540769" b="-2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00769" t="-165556" r="-440769" b="-2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00769" t="-165556" r="-340769" b="-2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00769" t="-165556" r="-240769" b="-2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33099" t="-165556" r="-120423" b="-2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1,000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1" name="Skupina 10">
            <a:extLst>
              <a:ext uri="{FF2B5EF4-FFF2-40B4-BE49-F238E27FC236}">
                <a16:creationId xmlns:a16="http://schemas.microsoft.com/office/drawing/2014/main" id="{85C78D7F-BA97-4A96-BFF7-526D97FF2672}"/>
              </a:ext>
            </a:extLst>
          </p:cNvPr>
          <p:cNvGrpSpPr/>
          <p:nvPr/>
        </p:nvGrpSpPr>
        <p:grpSpPr>
          <a:xfrm>
            <a:off x="4504459" y="3966134"/>
            <a:ext cx="4947033" cy="875017"/>
            <a:chOff x="3738616" y="3257364"/>
            <a:chExt cx="4947033" cy="875017"/>
          </a:xfrm>
        </p:grpSpPr>
        <p:cxnSp>
          <p:nvCxnSpPr>
            <p:cNvPr id="12" name="Přímá spojnice se šipkou 11">
              <a:extLst>
                <a:ext uri="{FF2B5EF4-FFF2-40B4-BE49-F238E27FC236}">
                  <a16:creationId xmlns:a16="http://schemas.microsoft.com/office/drawing/2014/main" id="{1BD04E44-7A5C-45B6-89A3-41FC4DAAE021}"/>
                </a:ext>
              </a:extLst>
            </p:cNvPr>
            <p:cNvCxnSpPr/>
            <p:nvPr/>
          </p:nvCxnSpPr>
          <p:spPr>
            <a:xfrm flipH="1" flipV="1">
              <a:off x="4932040" y="3284984"/>
              <a:ext cx="1008112" cy="504056"/>
            </a:xfrm>
            <a:prstGeom prst="straightConnector1">
              <a:avLst/>
            </a:prstGeom>
            <a:ln w="28575">
              <a:solidFill>
                <a:srgbClr val="00A4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se šipkou 12">
              <a:extLst>
                <a:ext uri="{FF2B5EF4-FFF2-40B4-BE49-F238E27FC236}">
                  <a16:creationId xmlns:a16="http://schemas.microsoft.com/office/drawing/2014/main" id="{4202069E-043A-47A0-A646-BBD742C785C6}"/>
                </a:ext>
              </a:extLst>
            </p:cNvPr>
            <p:cNvCxnSpPr/>
            <p:nvPr/>
          </p:nvCxnSpPr>
          <p:spPr>
            <a:xfrm flipH="1" flipV="1">
              <a:off x="5580112" y="3257364"/>
              <a:ext cx="504056" cy="531676"/>
            </a:xfrm>
            <a:prstGeom prst="straightConnector1">
              <a:avLst/>
            </a:prstGeom>
            <a:ln w="28575">
              <a:solidFill>
                <a:srgbClr val="00A4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se šipkou 13">
              <a:extLst>
                <a:ext uri="{FF2B5EF4-FFF2-40B4-BE49-F238E27FC236}">
                  <a16:creationId xmlns:a16="http://schemas.microsoft.com/office/drawing/2014/main" id="{7D7B792A-B2D8-402F-BA82-0CB7424084F9}"/>
                </a:ext>
              </a:extLst>
            </p:cNvPr>
            <p:cNvCxnSpPr/>
            <p:nvPr/>
          </p:nvCxnSpPr>
          <p:spPr>
            <a:xfrm flipV="1">
              <a:off x="6300192" y="3284984"/>
              <a:ext cx="0" cy="504056"/>
            </a:xfrm>
            <a:prstGeom prst="straightConnector1">
              <a:avLst/>
            </a:prstGeom>
            <a:ln w="28575">
              <a:solidFill>
                <a:srgbClr val="00A4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se šipkou 14">
              <a:extLst>
                <a:ext uri="{FF2B5EF4-FFF2-40B4-BE49-F238E27FC236}">
                  <a16:creationId xmlns:a16="http://schemas.microsoft.com/office/drawing/2014/main" id="{A782E5E9-61C2-454E-9FD0-63A2637AFABD}"/>
                </a:ext>
              </a:extLst>
            </p:cNvPr>
            <p:cNvCxnSpPr/>
            <p:nvPr/>
          </p:nvCxnSpPr>
          <p:spPr>
            <a:xfrm flipV="1">
              <a:off x="6588224" y="3258553"/>
              <a:ext cx="504056" cy="530487"/>
            </a:xfrm>
            <a:prstGeom prst="straightConnector1">
              <a:avLst/>
            </a:prstGeom>
            <a:ln w="28575">
              <a:solidFill>
                <a:srgbClr val="00A4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se šipkou 15">
              <a:extLst>
                <a:ext uri="{FF2B5EF4-FFF2-40B4-BE49-F238E27FC236}">
                  <a16:creationId xmlns:a16="http://schemas.microsoft.com/office/drawing/2014/main" id="{D7BC34C7-8741-4F4A-884E-8F3997824DD3}"/>
                </a:ext>
              </a:extLst>
            </p:cNvPr>
            <p:cNvCxnSpPr/>
            <p:nvPr/>
          </p:nvCxnSpPr>
          <p:spPr>
            <a:xfrm flipV="1">
              <a:off x="6732240" y="3257364"/>
              <a:ext cx="1080120" cy="531676"/>
            </a:xfrm>
            <a:prstGeom prst="straightConnector1">
              <a:avLst/>
            </a:prstGeom>
            <a:ln w="28575">
              <a:solidFill>
                <a:srgbClr val="00A4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ovéPole 16">
                  <a:extLst>
                    <a:ext uri="{FF2B5EF4-FFF2-40B4-BE49-F238E27FC236}">
                      <a16:creationId xmlns:a16="http://schemas.microsoft.com/office/drawing/2014/main" id="{1FDFC0B1-0CEA-42F3-A568-9EF07C731F75}"/>
                    </a:ext>
                  </a:extLst>
                </p:cNvPr>
                <p:cNvSpPr txBox="1"/>
                <p:nvPr/>
              </p:nvSpPr>
              <p:spPr>
                <a:xfrm>
                  <a:off x="3738616" y="3793827"/>
                  <a:ext cx="494703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cs-CZ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a14:m>
                  <a:r>
                    <a:rPr lang="cs-CZ" sz="1600" dirty="0">
                      <a:solidFill>
                        <a:schemeClr val="tx2"/>
                      </a:solidFill>
                    </a:rPr>
                    <a:t> … počet poruch během dne</a:t>
                  </a:r>
                  <a:r>
                    <a:rPr lang="en-US" sz="1600" dirty="0">
                      <a:solidFill>
                        <a:schemeClr val="tx2"/>
                      </a:solidFill>
                    </a:rPr>
                    <a:t>;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~ </m:t>
                      </m:r>
                      <m:r>
                        <a:rPr lang="en-US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𝑃𝑜</m:t>
                      </m:r>
                      <m:r>
                        <a:rPr lang="cs-CZ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cs-CZ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cs-CZ" sz="16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=1,2)</m:t>
                      </m:r>
                    </m:oMath>
                  </a14:m>
                  <a:endParaRPr lang="cs-CZ" sz="1600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ovéPole 16">
                  <a:extLst>
                    <a:ext uri="{FF2B5EF4-FFF2-40B4-BE49-F238E27FC236}">
                      <a16:creationId xmlns:a16="http://schemas.microsoft.com/office/drawing/2014/main" id="{1FDFC0B1-0CEA-42F3-A568-9EF07C731F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16" y="3793827"/>
                  <a:ext cx="4947033" cy="338554"/>
                </a:xfrm>
                <a:prstGeom prst="rect">
                  <a:avLst/>
                </a:prstGeom>
                <a:blipFill>
                  <a:blip r:embed="rId5"/>
                  <a:stretch>
                    <a:fillRect t="-5455" b="-23636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7978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02645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cs-CZ" sz="1800" dirty="0"/>
                  <a:t>Výrobní firma odhaduje počet poruch určitého zařízení během dne pomocí </a:t>
                </a:r>
                <a:r>
                  <a:rPr lang="cs-CZ" sz="1800" dirty="0" err="1"/>
                  <a:t>Poissonova</a:t>
                </a:r>
                <a:r>
                  <a:rPr lang="cs-CZ" sz="1800" dirty="0"/>
                  <a:t> rozdělení se střední hodnotou 1,2. Zaměstnanci zaznamenali pro kontrolu skutečné počty poruch celkem ve 150 dnech (výsledky jsou uvedeny v níže uvedené tabulce). Ověřte čistým testem významnosti, zda lze počet poruch daného zařízení během dne skutečně modelovat pomocí </a:t>
                </a:r>
                <a:r>
                  <a:rPr lang="cs-CZ" sz="1800" dirty="0" err="1"/>
                  <a:t>Poissonova</a:t>
                </a:r>
                <a:r>
                  <a:rPr lang="cs-CZ" sz="1800" dirty="0"/>
                  <a:t> rozdělení s parametrem 𝜆𝑡=1,2.</a:t>
                </a:r>
              </a:p>
              <a:p>
                <a:pPr marL="0" indent="0" algn="just">
                  <a:buNone/>
                </a:pPr>
                <a:br>
                  <a:rPr lang="cs-CZ" sz="1800" dirty="0"/>
                </a:b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b="1" dirty="0"/>
                  <a:t>Řešení</a:t>
                </a:r>
                <a:r>
                  <a:rPr lang="cs-CZ" sz="1800" dirty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8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1800" i="1" baseline="-25000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sz="1800" dirty="0"/>
                  <a:t>: Počet poruch daného zařízení během jednoho dne (náhodná veličina </a:t>
                </a:r>
                <a:r>
                  <a:rPr lang="cs-CZ" sz="1800" i="1" dirty="0"/>
                  <a:t>X</a:t>
                </a:r>
                <a:r>
                  <a:rPr lang="cs-CZ" sz="1800" dirty="0"/>
                  <a:t>) má </a:t>
                </a:r>
                <a:r>
                  <a:rPr lang="cs-CZ" sz="1800" dirty="0" err="1"/>
                  <a:t>Poissonovo</a:t>
                </a:r>
                <a:r>
                  <a:rPr lang="cs-CZ" sz="1800" dirty="0"/>
                  <a:t> rozdělení s parametrem </a:t>
                </a:r>
              </a:p>
              <a:p>
                <a:pPr marL="0" indent="0">
                  <a:buNone/>
                </a:pPr>
                <a:r>
                  <a:rPr lang="cs-CZ" sz="1800" dirty="0"/>
                  <a:t>      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/>
                      </a:rPr>
                      <m:t>𝜆</m:t>
                    </m:r>
                    <m:r>
                      <a:rPr lang="cs-CZ" sz="1800" i="1">
                        <a:latin typeface="Cambria Math"/>
                      </a:rPr>
                      <m:t>𝑡</m:t>
                    </m:r>
                    <m:r>
                      <a:rPr lang="cs-CZ" sz="1800" i="1">
                        <a:latin typeface="Cambria Math"/>
                      </a:rPr>
                      <m:t>=1,2</m:t>
                    </m:r>
                  </m:oMath>
                </a14:m>
                <a:r>
                  <a:rPr lang="cs-CZ" sz="1800" dirty="0"/>
                  <a:t>, neboli výběr pochází z </a:t>
                </a:r>
                <a:r>
                  <a:rPr lang="cs-CZ" sz="1800" dirty="0" err="1"/>
                  <a:t>Poissonova</a:t>
                </a:r>
                <a:r>
                  <a:rPr lang="cs-CZ" sz="1800" dirty="0"/>
                  <a:t>  rozdělení s parametrem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/>
                      </a:rPr>
                      <m:t>𝜆</m:t>
                    </m:r>
                    <m:r>
                      <a:rPr lang="cs-CZ" sz="1800" i="1">
                        <a:latin typeface="Cambria Math"/>
                      </a:rPr>
                      <m:t>𝑡</m:t>
                    </m:r>
                    <m:r>
                      <a:rPr lang="cs-CZ" sz="1800" i="1">
                        <a:latin typeface="Cambria Math"/>
                      </a:rPr>
                      <m:t>=1,2</m:t>
                    </m:r>
                  </m:oMath>
                </a14:m>
                <a:r>
                  <a:rPr lang="cs-CZ" sz="1800" dirty="0"/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8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1800" i="1" baseline="-25000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s-CZ" sz="1800" dirty="0"/>
                  <a:t>: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sz="1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algn="just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800" dirty="0"/>
              </a:p>
              <a:p>
                <a:pPr algn="just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800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02645"/>
              </a:xfrm>
              <a:blipFill>
                <a:blip r:embed="rId2"/>
                <a:stretch>
                  <a:fillRect l="-438" t="-1220" r="-4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Testy dobré shody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24</a:t>
            </a:fld>
            <a:r>
              <a:rPr lang="cs-CZ" dirty="0"/>
              <a:t> / 54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test dobré shody s očekávaným rozdělením</a:t>
                </a:r>
              </a:p>
            </p:txBody>
          </p:sp>
        </mc:Choice>
        <mc:Fallback xmlns=""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  <a:blipFill>
                <a:blip r:embed="rId3"/>
                <a:stretch>
                  <a:fillRect t="-1667" b="-3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Zástupný symbol pro obsah 3">
                <a:extLst>
                  <a:ext uri="{FF2B5EF4-FFF2-40B4-BE49-F238E27FC236}">
                    <a16:creationId xmlns:a16="http://schemas.microsoft.com/office/drawing/2014/main" id="{719CC887-04D9-4541-ABAC-1561A1976EDA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040467" y="2683574"/>
              <a:ext cx="8229600" cy="1371600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31683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6637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026524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800" b="0" i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r>
                            <a:rPr lang="cs-CZ" sz="1800" b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– počet poruch během dne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 a více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800" b="0" i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r>
                            <a:rPr lang="cs-CZ" sz="1800" b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r>
                            <a:rPr lang="cs-CZ" sz="1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– počet dní, v nichž byl pozorován počet poruch </a:t>
                          </a:r>
                          <a:r>
                            <a:rPr lang="cs-CZ" sz="1800" b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r>
                            <a:rPr lang="cs-CZ" sz="1800" b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52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48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36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150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 - 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očekávané pravděpodobnosti výskytu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0,301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0,361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0,217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0,087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0,034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1,000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Zástupný symbol pro obsah 3">
                <a:extLst>
                  <a:ext uri="{FF2B5EF4-FFF2-40B4-BE49-F238E27FC236}">
                    <a16:creationId xmlns:a16="http://schemas.microsoft.com/office/drawing/2014/main" id="{719CC887-04D9-4541-ABAC-1561A1976EDA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040467" y="2683574"/>
              <a:ext cx="8229600" cy="1371600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31683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6637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026524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800" b="0" i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r>
                            <a:rPr lang="cs-CZ" sz="1800" b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– počet poruch během dne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 a více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800" b="0" i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r>
                            <a:rPr lang="cs-CZ" sz="1800" b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r>
                            <a:rPr lang="cs-CZ" sz="1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– počet dní, v nichž byl pozorován počet poruch </a:t>
                          </a:r>
                          <a:r>
                            <a:rPr lang="cs-CZ" sz="1800" b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r>
                            <a:rPr lang="cs-CZ" sz="1800" b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52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48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36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150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92" t="-165556" r="-160192" b="-2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0,301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0,361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0,217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0,087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0,034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1,000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0361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02645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cs-CZ" sz="1800" dirty="0"/>
                  <a:t>Výrobní firma odhaduje počet poruch určitého zařízení během dne pomocí </a:t>
                </a:r>
                <a:r>
                  <a:rPr lang="cs-CZ" sz="1800" dirty="0" err="1"/>
                  <a:t>Poissonova</a:t>
                </a:r>
                <a:r>
                  <a:rPr lang="cs-CZ" sz="1800" dirty="0"/>
                  <a:t> rozdělení se střední hodnotou 1,2. Zaměstnanci zaznamenali pro kontrolu skutečné počty poruch celkem ve 150 dnech (výsledky jsou uvedeny v níže uvedené tabulce). Ověřte čistým testem významnosti, zda lze počet poruch daného zařízení během dne skutečně modelovat pomocí </a:t>
                </a:r>
                <a:r>
                  <a:rPr lang="cs-CZ" sz="1800" dirty="0" err="1"/>
                  <a:t>Poissonova</a:t>
                </a:r>
                <a:r>
                  <a:rPr lang="cs-CZ" sz="1800" dirty="0"/>
                  <a:t> rozdělení s parametrem 𝜆𝑡=1,2.</a:t>
                </a:r>
              </a:p>
              <a:p>
                <a:pPr marL="0" indent="0" algn="just">
                  <a:buNone/>
                </a:pPr>
                <a:br>
                  <a:rPr lang="cs-CZ" sz="1800" dirty="0"/>
                </a:b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b="1" dirty="0"/>
                  <a:t>Řešení</a:t>
                </a:r>
                <a:r>
                  <a:rPr lang="cs-CZ" sz="1800" dirty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8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1800" i="1" baseline="-25000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sz="1800" dirty="0"/>
                  <a:t>: Počet poruch daného zařízení během jednoho dne (náhodná veličina </a:t>
                </a:r>
                <a:r>
                  <a:rPr lang="cs-CZ" sz="1800" i="1" dirty="0"/>
                  <a:t>X</a:t>
                </a:r>
                <a:r>
                  <a:rPr lang="cs-CZ" sz="1800" dirty="0"/>
                  <a:t>) má </a:t>
                </a:r>
                <a:r>
                  <a:rPr lang="cs-CZ" sz="1800" dirty="0" err="1"/>
                  <a:t>Poissonovo</a:t>
                </a:r>
                <a:r>
                  <a:rPr lang="cs-CZ" sz="1800" dirty="0"/>
                  <a:t> rozdělení s parametrem </a:t>
                </a:r>
              </a:p>
              <a:p>
                <a:pPr marL="0" indent="0">
                  <a:buNone/>
                </a:pPr>
                <a:r>
                  <a:rPr lang="cs-CZ" sz="1800" dirty="0"/>
                  <a:t>      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/>
                      </a:rPr>
                      <m:t>𝜆</m:t>
                    </m:r>
                    <m:r>
                      <a:rPr lang="cs-CZ" sz="1800" i="1">
                        <a:latin typeface="Cambria Math"/>
                      </a:rPr>
                      <m:t>𝑡</m:t>
                    </m:r>
                    <m:r>
                      <a:rPr lang="cs-CZ" sz="1800" i="1">
                        <a:latin typeface="Cambria Math"/>
                      </a:rPr>
                      <m:t>=1,2</m:t>
                    </m:r>
                  </m:oMath>
                </a14:m>
                <a:r>
                  <a:rPr lang="cs-CZ" sz="1800" dirty="0"/>
                  <a:t>, neboli výběr pochází z </a:t>
                </a:r>
                <a:r>
                  <a:rPr lang="cs-CZ" sz="1800" dirty="0" err="1"/>
                  <a:t>Poissonova</a:t>
                </a:r>
                <a:r>
                  <a:rPr lang="cs-CZ" sz="1800" dirty="0"/>
                  <a:t>  rozdělení s parametrem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/>
                      </a:rPr>
                      <m:t>𝜆</m:t>
                    </m:r>
                    <m:r>
                      <a:rPr lang="cs-CZ" sz="1800" i="1">
                        <a:latin typeface="Cambria Math"/>
                      </a:rPr>
                      <m:t>𝑡</m:t>
                    </m:r>
                    <m:r>
                      <a:rPr lang="cs-CZ" sz="1800" i="1">
                        <a:latin typeface="Cambria Math"/>
                      </a:rPr>
                      <m:t>=1,2</m:t>
                    </m:r>
                  </m:oMath>
                </a14:m>
                <a:r>
                  <a:rPr lang="cs-CZ" sz="1800" dirty="0"/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8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1800" i="1" baseline="-25000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s-CZ" sz="1800" dirty="0"/>
                  <a:t>: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sz="1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algn="just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800" dirty="0"/>
              </a:p>
              <a:p>
                <a:pPr algn="just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800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02645"/>
              </a:xfrm>
              <a:blipFill>
                <a:blip r:embed="rId2"/>
                <a:stretch>
                  <a:fillRect l="-438" t="-1220" r="-4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Testy dobré shody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25</a:t>
            </a:fld>
            <a:r>
              <a:rPr lang="cs-CZ" dirty="0"/>
              <a:t> / 54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test dobré shody s očekávaným rozdělením</a:t>
                </a:r>
              </a:p>
            </p:txBody>
          </p:sp>
        </mc:Choice>
        <mc:Fallback xmlns=""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  <a:blipFill>
                <a:blip r:embed="rId3"/>
                <a:stretch>
                  <a:fillRect t="-1667" b="-3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Zástupný symbol pro obsah 3">
                <a:extLst>
                  <a:ext uri="{FF2B5EF4-FFF2-40B4-BE49-F238E27FC236}">
                    <a16:creationId xmlns:a16="http://schemas.microsoft.com/office/drawing/2014/main" id="{719CC887-04D9-4541-ABAC-1561A1976EDA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040467" y="2683574"/>
              <a:ext cx="8229600" cy="1645920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31683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6637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026524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800" b="0" i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r>
                            <a:rPr lang="cs-CZ" sz="1800" b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– počet poruch během dne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 a více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800" b="0" i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r>
                            <a:rPr lang="cs-CZ" sz="1800" b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r>
                            <a:rPr lang="cs-CZ" sz="1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– počet dní, v nichž byl pozorován počet poruch </a:t>
                          </a:r>
                          <a:r>
                            <a:rPr lang="cs-CZ" sz="1800" b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r>
                            <a:rPr lang="cs-CZ" sz="1800" b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52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48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36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150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 - 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očekávané pravděpodobnosti výskytu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0,301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0,361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0,217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0,087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0,034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1,000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 - 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očekávané četnosti výskytu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---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Zástupný symbol pro obsah 3">
                <a:extLst>
                  <a:ext uri="{FF2B5EF4-FFF2-40B4-BE49-F238E27FC236}">
                    <a16:creationId xmlns:a16="http://schemas.microsoft.com/office/drawing/2014/main" id="{719CC887-04D9-4541-ABAC-1561A1976EDA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040467" y="2683574"/>
              <a:ext cx="8229600" cy="1645920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31683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6637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026524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800" b="0" i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r>
                            <a:rPr lang="cs-CZ" sz="1800" b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– počet poruch během dne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 a více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800" b="0" i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r>
                            <a:rPr lang="cs-CZ" sz="1800" b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r>
                            <a:rPr lang="cs-CZ" sz="1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– počet dní, v nichž byl pozorován počet poruch </a:t>
                          </a:r>
                          <a:r>
                            <a:rPr lang="cs-CZ" sz="1800" b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r>
                            <a:rPr lang="cs-CZ" sz="1800" b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52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48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36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150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92" t="-165556" r="-160192" b="-7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0,301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0,361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0,217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0,087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0,034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1,000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92" t="-531111" r="-160192" b="-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---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19107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02645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cs-CZ" sz="1800" dirty="0"/>
                  <a:t>Výrobní firma odhaduje počet poruch určitého zařízení během dne pomocí </a:t>
                </a:r>
                <a:r>
                  <a:rPr lang="cs-CZ" sz="1800" dirty="0" err="1"/>
                  <a:t>Poissonova</a:t>
                </a:r>
                <a:r>
                  <a:rPr lang="cs-CZ" sz="1800" dirty="0"/>
                  <a:t> rozdělení se střední hodnotou 1,2. Zaměstnanci zaznamenali pro kontrolu skutečné počty poruch celkem ve 150 dnech (výsledky jsou uvedeny v níže uvedené tabulce). Ověřte čistým testem významnosti, zda lze počet poruch daného zařízení během dne skutečně modelovat pomocí </a:t>
                </a:r>
                <a:r>
                  <a:rPr lang="cs-CZ" sz="1800" dirty="0" err="1"/>
                  <a:t>Poissonova</a:t>
                </a:r>
                <a:r>
                  <a:rPr lang="cs-CZ" sz="1800" dirty="0"/>
                  <a:t> rozdělení s parametrem 𝜆𝑡=1,2.</a:t>
                </a:r>
              </a:p>
              <a:p>
                <a:pPr marL="0" indent="0" algn="just">
                  <a:buNone/>
                </a:pPr>
                <a:br>
                  <a:rPr lang="cs-CZ" sz="1800" dirty="0"/>
                </a:b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b="1" dirty="0"/>
                  <a:t>Řešení</a:t>
                </a:r>
                <a:r>
                  <a:rPr lang="cs-CZ" sz="1800" dirty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8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1800" i="1" baseline="-25000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sz="1800" dirty="0"/>
                  <a:t>: Počet poruch daného zařízení během jednoho dne (náhodná veličina </a:t>
                </a:r>
                <a:r>
                  <a:rPr lang="cs-CZ" sz="1800" i="1" dirty="0"/>
                  <a:t>X</a:t>
                </a:r>
                <a:r>
                  <a:rPr lang="cs-CZ" sz="1800" dirty="0"/>
                  <a:t>) má </a:t>
                </a:r>
                <a:r>
                  <a:rPr lang="cs-CZ" sz="1800" dirty="0" err="1"/>
                  <a:t>Poissonovo</a:t>
                </a:r>
                <a:r>
                  <a:rPr lang="cs-CZ" sz="1800" dirty="0"/>
                  <a:t> rozdělení s parametrem </a:t>
                </a:r>
              </a:p>
              <a:p>
                <a:pPr marL="0" indent="0">
                  <a:buNone/>
                </a:pPr>
                <a:r>
                  <a:rPr lang="cs-CZ" sz="1800" dirty="0"/>
                  <a:t>      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/>
                      </a:rPr>
                      <m:t>𝜆</m:t>
                    </m:r>
                    <m:r>
                      <a:rPr lang="cs-CZ" sz="1800" i="1">
                        <a:latin typeface="Cambria Math"/>
                      </a:rPr>
                      <m:t>𝑡</m:t>
                    </m:r>
                    <m:r>
                      <a:rPr lang="cs-CZ" sz="1800" i="1">
                        <a:latin typeface="Cambria Math"/>
                      </a:rPr>
                      <m:t>=1,2</m:t>
                    </m:r>
                  </m:oMath>
                </a14:m>
                <a:r>
                  <a:rPr lang="cs-CZ" sz="1800" dirty="0"/>
                  <a:t>, neboli výběr pochází z </a:t>
                </a:r>
                <a:r>
                  <a:rPr lang="cs-CZ" sz="1800" dirty="0" err="1"/>
                  <a:t>Poissonova</a:t>
                </a:r>
                <a:r>
                  <a:rPr lang="cs-CZ" sz="1800" dirty="0"/>
                  <a:t>  rozdělení s parametrem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/>
                      </a:rPr>
                      <m:t>𝜆</m:t>
                    </m:r>
                    <m:r>
                      <a:rPr lang="cs-CZ" sz="1800" i="1">
                        <a:latin typeface="Cambria Math"/>
                      </a:rPr>
                      <m:t>𝑡</m:t>
                    </m:r>
                    <m:r>
                      <a:rPr lang="cs-CZ" sz="1800" i="1">
                        <a:latin typeface="Cambria Math"/>
                      </a:rPr>
                      <m:t>=1,2</m:t>
                    </m:r>
                  </m:oMath>
                </a14:m>
                <a:r>
                  <a:rPr lang="cs-CZ" sz="1800" dirty="0"/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8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1800" i="1" baseline="-25000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s-CZ" sz="1800" dirty="0"/>
                  <a:t>: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sz="1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algn="just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800" dirty="0"/>
              </a:p>
              <a:p>
                <a:pPr algn="just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800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02645"/>
              </a:xfrm>
              <a:blipFill>
                <a:blip r:embed="rId2"/>
                <a:stretch>
                  <a:fillRect l="-438" t="-1220" r="-4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Testy dobré shody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26</a:t>
            </a:fld>
            <a:r>
              <a:rPr lang="cs-CZ" dirty="0"/>
              <a:t> / 54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test dobré shody s očekávaným rozdělením</a:t>
                </a:r>
              </a:p>
            </p:txBody>
          </p:sp>
        </mc:Choice>
        <mc:Fallback xmlns=""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  <a:blipFill>
                <a:blip r:embed="rId3"/>
                <a:stretch>
                  <a:fillRect t="-1667" b="-3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Zástupný symbol pro obsah 3">
                <a:extLst>
                  <a:ext uri="{FF2B5EF4-FFF2-40B4-BE49-F238E27FC236}">
                    <a16:creationId xmlns:a16="http://schemas.microsoft.com/office/drawing/2014/main" id="{719CC887-04D9-4541-ABAC-1561A1976EDA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040467" y="2683574"/>
              <a:ext cx="8229600" cy="1645920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31683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6637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026524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800" b="0" i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r>
                            <a:rPr lang="cs-CZ" sz="1800" b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– počet poruch během dne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 a více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800" b="0" i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r>
                            <a:rPr lang="cs-CZ" sz="1800" b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r>
                            <a:rPr lang="cs-CZ" sz="1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– počet dní, v nichž byl pozorován počet poruch </a:t>
                          </a:r>
                          <a:r>
                            <a:rPr lang="cs-CZ" sz="1800" b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r>
                            <a:rPr lang="cs-CZ" sz="1800" b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52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48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36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150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 - 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očekávané pravděpodobnosti výskytu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0,301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0,361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0,217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0,087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0,034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1,000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 - 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očekávané četnosti výskytu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45,2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54,2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32,6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13,1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5,1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---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Zástupný symbol pro obsah 3">
                <a:extLst>
                  <a:ext uri="{FF2B5EF4-FFF2-40B4-BE49-F238E27FC236}">
                    <a16:creationId xmlns:a16="http://schemas.microsoft.com/office/drawing/2014/main" id="{719CC887-04D9-4541-ABAC-1561A1976EDA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040467" y="2683574"/>
              <a:ext cx="8229600" cy="1645920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31683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6637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026524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800" b="0" i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r>
                            <a:rPr lang="cs-CZ" sz="1800" b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– počet poruch během dne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 a více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800" b="0" i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r>
                            <a:rPr lang="cs-CZ" sz="1800" b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r>
                            <a:rPr lang="cs-CZ" sz="1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– počet dní, v nichž byl pozorován počet poruch </a:t>
                          </a:r>
                          <a:r>
                            <a:rPr lang="cs-CZ" sz="1800" b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r>
                            <a:rPr lang="cs-CZ" sz="1800" b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52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48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36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150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92" t="-165556" r="-160192" b="-7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0,301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0,361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0,217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0,087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0,034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1,000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92" t="-531111" r="-160192" b="-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45,2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54,2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32,6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13,1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5,1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---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969346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02645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cs-CZ" sz="1800" dirty="0"/>
                  <a:t>Výrobní firma odhaduje počet poruch určitého zařízení během dne pomocí </a:t>
                </a:r>
                <a:r>
                  <a:rPr lang="cs-CZ" sz="1800" dirty="0" err="1"/>
                  <a:t>Poissonova</a:t>
                </a:r>
                <a:r>
                  <a:rPr lang="cs-CZ" sz="1800" dirty="0"/>
                  <a:t> rozdělení se střední hodnotou 1,2. Zaměstnanci zaznamenali pro kontrolu skutečné počty poruch celkem ve 150 dnech (výsledky jsou uvedeny v níže uvedené tabulce). Ověřte čistým testem významnosti, zda lze počet poruch daného zařízení během dne skutečně modelovat pomocí </a:t>
                </a:r>
                <a:r>
                  <a:rPr lang="cs-CZ" sz="1800" dirty="0" err="1"/>
                  <a:t>Poissonova</a:t>
                </a:r>
                <a:r>
                  <a:rPr lang="cs-CZ" sz="1800" dirty="0"/>
                  <a:t> rozdělení s parametrem 𝜆𝑡=1,2.</a:t>
                </a:r>
              </a:p>
              <a:p>
                <a:pPr marL="0" indent="0" algn="just">
                  <a:buNone/>
                </a:pPr>
                <a:br>
                  <a:rPr lang="cs-CZ" sz="1800" dirty="0"/>
                </a:b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b="1" dirty="0"/>
                  <a:t>Řešení</a:t>
                </a:r>
                <a:r>
                  <a:rPr lang="cs-CZ" sz="1800" dirty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8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1800" i="1" baseline="-25000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sz="1800" dirty="0"/>
                  <a:t>: Počet poruch daného zařízení během jednoho dne (náhodná veličina </a:t>
                </a:r>
                <a:r>
                  <a:rPr lang="cs-CZ" sz="1800" i="1" dirty="0"/>
                  <a:t>X</a:t>
                </a:r>
                <a:r>
                  <a:rPr lang="cs-CZ" sz="1800" dirty="0"/>
                  <a:t>) má </a:t>
                </a:r>
                <a:r>
                  <a:rPr lang="cs-CZ" sz="1800" dirty="0" err="1"/>
                  <a:t>Poissonovo</a:t>
                </a:r>
                <a:r>
                  <a:rPr lang="cs-CZ" sz="1800" dirty="0"/>
                  <a:t> rozdělení s parametrem </a:t>
                </a:r>
              </a:p>
              <a:p>
                <a:pPr marL="0" indent="0">
                  <a:buNone/>
                </a:pPr>
                <a:r>
                  <a:rPr lang="cs-CZ" sz="1800" dirty="0"/>
                  <a:t>      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/>
                      </a:rPr>
                      <m:t>𝜆</m:t>
                    </m:r>
                    <m:r>
                      <a:rPr lang="cs-CZ" sz="1800" i="1">
                        <a:latin typeface="Cambria Math"/>
                      </a:rPr>
                      <m:t>𝑡</m:t>
                    </m:r>
                    <m:r>
                      <a:rPr lang="cs-CZ" sz="1800" i="1">
                        <a:latin typeface="Cambria Math"/>
                      </a:rPr>
                      <m:t>=1,2</m:t>
                    </m:r>
                  </m:oMath>
                </a14:m>
                <a:r>
                  <a:rPr lang="cs-CZ" sz="1800" dirty="0"/>
                  <a:t>, neboli výběr pochází z </a:t>
                </a:r>
                <a:r>
                  <a:rPr lang="cs-CZ" sz="1800" dirty="0" err="1"/>
                  <a:t>Poissonova</a:t>
                </a:r>
                <a:r>
                  <a:rPr lang="cs-CZ" sz="1800" dirty="0"/>
                  <a:t>  rozdělení s parametrem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/>
                      </a:rPr>
                      <m:t>𝜆</m:t>
                    </m:r>
                    <m:r>
                      <a:rPr lang="cs-CZ" sz="1800" i="1">
                        <a:latin typeface="Cambria Math"/>
                      </a:rPr>
                      <m:t>𝑡</m:t>
                    </m:r>
                    <m:r>
                      <a:rPr lang="cs-CZ" sz="1800" i="1">
                        <a:latin typeface="Cambria Math"/>
                      </a:rPr>
                      <m:t>=1,2</m:t>
                    </m:r>
                  </m:oMath>
                </a14:m>
                <a:r>
                  <a:rPr lang="cs-CZ" sz="1800" dirty="0"/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8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1800" i="1" baseline="-25000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s-CZ" sz="1800" dirty="0"/>
                  <a:t>: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sz="1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algn="just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800" dirty="0"/>
              </a:p>
              <a:p>
                <a:pPr algn="just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800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02645"/>
              </a:xfrm>
              <a:blipFill>
                <a:blip r:embed="rId2"/>
                <a:stretch>
                  <a:fillRect l="-438" t="-1220" r="-4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Testy dobré shody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27</a:t>
            </a:fld>
            <a:r>
              <a:rPr lang="cs-CZ" dirty="0"/>
              <a:t> / 54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test dobré shody s očekávaným rozdělením</a:t>
                </a:r>
              </a:p>
            </p:txBody>
          </p:sp>
        </mc:Choice>
        <mc:Fallback xmlns=""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  <a:blipFill>
                <a:blip r:embed="rId3"/>
                <a:stretch>
                  <a:fillRect t="-1667" b="-3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Zástupný symbol pro obsah 3">
                <a:extLst>
                  <a:ext uri="{FF2B5EF4-FFF2-40B4-BE49-F238E27FC236}">
                    <a16:creationId xmlns:a16="http://schemas.microsoft.com/office/drawing/2014/main" id="{719CC887-04D9-4541-ABAC-1561A1976ED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93432913"/>
                  </p:ext>
                </p:extLst>
              </p:nvPr>
            </p:nvGraphicFramePr>
            <p:xfrm>
              <a:off x="2040467" y="2683574"/>
              <a:ext cx="8229600" cy="1645920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31683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6637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026524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800" b="0" i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r>
                            <a:rPr lang="cs-CZ" sz="1800" b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– počet poruch během dne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 a více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800" b="0" i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r>
                            <a:rPr lang="cs-CZ" sz="1800" b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r>
                            <a:rPr lang="cs-CZ" sz="1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– počet dní, v nichž byl pozorován počet poruch </a:t>
                          </a:r>
                          <a:r>
                            <a:rPr lang="cs-CZ" sz="1800" b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r>
                            <a:rPr lang="cs-CZ" sz="1800" b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52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48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36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150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 - 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očekávané pravděpodobnosti výskytu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0,301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0,361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0,217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0,087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0,034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1,000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 - 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očekávané četnosti výskytu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45,2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54,2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32,6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13,1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5,1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---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Zástupný symbol pro obsah 3">
                <a:extLst>
                  <a:ext uri="{FF2B5EF4-FFF2-40B4-BE49-F238E27FC236}">
                    <a16:creationId xmlns:a16="http://schemas.microsoft.com/office/drawing/2014/main" id="{719CC887-04D9-4541-ABAC-1561A1976ED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93432913"/>
                  </p:ext>
                </p:extLst>
              </p:nvPr>
            </p:nvGraphicFramePr>
            <p:xfrm>
              <a:off x="2040467" y="2683574"/>
              <a:ext cx="8229600" cy="1645920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31683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6637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026524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800" b="0" i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r>
                            <a:rPr lang="cs-CZ" sz="1800" b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– počet poruch během dne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 a více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800" b="0" i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r>
                            <a:rPr lang="cs-CZ" sz="1800" b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r>
                            <a:rPr lang="cs-CZ" sz="1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– počet dní, v nichž byl pozorován počet poruch </a:t>
                          </a:r>
                          <a:r>
                            <a:rPr lang="cs-CZ" sz="1800" b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r>
                            <a:rPr lang="cs-CZ" sz="1800" b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52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48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36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150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92" t="-165556" r="-160192" b="-7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0,301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0,361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0,217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0,087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0,034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1,000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92" t="-531111" r="-160192" b="-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45,2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54,2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32,6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13,1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5,1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---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8" name="Skupina 7">
            <a:extLst>
              <a:ext uri="{FF2B5EF4-FFF2-40B4-BE49-F238E27FC236}">
                <a16:creationId xmlns:a16="http://schemas.microsoft.com/office/drawing/2014/main" id="{2AF3E301-3625-4352-BA3B-A61336B13FA0}"/>
              </a:ext>
            </a:extLst>
          </p:cNvPr>
          <p:cNvGrpSpPr/>
          <p:nvPr/>
        </p:nvGrpSpPr>
        <p:grpSpPr>
          <a:xfrm>
            <a:off x="5583932" y="4417236"/>
            <a:ext cx="1872208" cy="513348"/>
            <a:chOff x="4067944" y="3789040"/>
            <a:chExt cx="1872208" cy="5133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ovéPole 8">
                  <a:extLst>
                    <a:ext uri="{FF2B5EF4-FFF2-40B4-BE49-F238E27FC236}">
                      <a16:creationId xmlns:a16="http://schemas.microsoft.com/office/drawing/2014/main" id="{EACD878B-93AD-4525-B78C-6F1483D6B96B}"/>
                    </a:ext>
                  </a:extLst>
                </p:cNvPr>
                <p:cNvSpPr txBox="1"/>
                <p:nvPr/>
              </p:nvSpPr>
              <p:spPr>
                <a:xfrm>
                  <a:off x="4355976" y="3933056"/>
                  <a:ext cx="15841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=150</m:t>
                        </m:r>
                        <m:r>
                          <a:rPr lang="cs-CZ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∙0,3</m:t>
                        </m:r>
                        <m:r>
                          <a:rPr lang="cs-CZ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0</m:t>
                        </m:r>
                        <m:r>
                          <a:rPr lang="cs-CZ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oMath>
                    </m:oMathPara>
                  </a14:m>
                  <a:endParaRPr lang="cs-CZ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ovéPole 8">
                  <a:extLst>
                    <a:ext uri="{FF2B5EF4-FFF2-40B4-BE49-F238E27FC236}">
                      <a16:creationId xmlns:a16="http://schemas.microsoft.com/office/drawing/2014/main" id="{EACD878B-93AD-4525-B78C-6F1483D6B9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5976" y="3933056"/>
                  <a:ext cx="158417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Přímá spojnice se šipkou 9">
              <a:extLst>
                <a:ext uri="{FF2B5EF4-FFF2-40B4-BE49-F238E27FC236}">
                  <a16:creationId xmlns:a16="http://schemas.microsoft.com/office/drawing/2014/main" id="{BF3C3F08-EFAB-483B-9458-5B9AA16529D5}"/>
                </a:ext>
              </a:extLst>
            </p:cNvPr>
            <p:cNvCxnSpPr/>
            <p:nvPr/>
          </p:nvCxnSpPr>
          <p:spPr>
            <a:xfrm flipH="1" flipV="1">
              <a:off x="4067944" y="3789040"/>
              <a:ext cx="288032" cy="328682"/>
            </a:xfrm>
            <a:prstGeom prst="straightConnector1">
              <a:avLst/>
            </a:prstGeom>
            <a:ln w="31750">
              <a:solidFill>
                <a:srgbClr val="00A4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1095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02645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cs-CZ" sz="1800" dirty="0"/>
                  <a:t>Výrobní firma odhaduje počet poruch určitého zařízení během dne pomocí </a:t>
                </a:r>
                <a:r>
                  <a:rPr lang="cs-CZ" sz="1800" dirty="0" err="1"/>
                  <a:t>Poissonova</a:t>
                </a:r>
                <a:r>
                  <a:rPr lang="cs-CZ" sz="1800" dirty="0"/>
                  <a:t> rozdělení se střední hodnotou 1,2. Zaměstnanci zaznamenali pro kontrolu skutečné počty poruch celkem ve 150 dnech (výsledky jsou uvedeny v níže uvedené tabulce). Ověřte čistým testem významnosti, zda lze počet poruch daného zařízení během dne skutečně modelovat pomocí </a:t>
                </a:r>
                <a:r>
                  <a:rPr lang="cs-CZ" sz="1800" dirty="0" err="1"/>
                  <a:t>Poissonova</a:t>
                </a:r>
                <a:r>
                  <a:rPr lang="cs-CZ" sz="1800" dirty="0"/>
                  <a:t> rozdělení s parametrem 𝜆𝑡=1,2.</a:t>
                </a:r>
              </a:p>
              <a:p>
                <a:pPr marL="0" indent="0" algn="just">
                  <a:buNone/>
                </a:pPr>
                <a:br>
                  <a:rPr lang="cs-CZ" sz="1800" dirty="0"/>
                </a:b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b="1" dirty="0"/>
                  <a:t>Řešení</a:t>
                </a:r>
                <a:r>
                  <a:rPr lang="cs-CZ" sz="1800" dirty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8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1800" i="1" baseline="-25000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sz="1800" dirty="0"/>
                  <a:t>: Počet poruch daného zařízení během jednoho dne (náhodná veličina </a:t>
                </a:r>
                <a:r>
                  <a:rPr lang="cs-CZ" sz="1800" i="1" dirty="0"/>
                  <a:t>X</a:t>
                </a:r>
                <a:r>
                  <a:rPr lang="cs-CZ" sz="1800" dirty="0"/>
                  <a:t>) má </a:t>
                </a:r>
                <a:r>
                  <a:rPr lang="cs-CZ" sz="1800" dirty="0" err="1"/>
                  <a:t>Poissonovo</a:t>
                </a:r>
                <a:r>
                  <a:rPr lang="cs-CZ" sz="1800" dirty="0"/>
                  <a:t> rozdělení s parametrem </a:t>
                </a:r>
              </a:p>
              <a:p>
                <a:pPr marL="0" indent="0">
                  <a:buNone/>
                </a:pPr>
                <a:r>
                  <a:rPr lang="cs-CZ" sz="1800" dirty="0"/>
                  <a:t>      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/>
                      </a:rPr>
                      <m:t>𝜆</m:t>
                    </m:r>
                    <m:r>
                      <a:rPr lang="cs-CZ" sz="1800" i="1">
                        <a:latin typeface="Cambria Math"/>
                      </a:rPr>
                      <m:t>𝑡</m:t>
                    </m:r>
                    <m:r>
                      <a:rPr lang="cs-CZ" sz="1800" i="1">
                        <a:latin typeface="Cambria Math"/>
                      </a:rPr>
                      <m:t>=1,2</m:t>
                    </m:r>
                  </m:oMath>
                </a14:m>
                <a:r>
                  <a:rPr lang="cs-CZ" sz="1800" dirty="0"/>
                  <a:t>, neboli výběr pochází z </a:t>
                </a:r>
                <a:r>
                  <a:rPr lang="cs-CZ" sz="1800" dirty="0" err="1"/>
                  <a:t>Poissonova</a:t>
                </a:r>
                <a:r>
                  <a:rPr lang="cs-CZ" sz="1800" dirty="0"/>
                  <a:t>  rozdělení s parametrem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/>
                      </a:rPr>
                      <m:t>𝜆</m:t>
                    </m:r>
                    <m:r>
                      <a:rPr lang="cs-CZ" sz="1800" i="1">
                        <a:latin typeface="Cambria Math"/>
                      </a:rPr>
                      <m:t>𝑡</m:t>
                    </m:r>
                    <m:r>
                      <a:rPr lang="cs-CZ" sz="1800" i="1">
                        <a:latin typeface="Cambria Math"/>
                      </a:rPr>
                      <m:t>=1,2</m:t>
                    </m:r>
                  </m:oMath>
                </a14:m>
                <a:r>
                  <a:rPr lang="cs-CZ" sz="1800" dirty="0"/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8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1800" i="1" baseline="-25000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s-CZ" sz="1800" dirty="0"/>
                  <a:t>: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sz="1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algn="just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800" dirty="0"/>
              </a:p>
              <a:p>
                <a:pPr algn="just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800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02645"/>
              </a:xfrm>
              <a:blipFill>
                <a:blip r:embed="rId2"/>
                <a:stretch>
                  <a:fillRect l="-438" t="-1220" r="-4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Testy dobré shody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28</a:t>
            </a:fld>
            <a:r>
              <a:rPr lang="cs-CZ" dirty="0"/>
              <a:t> / 54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test dobré shody s očekávaným rozdělením</a:t>
                </a:r>
              </a:p>
            </p:txBody>
          </p:sp>
        </mc:Choice>
        <mc:Fallback xmlns=""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  <a:blipFill>
                <a:blip r:embed="rId3"/>
                <a:stretch>
                  <a:fillRect t="-1667" b="-3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Zástupný symbol pro obsah 3">
                <a:extLst>
                  <a:ext uri="{FF2B5EF4-FFF2-40B4-BE49-F238E27FC236}">
                    <a16:creationId xmlns:a16="http://schemas.microsoft.com/office/drawing/2014/main" id="{719CC887-04D9-4541-ABAC-1561A1976EDA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040467" y="2683574"/>
              <a:ext cx="8229600" cy="1645920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31683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6637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026524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800" b="0" i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r>
                            <a:rPr lang="cs-CZ" sz="1800" b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– počet poruch během dne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 a více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800" b="0" i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r>
                            <a:rPr lang="cs-CZ" sz="1800" b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r>
                            <a:rPr lang="cs-CZ" sz="1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– počet dní, v nichž byl pozorován počet poruch </a:t>
                          </a:r>
                          <a:r>
                            <a:rPr lang="cs-CZ" sz="1800" b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r>
                            <a:rPr lang="cs-CZ" sz="1800" b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52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48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36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150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 - 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očekávané pravděpodobnosti výskytu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0,301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0,361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0,217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0,087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0,034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1,000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 - 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očekávané četnosti výskytu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45,2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54,2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32,6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13,1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5,1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---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Zástupný symbol pro obsah 3">
                <a:extLst>
                  <a:ext uri="{FF2B5EF4-FFF2-40B4-BE49-F238E27FC236}">
                    <a16:creationId xmlns:a16="http://schemas.microsoft.com/office/drawing/2014/main" id="{719CC887-04D9-4541-ABAC-1561A1976EDA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040467" y="2683574"/>
              <a:ext cx="8229600" cy="1645920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31683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6637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026524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800" b="0" i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r>
                            <a:rPr lang="cs-CZ" sz="1800" b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– počet poruch během dne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 a více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800" b="0" i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r>
                            <a:rPr lang="cs-CZ" sz="1800" b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r>
                            <a:rPr lang="cs-CZ" sz="1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– počet dní, v nichž byl pozorován počet poruch </a:t>
                          </a:r>
                          <a:r>
                            <a:rPr lang="cs-CZ" sz="1800" b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r>
                            <a:rPr lang="cs-CZ" sz="1800" b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52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48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36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150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92" t="-165556" r="-160192" b="-7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0,301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0,361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0,217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0,087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0,034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1,000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92" t="-531111" r="-160192" b="-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45,2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54,2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32,6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13,1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5,1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---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8" name="Skupina 7">
            <a:extLst>
              <a:ext uri="{FF2B5EF4-FFF2-40B4-BE49-F238E27FC236}">
                <a16:creationId xmlns:a16="http://schemas.microsoft.com/office/drawing/2014/main" id="{2AF3E301-3625-4352-BA3B-A61336B13FA0}"/>
              </a:ext>
            </a:extLst>
          </p:cNvPr>
          <p:cNvGrpSpPr/>
          <p:nvPr/>
        </p:nvGrpSpPr>
        <p:grpSpPr>
          <a:xfrm>
            <a:off x="6352859" y="4386063"/>
            <a:ext cx="1872208" cy="513348"/>
            <a:chOff x="4067944" y="3789040"/>
            <a:chExt cx="1872208" cy="5133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ovéPole 8">
                  <a:extLst>
                    <a:ext uri="{FF2B5EF4-FFF2-40B4-BE49-F238E27FC236}">
                      <a16:creationId xmlns:a16="http://schemas.microsoft.com/office/drawing/2014/main" id="{EACD878B-93AD-4525-B78C-6F1483D6B96B}"/>
                    </a:ext>
                  </a:extLst>
                </p:cNvPr>
                <p:cNvSpPr txBox="1"/>
                <p:nvPr/>
              </p:nvSpPr>
              <p:spPr>
                <a:xfrm>
                  <a:off x="4355976" y="3933056"/>
                  <a:ext cx="15841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i="1">
                            <a:solidFill>
                              <a:schemeClr val="tx2"/>
                            </a:solidFill>
                            <a:latin typeface="Cambria Math"/>
                          </a:rPr>
                          <m:t>=150</m:t>
                        </m:r>
                        <m:r>
                          <a:rPr lang="cs-CZ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∙0,361</m:t>
                        </m:r>
                      </m:oMath>
                    </m:oMathPara>
                  </a14:m>
                  <a:endParaRPr lang="cs-CZ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ovéPole 8">
                  <a:extLst>
                    <a:ext uri="{FF2B5EF4-FFF2-40B4-BE49-F238E27FC236}">
                      <a16:creationId xmlns:a16="http://schemas.microsoft.com/office/drawing/2014/main" id="{EACD878B-93AD-4525-B78C-6F1483D6B9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5976" y="3933056"/>
                  <a:ext cx="158417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Přímá spojnice se šipkou 9">
              <a:extLst>
                <a:ext uri="{FF2B5EF4-FFF2-40B4-BE49-F238E27FC236}">
                  <a16:creationId xmlns:a16="http://schemas.microsoft.com/office/drawing/2014/main" id="{BF3C3F08-EFAB-483B-9458-5B9AA16529D5}"/>
                </a:ext>
              </a:extLst>
            </p:cNvPr>
            <p:cNvCxnSpPr/>
            <p:nvPr/>
          </p:nvCxnSpPr>
          <p:spPr>
            <a:xfrm flipH="1" flipV="1">
              <a:off x="4067944" y="3789040"/>
              <a:ext cx="288032" cy="328682"/>
            </a:xfrm>
            <a:prstGeom prst="straightConnector1">
              <a:avLst/>
            </a:prstGeom>
            <a:ln w="31750">
              <a:solidFill>
                <a:srgbClr val="00A4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73631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02645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cs-CZ" sz="1800" dirty="0"/>
                  <a:t>Výrobní firma odhaduje počet poruch určitého zařízení během dne pomocí </a:t>
                </a:r>
                <a:r>
                  <a:rPr lang="cs-CZ" sz="1800" dirty="0" err="1"/>
                  <a:t>Poissonova</a:t>
                </a:r>
                <a:r>
                  <a:rPr lang="cs-CZ" sz="1800" dirty="0"/>
                  <a:t> rozdělení se střední hodnotou 1,2. Zaměstnanci zaznamenali pro kontrolu skutečné počty poruch celkem ve 150 dnech (výsledky jsou uvedeny v níže uvedené tabulce). Ověřte čistým testem významnosti, zda lze počet poruch daného zařízení během dne skutečně modelovat pomocí </a:t>
                </a:r>
                <a:r>
                  <a:rPr lang="cs-CZ" sz="1800" dirty="0" err="1"/>
                  <a:t>Poissonova</a:t>
                </a:r>
                <a:r>
                  <a:rPr lang="cs-CZ" sz="1800" dirty="0"/>
                  <a:t> rozdělení s parametrem 𝜆𝑡=1,2.</a:t>
                </a:r>
              </a:p>
              <a:p>
                <a:pPr marL="0" indent="0" algn="just">
                  <a:buNone/>
                </a:pPr>
                <a:br>
                  <a:rPr lang="cs-CZ" sz="1800" dirty="0"/>
                </a:b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b="1" dirty="0"/>
                  <a:t>Řešení</a:t>
                </a:r>
                <a:r>
                  <a:rPr lang="cs-CZ" sz="1800" dirty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8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1800" i="1" baseline="-25000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sz="1800" dirty="0"/>
                  <a:t>: Počet poruch daného zařízení během jednoho dne (náhodná veličina </a:t>
                </a:r>
                <a:r>
                  <a:rPr lang="cs-CZ" sz="1800" i="1" dirty="0"/>
                  <a:t>X</a:t>
                </a:r>
                <a:r>
                  <a:rPr lang="cs-CZ" sz="1800" dirty="0"/>
                  <a:t>) má </a:t>
                </a:r>
                <a:r>
                  <a:rPr lang="cs-CZ" sz="1800" dirty="0" err="1"/>
                  <a:t>Poissonovo</a:t>
                </a:r>
                <a:r>
                  <a:rPr lang="cs-CZ" sz="1800" dirty="0"/>
                  <a:t> rozdělení s parametrem </a:t>
                </a:r>
              </a:p>
              <a:p>
                <a:pPr marL="0" indent="0">
                  <a:buNone/>
                </a:pPr>
                <a:r>
                  <a:rPr lang="cs-CZ" sz="1800" dirty="0"/>
                  <a:t>      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/>
                      </a:rPr>
                      <m:t>𝜆</m:t>
                    </m:r>
                    <m:r>
                      <a:rPr lang="cs-CZ" sz="1800" i="1">
                        <a:latin typeface="Cambria Math"/>
                      </a:rPr>
                      <m:t>𝑡</m:t>
                    </m:r>
                    <m:r>
                      <a:rPr lang="cs-CZ" sz="1800" i="1">
                        <a:latin typeface="Cambria Math"/>
                      </a:rPr>
                      <m:t>=1,2</m:t>
                    </m:r>
                  </m:oMath>
                </a14:m>
                <a:r>
                  <a:rPr lang="cs-CZ" sz="1800" dirty="0"/>
                  <a:t>, neboli výběr pochází z </a:t>
                </a:r>
                <a:r>
                  <a:rPr lang="cs-CZ" sz="1800" dirty="0" err="1"/>
                  <a:t>Poissonova</a:t>
                </a:r>
                <a:r>
                  <a:rPr lang="cs-CZ" sz="1800" dirty="0"/>
                  <a:t>  rozdělení s parametrem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/>
                      </a:rPr>
                      <m:t>𝜆</m:t>
                    </m:r>
                    <m:r>
                      <a:rPr lang="cs-CZ" sz="1800" i="1">
                        <a:latin typeface="Cambria Math"/>
                      </a:rPr>
                      <m:t>𝑡</m:t>
                    </m:r>
                    <m:r>
                      <a:rPr lang="cs-CZ" sz="1800" i="1">
                        <a:latin typeface="Cambria Math"/>
                      </a:rPr>
                      <m:t>=1,2</m:t>
                    </m:r>
                  </m:oMath>
                </a14:m>
                <a:r>
                  <a:rPr lang="cs-CZ" sz="1800" dirty="0"/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8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1800" i="1" baseline="-25000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s-CZ" sz="1800" dirty="0"/>
                  <a:t>: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sz="1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algn="just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800" dirty="0"/>
              </a:p>
              <a:p>
                <a:pPr algn="just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800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02645"/>
              </a:xfrm>
              <a:blipFill>
                <a:blip r:embed="rId2"/>
                <a:stretch>
                  <a:fillRect l="-438" t="-1220" r="-4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Testy dobré shody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29</a:t>
            </a:fld>
            <a:r>
              <a:rPr lang="cs-CZ" dirty="0"/>
              <a:t> / 54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test dobré shody s očekávaným rozdělením</a:t>
                </a:r>
              </a:p>
            </p:txBody>
          </p:sp>
        </mc:Choice>
        <mc:Fallback xmlns=""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  <a:blipFill>
                <a:blip r:embed="rId3"/>
                <a:stretch>
                  <a:fillRect t="-1667" b="-3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Zástupný symbol pro obsah 3">
                <a:extLst>
                  <a:ext uri="{FF2B5EF4-FFF2-40B4-BE49-F238E27FC236}">
                    <a16:creationId xmlns:a16="http://schemas.microsoft.com/office/drawing/2014/main" id="{719CC887-04D9-4541-ABAC-1561A1976EDA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040467" y="2683574"/>
              <a:ext cx="8229600" cy="1645920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31683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6637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026524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800" b="0" i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r>
                            <a:rPr lang="cs-CZ" sz="1800" b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– počet poruch během dne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 a více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800" b="0" i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r>
                            <a:rPr lang="cs-CZ" sz="1800" b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r>
                            <a:rPr lang="cs-CZ" sz="1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– počet dní, v nichž byl pozorován počet poruch </a:t>
                          </a:r>
                          <a:r>
                            <a:rPr lang="cs-CZ" sz="1800" b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r>
                            <a:rPr lang="cs-CZ" sz="1800" b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52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48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36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150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 - 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očekávané pravděpodobnosti výskytu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0,301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0,361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0,217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0,087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0,034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1,000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 - 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očekávané četnosti výskytu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45,2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54,2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32,6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13,1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5,1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---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Zástupný symbol pro obsah 3">
                <a:extLst>
                  <a:ext uri="{FF2B5EF4-FFF2-40B4-BE49-F238E27FC236}">
                    <a16:creationId xmlns:a16="http://schemas.microsoft.com/office/drawing/2014/main" id="{719CC887-04D9-4541-ABAC-1561A1976EDA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040467" y="2683574"/>
              <a:ext cx="8229600" cy="1645920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31683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6637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026524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800" b="0" i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r>
                            <a:rPr lang="cs-CZ" sz="1800" b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– počet poruch během dne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 a více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800" b="0" i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r>
                            <a:rPr lang="cs-CZ" sz="1800" b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r>
                            <a:rPr lang="cs-CZ" sz="1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– počet dní, v nichž byl pozorován počet poruch </a:t>
                          </a:r>
                          <a:r>
                            <a:rPr lang="cs-CZ" sz="1800" b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r>
                            <a:rPr lang="cs-CZ" sz="1800" b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52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48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36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150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92" t="-165556" r="-160192" b="-7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0,301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0,361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0,217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0,087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0,034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1,000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92" t="-531111" r="-160192" b="-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45,2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54,2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32,6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13,1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5,1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---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44309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Testy dobré shody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</a:t>
            </a:fld>
            <a:r>
              <a:rPr lang="cs-CZ" dirty="0"/>
              <a:t> / 54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Jak ověřit, zda se empirické rozdělení shoduje s teoretickým?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9B0A8307-1F35-4493-91F3-AC519E7FDF83}"/>
              </a:ext>
            </a:extLst>
          </p:cNvPr>
          <p:cNvGrpSpPr/>
          <p:nvPr/>
        </p:nvGrpSpPr>
        <p:grpSpPr>
          <a:xfrm>
            <a:off x="0" y="1556771"/>
            <a:ext cx="4248473" cy="2712186"/>
            <a:chOff x="790463" y="716814"/>
            <a:chExt cx="4248473" cy="2712186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C0D2BAD1-BEFE-4BFA-AB47-025CA89CE2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42" t="16655" r="19052" b="4563"/>
            <a:stretch/>
          </p:blipFill>
          <p:spPr bwMode="auto">
            <a:xfrm>
              <a:off x="1108794" y="1414530"/>
              <a:ext cx="3259014" cy="2014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420C00F4-5DFB-4519-A545-64BA26AECE00}"/>
                </a:ext>
              </a:extLst>
            </p:cNvPr>
            <p:cNvSpPr txBox="1"/>
            <p:nvPr/>
          </p:nvSpPr>
          <p:spPr>
            <a:xfrm>
              <a:off x="790463" y="716814"/>
              <a:ext cx="42484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Srovnání histogramu </a:t>
              </a:r>
            </a:p>
            <a:p>
              <a:pPr algn="ctr"/>
              <a:r>
                <a:rPr lang="cs-CZ" dirty="0"/>
                <a:t>s teoretickou hustotou pravděpodobností</a:t>
              </a:r>
            </a:p>
          </p:txBody>
        </p:sp>
      </p:grp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77607CF3-A398-4808-A496-8068768F6368}"/>
              </a:ext>
            </a:extLst>
          </p:cNvPr>
          <p:cNvGrpSpPr/>
          <p:nvPr/>
        </p:nvGrpSpPr>
        <p:grpSpPr>
          <a:xfrm>
            <a:off x="4637972" y="1601149"/>
            <a:ext cx="3744416" cy="2764362"/>
            <a:chOff x="5126656" y="664638"/>
            <a:chExt cx="3744416" cy="2764362"/>
          </a:xfrm>
        </p:grpSpPr>
        <p:pic>
          <p:nvPicPr>
            <p:cNvPr id="11" name="Picture 6">
              <a:extLst>
                <a:ext uri="{FF2B5EF4-FFF2-40B4-BE49-F238E27FC236}">
                  <a16:creationId xmlns:a16="http://schemas.microsoft.com/office/drawing/2014/main" id="{E3E569CC-FCEA-4484-AC10-7DCA6CDCCD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28" t="18937" r="19541" b="4214"/>
            <a:stretch/>
          </p:blipFill>
          <p:spPr bwMode="auto">
            <a:xfrm>
              <a:off x="5199240" y="1388911"/>
              <a:ext cx="3447047" cy="20400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11411EC2-7FE6-4E73-86F6-CF50E79AFE85}"/>
                </a:ext>
              </a:extLst>
            </p:cNvPr>
            <p:cNvSpPr txBox="1"/>
            <p:nvPr/>
          </p:nvSpPr>
          <p:spPr>
            <a:xfrm>
              <a:off x="5126656" y="664638"/>
              <a:ext cx="37444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Srovnání </a:t>
              </a:r>
              <a:r>
                <a:rPr lang="cs-CZ" dirty="0" err="1"/>
                <a:t>kum</a:t>
              </a:r>
              <a:r>
                <a:rPr lang="cs-CZ" dirty="0"/>
                <a:t>. </a:t>
              </a:r>
              <a:r>
                <a:rPr lang="cs-CZ" dirty="0" err="1"/>
                <a:t>rel</a:t>
              </a:r>
              <a:r>
                <a:rPr lang="cs-CZ" dirty="0"/>
                <a:t>. četností (resp. empirické </a:t>
              </a:r>
              <a:r>
                <a:rPr lang="cs-CZ" dirty="0" err="1"/>
                <a:t>distr</a:t>
              </a:r>
              <a:r>
                <a:rPr lang="cs-CZ" dirty="0"/>
                <a:t>. f-</a:t>
              </a:r>
              <a:r>
                <a:rPr lang="cs-CZ" dirty="0" err="1"/>
                <a:t>ce</a:t>
              </a:r>
              <a:r>
                <a:rPr lang="cs-CZ" dirty="0"/>
                <a:t>) s </a:t>
              </a:r>
              <a:r>
                <a:rPr lang="cs-CZ" dirty="0" err="1"/>
                <a:t>teoret</a:t>
              </a:r>
              <a:r>
                <a:rPr lang="cs-CZ" dirty="0"/>
                <a:t>. </a:t>
              </a:r>
              <a:r>
                <a:rPr lang="cs-CZ" dirty="0" err="1"/>
                <a:t>distr</a:t>
              </a:r>
              <a:r>
                <a:rPr lang="cs-CZ" dirty="0"/>
                <a:t>. f-</a:t>
              </a:r>
              <a:r>
                <a:rPr lang="cs-CZ" dirty="0" err="1"/>
                <a:t>cí</a:t>
              </a:r>
              <a:endParaRPr lang="cs-CZ" dirty="0"/>
            </a:p>
          </p:txBody>
        </p:sp>
      </p:grp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63026E16-E96E-4216-B53A-3958A8E5A19B}"/>
              </a:ext>
            </a:extLst>
          </p:cNvPr>
          <p:cNvGrpSpPr/>
          <p:nvPr/>
        </p:nvGrpSpPr>
        <p:grpSpPr>
          <a:xfrm>
            <a:off x="9104835" y="1556771"/>
            <a:ext cx="2841915" cy="2951518"/>
            <a:chOff x="8764731" y="1812572"/>
            <a:chExt cx="2841915" cy="2951518"/>
          </a:xfrm>
        </p:grpSpPr>
        <p:pic>
          <p:nvPicPr>
            <p:cNvPr id="22" name="Obrázek 21">
              <a:extLst>
                <a:ext uri="{FF2B5EF4-FFF2-40B4-BE49-F238E27FC236}">
                  <a16:creationId xmlns:a16="http://schemas.microsoft.com/office/drawing/2014/main" id="{36D3587E-158B-4AB8-9A4D-80CE5AB2D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48" t="18712" r="9277" b="4662"/>
            <a:stretch/>
          </p:blipFill>
          <p:spPr>
            <a:xfrm>
              <a:off x="8764731" y="2325278"/>
              <a:ext cx="2841915" cy="2438812"/>
            </a:xfrm>
            <a:prstGeom prst="rect">
              <a:avLst/>
            </a:prstGeom>
          </p:spPr>
        </p:pic>
        <p:sp>
          <p:nvSpPr>
            <p:cNvPr id="23" name="TextovéPole 22">
              <a:extLst>
                <a:ext uri="{FF2B5EF4-FFF2-40B4-BE49-F238E27FC236}">
                  <a16:creationId xmlns:a16="http://schemas.microsoft.com/office/drawing/2014/main" id="{60B66428-1F27-4E6B-84EC-B6AE8D6F9EA0}"/>
                </a:ext>
              </a:extLst>
            </p:cNvPr>
            <p:cNvSpPr txBox="1"/>
            <p:nvPr/>
          </p:nvSpPr>
          <p:spPr>
            <a:xfrm>
              <a:off x="9455727" y="1812572"/>
              <a:ext cx="18328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Q-Q graf</a:t>
              </a:r>
            </a:p>
          </p:txBody>
        </p:sp>
      </p:grpSp>
      <p:sp>
        <p:nvSpPr>
          <p:cNvPr id="25" name="Zástupný symbol pro obsah 1">
            <a:extLst>
              <a:ext uri="{FF2B5EF4-FFF2-40B4-BE49-F238E27FC236}">
                <a16:creationId xmlns:a16="http://schemas.microsoft.com/office/drawing/2014/main" id="{E3612089-E037-4D03-B0B3-69251C890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67" y="4987635"/>
            <a:ext cx="11125200" cy="118932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Pomocí grafické analýzy můžeme </a:t>
            </a:r>
            <a:r>
              <a:rPr lang="cs-CZ" dirty="0">
                <a:solidFill>
                  <a:srgbClr val="00A499"/>
                </a:solidFill>
              </a:rPr>
              <a:t>metodou srovnání se </a:t>
            </a:r>
            <a:r>
              <a:rPr lang="cs-CZ" dirty="0" err="1">
                <a:solidFill>
                  <a:srgbClr val="00A499"/>
                </a:solidFill>
              </a:rPr>
              <a:t>stand</a:t>
            </a:r>
            <a:r>
              <a:rPr lang="cs-CZ" dirty="0">
                <a:solidFill>
                  <a:srgbClr val="00A499"/>
                </a:solidFill>
              </a:rPr>
              <a:t>. modely </a:t>
            </a:r>
            <a:r>
              <a:rPr lang="cs-CZ" dirty="0"/>
              <a:t>pouze </a:t>
            </a:r>
            <a:r>
              <a:rPr lang="cs-CZ" dirty="0">
                <a:solidFill>
                  <a:srgbClr val="00A499"/>
                </a:solidFill>
              </a:rPr>
              <a:t>odhadnout</a:t>
            </a:r>
            <a:r>
              <a:rPr lang="cs-CZ" dirty="0"/>
              <a:t> typ rozdělení!</a:t>
            </a:r>
          </a:p>
          <a:p>
            <a:pPr>
              <a:lnSpc>
                <a:spcPct val="120000"/>
              </a:lnSpc>
              <a:spcAft>
                <a:spcPts val="1200"/>
              </a:spcAft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A499"/>
                </a:solidFill>
              </a:rPr>
              <a:t>Objektivní míru shody </a:t>
            </a:r>
            <a:r>
              <a:rPr lang="cs-CZ" dirty="0"/>
              <a:t>dat s teoretickým modelem poskytují tzv. </a:t>
            </a:r>
            <a:r>
              <a:rPr lang="cs-CZ" dirty="0">
                <a:solidFill>
                  <a:srgbClr val="00A499"/>
                </a:solidFill>
              </a:rPr>
              <a:t>testy dobré shody</a:t>
            </a:r>
            <a:r>
              <a:rPr lang="cs-CZ" dirty="0"/>
              <a:t>.</a:t>
            </a:r>
          </a:p>
          <a:p>
            <a:pPr lvl="1">
              <a:lnSpc>
                <a:spcPct val="120000"/>
              </a:lnSpc>
              <a:spcAft>
                <a:spcPts val="1200"/>
              </a:spcAft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ü"/>
            </a:pPr>
            <a:endParaRPr lang="cs-CZ" dirty="0"/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ü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030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02645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cs-CZ" sz="1800" dirty="0"/>
                  <a:t>Výrobní firma odhaduje počet poruch určitého zařízení během dne pomocí </a:t>
                </a:r>
                <a:r>
                  <a:rPr lang="cs-CZ" sz="1800" dirty="0" err="1"/>
                  <a:t>Poissonova</a:t>
                </a:r>
                <a:r>
                  <a:rPr lang="cs-CZ" sz="1800" dirty="0"/>
                  <a:t> rozdělení se střední hodnotou 1,2. Zaměstnanci zaznamenali pro kontrolu skutečné počty poruch celkem ve 150 dnech (výsledky jsou uvedeny v níže uvedené tabulce). Ověřte čistým testem významnosti, zda lze počet poruch daného zařízení během dne skutečně modelovat pomocí </a:t>
                </a:r>
                <a:r>
                  <a:rPr lang="cs-CZ" sz="1800" dirty="0" err="1"/>
                  <a:t>Poissonova</a:t>
                </a:r>
                <a:r>
                  <a:rPr lang="cs-CZ" sz="1800" dirty="0"/>
                  <a:t> rozdělení s parametrem 𝜆𝑡=1,2.</a:t>
                </a:r>
              </a:p>
              <a:p>
                <a:pPr marL="0" indent="0" algn="just">
                  <a:buNone/>
                </a:pPr>
                <a:br>
                  <a:rPr lang="cs-CZ" sz="1800" dirty="0"/>
                </a:b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b="1" dirty="0"/>
                  <a:t>Řešení</a:t>
                </a:r>
                <a:r>
                  <a:rPr lang="cs-CZ" sz="1800" dirty="0"/>
                  <a:t>:</a:t>
                </a:r>
              </a:p>
              <a:p>
                <a:pPr marL="0" indent="0">
                  <a:buNone/>
                </a:pPr>
                <a:r>
                  <a:rPr lang="cs-CZ" sz="1800" b="1" dirty="0"/>
                  <a:t>Pozorovaná hodnota</a:t>
                </a:r>
                <a:r>
                  <a:rPr lang="cs-CZ" sz="18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sz="1800" i="1">
                            <a:latin typeface="Cambria Math"/>
                          </a:rPr>
                          <m:t>𝑂𝐵𝑆</m:t>
                        </m:r>
                      </m:sub>
                    </m:sSub>
                    <m:r>
                      <a:rPr lang="cs-CZ" sz="18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sz="1800" i="1">
                            <a:latin typeface="Cambria Math"/>
                          </a:rPr>
                          <m:t>𝑖</m:t>
                        </m:r>
                        <m:r>
                          <a:rPr lang="cs-CZ" sz="18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cs-CZ" sz="1800" i="1">
                            <a:latin typeface="Cambria Math"/>
                          </a:rPr>
                          <m:t>5</m:t>
                        </m:r>
                      </m:sup>
                      <m:e>
                        <m:f>
                          <m:f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cs-CZ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800" i="1">
                                            <a:latin typeface="Cambria Math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cs-CZ" sz="18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cs-CZ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800" i="1">
                                            <a:latin typeface="Cambria Math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cs-CZ" sz="18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cs-CZ" sz="1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800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cs-CZ" sz="18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cs-CZ" sz="1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1800" i="1">
                                    <a:latin typeface="Cambria Math"/>
                                  </a:rPr>
                                  <m:t>52−45,2</m:t>
                                </m:r>
                              </m:e>
                            </m:d>
                          </m:e>
                          <m:sup>
                            <m:r>
                              <a:rPr lang="cs-CZ" sz="1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cs-CZ" sz="1800" i="1">
                            <a:latin typeface="Cambria Math"/>
                          </a:rPr>
                          <m:t>45,2</m:t>
                        </m:r>
                      </m:den>
                    </m:f>
                    <m:r>
                      <a:rPr lang="cs-CZ" sz="1800" i="1">
                        <a:latin typeface="Cambria Math"/>
                      </a:rPr>
                      <m:t>+…+</m:t>
                    </m:r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1800" i="1">
                                    <a:latin typeface="Cambria Math"/>
                                  </a:rPr>
                                  <m:t>4−5,1</m:t>
                                </m:r>
                              </m:e>
                            </m:d>
                          </m:e>
                          <m:sup>
                            <m:r>
                              <a:rPr lang="cs-CZ" sz="1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cs-CZ" sz="1800" i="1">
                            <a:latin typeface="Cambria Math"/>
                          </a:rPr>
                          <m:t>5,1</m:t>
                        </m:r>
                      </m:den>
                    </m:f>
                    <m:r>
                      <a:rPr lang="cs-CZ" sz="1800" i="1">
                        <a:latin typeface="Cambria Math"/>
                      </a:rPr>
                      <m:t>=3,13</m:t>
                    </m:r>
                  </m:oMath>
                </a14:m>
                <a:r>
                  <a:rPr lang="cs-CZ" sz="1800" dirty="0"/>
                  <a:t>.</a:t>
                </a:r>
              </a:p>
              <a:p>
                <a:pPr marL="0" indent="0">
                  <a:buNone/>
                </a:pPr>
                <a:r>
                  <a:rPr lang="cs-CZ" sz="1800" dirty="0"/>
                  <a:t>Testové kritérium má za předpokladu platnosti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1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sz="1800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cs-CZ" sz="1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sz="1800" dirty="0"/>
                  <a:t> </a:t>
                </a:r>
                <a:r>
                  <a:rPr lang="cs-CZ" sz="1800" dirty="0"/>
                  <a:t>rozdělení s 4 (𝑘−1−ℎ) stupni volnosti. (Počet variant 𝑘=5, počet odhadovaných parametrů ℎ=0.)</a:t>
                </a:r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algn="just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800" dirty="0"/>
              </a:p>
              <a:p>
                <a:pPr algn="just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800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02645"/>
              </a:xfrm>
              <a:blipFill>
                <a:blip r:embed="rId2"/>
                <a:stretch>
                  <a:fillRect l="-438" t="-1220" r="-4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Testy dobré shody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30</a:t>
            </a:fld>
            <a:r>
              <a:rPr lang="cs-CZ" dirty="0"/>
              <a:t> / 54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test dobré shody s očekávaným rozdělením</a:t>
                </a:r>
              </a:p>
            </p:txBody>
          </p:sp>
        </mc:Choice>
        <mc:Fallback xmlns=""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  <a:blipFill>
                <a:blip r:embed="rId3"/>
                <a:stretch>
                  <a:fillRect t="-1667" b="-3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Zástupný symbol pro obsah 3">
                <a:extLst>
                  <a:ext uri="{FF2B5EF4-FFF2-40B4-BE49-F238E27FC236}">
                    <a16:creationId xmlns:a16="http://schemas.microsoft.com/office/drawing/2014/main" id="{719CC887-04D9-4541-ABAC-1561A1976EDA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040467" y="2683574"/>
              <a:ext cx="8229600" cy="1645920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31683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6637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026524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800" b="0" i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r>
                            <a:rPr lang="cs-CZ" sz="1800" b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– počet poruch během dne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 a více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800" b="0" i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r>
                            <a:rPr lang="cs-CZ" sz="1800" b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r>
                            <a:rPr lang="cs-CZ" sz="1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– počet dní, v nichž byl pozorován počet poruch </a:t>
                          </a:r>
                          <a:r>
                            <a:rPr lang="cs-CZ" sz="1800" b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r>
                            <a:rPr lang="cs-CZ" sz="1800" b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52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48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36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150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 - 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očekávané pravděpodobnosti výskytu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0,301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0,361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0,217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0,087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0,034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1,000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 - 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očekávané četnosti výskytu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45,2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54,2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32,6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13,1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5,1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---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Zástupný symbol pro obsah 3">
                <a:extLst>
                  <a:ext uri="{FF2B5EF4-FFF2-40B4-BE49-F238E27FC236}">
                    <a16:creationId xmlns:a16="http://schemas.microsoft.com/office/drawing/2014/main" id="{719CC887-04D9-4541-ABAC-1561A1976EDA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040467" y="2683574"/>
              <a:ext cx="8229600" cy="1645920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31683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6637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026524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800" b="0" i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r>
                            <a:rPr lang="cs-CZ" sz="1800" b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– počet poruch během dne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 a více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800" b="0" i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r>
                            <a:rPr lang="cs-CZ" sz="1800" b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r>
                            <a:rPr lang="cs-CZ" sz="1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– počet dní, v nichž byl pozorován počet poruch </a:t>
                          </a:r>
                          <a:r>
                            <a:rPr lang="cs-CZ" sz="1800" b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r>
                            <a:rPr lang="cs-CZ" sz="1800" b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52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48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36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150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92" t="-165556" r="-160192" b="-7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0,301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0,361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0,217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0,087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0,034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1,000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92" t="-531111" r="-160192" b="-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45,2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54,2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32,6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13,1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5,1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---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1046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02645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cs-CZ" sz="1800" dirty="0"/>
                  <a:t>Výrobní firma odhaduje počet poruch určitého zařízení během dne pomocí </a:t>
                </a:r>
                <a:r>
                  <a:rPr lang="cs-CZ" sz="1800" dirty="0" err="1"/>
                  <a:t>Poissonova</a:t>
                </a:r>
                <a:r>
                  <a:rPr lang="cs-CZ" sz="1800" dirty="0"/>
                  <a:t> rozdělení se střední hodnotou 1,2. Zaměstnanci zaznamenali pro kontrolu skutečné počty poruch celkem ve 150 dnech (výsledky jsou uvedeny v níže uvedené tabulce). Ověřte čistým testem významnosti, zda lze počet poruch daného zařízení během dne skutečně modelovat pomocí </a:t>
                </a:r>
                <a:r>
                  <a:rPr lang="cs-CZ" sz="1800" dirty="0" err="1"/>
                  <a:t>Poissonova</a:t>
                </a:r>
                <a:r>
                  <a:rPr lang="cs-CZ" sz="1800" dirty="0"/>
                  <a:t> rozdělení s parametrem 𝜆𝑡=1,2.</a:t>
                </a:r>
              </a:p>
              <a:p>
                <a:pPr marL="0" indent="0" algn="just">
                  <a:buNone/>
                </a:pPr>
                <a:br>
                  <a:rPr lang="cs-CZ" sz="1800" dirty="0"/>
                </a:b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b="1" dirty="0"/>
                  <a:t>Řešení</a:t>
                </a:r>
                <a:r>
                  <a:rPr lang="cs-CZ" sz="1800" dirty="0"/>
                  <a:t>:</a:t>
                </a:r>
              </a:p>
              <a:p>
                <a:pPr marL="0" indent="0">
                  <a:buNone/>
                </a:pPr>
                <a:r>
                  <a:rPr lang="cs-CZ" sz="1800" b="1" dirty="0"/>
                  <a:t>Pozorovaná hodnota</a:t>
                </a:r>
                <a:r>
                  <a:rPr lang="cs-CZ" sz="18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sz="1800" i="1">
                            <a:latin typeface="Cambria Math"/>
                          </a:rPr>
                          <m:t>𝑂𝐵𝑆</m:t>
                        </m:r>
                      </m:sub>
                    </m:sSub>
                    <m:r>
                      <a:rPr lang="cs-CZ" sz="18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sz="1800" i="1">
                            <a:latin typeface="Cambria Math"/>
                          </a:rPr>
                          <m:t>𝑖</m:t>
                        </m:r>
                        <m:r>
                          <a:rPr lang="cs-CZ" sz="18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cs-CZ" sz="1800" i="1">
                            <a:latin typeface="Cambria Math"/>
                          </a:rPr>
                          <m:t>5</m:t>
                        </m:r>
                      </m:sup>
                      <m:e>
                        <m:f>
                          <m:f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cs-CZ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800" i="1">
                                            <a:latin typeface="Cambria Math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cs-CZ" sz="18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cs-CZ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800" i="1">
                                            <a:latin typeface="Cambria Math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cs-CZ" sz="18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cs-CZ" sz="1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800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cs-CZ" sz="18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cs-CZ" sz="1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1800" i="1">
                                    <a:latin typeface="Cambria Math"/>
                                  </a:rPr>
                                  <m:t>52−45,2</m:t>
                                </m:r>
                              </m:e>
                            </m:d>
                          </m:e>
                          <m:sup>
                            <m:r>
                              <a:rPr lang="cs-CZ" sz="1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cs-CZ" sz="1800" i="1">
                            <a:latin typeface="Cambria Math"/>
                          </a:rPr>
                          <m:t>45,2</m:t>
                        </m:r>
                      </m:den>
                    </m:f>
                    <m:r>
                      <a:rPr lang="cs-CZ" sz="1800" i="1">
                        <a:latin typeface="Cambria Math"/>
                      </a:rPr>
                      <m:t>+…+</m:t>
                    </m:r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1800" i="1">
                                    <a:latin typeface="Cambria Math"/>
                                  </a:rPr>
                                  <m:t>4−5,1</m:t>
                                </m:r>
                              </m:e>
                            </m:d>
                          </m:e>
                          <m:sup>
                            <m:r>
                              <a:rPr lang="cs-CZ" sz="1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cs-CZ" sz="1800" i="1">
                            <a:latin typeface="Cambria Math"/>
                          </a:rPr>
                          <m:t>5,1</m:t>
                        </m:r>
                      </m:den>
                    </m:f>
                    <m:r>
                      <a:rPr lang="cs-CZ" sz="1800" i="1">
                        <a:latin typeface="Cambria Math"/>
                      </a:rPr>
                      <m:t>=3,13</m:t>
                    </m:r>
                  </m:oMath>
                </a14:m>
                <a:r>
                  <a:rPr lang="cs-CZ" sz="1800" dirty="0"/>
                  <a:t>.</a:t>
                </a:r>
              </a:p>
              <a:p>
                <a:pPr marL="0" indent="0">
                  <a:buNone/>
                </a:pPr>
                <a:r>
                  <a:rPr lang="cs-CZ" sz="1800" b="1" dirty="0"/>
                  <a:t>p-hodnota</a:t>
                </a:r>
                <a:r>
                  <a:rPr lang="cs-CZ" sz="1800" dirty="0"/>
                  <a:t>: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/>
                      </a:rPr>
                      <m:t>𝑝</m:t>
                    </m:r>
                    <m:r>
                      <m:rPr>
                        <m:nor/>
                      </m:rPr>
                      <a:rPr lang="cs-CZ" sz="1800" i="1"/>
                      <m:t>−</m:t>
                    </m:r>
                    <m:r>
                      <a:rPr lang="cs-CZ" sz="1800" i="1">
                        <a:latin typeface="Cambria Math"/>
                      </a:rPr>
                      <m:t>h𝑜𝑑𝑛𝑜𝑡𝑎</m:t>
                    </m:r>
                    <m:r>
                      <a:rPr lang="cs-CZ" sz="1800" i="1">
                        <a:latin typeface="Cambria Math"/>
                      </a:rPr>
                      <m:t>=1−</m:t>
                    </m:r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cs-CZ" sz="1800" i="1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sz="1800" i="1">
                                <a:latin typeface="Cambria Math"/>
                              </a:rPr>
                              <m:t>𝑂𝐵𝑆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1800" dirty="0"/>
                  <a:t>, 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cs-CZ" sz="1800" i="1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cs-CZ" sz="1800" dirty="0"/>
                  <a:t> je distribuční funkce </a:t>
                </a:r>
                <a:r>
                  <a:rPr lang="el-GR" sz="1800" dirty="0"/>
                  <a:t>χ</a:t>
                </a:r>
                <a:r>
                  <a:rPr lang="cs-CZ" sz="1800" baseline="30000" dirty="0"/>
                  <a:t>2 </a:t>
                </a:r>
                <a:r>
                  <a:rPr lang="cs-CZ" sz="1800" dirty="0"/>
                  <a:t>rozdělení</a:t>
                </a:r>
                <a:r>
                  <a:rPr lang="cs-CZ" sz="1800" baseline="30000" dirty="0"/>
                  <a:t> </a:t>
                </a:r>
                <a:r>
                  <a:rPr lang="cs-CZ" sz="1800" dirty="0"/>
                  <a:t>s 4 stupni volnosti.</a:t>
                </a:r>
              </a:p>
              <a:p>
                <a:pPr marL="0" indent="0">
                  <a:buNone/>
                </a:pPr>
                <a:r>
                  <a:rPr lang="cs-CZ" dirty="0"/>
                  <a:t>                  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/>
                      </a:rPr>
                      <m:t>𝑝</m:t>
                    </m:r>
                    <m:r>
                      <m:rPr>
                        <m:nor/>
                      </m:rPr>
                      <a:rPr lang="cs-CZ" sz="1800" i="1"/>
                      <m:t>−</m:t>
                    </m:r>
                    <m:r>
                      <a:rPr lang="cs-CZ" sz="1800" i="1">
                        <a:latin typeface="Cambria Math"/>
                      </a:rPr>
                      <m:t>h𝑜𝑑𝑛𝑜𝑡𝑎</m:t>
                    </m:r>
                    <m:r>
                      <a:rPr lang="cs-CZ" sz="1800" i="1">
                        <a:latin typeface="Cambria Math"/>
                      </a:rPr>
                      <m:t>=1−</m:t>
                    </m:r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cs-CZ" sz="1800" i="1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>
                            <a:latin typeface="Cambria Math"/>
                          </a:rPr>
                          <m:t>3,13</m:t>
                        </m:r>
                      </m:e>
                    </m:d>
                    <m:r>
                      <a:rPr lang="cs-CZ" sz="1800" i="1">
                        <a:latin typeface="Cambria Math"/>
                      </a:rPr>
                      <m:t>=0,54</m:t>
                    </m:r>
                    <m:r>
                      <a:rPr lang="cs-CZ" sz="1800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sz="1800" dirty="0"/>
                  <a:t>     (</a:t>
                </a:r>
                <a:r>
                  <a:rPr lang="cs-CZ" sz="1800" i="1" dirty="0">
                    <a:solidFill>
                      <a:schemeClr val="accent5"/>
                    </a:solidFill>
                  </a:rPr>
                  <a:t>1-pchisq(3.13,4)</a:t>
                </a:r>
                <a:r>
                  <a:rPr lang="cs-CZ" sz="1800" dirty="0"/>
                  <a:t>)</a:t>
                </a:r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algn="just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800" dirty="0"/>
              </a:p>
              <a:p>
                <a:pPr algn="just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800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02645"/>
              </a:xfrm>
              <a:blipFill>
                <a:blip r:embed="rId2"/>
                <a:stretch>
                  <a:fillRect l="-438" t="-1220" r="-4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Testy dobré shody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31</a:t>
            </a:fld>
            <a:r>
              <a:rPr lang="cs-CZ" dirty="0"/>
              <a:t> / 54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test dobré shody s očekávaným rozdělením</a:t>
                </a:r>
              </a:p>
            </p:txBody>
          </p:sp>
        </mc:Choice>
        <mc:Fallback xmlns=""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  <a:blipFill>
                <a:blip r:embed="rId3"/>
                <a:stretch>
                  <a:fillRect t="-1667" b="-3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Zástupný symbol pro obsah 3">
                <a:extLst>
                  <a:ext uri="{FF2B5EF4-FFF2-40B4-BE49-F238E27FC236}">
                    <a16:creationId xmlns:a16="http://schemas.microsoft.com/office/drawing/2014/main" id="{719CC887-04D9-4541-ABAC-1561A1976EDA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040467" y="2683574"/>
              <a:ext cx="8229600" cy="1645920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31683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6637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026524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800" b="0" i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r>
                            <a:rPr lang="cs-CZ" sz="1800" b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– počet poruch během dne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 a více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800" b="0" i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r>
                            <a:rPr lang="cs-CZ" sz="1800" b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r>
                            <a:rPr lang="cs-CZ" sz="1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– počet dní, v nichž byl pozorován počet poruch </a:t>
                          </a:r>
                          <a:r>
                            <a:rPr lang="cs-CZ" sz="1800" b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r>
                            <a:rPr lang="cs-CZ" sz="1800" b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52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48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36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150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 - 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očekávané pravděpodobnosti výskytu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0,301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0,361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0,217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0,087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0,034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1,000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 - 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očekávané četnosti výskytu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45,2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54,2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32,6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13,1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5,1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---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Zástupný symbol pro obsah 3">
                <a:extLst>
                  <a:ext uri="{FF2B5EF4-FFF2-40B4-BE49-F238E27FC236}">
                    <a16:creationId xmlns:a16="http://schemas.microsoft.com/office/drawing/2014/main" id="{719CC887-04D9-4541-ABAC-1561A1976EDA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040467" y="2683574"/>
              <a:ext cx="8229600" cy="1645920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31683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6637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026524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800" b="0" i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r>
                            <a:rPr lang="cs-CZ" sz="1800" b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– počet poruch během dne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 a více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800" b="0" i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r>
                            <a:rPr lang="cs-CZ" sz="1800" b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r>
                            <a:rPr lang="cs-CZ" sz="1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– počet dní, v nichž byl pozorován počet poruch </a:t>
                          </a:r>
                          <a:r>
                            <a:rPr lang="cs-CZ" sz="1800" b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r>
                            <a:rPr lang="cs-CZ" sz="1800" b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52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48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36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150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92" t="-165556" r="-160192" b="-7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0,301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0,361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0,217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0,087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0,034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1,000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92" t="-531111" r="-160192" b="-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45,2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54,2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32,6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13,1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5,1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---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4637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02645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cs-CZ" sz="1800" dirty="0"/>
                  <a:t>Výrobní firma odhaduje počet poruch určitého zařízení během dne pomocí </a:t>
                </a:r>
                <a:r>
                  <a:rPr lang="cs-CZ" sz="1800" dirty="0" err="1"/>
                  <a:t>Poissonova</a:t>
                </a:r>
                <a:r>
                  <a:rPr lang="cs-CZ" sz="1800" dirty="0"/>
                  <a:t> rozdělení se střední hodnotou 1,2. Zaměstnanci zaznamenali pro kontrolu skutečné počty poruch celkem ve 150 dnech (výsledky jsou uvedeny v níže uvedené tabulce). Ověřte čistým testem významnosti, zda lze počet poruch daného zařízení během dne skutečně modelovat pomocí </a:t>
                </a:r>
                <a:r>
                  <a:rPr lang="cs-CZ" sz="1800" dirty="0" err="1"/>
                  <a:t>Poissonova</a:t>
                </a:r>
                <a:r>
                  <a:rPr lang="cs-CZ" sz="1800" dirty="0"/>
                  <a:t> rozdělení s parametrem 𝜆𝑡=1,2.</a:t>
                </a:r>
              </a:p>
              <a:p>
                <a:pPr marL="0" indent="0" algn="just">
                  <a:buNone/>
                </a:pPr>
                <a:br>
                  <a:rPr lang="cs-CZ" sz="1800" dirty="0"/>
                </a:b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b="1" dirty="0"/>
                  <a:t>Řešení</a:t>
                </a:r>
                <a:r>
                  <a:rPr lang="cs-CZ" sz="1800" dirty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800" i="1">
                        <a:latin typeface="Cambria Math"/>
                      </a:rPr>
                      <m:t>𝑝</m:t>
                    </m:r>
                    <m:r>
                      <m:rPr>
                        <m:nor/>
                      </m:rPr>
                      <a:rPr lang="cs-CZ" sz="1800" i="1"/>
                      <m:t>−</m:t>
                    </m:r>
                    <m:r>
                      <a:rPr lang="cs-CZ" sz="1800" i="1">
                        <a:latin typeface="Cambria Math"/>
                      </a:rPr>
                      <m:t>h𝑜𝑑𝑛𝑜𝑡𝑎</m:t>
                    </m:r>
                    <m:r>
                      <a:rPr lang="cs-CZ" sz="1800" i="1">
                        <a:latin typeface="Cambria Math"/>
                      </a:rPr>
                      <m:t>=1−</m:t>
                    </m:r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cs-CZ" sz="1800" i="1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>
                            <a:latin typeface="Cambria Math"/>
                          </a:rPr>
                          <m:t>3,13</m:t>
                        </m:r>
                      </m:e>
                    </m:d>
                    <m:r>
                      <a:rPr lang="cs-CZ" sz="1800" i="1">
                        <a:latin typeface="Cambria Math"/>
                      </a:rPr>
                      <m:t>=0,54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sz="1800" dirty="0"/>
                  <a:t> </a:t>
                </a:r>
              </a:p>
              <a:p>
                <a:pPr marL="0" indent="0">
                  <a:buNone/>
                </a:pPr>
                <a:r>
                  <a:rPr lang="cs-CZ" sz="1800" b="1" dirty="0"/>
                  <a:t>Rozhodnutí</a:t>
                </a:r>
                <a:r>
                  <a:rPr lang="cs-CZ" sz="1800" dirty="0"/>
                  <a:t>:</a:t>
                </a:r>
              </a:p>
              <a:p>
                <a:pPr marL="0" indent="0">
                  <a:buNone/>
                </a:pPr>
                <a:r>
                  <a:rPr lang="cs-CZ" sz="1800" dirty="0"/>
                  <a:t>Na hladině významnosti 0,05 nezamítáme nulovou hypotézu, tzn. nemáme námitek proti použití </a:t>
                </a:r>
                <a:r>
                  <a:rPr lang="cs-CZ" sz="1800" dirty="0" err="1"/>
                  <a:t>Poissonova</a:t>
                </a:r>
                <a:r>
                  <a:rPr lang="cs-CZ" sz="1800" dirty="0"/>
                  <a:t> rozdělení s parametrem 1,2 pro odhad počtu poruch daného zařízení během jednoho dne.</a:t>
                </a:r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algn="just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800" dirty="0"/>
              </a:p>
              <a:p>
                <a:pPr algn="just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800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02645"/>
              </a:xfrm>
              <a:blipFill>
                <a:blip r:embed="rId2"/>
                <a:stretch>
                  <a:fillRect l="-438" t="-1220" r="-603" b="-73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Testy dobré shody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32</a:t>
            </a:fld>
            <a:r>
              <a:rPr lang="cs-CZ" dirty="0"/>
              <a:t> / 54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test dobré shody s očekávaným rozdělením</a:t>
                </a:r>
              </a:p>
            </p:txBody>
          </p:sp>
        </mc:Choice>
        <mc:Fallback xmlns=""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  <a:blipFill>
                <a:blip r:embed="rId3"/>
                <a:stretch>
                  <a:fillRect t="-1667" b="-3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Zástupný symbol pro obsah 3">
                <a:extLst>
                  <a:ext uri="{FF2B5EF4-FFF2-40B4-BE49-F238E27FC236}">
                    <a16:creationId xmlns:a16="http://schemas.microsoft.com/office/drawing/2014/main" id="{719CC887-04D9-4541-ABAC-1561A1976EDA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040467" y="2683574"/>
              <a:ext cx="8229600" cy="1645920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31683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6637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026524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800" b="0" i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r>
                            <a:rPr lang="cs-CZ" sz="1800" b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– počet poruch během dne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 a více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800" b="0" i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r>
                            <a:rPr lang="cs-CZ" sz="1800" b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r>
                            <a:rPr lang="cs-CZ" sz="1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– počet dní, v nichž byl pozorován počet poruch </a:t>
                          </a:r>
                          <a:r>
                            <a:rPr lang="cs-CZ" sz="1800" b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r>
                            <a:rPr lang="cs-CZ" sz="1800" b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52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48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36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150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 - 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očekávané pravděpodobnosti výskytu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0,301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0,361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0,217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0,087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0,034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1,000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cs-CZ" sz="1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 - 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očekávané četnosti výskytu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45,2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54,2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32,6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13,1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5,1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---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Zástupný symbol pro obsah 3">
                <a:extLst>
                  <a:ext uri="{FF2B5EF4-FFF2-40B4-BE49-F238E27FC236}">
                    <a16:creationId xmlns:a16="http://schemas.microsoft.com/office/drawing/2014/main" id="{719CC887-04D9-4541-ABAC-1561A1976EDA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040467" y="2683574"/>
              <a:ext cx="8229600" cy="1645920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31683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6637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026524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800" b="0" i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r>
                            <a:rPr lang="cs-CZ" sz="1800" b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– počet poruch během dne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 a více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800" b="0" i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r>
                            <a:rPr lang="cs-CZ" sz="1800" b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r>
                            <a:rPr lang="cs-CZ" sz="1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– počet dní, v nichž byl pozorován počet poruch </a:t>
                          </a:r>
                          <a:r>
                            <a:rPr lang="cs-CZ" sz="1800" b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r>
                            <a:rPr lang="cs-CZ" sz="1800" b="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52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48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36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cs-CZ" sz="18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150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92" t="-165556" r="-160192" b="-7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0,301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0,361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0,217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0,087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0,034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1,000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92" t="-531111" r="-160192" b="-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45,2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54,2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32,6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13,1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5,1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---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2799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0264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000" dirty="0"/>
                  <a:t>Je-li </a:t>
                </a:r>
                <a:r>
                  <a:rPr lang="cs-CZ" sz="2000" dirty="0">
                    <a:solidFill>
                      <a:srgbClr val="00A499"/>
                    </a:solidFill>
                  </a:rPr>
                  <a:t>teoretické rozdělení spojité</a:t>
                </a:r>
                <a:r>
                  <a:rPr lang="cs-CZ" sz="2000" dirty="0"/>
                  <a:t>, pak:</a:t>
                </a:r>
              </a:p>
              <a:p>
                <a:pPr marL="457200" indent="-457200">
                  <a:buFont typeface="+mj-lt"/>
                  <a:buAutoNum type="arabicParenR"/>
                </a:pPr>
                <a:r>
                  <a:rPr lang="cs-CZ" sz="2000" dirty="0"/>
                  <a:t>stanovíme nulovou a alternativní hypotézu,</a:t>
                </a:r>
              </a:p>
              <a:p>
                <a:pPr marL="457200" indent="-457200">
                  <a:buFont typeface="+mj-lt"/>
                  <a:buAutoNum type="arabicParenR"/>
                </a:pPr>
                <a:r>
                  <a:rPr lang="cs-CZ" sz="2000" dirty="0"/>
                  <a:t>pozorované hodnoty NV roztřídíme do </a:t>
                </a:r>
                <a:r>
                  <a:rPr lang="cs-CZ" sz="2000" i="1" dirty="0"/>
                  <a:t>k</a:t>
                </a:r>
                <a:r>
                  <a:rPr lang="cs-CZ" sz="2000" dirty="0"/>
                  <a:t> tříd (obvykle volíme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5</m:t>
                    </m:r>
                    <m:r>
                      <a:rPr lang="cs-CZ" sz="20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cs-CZ" sz="2000" i="1">
                        <a:latin typeface="Cambria Math"/>
                        <a:ea typeface="Cambria Math"/>
                      </a:rPr>
                      <m:t>𝑘</m:t>
                    </m:r>
                    <m:r>
                      <a:rPr lang="cs-CZ" sz="2000" i="1">
                        <a:latin typeface="Cambria Math"/>
                        <a:ea typeface="Cambria Math"/>
                      </a:rPr>
                      <m:t>≤15)</m:t>
                    </m:r>
                  </m:oMath>
                </a14:m>
                <a:r>
                  <a:rPr lang="cs-CZ" sz="2000" dirty="0"/>
                  <a:t>,</a:t>
                </a:r>
              </a:p>
              <a:p>
                <a:pPr marL="457200" indent="-457200">
                  <a:buFont typeface="+mj-lt"/>
                  <a:buAutoNum type="arabicParenR"/>
                </a:pPr>
                <a:r>
                  <a:rPr lang="cs-CZ" sz="2000" dirty="0"/>
                  <a:t>určíme pozorované četnosti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2000" dirty="0"/>
                  <a:t> v</a:t>
                </a:r>
                <a14:m>
                  <m:oMath xmlns:m="http://schemas.openxmlformats.org/officeDocument/2006/math">
                    <m:r>
                      <a:rPr lang="cs-CZ" sz="20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cs-CZ" sz="2000">
                        <a:latin typeface="Cambria Math"/>
                      </a:rPr>
                      <m:t>jednotliv</m:t>
                    </m:r>
                    <m:r>
                      <a:rPr lang="cs-CZ" sz="2000">
                        <a:latin typeface="Cambria Math"/>
                      </a:rPr>
                      <m:t>ý</m:t>
                    </m:r>
                    <m:r>
                      <m:rPr>
                        <m:sty m:val="p"/>
                      </m:rPr>
                      <a:rPr lang="cs-CZ" sz="2000">
                        <a:latin typeface="Cambria Math"/>
                      </a:rPr>
                      <m:t>ch</m:t>
                    </m:r>
                    <m:r>
                      <a:rPr lang="cs-CZ" sz="20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cs-CZ" sz="2000">
                        <a:latin typeface="Cambria Math"/>
                      </a:rPr>
                      <m:t>t</m:t>
                    </m:r>
                    <m:r>
                      <a:rPr lang="cs-CZ" sz="2000">
                        <a:latin typeface="Cambria Math"/>
                      </a:rPr>
                      <m:t>ří</m:t>
                    </m:r>
                    <m:r>
                      <m:rPr>
                        <m:sty m:val="p"/>
                      </m:rPr>
                      <a:rPr lang="cs-CZ" sz="2000">
                        <a:latin typeface="Cambria Math"/>
                      </a:rPr>
                      <m:t>d</m:t>
                    </m:r>
                    <m:r>
                      <a:rPr lang="cs-CZ" sz="2000" i="1">
                        <a:latin typeface="Cambria Math"/>
                      </a:rPr>
                      <m:t>á</m:t>
                    </m:r>
                    <m:r>
                      <m:rPr>
                        <m:sty m:val="p"/>
                      </m:rPr>
                      <a:rPr lang="cs-CZ" sz="2000">
                        <a:latin typeface="Cambria Math"/>
                      </a:rPr>
                      <m:t>ch</m:t>
                    </m:r>
                    <m:r>
                      <a:rPr lang="cs-CZ" sz="2000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cs-CZ" sz="2000" i="1">
                                <a:latin typeface="Cambria Math"/>
                              </a:rPr>
                              <m:t>𝑖</m:t>
                            </m:r>
                            <m:r>
                              <a:rPr lang="cs-CZ" sz="2000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cs-CZ" sz="2000" i="1">
                                <a:latin typeface="Cambria Math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000" i="1">
                                    <a:latin typeface="Cambria Math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cs-CZ" sz="20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cs-CZ" sz="2000" i="1">
                            <a:latin typeface="Cambria Math"/>
                          </a:rPr>
                          <m:t>=</m:t>
                        </m:r>
                        <m:r>
                          <a:rPr lang="cs-CZ" sz="2000" i="1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cs-CZ" sz="2000" dirty="0"/>
                  <a:t>,</a:t>
                </a:r>
              </a:p>
              <a:p>
                <a:pPr marL="457200" indent="-457200">
                  <a:buFont typeface="+mj-lt"/>
                  <a:buAutoNum type="arabicParenR"/>
                </a:pPr>
                <a:r>
                  <a:rPr lang="cs-CZ" sz="2000" dirty="0"/>
                  <a:t>určíme očekávané </a:t>
                </a:r>
                <a:r>
                  <a:rPr lang="cs-CZ" sz="2000" dirty="0" err="1"/>
                  <a:t>rel</a:t>
                </a:r>
                <a:r>
                  <a:rPr lang="cs-CZ" sz="2000" dirty="0"/>
                  <a:t>. četnosti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2000" dirty="0"/>
                  <a:t> v</a:t>
                </a:r>
                <a14:m>
                  <m:oMath xmlns:m="http://schemas.openxmlformats.org/officeDocument/2006/math">
                    <m:r>
                      <a:rPr lang="cs-CZ" sz="20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cs-CZ" sz="2000">
                        <a:latin typeface="Cambria Math"/>
                      </a:rPr>
                      <m:t>jednotliv</m:t>
                    </m:r>
                    <m:r>
                      <a:rPr lang="cs-CZ" sz="2000">
                        <a:latin typeface="Cambria Math"/>
                      </a:rPr>
                      <m:t>ý</m:t>
                    </m:r>
                    <m:r>
                      <m:rPr>
                        <m:sty m:val="p"/>
                      </m:rPr>
                      <a:rPr lang="cs-CZ" sz="2000">
                        <a:latin typeface="Cambria Math"/>
                      </a:rPr>
                      <m:t>ch</m:t>
                    </m:r>
                    <m:r>
                      <a:rPr lang="cs-CZ" sz="20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cs-CZ" sz="2000">
                        <a:latin typeface="Cambria Math"/>
                      </a:rPr>
                      <m:t>t</m:t>
                    </m:r>
                    <m:r>
                      <a:rPr lang="cs-CZ" sz="2000">
                        <a:latin typeface="Cambria Math"/>
                      </a:rPr>
                      <m:t>ří</m:t>
                    </m:r>
                    <m:r>
                      <m:rPr>
                        <m:sty m:val="p"/>
                      </m:rPr>
                      <a:rPr lang="cs-CZ" sz="2000">
                        <a:latin typeface="Cambria Math"/>
                      </a:rPr>
                      <m:t>d</m:t>
                    </m:r>
                    <m:r>
                      <a:rPr lang="cs-CZ" sz="2000" i="1">
                        <a:latin typeface="Cambria Math"/>
                      </a:rPr>
                      <m:t>á</m:t>
                    </m:r>
                    <m:r>
                      <m:rPr>
                        <m:sty m:val="p"/>
                      </m:rPr>
                      <a:rPr lang="cs-CZ" sz="2000">
                        <a:latin typeface="Cambria Math"/>
                      </a:rPr>
                      <m:t>ch</m:t>
                    </m:r>
                  </m:oMath>
                </a14:m>
                <a:r>
                  <a:rPr lang="cs-CZ" sz="2000" dirty="0"/>
                  <a:t>,</a:t>
                </a:r>
              </a:p>
              <a:p>
                <a:pPr marL="457200" indent="-457200">
                  <a:buFont typeface="+mj-lt"/>
                  <a:buAutoNum type="arabicParenR"/>
                </a:pPr>
                <a:r>
                  <a:rPr lang="cs-CZ" sz="2000" dirty="0"/>
                  <a:t>určíme očekávané četnosti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2000" dirty="0"/>
                  <a:t> v</a:t>
                </a:r>
                <a14:m>
                  <m:oMath xmlns:m="http://schemas.openxmlformats.org/officeDocument/2006/math">
                    <m:r>
                      <a:rPr lang="cs-CZ" sz="20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cs-CZ" sz="2000">
                        <a:latin typeface="Cambria Math"/>
                      </a:rPr>
                      <m:t>jednotliv</m:t>
                    </m:r>
                    <m:r>
                      <a:rPr lang="cs-CZ" sz="2000">
                        <a:latin typeface="Cambria Math"/>
                      </a:rPr>
                      <m:t>ý</m:t>
                    </m:r>
                    <m:r>
                      <m:rPr>
                        <m:sty m:val="p"/>
                      </m:rPr>
                      <a:rPr lang="cs-CZ" sz="2000">
                        <a:latin typeface="Cambria Math"/>
                      </a:rPr>
                      <m:t>ch</m:t>
                    </m:r>
                    <m:r>
                      <a:rPr lang="cs-CZ" sz="20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cs-CZ" sz="2000">
                        <a:latin typeface="Cambria Math"/>
                      </a:rPr>
                      <m:t>t</m:t>
                    </m:r>
                    <m:r>
                      <a:rPr lang="cs-CZ" sz="2000">
                        <a:latin typeface="Cambria Math"/>
                      </a:rPr>
                      <m:t>ří</m:t>
                    </m:r>
                    <m:r>
                      <m:rPr>
                        <m:sty m:val="p"/>
                      </m:rPr>
                      <a:rPr lang="cs-CZ" sz="2000">
                        <a:latin typeface="Cambria Math"/>
                      </a:rPr>
                      <m:t>d</m:t>
                    </m:r>
                    <m:r>
                      <a:rPr lang="cs-CZ" sz="2000" i="1">
                        <a:latin typeface="Cambria Math"/>
                      </a:rPr>
                      <m:t>á</m:t>
                    </m:r>
                    <m:r>
                      <m:rPr>
                        <m:sty m:val="p"/>
                      </m:rPr>
                      <a:rPr lang="cs-CZ" sz="2000">
                        <a:latin typeface="Cambria Math"/>
                      </a:rPr>
                      <m:t>ch</m:t>
                    </m:r>
                    <m:r>
                      <a:rPr lang="cs-CZ" sz="2000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cs-CZ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sz="2000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latin typeface="Cambria Math"/>
                              </a:rPr>
                              <m:t>𝑛</m:t>
                            </m:r>
                            <m:r>
                              <a:rPr lang="cs-CZ" sz="20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cs-CZ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000" dirty="0"/>
                  <a:t>,</a:t>
                </a:r>
              </a:p>
              <a:p>
                <a:pPr marL="457200" indent="-457200">
                  <a:buFont typeface="+mj-lt"/>
                  <a:buAutoNum type="arabicParenR"/>
                </a:pPr>
                <a:r>
                  <a:rPr lang="cs-CZ" sz="2000" dirty="0"/>
                  <a:t>ověříme předpoklady testu (očekávané četnosti větší nebo rovno 2, alespoň 80 </a:t>
                </a:r>
                <a:r>
                  <a:rPr lang="en-US" sz="2000" dirty="0"/>
                  <a:t>% o</a:t>
                </a:r>
                <a:r>
                  <a:rPr lang="cs-CZ" sz="2000" dirty="0"/>
                  <a:t>čekávaných četností větší než 5),</a:t>
                </a:r>
              </a:p>
              <a:p>
                <a:pPr marL="457200" indent="-457200">
                  <a:buFont typeface="+mj-lt"/>
                  <a:buAutoNum type="arabicParenR"/>
                </a:pPr>
                <a:r>
                  <a:rPr lang="cs-CZ" sz="2000" dirty="0"/>
                  <a:t>není-li předpoklad testu splněn, pokusíme se třídy korigovat (nemusí být stejně velké),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arenR"/>
                </a:pPr>
                <a:r>
                  <a:rPr lang="cs-CZ" sz="2000" dirty="0"/>
                  <a:t>určíme pozorovanou hodnotu testové statistiky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sz="2000" i="1">
                                <a:latin typeface="Cambria Math"/>
                              </a:rPr>
                              <m:t>𝑂𝐵𝑆</m:t>
                            </m:r>
                          </m:sub>
                        </m:sSub>
                        <m:r>
                          <a:rPr lang="cs-CZ" sz="2000" i="1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cs-CZ" sz="2000" i="1">
                                <a:latin typeface="Cambria Math"/>
                              </a:rPr>
                              <m:t>𝑖</m:t>
                            </m:r>
                            <m:r>
                              <a:rPr lang="cs-CZ" sz="2000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cs-CZ" sz="2000" i="1">
                                <a:latin typeface="Cambria Math"/>
                              </a:rPr>
                              <m:t>𝑘</m:t>
                            </m:r>
                          </m:sup>
                          <m:e>
                            <m:f>
                              <m:f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cs-CZ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cs-CZ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2000" i="1">
                                                <a:latin typeface="Cambria Math"/>
                                              </a:rPr>
                                              <m:t>𝑂</m:t>
                                            </m:r>
                                          </m:e>
                                          <m:sub>
                                            <m:r>
                                              <a:rPr lang="cs-CZ" sz="2000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cs-CZ" sz="2000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cs-CZ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2000" i="1">
                                                <a:latin typeface="Cambria Math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cs-CZ" sz="2000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>
                                  <m:sSub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e>
                    </m:d>
                  </m:oMath>
                </a14:m>
                <a:r>
                  <a:rPr lang="cs-CZ" sz="2000" dirty="0"/>
                  <a:t>,</a:t>
                </a:r>
              </a:p>
              <a:p>
                <a:pPr marL="457200" indent="-457200">
                  <a:buFont typeface="+mj-lt"/>
                  <a:buAutoNum type="arabicParenR"/>
                </a:pPr>
                <a:r>
                  <a:rPr lang="cs-CZ" sz="2000" dirty="0"/>
                  <a:t>určíme </a:t>
                </a:r>
                <a:r>
                  <a:rPr lang="cs-CZ" sz="2000" i="1" dirty="0"/>
                  <a:t>p</a:t>
                </a:r>
                <a:r>
                  <a:rPr lang="cs-CZ" sz="2000" dirty="0"/>
                  <a:t>-hodnotu (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𝑝</m:t>
                    </m:r>
                    <m:r>
                      <m:rPr>
                        <m:nor/>
                      </m:rPr>
                      <a:rPr lang="cs-CZ" sz="2000" i="1"/>
                      <m:t>−</m:t>
                    </m:r>
                    <m:r>
                      <a:rPr lang="cs-CZ" sz="2000" i="1">
                        <a:latin typeface="Cambria Math"/>
                      </a:rPr>
                      <m:t>h𝑜𝑑𝑛𝑜𝑡𝑎</m:t>
                    </m:r>
                    <m:r>
                      <a:rPr lang="cs-CZ" sz="2000" i="1">
                        <a:latin typeface="Cambria Math"/>
                      </a:rPr>
                      <m:t>=1−</m:t>
                    </m:r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sz="2000" i="1">
                                <a:latin typeface="Cambria Math"/>
                              </a:rPr>
                              <m:t>𝑂𝐵𝑆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000" dirty="0"/>
                  <a:t>, 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cs-CZ" sz="2000" dirty="0"/>
                  <a:t> je distribuční funkce </a:t>
                </a:r>
                <a:r>
                  <a:rPr lang="el-GR" sz="2000" dirty="0"/>
                  <a:t>χ</a:t>
                </a:r>
                <a:r>
                  <a:rPr lang="cs-CZ" sz="2000" baseline="30000" dirty="0"/>
                  <a:t>2 </a:t>
                </a:r>
                <a:r>
                  <a:rPr lang="cs-CZ" sz="2000" dirty="0"/>
                  <a:t>rozdělení</a:t>
                </a:r>
                <a:r>
                  <a:rPr lang="cs-CZ" sz="2000" baseline="30000" dirty="0"/>
                  <a:t>             </a:t>
                </a:r>
                <a:r>
                  <a:rPr lang="cs-CZ" sz="2000" dirty="0"/>
                  <a:t>s 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𝑘</m:t>
                    </m:r>
                    <m:r>
                      <a:rPr lang="cs-CZ" sz="2000" i="1">
                        <a:latin typeface="Cambria Math"/>
                      </a:rPr>
                      <m:t>−</m:t>
                    </m:r>
                    <m:r>
                      <a:rPr lang="cs-CZ" sz="2000" i="1">
                        <a:latin typeface="Cambria Math"/>
                      </a:rPr>
                      <m:t>h</m:t>
                    </m:r>
                    <m:r>
                      <a:rPr lang="cs-CZ" sz="2000" i="1">
                        <a:latin typeface="Cambria Math"/>
                      </a:rPr>
                      <m:t>−1</m:t>
                    </m:r>
                  </m:oMath>
                </a14:m>
                <a:r>
                  <a:rPr lang="cs-CZ" sz="2000" dirty="0"/>
                  <a:t> stupni volnosti, kde </a:t>
                </a:r>
                <a:r>
                  <a:rPr lang="cs-CZ" sz="2000" i="1" dirty="0"/>
                  <a:t>h</a:t>
                </a:r>
                <a:r>
                  <a:rPr lang="cs-CZ" sz="2000" dirty="0"/>
                  <a:t> je počet odhadovaných parametrů teoretického rozdělení),</a:t>
                </a:r>
              </a:p>
              <a:p>
                <a:pPr marL="457200" indent="-457200">
                  <a:buFont typeface="+mj-lt"/>
                  <a:buAutoNum type="arabicParenR"/>
                </a:pPr>
                <a:r>
                  <a:rPr lang="cs-CZ" sz="2000" dirty="0"/>
                  <a:t>rozhodneme o výsledku testu.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02645"/>
              </a:xfrm>
              <a:blipFill>
                <a:blip r:embed="rId2"/>
                <a:stretch>
                  <a:fillRect l="-603" t="-1341" b="-317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Testy dobré shody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33</a:t>
            </a:fld>
            <a:r>
              <a:rPr lang="cs-CZ" dirty="0"/>
              <a:t> / 54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test dobré shody s očekávaným rozdělením</a:t>
                </a:r>
              </a:p>
            </p:txBody>
          </p:sp>
        </mc:Choice>
        <mc:Fallback xmlns=""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  <a:blipFill>
                <a:blip r:embed="rId3"/>
                <a:stretch>
                  <a:fillRect t="-1667" b="-3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31116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02645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cs-CZ" sz="1800" dirty="0"/>
                  <a:t>Na dálnici byly v průběhu několika minut měřeny časové odstupy (s) mezi průjezdy jednotlivých vozidel. Zjištěné hodnoty těchto odstupů jsou uvedeny v tabulce:</a:t>
                </a:r>
              </a:p>
              <a:p>
                <a:pPr marL="0" indent="0" algn="just">
                  <a:buNone/>
                </a:pPr>
                <a:br>
                  <a:rPr lang="cs-CZ" sz="1800" dirty="0">
                    <a:solidFill>
                      <a:schemeClr val="tx2"/>
                    </a:solidFill>
                  </a:rPr>
                </a:br>
                <a:br>
                  <a:rPr lang="cs-CZ" sz="1800" dirty="0"/>
                </a:b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Ověřte čistým testem významnosti, zda lze časové odstupy mezi vozidly modelovat pomocí náhodné veličinu s </a:t>
                </a:r>
                <a:r>
                  <a:rPr lang="cs-CZ" sz="1800" dirty="0" err="1"/>
                  <a:t>norm</a:t>
                </a:r>
                <a:r>
                  <a:rPr lang="cs-CZ" sz="1800" dirty="0"/>
                  <a:t>. rozdělením.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br>
                  <a:rPr lang="cs-CZ" sz="1800" dirty="0"/>
                </a:br>
                <a:r>
                  <a:rPr lang="cs-CZ" sz="1800" b="1" dirty="0"/>
                  <a:t>Řešení</a:t>
                </a:r>
                <a:r>
                  <a:rPr lang="cs-CZ" sz="1800" dirty="0"/>
                  <a:t>: </a:t>
                </a:r>
                <a14:m>
                  <m:oMath xmlns:m="http://schemas.openxmlformats.org/officeDocument/2006/math">
                    <m:r>
                      <a:rPr lang="cs-CZ" sz="18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sz="1800" dirty="0"/>
                  <a:t> … časový odstup mezi průjezdy jednotlivých vozidel.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8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1800" i="1" baseline="-25000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sz="1800" dirty="0"/>
                  <a:t>: Časové odstupy mezi průjezdy jednotlivých vozidel mají normální rozdělení.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8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1800" i="1" baseline="-25000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s-CZ" sz="1800" dirty="0"/>
                  <a:t>: Časové odstupy mezi průjezdy jednotlivých vozidel nemají normální rozdělení.</a:t>
                </a:r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algn="just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800" dirty="0"/>
              </a:p>
              <a:p>
                <a:pPr algn="just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800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02645"/>
              </a:xfrm>
              <a:blipFill>
                <a:blip r:embed="rId2"/>
                <a:stretch>
                  <a:fillRect l="-438" t="-1220" r="-4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Testy dobré shody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34</a:t>
            </a:fld>
            <a:r>
              <a:rPr lang="cs-CZ" dirty="0"/>
              <a:t> / 54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test dobré shody s očekávaným rozdělením</a:t>
                </a:r>
              </a:p>
            </p:txBody>
          </p:sp>
        </mc:Choice>
        <mc:Fallback xmlns=""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  <a:blipFill>
                <a:blip r:embed="rId3"/>
                <a:stretch>
                  <a:fillRect t="-1667" b="-3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Zástupný symbol pro obsah 3">
            <a:extLst>
              <a:ext uri="{FF2B5EF4-FFF2-40B4-BE49-F238E27FC236}">
                <a16:creationId xmlns:a16="http://schemas.microsoft.com/office/drawing/2014/main" id="{B4784C93-7AA4-44AA-BE9D-30A5727B29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9615381"/>
              </p:ext>
            </p:extLst>
          </p:nvPr>
        </p:nvGraphicFramePr>
        <p:xfrm>
          <a:off x="2315576" y="1999862"/>
          <a:ext cx="7560847" cy="225285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03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9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39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39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39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39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39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39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394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39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394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394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476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0476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503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2,5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6,8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5,0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9,8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4,0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2,3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4,2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8,7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7,7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5,9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5,3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8,4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3,6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9,2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3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4,3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2,6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13,0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5,4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8,6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4,2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2,9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1,5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1,8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1,6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5,9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8,3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5,2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6,9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5,1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3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1,3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6,4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6,5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5,7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3,6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4,8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4,0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7,3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24,9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10,6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15,0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5,3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4,0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3,3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6,0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3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4,6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1,6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1,9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1,5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11,1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4,3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5,5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2,1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2,9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3,0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3,8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1,0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1,5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8,6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4,4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3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6,8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5,2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3,0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8,0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4,0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4,7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7,3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2,3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1,9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1,9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4,6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6,4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5,3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3,9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2,4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3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1,2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6,2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4,3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2,6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2,7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2,0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0,8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3,7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6,9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2,8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4,3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4,9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4,1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4,5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4,4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3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11,9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9,0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5,6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4,8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2,8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2,1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4,3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1,0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1,6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2,5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2,2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1,3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1,8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1,6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3,8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03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3,1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1,6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4,9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1,8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3,9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3,4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1,6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4,5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5,8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6,9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1,8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2,6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6,8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2,5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1,9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03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3,1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10,8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1,6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2,0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4,9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11,2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1,6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2,2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3,8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1,1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1,8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1,4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547" marR="3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48645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02645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sz="1800" b="1" dirty="0"/>
                  <a:t>Řešení</a:t>
                </a:r>
                <a:r>
                  <a:rPr lang="cs-CZ" sz="1800" dirty="0"/>
                  <a:t>: </a:t>
                </a:r>
                <a:endParaRPr lang="cs-CZ" sz="1800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cs-CZ" sz="18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sz="1800" dirty="0"/>
                  <a:t> … časový odstup mezi průjezdy jednotlivých vozidel.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8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1800" i="1" baseline="-25000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sz="1800" dirty="0"/>
                  <a:t>: Časové odstupy mezi průjezdy jednotlivých vozidel mají normální rozdělení.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8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1800" i="1" baseline="-25000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s-CZ" sz="1800" dirty="0"/>
                  <a:t>: Časové odstupy mezi průjezdy jednotlivých vozidel nemají normální rozdělení.</a:t>
                </a:r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800" dirty="0"/>
                  <a:t>Neúplně specifikovaný test – normální rozdělení má 2 parametry (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cs-CZ" sz="1800" dirty="0"/>
                  <a:t>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cs-CZ" sz="1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1800" dirty="0"/>
                  <a:t>), které je třeba odhadnout.</a:t>
                </a:r>
              </a:p>
              <a:p>
                <a:pPr>
                  <a:spcBef>
                    <a:spcPts val="0"/>
                  </a:spcBef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8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600" i="1">
                            <a:latin typeface="Cambria Math"/>
                          </a:rPr>
                          <m:t>𝜇</m:t>
                        </m:r>
                      </m:e>
                    </m:acc>
                    <m:r>
                      <a:rPr lang="cs-CZ" sz="1600" i="1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600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cs-CZ" sz="1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cs-CZ" sz="1600" i="1">
                                <a:latin typeface="Cambria Math"/>
                              </a:rPr>
                              <m:t>𝑖</m:t>
                            </m:r>
                            <m:r>
                              <a:rPr lang="cs-CZ" sz="1600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cs-CZ" sz="1600" i="1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cs-CZ" sz="1600" i="1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cs-CZ" sz="1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cs-CZ" sz="1600" i="1">
                                <a:latin typeface="Cambria Math"/>
                              </a:rPr>
                              <m:t>𝑖</m:t>
                            </m:r>
                            <m:r>
                              <a:rPr lang="cs-CZ" sz="1600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cs-CZ" sz="1600" i="1">
                                <a:latin typeface="Cambria Math"/>
                              </a:rPr>
                              <m:t>132</m:t>
                            </m:r>
                          </m:sup>
                          <m:e>
                            <m:sSub>
                              <m:sSub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cs-CZ" sz="1600" i="1">
                            <a:latin typeface="Cambria Math"/>
                          </a:rPr>
                          <m:t>132</m:t>
                        </m:r>
                      </m:den>
                    </m:f>
                    <m:r>
                      <a:rPr lang="cs-CZ" sz="1600" i="1">
                        <a:latin typeface="Cambria Math"/>
                      </a:rPr>
                      <m:t>=4,6</m:t>
                    </m:r>
                  </m:oMath>
                </a14:m>
                <a:r>
                  <a:rPr lang="cs-CZ" sz="1600" dirty="0"/>
                  <a:t>,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600" i="1">
                                <a:latin typeface="Cambria Math"/>
                              </a:rPr>
                              <m:t>𝜎</m:t>
                            </m:r>
                          </m:e>
                        </m:acc>
                      </m:e>
                      <m:sup>
                        <m:r>
                          <a:rPr lang="cs-CZ" sz="16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cs-CZ" sz="16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600" i="1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cs-CZ" sz="16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cs-CZ" sz="1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cs-CZ" sz="1600" i="1">
                                <a:latin typeface="Cambria Math"/>
                              </a:rPr>
                              <m:t>𝑖</m:t>
                            </m:r>
                            <m:r>
                              <a:rPr lang="cs-CZ" sz="1600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cs-CZ" sz="1600" i="1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cs-CZ" sz="16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cs-CZ" sz="1600" i="1">
                                        <a:latin typeface="Cambria Math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cs-CZ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6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cs-CZ" sz="1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cs-CZ" sz="1600" i="1">
                            <a:latin typeface="Cambria Math"/>
                          </a:rPr>
                          <m:t>𝑛</m:t>
                        </m:r>
                        <m:r>
                          <a:rPr lang="cs-CZ" sz="1600" i="1"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cs-CZ" sz="1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cs-CZ" sz="1600" i="1">
                                <a:latin typeface="Cambria Math"/>
                              </a:rPr>
                              <m:t>𝑖</m:t>
                            </m:r>
                            <m:r>
                              <a:rPr lang="cs-CZ" sz="1600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cs-CZ" sz="1600" i="1">
                                <a:latin typeface="Cambria Math"/>
                              </a:rPr>
                              <m:t>132</m:t>
                            </m:r>
                          </m:sup>
                          <m:e>
                            <m:sSup>
                              <m:sSup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cs-CZ" sz="16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cs-CZ" sz="1600" i="1">
                                        <a:latin typeface="Cambria Math"/>
                                      </a:rPr>
                                      <m:t>−4,6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cs-CZ" sz="1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cs-CZ" sz="1600" i="1">
                            <a:latin typeface="Cambria Math"/>
                          </a:rPr>
                          <m:t>131</m:t>
                        </m:r>
                      </m:den>
                    </m:f>
                    <m:r>
                      <a:rPr lang="cs-CZ" sz="1600" i="1">
                        <a:latin typeface="Cambria Math"/>
                      </a:rPr>
                      <m:t>=10,9</m:t>
                    </m:r>
                  </m:oMath>
                </a14:m>
                <a:r>
                  <a:rPr lang="cs-CZ" sz="1600" dirty="0"/>
                  <a:t> </a:t>
                </a:r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algn="just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800" dirty="0"/>
              </a:p>
              <a:p>
                <a:pPr algn="just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800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02645"/>
              </a:xfrm>
              <a:blipFill>
                <a:blip r:embed="rId2"/>
                <a:stretch>
                  <a:fillRect l="-438" t="-122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Testy dobré shody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35</a:t>
            </a:fld>
            <a:r>
              <a:rPr lang="cs-CZ" dirty="0"/>
              <a:t> / 54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test dobré shody s očekávaným rozdělením</a:t>
                </a:r>
              </a:p>
            </p:txBody>
          </p:sp>
        </mc:Choice>
        <mc:Fallback xmlns=""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  <a:blipFill>
                <a:blip r:embed="rId3"/>
                <a:stretch>
                  <a:fillRect t="-1667" b="-3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>
            <a:extLst>
              <a:ext uri="{FF2B5EF4-FFF2-40B4-BE49-F238E27FC236}">
                <a16:creationId xmlns:a16="http://schemas.microsoft.com/office/drawing/2014/main" id="{28528E57-4B90-45D8-B5CD-95E98B55F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746" y="5460422"/>
            <a:ext cx="1034040" cy="1034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Skupina 9">
            <a:extLst>
              <a:ext uri="{FF2B5EF4-FFF2-40B4-BE49-F238E27FC236}">
                <a16:creationId xmlns:a16="http://schemas.microsoft.com/office/drawing/2014/main" id="{8CAD57CE-3F3F-4F83-946E-6F076F09E8FF}"/>
              </a:ext>
            </a:extLst>
          </p:cNvPr>
          <p:cNvGrpSpPr/>
          <p:nvPr/>
        </p:nvGrpSpPr>
        <p:grpSpPr>
          <a:xfrm>
            <a:off x="714620" y="4438880"/>
            <a:ext cx="3168352" cy="1242364"/>
            <a:chOff x="441615" y="3933056"/>
            <a:chExt cx="3698336" cy="1584176"/>
          </a:xfrm>
        </p:grpSpPr>
        <p:sp>
          <p:nvSpPr>
            <p:cNvPr id="11" name="Obláček 5">
              <a:extLst>
                <a:ext uri="{FF2B5EF4-FFF2-40B4-BE49-F238E27FC236}">
                  <a16:creationId xmlns:a16="http://schemas.microsoft.com/office/drawing/2014/main" id="{C73A3B4E-54C6-4FE3-BA8F-DE1065066665}"/>
                </a:ext>
              </a:extLst>
            </p:cNvPr>
            <p:cNvSpPr/>
            <p:nvPr/>
          </p:nvSpPr>
          <p:spPr>
            <a:xfrm flipH="1">
              <a:off x="441615" y="3933056"/>
              <a:ext cx="3698336" cy="1584176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85678214-5E4D-4740-AB22-065FD242CEE8}"/>
                </a:ext>
              </a:extLst>
            </p:cNvPr>
            <p:cNvSpPr/>
            <p:nvPr/>
          </p:nvSpPr>
          <p:spPr>
            <a:xfrm>
              <a:off x="767320" y="4077592"/>
              <a:ext cx="3046927" cy="11773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dirty="0"/>
                <a:t>Proč musíme nyní pozorované hodnoty kategorizovat ?</a:t>
              </a:r>
            </a:p>
          </p:txBody>
        </p:sp>
      </p:grpSp>
      <p:pic>
        <p:nvPicPr>
          <p:cNvPr id="13" name="Picture 3">
            <a:extLst>
              <a:ext uri="{FF2B5EF4-FFF2-40B4-BE49-F238E27FC236}">
                <a16:creationId xmlns:a16="http://schemas.microsoft.com/office/drawing/2014/main" id="{B97CC63B-B51E-43BA-B2A0-AFECBCB08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770" y="5071031"/>
            <a:ext cx="144016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Skupina 13">
            <a:extLst>
              <a:ext uri="{FF2B5EF4-FFF2-40B4-BE49-F238E27FC236}">
                <a16:creationId xmlns:a16="http://schemas.microsoft.com/office/drawing/2014/main" id="{EF627C55-D438-4C96-86A0-0B939CC1E013}"/>
              </a:ext>
            </a:extLst>
          </p:cNvPr>
          <p:cNvGrpSpPr/>
          <p:nvPr/>
        </p:nvGrpSpPr>
        <p:grpSpPr>
          <a:xfrm flipH="1">
            <a:off x="6735881" y="4228055"/>
            <a:ext cx="5103938" cy="1541150"/>
            <a:chOff x="441615" y="3933056"/>
            <a:chExt cx="3698336" cy="1584176"/>
          </a:xfrm>
        </p:grpSpPr>
        <p:sp>
          <p:nvSpPr>
            <p:cNvPr id="15" name="Obláček 9">
              <a:extLst>
                <a:ext uri="{FF2B5EF4-FFF2-40B4-BE49-F238E27FC236}">
                  <a16:creationId xmlns:a16="http://schemas.microsoft.com/office/drawing/2014/main" id="{5DC1C725-1A32-41F2-9CD8-3FDBDB3B2024}"/>
                </a:ext>
              </a:extLst>
            </p:cNvPr>
            <p:cNvSpPr/>
            <p:nvPr/>
          </p:nvSpPr>
          <p:spPr>
            <a:xfrm flipH="1">
              <a:off x="441615" y="3933056"/>
              <a:ext cx="3698336" cy="1584176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AC240F9F-178E-4F54-AE01-E3B574FF193C}"/>
                </a:ext>
              </a:extLst>
            </p:cNvPr>
            <p:cNvSpPr/>
            <p:nvPr/>
          </p:nvSpPr>
          <p:spPr>
            <a:xfrm>
              <a:off x="857675" y="4185608"/>
              <a:ext cx="3046927" cy="949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dirty="0"/>
                <a:t>Pravděpodobnostní f-</a:t>
              </a:r>
              <a:r>
                <a:rPr lang="cs-CZ" dirty="0" err="1"/>
                <a:t>ce</a:t>
              </a:r>
              <a:r>
                <a:rPr lang="cs-CZ" dirty="0"/>
                <a:t> spojité NV je nulová. Pravděpodobnost výskytu spojité NV na určitém intervalu již nulová není!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877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14826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1800" b="1" dirty="0"/>
              <a:t>Řešení</a:t>
            </a:r>
            <a:r>
              <a:rPr lang="cs-CZ" sz="1800" dirty="0"/>
              <a:t>: </a:t>
            </a:r>
            <a:endParaRPr lang="cs-CZ" sz="1800" i="1" dirty="0">
              <a:latin typeface="Cambria Math" panose="02040503050406030204" pitchFamily="18" charset="0"/>
            </a:endParaRP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Definiční obor náhodné veličiny rozdělíme například do 13 třídících intervalů, tj. náhodnou veličinu </a:t>
            </a:r>
            <a:r>
              <a:rPr lang="cs-CZ" sz="1800" b="1" dirty="0"/>
              <a:t>kategorizujeme</a:t>
            </a:r>
            <a:r>
              <a:rPr lang="cs-CZ" sz="1800" dirty="0"/>
              <a:t>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spcBef>
                <a:spcPts val="0"/>
              </a:spcBef>
              <a:buNone/>
            </a:pPr>
            <a:endParaRPr lang="cs-CZ" sz="800" dirty="0"/>
          </a:p>
          <a:p>
            <a:pPr marL="0" indent="0">
              <a:spcBef>
                <a:spcPts val="0"/>
              </a:spcBef>
              <a:buNone/>
            </a:pPr>
            <a:endParaRPr lang="cs-CZ" sz="1800" dirty="0"/>
          </a:p>
          <a:p>
            <a:pPr marL="0" indent="0" algn="just">
              <a:buNone/>
            </a:pPr>
            <a:endParaRPr lang="cs-CZ" sz="1800" dirty="0"/>
          </a:p>
          <a:p>
            <a:pPr algn="just"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8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sz="1800" dirty="0"/>
          </a:p>
          <a:p>
            <a:pPr marL="0" indent="0" algn="just">
              <a:buNone/>
            </a:pPr>
            <a:endParaRPr lang="cs-CZ" sz="18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Testy dobré shody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36</a:t>
            </a:fld>
            <a:r>
              <a:rPr lang="cs-CZ" dirty="0"/>
              <a:t> / 54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test dobré shody s očekávaným rozdělením</a:t>
                </a:r>
              </a:p>
            </p:txBody>
          </p:sp>
        </mc:Choice>
        <mc:Fallback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  <a:blipFill>
                <a:blip r:embed="rId2"/>
                <a:stretch>
                  <a:fillRect t="-1667" b="-3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7" name="Tabulka 16">
                <a:extLst>
                  <a:ext uri="{FF2B5EF4-FFF2-40B4-BE49-F238E27FC236}">
                    <a16:creationId xmlns:a16="http://schemas.microsoft.com/office/drawing/2014/main" id="{976921CE-D333-488E-BB99-3BB0096C4B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5792512"/>
                  </p:ext>
                </p:extLst>
              </p:nvPr>
            </p:nvGraphicFramePr>
            <p:xfrm>
              <a:off x="708994" y="2079593"/>
              <a:ext cx="4574783" cy="3657600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81327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093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5220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Třídící interval (</a:t>
                          </a: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</a:t>
                          </a: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Empirické četnosti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i</m:t>
                                  </m:r>
                                </m:sub>
                              </m:sSub>
                            </m:oMath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−∞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1,5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1,5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1,8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72458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1,8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2,0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7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2,0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2,5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2,5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2,9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2,9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3,6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3,6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4,0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4,0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4,4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9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4,4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4,9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4,9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5,8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5,8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6,8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6,8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8,7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8,7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∞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Celkem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-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7" name="Tabulka 16">
                <a:extLst>
                  <a:ext uri="{FF2B5EF4-FFF2-40B4-BE49-F238E27FC236}">
                    <a16:creationId xmlns:a16="http://schemas.microsoft.com/office/drawing/2014/main" id="{976921CE-D333-488E-BB99-3BB0096C4B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5792512"/>
                  </p:ext>
                </p:extLst>
              </p:nvPr>
            </p:nvGraphicFramePr>
            <p:xfrm>
              <a:off x="708994" y="2079593"/>
              <a:ext cx="4574783" cy="3657600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81327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093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5220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Třídící interval (</a:t>
                          </a: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</a:t>
                          </a: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3145" t="-67500" r="-593" b="-146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167500" r="-121071" b="-13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267500" r="-121071" b="-12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7245800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367500" r="-121071" b="-11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7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467500" r="-121071" b="-10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567500" r="-121071" b="-9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667500" r="-121071" b="-8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748780" r="-121071" b="-7390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870000" r="-121071" b="-6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9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970000" r="-121071" b="-5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1070000" r="-121071" b="-4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1170000" r="-121071" b="-3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1270000" r="-121071" b="-2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1370000" r="-121071" b="-1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Celkem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-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963360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14826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1800" b="1" dirty="0"/>
              <a:t>Řešení</a:t>
            </a:r>
            <a:r>
              <a:rPr lang="cs-CZ" sz="1800" dirty="0"/>
              <a:t>: </a:t>
            </a:r>
            <a:endParaRPr lang="cs-CZ" sz="1800" i="1" dirty="0">
              <a:latin typeface="Cambria Math" panose="02040503050406030204" pitchFamily="18" charset="0"/>
            </a:endParaRP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Určíme očekávané pravděpodobnosti.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spcBef>
                <a:spcPts val="0"/>
              </a:spcBef>
              <a:buNone/>
            </a:pPr>
            <a:endParaRPr lang="cs-CZ" sz="800" dirty="0"/>
          </a:p>
          <a:p>
            <a:pPr marL="0" indent="0">
              <a:spcBef>
                <a:spcPts val="0"/>
              </a:spcBef>
              <a:buNone/>
            </a:pPr>
            <a:endParaRPr lang="cs-CZ" sz="1800" dirty="0"/>
          </a:p>
          <a:p>
            <a:pPr marL="0" indent="0" algn="just">
              <a:buNone/>
            </a:pPr>
            <a:endParaRPr lang="cs-CZ" sz="1800" dirty="0"/>
          </a:p>
          <a:p>
            <a:pPr algn="just"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8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sz="1800" dirty="0"/>
          </a:p>
          <a:p>
            <a:pPr marL="0" indent="0" algn="just">
              <a:buNone/>
            </a:pPr>
            <a:endParaRPr lang="cs-CZ" sz="18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Testy dobré shody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37</a:t>
            </a:fld>
            <a:r>
              <a:rPr lang="cs-CZ" dirty="0"/>
              <a:t> / 54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test dobré shody s očekávaným rozdělením</a:t>
                </a:r>
              </a:p>
            </p:txBody>
          </p:sp>
        </mc:Choice>
        <mc:Fallback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  <a:blipFill>
                <a:blip r:embed="rId2"/>
                <a:stretch>
                  <a:fillRect t="-1667" b="-3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7" name="Tabulka 16">
                <a:extLst>
                  <a:ext uri="{FF2B5EF4-FFF2-40B4-BE49-F238E27FC236}">
                    <a16:creationId xmlns:a16="http://schemas.microsoft.com/office/drawing/2014/main" id="{976921CE-D333-488E-BB99-3BB0096C4B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7998948"/>
                  </p:ext>
                </p:extLst>
              </p:nvPr>
            </p:nvGraphicFramePr>
            <p:xfrm>
              <a:off x="708994" y="2079593"/>
              <a:ext cx="6710115" cy="3681476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81327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093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5220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3533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Třídící interval (</a:t>
                          </a: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</a:t>
                          </a: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Empirické četnosti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i</m:t>
                                  </m:r>
                                </m:sub>
                              </m:sSub>
                            </m:oMath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Očekávané pravd.</a:t>
                          </a:r>
                          <a:r>
                            <a:rPr lang="cs-CZ" sz="1600" b="0" baseline="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0" i="1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cs-CZ" sz="1600" b="0" i="1" baseline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b="0" i="1" baseline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sub>
                                      <m:r>
                                        <a:rPr lang="cs-CZ" sz="1600" b="0" i="1" baseline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oMath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−∞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1,5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1,5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1,8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72458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1,8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2,0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7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2,0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2,5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2,5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2,9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2,9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3,6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3,6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4,0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4,0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4,4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9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4,4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4,9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4,9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5,8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5,8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6,8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6,8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8,7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8,7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∞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Celkem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-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1,000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7" name="Tabulka 16">
                <a:extLst>
                  <a:ext uri="{FF2B5EF4-FFF2-40B4-BE49-F238E27FC236}">
                    <a16:creationId xmlns:a16="http://schemas.microsoft.com/office/drawing/2014/main" id="{976921CE-D333-488E-BB99-3BB0096C4B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7998948"/>
                  </p:ext>
                </p:extLst>
              </p:nvPr>
            </p:nvGraphicFramePr>
            <p:xfrm>
              <a:off x="708994" y="2079593"/>
              <a:ext cx="6710115" cy="3681476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81327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093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5220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3533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677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Třídící interval (</a:t>
                          </a: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</a:t>
                          </a: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3145" t="-52273" r="-104748" b="-13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4245" t="-52273" r="-570" b="-132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167500" r="-246429" b="-13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267500" r="-246429" b="-12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7245800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367500" r="-246429" b="-11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7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467500" r="-246429" b="-10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567500" r="-246429" b="-9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667500" r="-246429" b="-8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767500" r="-246429" b="-7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846341" r="-246429" b="-6414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9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970000" r="-246429" b="-5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1070000" r="-246429" b="-4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1170000" r="-246429" b="-3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1270000" r="-246429" b="-2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1370000" r="-246429" b="-1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Celkem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-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1,000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690561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14826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1800" b="1" dirty="0"/>
              <a:t>Řešení</a:t>
            </a:r>
            <a:r>
              <a:rPr lang="cs-CZ" sz="1800" dirty="0"/>
              <a:t>: </a:t>
            </a:r>
            <a:endParaRPr lang="cs-CZ" sz="1800" i="1" dirty="0">
              <a:latin typeface="Cambria Math" panose="02040503050406030204" pitchFamily="18" charset="0"/>
            </a:endParaRP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Určíme očekávané pravděpodobnosti.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spcBef>
                <a:spcPts val="0"/>
              </a:spcBef>
              <a:buNone/>
            </a:pPr>
            <a:endParaRPr lang="cs-CZ" sz="800" dirty="0"/>
          </a:p>
          <a:p>
            <a:pPr marL="0" indent="0">
              <a:spcBef>
                <a:spcPts val="0"/>
              </a:spcBef>
              <a:buNone/>
            </a:pPr>
            <a:endParaRPr lang="cs-CZ" sz="1800" dirty="0"/>
          </a:p>
          <a:p>
            <a:pPr marL="0" indent="0" algn="just">
              <a:buNone/>
            </a:pPr>
            <a:endParaRPr lang="cs-CZ" sz="1800" dirty="0"/>
          </a:p>
          <a:p>
            <a:pPr algn="just"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8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sz="1800" dirty="0"/>
          </a:p>
          <a:p>
            <a:pPr marL="0" indent="0" algn="just">
              <a:buNone/>
            </a:pPr>
            <a:endParaRPr lang="cs-CZ" sz="18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Testy dobré shody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38</a:t>
            </a:fld>
            <a:r>
              <a:rPr lang="cs-CZ" dirty="0"/>
              <a:t> / 54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test dobré shody s očekávaným rozdělením</a:t>
                </a:r>
              </a:p>
            </p:txBody>
          </p:sp>
        </mc:Choice>
        <mc:Fallback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  <a:blipFill>
                <a:blip r:embed="rId2"/>
                <a:stretch>
                  <a:fillRect t="-1667" b="-3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7" name="Tabulka 16">
                <a:extLst>
                  <a:ext uri="{FF2B5EF4-FFF2-40B4-BE49-F238E27FC236}">
                    <a16:creationId xmlns:a16="http://schemas.microsoft.com/office/drawing/2014/main" id="{976921CE-D333-488E-BB99-3BB0096C4B7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8994" y="2079593"/>
              <a:ext cx="6710115" cy="3681476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81327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093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5220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3533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Třídící interval (</a:t>
                          </a: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</a:t>
                          </a: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Empirické četnosti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i</m:t>
                                  </m:r>
                                </m:sub>
                              </m:sSub>
                            </m:oMath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Očekávané pravd.</a:t>
                          </a:r>
                          <a:r>
                            <a:rPr lang="cs-CZ" sz="1600" b="0" baseline="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0" i="1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cs-CZ" sz="1600" b="0" i="1" baseline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b="0" i="1" baseline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sub>
                                      <m:r>
                                        <a:rPr lang="cs-CZ" sz="1600" b="0" i="1" baseline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oMath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−∞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1,5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0,174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1,5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1,8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0,024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72458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1,8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2,0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7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0,017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2,0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2,5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2,5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2,9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2,9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3,6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0,078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3,6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4,0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4,0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4,4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9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4,4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4,9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0,060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4,9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5,8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0,106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5,8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6,8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0,106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6,8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8,7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0,145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8,7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∞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0,107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Celkem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-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1,000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7" name="Tabulka 16">
                <a:extLst>
                  <a:ext uri="{FF2B5EF4-FFF2-40B4-BE49-F238E27FC236}">
                    <a16:creationId xmlns:a16="http://schemas.microsoft.com/office/drawing/2014/main" id="{976921CE-D333-488E-BB99-3BB0096C4B7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8994" y="2079593"/>
              <a:ext cx="6710115" cy="3681476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81327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093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5220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3533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677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Třídící interval (</a:t>
                          </a: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</a:t>
                          </a: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3145" t="-52273" r="-104748" b="-13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4245" t="-52273" r="-570" b="-132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167500" r="-246429" b="-13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0,174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267500" r="-246429" b="-12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0,024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7245800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367500" r="-246429" b="-11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7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0,017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467500" r="-246429" b="-10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567500" r="-246429" b="-9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667500" r="-246429" b="-8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0,078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767500" r="-246429" b="-7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846341" r="-246429" b="-6414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9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970000" r="-246429" b="-5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0,060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1070000" r="-246429" b="-4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0,106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1170000" r="-246429" b="-3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0,106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1270000" r="-246429" b="-2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0,145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1370000" r="-246429" b="-1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0,107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Celkem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-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1,000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01A885DC-3216-4992-9EA0-F18B631DA8A5}"/>
                  </a:ext>
                </a:extLst>
              </p:cNvPr>
              <p:cNvSpPr txBox="1"/>
              <p:nvPr/>
            </p:nvSpPr>
            <p:spPr>
              <a:xfrm>
                <a:off x="592667" y="5962382"/>
                <a:ext cx="87849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i="1">
                        <a:solidFill>
                          <a:schemeClr val="tx2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cs-CZ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d>
                          <m:dPr>
                            <m:endChr m:val=""/>
                            <m:ctrlPr>
                              <a:rPr lang="cs-CZ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−∞</m:t>
                            </m:r>
                            <m:r>
                              <a:rPr lang="en-US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;</m:t>
                            </m:r>
                            <m:d>
                              <m:dPr>
                                <m:begChr m:val=""/>
                                <m:endChr m:val="〉"/>
                                <m:ctrlPr>
                                  <a:rPr lang="cs-CZ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1,5</m:t>
                                </m:r>
                              </m:e>
                            </m:d>
                          </m:e>
                        </m:d>
                        <m:r>
                          <m:rPr>
                            <m:nor/>
                          </m:rPr>
                          <a:rPr lang="cs-CZ" dirty="0">
                            <a:solidFill>
                              <a:schemeClr val="tx2"/>
                            </a:solidFill>
                            <a:latin typeface="Times New Roman"/>
                            <a:ea typeface="Times New Roman"/>
                          </a:rPr>
                          <m:t> </m:t>
                        </m:r>
                      </m:e>
                    </m:d>
                    <m:r>
                      <a:rPr lang="cs-CZ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cs-CZ" i="1">
                        <a:solidFill>
                          <a:schemeClr val="tx2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cs-CZ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&lt;1,5</m:t>
                        </m:r>
                      </m:e>
                    </m:d>
                    <m:r>
                      <a:rPr lang="cs-CZ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cs-CZ" i="1">
                        <a:solidFill>
                          <a:schemeClr val="tx2"/>
                        </a:solidFill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chemeClr val="tx2"/>
                            </a:solidFill>
                            <a:latin typeface="Cambria Math"/>
                          </a:rPr>
                          <m:t>1,5</m:t>
                        </m:r>
                      </m:e>
                    </m:d>
                  </m:oMath>
                </a14:m>
                <a:r>
                  <a:rPr lang="cs-CZ" dirty="0">
                    <a:solidFill>
                      <a:schemeClr val="tx2"/>
                    </a:solidFill>
                  </a:rPr>
                  <a:t>, kde 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chemeClr val="tx2"/>
                        </a:solidFill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cs-CZ" dirty="0">
                    <a:solidFill>
                      <a:schemeClr val="tx2"/>
                    </a:solidFill>
                  </a:rPr>
                  <a:t> je </a:t>
                </a:r>
                <a:r>
                  <a:rPr lang="cs-CZ" dirty="0" err="1">
                    <a:solidFill>
                      <a:schemeClr val="tx2"/>
                    </a:solidFill>
                  </a:rPr>
                  <a:t>distr</a:t>
                </a:r>
                <a:r>
                  <a:rPr lang="cs-CZ" dirty="0">
                    <a:solidFill>
                      <a:schemeClr val="tx2"/>
                    </a:solidFill>
                  </a:rPr>
                  <a:t>. f-</a:t>
                </a:r>
                <a:r>
                  <a:rPr lang="cs-CZ" dirty="0" err="1">
                    <a:solidFill>
                      <a:schemeClr val="tx2"/>
                    </a:solidFill>
                  </a:rPr>
                  <a:t>ce</a:t>
                </a:r>
                <a:r>
                  <a:rPr lang="cs-CZ" dirty="0">
                    <a:solidFill>
                      <a:schemeClr val="tx2"/>
                    </a:solidFill>
                  </a:rPr>
                  <a:t> rozdělení 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chemeClr val="tx2"/>
                        </a:solidFill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cs-CZ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chemeClr val="tx2"/>
                            </a:solidFill>
                            <a:latin typeface="Cambria Math"/>
                          </a:rPr>
                          <m:t>4,6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;10,9</m:t>
                        </m:r>
                      </m:e>
                    </m:d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01A885DC-3216-4992-9EA0-F18B631DA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667" y="5962382"/>
                <a:ext cx="8784976" cy="369332"/>
              </a:xfrm>
              <a:prstGeom prst="rect">
                <a:avLst/>
              </a:prstGeom>
              <a:blipFill>
                <a:blip r:embed="rId4"/>
                <a:stretch>
                  <a:fillRect t="-119672" b="-18360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pojnice: pravoúhlá 17">
            <a:extLst>
              <a:ext uri="{FF2B5EF4-FFF2-40B4-BE49-F238E27FC236}">
                <a16:creationId xmlns:a16="http://schemas.microsoft.com/office/drawing/2014/main" id="{927219E1-8A60-4243-A64C-8A981B895F48}"/>
              </a:ext>
            </a:extLst>
          </p:cNvPr>
          <p:cNvCxnSpPr>
            <a:cxnSpLocks/>
          </p:cNvCxnSpPr>
          <p:nvPr/>
        </p:nvCxnSpPr>
        <p:spPr>
          <a:xfrm rot="16200000" flipV="1">
            <a:off x="6576694" y="3492097"/>
            <a:ext cx="3305816" cy="1309258"/>
          </a:xfrm>
          <a:prstGeom prst="bentConnector3">
            <a:avLst>
              <a:gd name="adj1" fmla="val 100134"/>
            </a:avLst>
          </a:prstGeom>
          <a:ln w="28575">
            <a:solidFill>
              <a:srgbClr val="00A4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355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14826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1800" b="1" dirty="0"/>
              <a:t>Řešení</a:t>
            </a:r>
            <a:r>
              <a:rPr lang="cs-CZ" sz="1800" dirty="0"/>
              <a:t>: </a:t>
            </a:r>
            <a:endParaRPr lang="cs-CZ" sz="1800" i="1" dirty="0">
              <a:latin typeface="Cambria Math" panose="02040503050406030204" pitchFamily="18" charset="0"/>
            </a:endParaRP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Určíme očekávané pravděpodobnosti.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spcBef>
                <a:spcPts val="0"/>
              </a:spcBef>
              <a:buNone/>
            </a:pPr>
            <a:endParaRPr lang="cs-CZ" sz="800" dirty="0"/>
          </a:p>
          <a:p>
            <a:pPr marL="0" indent="0">
              <a:spcBef>
                <a:spcPts val="0"/>
              </a:spcBef>
              <a:buNone/>
            </a:pPr>
            <a:endParaRPr lang="cs-CZ" sz="1800" dirty="0"/>
          </a:p>
          <a:p>
            <a:pPr marL="0" indent="0" algn="just">
              <a:buNone/>
            </a:pPr>
            <a:endParaRPr lang="cs-CZ" sz="1800" dirty="0"/>
          </a:p>
          <a:p>
            <a:pPr algn="just"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8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sz="1800" dirty="0"/>
          </a:p>
          <a:p>
            <a:pPr marL="0" indent="0" algn="just">
              <a:buNone/>
            </a:pPr>
            <a:endParaRPr lang="cs-CZ" sz="18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Testy dobré shody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39</a:t>
            </a:fld>
            <a:r>
              <a:rPr lang="cs-CZ" dirty="0"/>
              <a:t> / 54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test dobré shody s očekávaným rozdělením</a:t>
                </a:r>
              </a:p>
            </p:txBody>
          </p:sp>
        </mc:Choice>
        <mc:Fallback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  <a:blipFill>
                <a:blip r:embed="rId2"/>
                <a:stretch>
                  <a:fillRect t="-1667" b="-3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7" name="Tabulka 16">
                <a:extLst>
                  <a:ext uri="{FF2B5EF4-FFF2-40B4-BE49-F238E27FC236}">
                    <a16:creationId xmlns:a16="http://schemas.microsoft.com/office/drawing/2014/main" id="{976921CE-D333-488E-BB99-3BB0096C4B7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8994" y="2079593"/>
              <a:ext cx="6710115" cy="3681476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81327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093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5220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3533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Třídící interval (</a:t>
                          </a: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</a:t>
                          </a: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Empirické četnosti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i</m:t>
                                  </m:r>
                                </m:sub>
                              </m:sSub>
                            </m:oMath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Očekávané pravd.</a:t>
                          </a:r>
                          <a:r>
                            <a:rPr lang="cs-CZ" sz="1600" b="0" baseline="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0" i="1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cs-CZ" sz="1600" b="0" i="1" baseline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b="0" i="1" baseline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sub>
                                      <m:r>
                                        <a:rPr lang="cs-CZ" sz="1600" b="0" i="1" baseline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oMath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−∞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1,5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0,174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1,5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1,8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0,024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72458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1,8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2,0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7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0,017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2,0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2,5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2,5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2,9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2,9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3,6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0,078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3,6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4,0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4,0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4,4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9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4,4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4,9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0,060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4,9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5,8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0,106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5,8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6,8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0,106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6,8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8,7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0,145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8,7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∞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0,107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Celkem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-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1,000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7" name="Tabulka 16">
                <a:extLst>
                  <a:ext uri="{FF2B5EF4-FFF2-40B4-BE49-F238E27FC236}">
                    <a16:creationId xmlns:a16="http://schemas.microsoft.com/office/drawing/2014/main" id="{976921CE-D333-488E-BB99-3BB0096C4B7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8994" y="2079593"/>
              <a:ext cx="6710115" cy="3681476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81327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093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5220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3533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677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Třídící interval (</a:t>
                          </a: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</a:t>
                          </a: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3145" t="-52273" r="-104748" b="-13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4245" t="-52273" r="-570" b="-132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167500" r="-246429" b="-13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0,174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267500" r="-246429" b="-12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0,024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7245800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367500" r="-246429" b="-11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7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0,017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467500" r="-246429" b="-10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567500" r="-246429" b="-9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667500" r="-246429" b="-8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0,078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767500" r="-246429" b="-7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846341" r="-246429" b="-6414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9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970000" r="-246429" b="-5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0,060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1070000" r="-246429" b="-4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0,106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1170000" r="-246429" b="-3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0,106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1270000" r="-246429" b="-2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0,145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1370000" r="-246429" b="-1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0,107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Celkem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-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1,000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01A885DC-3216-4992-9EA0-F18B631DA8A5}"/>
                  </a:ext>
                </a:extLst>
              </p:cNvPr>
              <p:cNvSpPr txBox="1"/>
              <p:nvPr/>
            </p:nvSpPr>
            <p:spPr>
              <a:xfrm>
                <a:off x="592667" y="5962382"/>
                <a:ext cx="87849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i="1">
                        <a:solidFill>
                          <a:schemeClr val="tx2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cs-CZ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d>
                          <m:dPr>
                            <m:endChr m:val=""/>
                            <m:ctrlPr>
                              <a:rPr lang="cs-CZ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1,5</m:t>
                            </m:r>
                            <m:r>
                              <a:rPr lang="en-US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;</m:t>
                            </m:r>
                            <m:d>
                              <m:dPr>
                                <m:begChr m:val=""/>
                                <m:endChr m:val="〉"/>
                                <m:ctrlPr>
                                  <a:rPr lang="cs-CZ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1,8</m:t>
                                </m:r>
                              </m:e>
                            </m:d>
                          </m:e>
                        </m:d>
                        <m:r>
                          <m:rPr>
                            <m:nor/>
                          </m:rPr>
                          <a:rPr lang="cs-CZ" dirty="0">
                            <a:solidFill>
                              <a:schemeClr val="tx2"/>
                            </a:solidFill>
                            <a:latin typeface="Times New Roman"/>
                            <a:ea typeface="Times New Roman"/>
                          </a:rPr>
                          <m:t> </m:t>
                        </m:r>
                      </m:e>
                    </m:d>
                    <m:r>
                      <a:rPr lang="cs-CZ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cs-CZ" i="1">
                        <a:solidFill>
                          <a:schemeClr val="tx2"/>
                        </a:solidFill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chemeClr val="tx2"/>
                            </a:solidFill>
                            <a:latin typeface="Cambria Math"/>
                          </a:rPr>
                          <m:t>1,8</m:t>
                        </m:r>
                      </m:e>
                    </m:d>
                    <m:r>
                      <a:rPr lang="cs-CZ" i="1">
                        <a:solidFill>
                          <a:schemeClr val="tx2"/>
                        </a:solidFill>
                        <a:latin typeface="Cambria Math"/>
                      </a:rPr>
                      <m:t>−</m:t>
                    </m:r>
                    <m:r>
                      <a:rPr lang="cs-CZ" i="1">
                        <a:solidFill>
                          <a:schemeClr val="tx2"/>
                        </a:solidFill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chemeClr val="tx2"/>
                            </a:solidFill>
                            <a:latin typeface="Cambria Math"/>
                          </a:rPr>
                          <m:t>1,5</m:t>
                        </m:r>
                      </m:e>
                    </m:d>
                  </m:oMath>
                </a14:m>
                <a:r>
                  <a:rPr lang="cs-CZ" dirty="0">
                    <a:solidFill>
                      <a:schemeClr val="tx2"/>
                    </a:solidFill>
                  </a:rPr>
                  <a:t>, kde 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chemeClr val="tx2"/>
                        </a:solidFill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cs-CZ" dirty="0">
                    <a:solidFill>
                      <a:schemeClr val="tx2"/>
                    </a:solidFill>
                  </a:rPr>
                  <a:t> je </a:t>
                </a:r>
                <a:r>
                  <a:rPr lang="cs-CZ" dirty="0" err="1">
                    <a:solidFill>
                      <a:schemeClr val="tx2"/>
                    </a:solidFill>
                  </a:rPr>
                  <a:t>distr</a:t>
                </a:r>
                <a:r>
                  <a:rPr lang="cs-CZ" dirty="0">
                    <a:solidFill>
                      <a:schemeClr val="tx2"/>
                    </a:solidFill>
                  </a:rPr>
                  <a:t>. f-</a:t>
                </a:r>
                <a:r>
                  <a:rPr lang="cs-CZ" dirty="0" err="1">
                    <a:solidFill>
                      <a:schemeClr val="tx2"/>
                    </a:solidFill>
                  </a:rPr>
                  <a:t>ce</a:t>
                </a:r>
                <a:r>
                  <a:rPr lang="cs-CZ" dirty="0">
                    <a:solidFill>
                      <a:schemeClr val="tx2"/>
                    </a:solidFill>
                  </a:rPr>
                  <a:t> rozdělení 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chemeClr val="tx2"/>
                        </a:solidFill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cs-CZ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chemeClr val="tx2"/>
                            </a:solidFill>
                            <a:latin typeface="Cambria Math"/>
                          </a:rPr>
                          <m:t>4,6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;10,9</m:t>
                        </m:r>
                      </m:e>
                    </m:d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01A885DC-3216-4992-9EA0-F18B631DA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667" y="5962382"/>
                <a:ext cx="8784976" cy="369332"/>
              </a:xfrm>
              <a:prstGeom prst="rect">
                <a:avLst/>
              </a:prstGeom>
              <a:blipFill>
                <a:blip r:embed="rId4"/>
                <a:stretch>
                  <a:fillRect t="-119672" b="-18360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pojnice: pravoúhlá 17">
            <a:extLst>
              <a:ext uri="{FF2B5EF4-FFF2-40B4-BE49-F238E27FC236}">
                <a16:creationId xmlns:a16="http://schemas.microsoft.com/office/drawing/2014/main" id="{927219E1-8A60-4243-A64C-8A981B895F48}"/>
              </a:ext>
            </a:extLst>
          </p:cNvPr>
          <p:cNvCxnSpPr>
            <a:cxnSpLocks/>
          </p:cNvCxnSpPr>
          <p:nvPr/>
        </p:nvCxnSpPr>
        <p:spPr>
          <a:xfrm rot="16200000" flipV="1">
            <a:off x="6379220" y="3824650"/>
            <a:ext cx="3098086" cy="841667"/>
          </a:xfrm>
          <a:prstGeom prst="bentConnector3">
            <a:avLst>
              <a:gd name="adj1" fmla="val 99974"/>
            </a:avLst>
          </a:prstGeom>
          <a:ln w="28575">
            <a:solidFill>
              <a:srgbClr val="00A4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563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02645"/>
              </a:xfrm>
            </p:spPr>
            <p:txBody>
              <a:bodyPr>
                <a:noAutofit/>
              </a:bodyPr>
              <a:lstStyle/>
              <a:p>
                <a:pPr marL="0" indent="0" algn="ctr">
                  <a:lnSpc>
                    <a:spcPct val="120000"/>
                  </a:lnSpc>
                  <a:spcAft>
                    <a:spcPts val="1200"/>
                  </a:spcAft>
                  <a:buClr>
                    <a:srgbClr val="00A499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dirty="0"/>
                  <a:t>: Data </a:t>
                </a:r>
                <a:r>
                  <a:rPr lang="cs-CZ" b="1" dirty="0">
                    <a:solidFill>
                      <a:srgbClr val="00A499"/>
                    </a:solidFill>
                  </a:rPr>
                  <a:t>jsou</a:t>
                </a:r>
                <a:r>
                  <a:rPr lang="cs-CZ" dirty="0"/>
                  <a:t> výběrem z daného rozdělení. (Teoretické a výběrové rozdělení se </a:t>
                </a:r>
                <a:r>
                  <a:rPr lang="cs-CZ" b="1" dirty="0">
                    <a:solidFill>
                      <a:srgbClr val="00A499"/>
                    </a:solidFill>
                  </a:rPr>
                  <a:t>shodují</a:t>
                </a:r>
                <a:r>
                  <a:rPr lang="cs-CZ" dirty="0"/>
                  <a:t>.)</a:t>
                </a:r>
              </a:p>
              <a:p>
                <a:pPr marL="0" indent="0" algn="ctr">
                  <a:lnSpc>
                    <a:spcPct val="120000"/>
                  </a:lnSpc>
                  <a:buClr>
                    <a:srgbClr val="00A499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: Data </a:t>
                </a:r>
                <a:r>
                  <a:rPr lang="cs-CZ" b="1" dirty="0">
                    <a:solidFill>
                      <a:srgbClr val="00A499"/>
                    </a:solidFill>
                  </a:rPr>
                  <a:t>nejsou</a:t>
                </a:r>
                <a:r>
                  <a:rPr lang="cs-CZ" dirty="0"/>
                  <a:t> výběrem z daného rozdělení. (Teoretické a výběrové rozdělení se </a:t>
                </a:r>
                <a:r>
                  <a:rPr lang="cs-CZ" b="1" dirty="0">
                    <a:solidFill>
                      <a:srgbClr val="00A499"/>
                    </a:solidFill>
                  </a:rPr>
                  <a:t>neshodují</a:t>
                </a:r>
                <a:r>
                  <a:rPr lang="cs-CZ" dirty="0"/>
                  <a:t>.)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00A499"/>
                  </a:buClr>
                  <a:buNone/>
                </a:pPr>
                <a:endParaRPr lang="cs-CZ" sz="800" b="1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00A499"/>
                  </a:buClr>
                  <a:buNone/>
                </a:pPr>
                <a:endParaRPr lang="cs-CZ" b="1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00A499"/>
                  </a:buClr>
                  <a:buNone/>
                </a:pPr>
                <a:r>
                  <a:rPr lang="cs-CZ" b="1" dirty="0"/>
                  <a:t>Vybrané testy dobré shody</a:t>
                </a:r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</a:t>
                </a:r>
                <a:r>
                  <a:rPr lang="cs-CZ" sz="1800" dirty="0"/>
                  <a:t>test dobré shody - ověření, zda jsou </a:t>
                </a:r>
                <a:r>
                  <a:rPr lang="cs-CZ" sz="1800" dirty="0" err="1"/>
                  <a:t>rel</a:t>
                </a:r>
                <a:r>
                  <a:rPr lang="cs-CZ" sz="1800" dirty="0"/>
                  <a:t>. četnosti jednotlivých variant rovny číslům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/>
                  <a:t>; …;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cs-CZ" sz="1800" dirty="0"/>
                  <a:t>,</a:t>
                </a:r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1800" dirty="0"/>
                  <a:t>- test dobré shody s očekávaným rozdělením</a:t>
                </a:r>
              </a:p>
              <a:p>
                <a:pPr lvl="1">
                  <a:lnSpc>
                    <a:spcPct val="120000"/>
                  </a:lnSpc>
                  <a:spcAft>
                    <a:spcPts val="6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800" dirty="0"/>
                  <a:t>úplně specifikovaný test,</a:t>
                </a:r>
              </a:p>
              <a:p>
                <a:pPr lvl="1">
                  <a:lnSpc>
                    <a:spcPct val="120000"/>
                  </a:lnSpc>
                  <a:spcAft>
                    <a:spcPts val="6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800" dirty="0"/>
                  <a:t>neúplně specifikovaných test,</a:t>
                </a:r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800" dirty="0" err="1"/>
                  <a:t>Kolmogorovův</a:t>
                </a:r>
                <a:r>
                  <a:rPr lang="cs-CZ" sz="1800" dirty="0"/>
                  <a:t>-Smirnovův </a:t>
                </a:r>
                <a:r>
                  <a:rPr lang="cs-CZ" sz="1800" dirty="0" err="1"/>
                  <a:t>jednovýběrový</a:t>
                </a:r>
                <a:r>
                  <a:rPr lang="cs-CZ" sz="1800" dirty="0"/>
                  <a:t> test</a:t>
                </a:r>
              </a:p>
              <a:p>
                <a:pPr lvl="1">
                  <a:buClr>
                    <a:srgbClr val="00A499"/>
                  </a:buClr>
                  <a:buFont typeface="Wingdings" panose="05000000000000000000" pitchFamily="2" charset="2"/>
                  <a:buChar char="ü"/>
                </a:pPr>
                <a:endParaRPr lang="cs-CZ" dirty="0"/>
              </a:p>
              <a:p>
                <a:pPr lvl="1">
                  <a:buClr>
                    <a:srgbClr val="00A499"/>
                  </a:buClr>
                  <a:buFont typeface="Wingdings" panose="05000000000000000000" pitchFamily="2" charset="2"/>
                  <a:buChar char="ü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02645"/>
              </a:xfrm>
              <a:blipFill>
                <a:blip r:embed="rId2"/>
                <a:stretch>
                  <a:fillRect l="-548" b="-24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Testy dobré shody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</a:t>
            </a:fld>
            <a:r>
              <a:rPr lang="cs-CZ" dirty="0"/>
              <a:t> / 54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Testy dobré shody</a:t>
            </a:r>
          </a:p>
        </p:txBody>
      </p:sp>
    </p:spTree>
    <p:extLst>
      <p:ext uri="{BB962C8B-B14F-4D97-AF65-F5344CB8AC3E}">
        <p14:creationId xmlns:p14="http://schemas.microsoft.com/office/powerpoint/2010/main" val="20595383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14826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1800" b="1" dirty="0"/>
              <a:t>Řešení</a:t>
            </a:r>
            <a:r>
              <a:rPr lang="cs-CZ" sz="1800" dirty="0"/>
              <a:t>: </a:t>
            </a:r>
            <a:endParaRPr lang="cs-CZ" sz="1800" i="1" dirty="0">
              <a:latin typeface="Cambria Math" panose="02040503050406030204" pitchFamily="18" charset="0"/>
            </a:endParaRP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Určíme očekávané pravděpodobnosti.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spcBef>
                <a:spcPts val="0"/>
              </a:spcBef>
              <a:buNone/>
            </a:pPr>
            <a:endParaRPr lang="cs-CZ" sz="800" dirty="0"/>
          </a:p>
          <a:p>
            <a:pPr marL="0" indent="0">
              <a:spcBef>
                <a:spcPts val="0"/>
              </a:spcBef>
              <a:buNone/>
            </a:pPr>
            <a:endParaRPr lang="cs-CZ" sz="1800" dirty="0"/>
          </a:p>
          <a:p>
            <a:pPr marL="0" indent="0" algn="just">
              <a:buNone/>
            </a:pPr>
            <a:endParaRPr lang="cs-CZ" sz="1800" dirty="0"/>
          </a:p>
          <a:p>
            <a:pPr algn="just"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8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sz="1800" dirty="0"/>
          </a:p>
          <a:p>
            <a:pPr marL="0" indent="0" algn="just">
              <a:buNone/>
            </a:pPr>
            <a:endParaRPr lang="cs-CZ" sz="18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Testy dobré shody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40</a:t>
            </a:fld>
            <a:r>
              <a:rPr lang="cs-CZ" dirty="0"/>
              <a:t> / 54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test dobré shody s očekávaným rozdělením</a:t>
                </a:r>
              </a:p>
            </p:txBody>
          </p:sp>
        </mc:Choice>
        <mc:Fallback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  <a:blipFill>
                <a:blip r:embed="rId2"/>
                <a:stretch>
                  <a:fillRect t="-1667" b="-3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7" name="Tabulka 16">
                <a:extLst>
                  <a:ext uri="{FF2B5EF4-FFF2-40B4-BE49-F238E27FC236}">
                    <a16:creationId xmlns:a16="http://schemas.microsoft.com/office/drawing/2014/main" id="{976921CE-D333-488E-BB99-3BB0096C4B7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8994" y="2079593"/>
              <a:ext cx="6710115" cy="3681476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81327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093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5220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3533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Třídící interval (</a:t>
                          </a: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</a:t>
                          </a: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Empirické četnosti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i</m:t>
                                  </m:r>
                                </m:sub>
                              </m:sSub>
                            </m:oMath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Očekávané pravd.</a:t>
                          </a:r>
                          <a:r>
                            <a:rPr lang="cs-CZ" sz="1600" b="0" baseline="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0" i="1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cs-CZ" sz="1600" b="0" i="1" baseline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b="0" i="1" baseline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sub>
                                      <m:r>
                                        <a:rPr lang="cs-CZ" sz="1600" b="0" i="1" baseline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oMath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−∞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1,5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0,174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1,5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1,8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0,024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72458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1,8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2,0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7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0,017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2,0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2,5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2,5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2,9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2,9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3,6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0,078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3,6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4,0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4,0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4,4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9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4,4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4,9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0,060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4,9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5,8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0,106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5,8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6,8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0,106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6,8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8,7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0,145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8,7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∞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0,107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Celkem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-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1,000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7" name="Tabulka 16">
                <a:extLst>
                  <a:ext uri="{FF2B5EF4-FFF2-40B4-BE49-F238E27FC236}">
                    <a16:creationId xmlns:a16="http://schemas.microsoft.com/office/drawing/2014/main" id="{976921CE-D333-488E-BB99-3BB0096C4B7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8994" y="2079593"/>
              <a:ext cx="6710115" cy="3681476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81327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093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5220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3533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677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Třídící interval (</a:t>
                          </a: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</a:t>
                          </a: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3145" t="-52273" r="-104748" b="-13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4245" t="-52273" r="-570" b="-132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167500" r="-246429" b="-13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0,174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267500" r="-246429" b="-12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0,024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7245800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367500" r="-246429" b="-11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7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0,017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467500" r="-246429" b="-10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567500" r="-246429" b="-9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667500" r="-246429" b="-8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0,078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767500" r="-246429" b="-7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846341" r="-246429" b="-6414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9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970000" r="-246429" b="-5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0,060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1070000" r="-246429" b="-4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0,106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1170000" r="-246429" b="-3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0,106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1270000" r="-246429" b="-2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0,145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1370000" r="-246429" b="-1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0,107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Celkem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-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1,000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01A885DC-3216-4992-9EA0-F18B631DA8A5}"/>
                  </a:ext>
                </a:extLst>
              </p:cNvPr>
              <p:cNvSpPr txBox="1"/>
              <p:nvPr/>
            </p:nvSpPr>
            <p:spPr>
              <a:xfrm>
                <a:off x="592667" y="5962382"/>
                <a:ext cx="87849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i="1">
                        <a:solidFill>
                          <a:schemeClr val="tx2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cs-CZ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d>
                          <m:dPr>
                            <m:endChr m:val=""/>
                            <m:ctrlPr>
                              <a:rPr lang="cs-CZ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1,8</m:t>
                            </m:r>
                            <m:r>
                              <a:rPr lang="en-US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;</m:t>
                            </m:r>
                            <m:d>
                              <m:dPr>
                                <m:begChr m:val=""/>
                                <m:endChr m:val="〉"/>
                                <m:ctrlPr>
                                  <a:rPr lang="cs-CZ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cs-CZ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d>
                          </m:e>
                        </m:d>
                        <m:r>
                          <m:rPr>
                            <m:nor/>
                          </m:rPr>
                          <a:rPr lang="cs-CZ" dirty="0">
                            <a:solidFill>
                              <a:schemeClr val="tx2"/>
                            </a:solidFill>
                            <a:latin typeface="Times New Roman"/>
                            <a:ea typeface="Times New Roman"/>
                          </a:rPr>
                          <m:t> </m:t>
                        </m:r>
                      </m:e>
                    </m:d>
                    <m:r>
                      <a:rPr lang="cs-CZ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cs-CZ" i="1">
                        <a:solidFill>
                          <a:schemeClr val="tx2"/>
                        </a:solidFill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chemeClr val="tx2"/>
                            </a:solidFill>
                            <a:latin typeface="Cambria Math"/>
                          </a:rPr>
                          <m:t>2,0</m:t>
                        </m:r>
                      </m:e>
                    </m:d>
                    <m:r>
                      <a:rPr lang="cs-CZ" i="1">
                        <a:solidFill>
                          <a:schemeClr val="tx2"/>
                        </a:solidFill>
                        <a:latin typeface="Cambria Math"/>
                      </a:rPr>
                      <m:t>−</m:t>
                    </m:r>
                    <m:r>
                      <a:rPr lang="cs-CZ" i="1">
                        <a:solidFill>
                          <a:schemeClr val="tx2"/>
                        </a:solidFill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chemeClr val="tx2"/>
                            </a:solidFill>
                            <a:latin typeface="Cambria Math"/>
                          </a:rPr>
                          <m:t>1,8</m:t>
                        </m:r>
                      </m:e>
                    </m:d>
                  </m:oMath>
                </a14:m>
                <a:r>
                  <a:rPr lang="cs-CZ" dirty="0">
                    <a:solidFill>
                      <a:schemeClr val="tx2"/>
                    </a:solidFill>
                  </a:rPr>
                  <a:t>, kde 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chemeClr val="tx2"/>
                        </a:solidFill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cs-CZ" dirty="0">
                    <a:solidFill>
                      <a:schemeClr val="tx2"/>
                    </a:solidFill>
                  </a:rPr>
                  <a:t> je </a:t>
                </a:r>
                <a:r>
                  <a:rPr lang="cs-CZ" dirty="0" err="1">
                    <a:solidFill>
                      <a:schemeClr val="tx2"/>
                    </a:solidFill>
                  </a:rPr>
                  <a:t>distr</a:t>
                </a:r>
                <a:r>
                  <a:rPr lang="cs-CZ" dirty="0">
                    <a:solidFill>
                      <a:schemeClr val="tx2"/>
                    </a:solidFill>
                  </a:rPr>
                  <a:t>. f-</a:t>
                </a:r>
                <a:r>
                  <a:rPr lang="cs-CZ" dirty="0" err="1">
                    <a:solidFill>
                      <a:schemeClr val="tx2"/>
                    </a:solidFill>
                  </a:rPr>
                  <a:t>ce</a:t>
                </a:r>
                <a:r>
                  <a:rPr lang="cs-CZ" dirty="0">
                    <a:solidFill>
                      <a:schemeClr val="tx2"/>
                    </a:solidFill>
                  </a:rPr>
                  <a:t> rozdělení 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chemeClr val="tx2"/>
                        </a:solidFill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cs-CZ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chemeClr val="tx2"/>
                            </a:solidFill>
                            <a:latin typeface="Cambria Math"/>
                          </a:rPr>
                          <m:t>4,6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;10,9</m:t>
                        </m:r>
                      </m:e>
                    </m:d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01A885DC-3216-4992-9EA0-F18B631DA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667" y="5962382"/>
                <a:ext cx="8784976" cy="369332"/>
              </a:xfrm>
              <a:prstGeom prst="rect">
                <a:avLst/>
              </a:prstGeom>
              <a:blipFill>
                <a:blip r:embed="rId4"/>
                <a:stretch>
                  <a:fillRect t="-119672" b="-18360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pojnice: pravoúhlá 17">
            <a:extLst>
              <a:ext uri="{FF2B5EF4-FFF2-40B4-BE49-F238E27FC236}">
                <a16:creationId xmlns:a16="http://schemas.microsoft.com/office/drawing/2014/main" id="{927219E1-8A60-4243-A64C-8A981B895F48}"/>
              </a:ext>
            </a:extLst>
          </p:cNvPr>
          <p:cNvCxnSpPr>
            <a:cxnSpLocks/>
          </p:cNvCxnSpPr>
          <p:nvPr/>
        </p:nvCxnSpPr>
        <p:spPr>
          <a:xfrm rot="16200000" flipV="1">
            <a:off x="6517914" y="3963345"/>
            <a:ext cx="2848704" cy="813659"/>
          </a:xfrm>
          <a:prstGeom prst="bentConnector3">
            <a:avLst>
              <a:gd name="adj1" fmla="val 99790"/>
            </a:avLst>
          </a:prstGeom>
          <a:ln w="28575">
            <a:solidFill>
              <a:srgbClr val="00A4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8115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14826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1800" b="1" dirty="0"/>
              <a:t>Řešení</a:t>
            </a:r>
            <a:r>
              <a:rPr lang="cs-CZ" sz="1800" dirty="0"/>
              <a:t>: </a:t>
            </a:r>
            <a:endParaRPr lang="cs-CZ" sz="1800" i="1" dirty="0">
              <a:latin typeface="Cambria Math" panose="02040503050406030204" pitchFamily="18" charset="0"/>
            </a:endParaRP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Určíme očekávané pravděpodobnosti.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spcBef>
                <a:spcPts val="0"/>
              </a:spcBef>
              <a:buNone/>
            </a:pPr>
            <a:endParaRPr lang="cs-CZ" sz="800" dirty="0"/>
          </a:p>
          <a:p>
            <a:pPr marL="0" indent="0">
              <a:spcBef>
                <a:spcPts val="0"/>
              </a:spcBef>
              <a:buNone/>
            </a:pPr>
            <a:endParaRPr lang="cs-CZ" sz="1800" dirty="0"/>
          </a:p>
          <a:p>
            <a:pPr marL="0" indent="0" algn="just">
              <a:buNone/>
            </a:pPr>
            <a:endParaRPr lang="cs-CZ" sz="1800" dirty="0"/>
          </a:p>
          <a:p>
            <a:pPr algn="just"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8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sz="1800" dirty="0"/>
          </a:p>
          <a:p>
            <a:pPr marL="0" indent="0" algn="just">
              <a:buNone/>
            </a:pPr>
            <a:endParaRPr lang="cs-CZ" sz="18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Testy dobré shody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41</a:t>
            </a:fld>
            <a:r>
              <a:rPr lang="cs-CZ" dirty="0"/>
              <a:t> / 54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test dobré shody s očekávaným rozdělením</a:t>
                </a:r>
              </a:p>
            </p:txBody>
          </p:sp>
        </mc:Choice>
        <mc:Fallback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  <a:blipFill>
                <a:blip r:embed="rId2"/>
                <a:stretch>
                  <a:fillRect t="-1667" b="-3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7" name="Tabulka 16">
                <a:extLst>
                  <a:ext uri="{FF2B5EF4-FFF2-40B4-BE49-F238E27FC236}">
                    <a16:creationId xmlns:a16="http://schemas.microsoft.com/office/drawing/2014/main" id="{976921CE-D333-488E-BB99-3BB0096C4B7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8994" y="2079593"/>
              <a:ext cx="6710115" cy="3681476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81327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093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5220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3533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Třídící interval (</a:t>
                          </a: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</a:t>
                          </a: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Empirické četnosti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i</m:t>
                                  </m:r>
                                </m:sub>
                              </m:sSub>
                            </m:oMath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Očekávané pravd.</a:t>
                          </a:r>
                          <a:r>
                            <a:rPr lang="cs-CZ" sz="1600" b="0" baseline="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0" i="1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cs-CZ" sz="1600" b="0" i="1" baseline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b="0" i="1" baseline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sub>
                                      <m:r>
                                        <a:rPr lang="cs-CZ" sz="1600" b="0" i="1" baseline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oMath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−∞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1,5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0,174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1,5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1,8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0,024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72458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1,8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2,0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7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0,017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2,0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2,5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2,5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2,9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2,9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3,6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0,078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3,6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4,0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4,0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4,4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9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4,4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4,9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0,060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4,9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5,8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0,106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5,8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6,8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0,106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6,8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8,7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0,145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8,7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∞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0,107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Celkem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-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1,000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7" name="Tabulka 16">
                <a:extLst>
                  <a:ext uri="{FF2B5EF4-FFF2-40B4-BE49-F238E27FC236}">
                    <a16:creationId xmlns:a16="http://schemas.microsoft.com/office/drawing/2014/main" id="{976921CE-D333-488E-BB99-3BB0096C4B7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8994" y="2079593"/>
              <a:ext cx="6710115" cy="3681476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81327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093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5220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3533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677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Třídící interval (</a:t>
                          </a: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</a:t>
                          </a: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3145" t="-52273" r="-104748" b="-13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4245" t="-52273" r="-570" b="-132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167500" r="-246429" b="-13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0,174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267500" r="-246429" b="-12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0,024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7245800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367500" r="-246429" b="-11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7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0,017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467500" r="-246429" b="-10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567500" r="-246429" b="-9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667500" r="-246429" b="-8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0,078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767500" r="-246429" b="-7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846341" r="-246429" b="-6414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9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970000" r="-246429" b="-5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0,060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1070000" r="-246429" b="-4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0,106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1170000" r="-246429" b="-3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0,106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1270000" r="-246429" b="-2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0,145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214" t="-1370000" r="-246429" b="-1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0,107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Celkem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-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1,000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01A885DC-3216-4992-9EA0-F18B631DA8A5}"/>
                  </a:ext>
                </a:extLst>
              </p:cNvPr>
              <p:cNvSpPr txBox="1"/>
              <p:nvPr/>
            </p:nvSpPr>
            <p:spPr>
              <a:xfrm>
                <a:off x="592667" y="5962382"/>
                <a:ext cx="87849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i="1">
                        <a:solidFill>
                          <a:schemeClr val="tx2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cs-CZ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d>
                          <m:dPr>
                            <m:ctrlPr>
                              <a:rPr lang="cs-CZ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8,7</m:t>
                            </m:r>
                            <m:r>
                              <a:rPr lang="en-US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;</m:t>
                            </m:r>
                            <m:r>
                              <a:rPr lang="cs-CZ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∞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cs-CZ" dirty="0">
                            <a:solidFill>
                              <a:schemeClr val="tx2"/>
                            </a:solidFill>
                            <a:latin typeface="Times New Roman"/>
                            <a:ea typeface="Times New Roman"/>
                          </a:rPr>
                          <m:t> </m:t>
                        </m:r>
                      </m:e>
                    </m:d>
                    <m:r>
                      <a:rPr lang="cs-CZ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cs-CZ" i="1">
                        <a:solidFill>
                          <a:schemeClr val="tx2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cs-CZ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&gt;8,7</m:t>
                        </m:r>
                      </m:e>
                    </m:d>
                    <m:r>
                      <a:rPr lang="cs-CZ" i="1">
                        <a:solidFill>
                          <a:schemeClr val="tx2"/>
                        </a:solidFill>
                        <a:latin typeface="Cambria Math"/>
                      </a:rPr>
                      <m:t>=1−</m:t>
                    </m:r>
                    <m:r>
                      <a:rPr lang="cs-CZ" i="1">
                        <a:solidFill>
                          <a:schemeClr val="tx2"/>
                        </a:solidFill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chemeClr val="tx2"/>
                            </a:solidFill>
                            <a:latin typeface="Cambria Math"/>
                          </a:rPr>
                          <m:t>8,7</m:t>
                        </m:r>
                      </m:e>
                    </m:d>
                  </m:oMath>
                </a14:m>
                <a:r>
                  <a:rPr lang="cs-CZ" dirty="0">
                    <a:solidFill>
                      <a:schemeClr val="tx2"/>
                    </a:solidFill>
                  </a:rPr>
                  <a:t>, kde 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chemeClr val="tx2"/>
                        </a:solidFill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cs-CZ" dirty="0">
                    <a:solidFill>
                      <a:schemeClr val="tx2"/>
                    </a:solidFill>
                  </a:rPr>
                  <a:t> je </a:t>
                </a:r>
                <a:r>
                  <a:rPr lang="cs-CZ" dirty="0" err="1">
                    <a:solidFill>
                      <a:schemeClr val="tx2"/>
                    </a:solidFill>
                  </a:rPr>
                  <a:t>distr</a:t>
                </a:r>
                <a:r>
                  <a:rPr lang="cs-CZ" dirty="0">
                    <a:solidFill>
                      <a:schemeClr val="tx2"/>
                    </a:solidFill>
                  </a:rPr>
                  <a:t>. f-</a:t>
                </a:r>
                <a:r>
                  <a:rPr lang="cs-CZ" dirty="0" err="1">
                    <a:solidFill>
                      <a:schemeClr val="tx2"/>
                    </a:solidFill>
                  </a:rPr>
                  <a:t>ce</a:t>
                </a:r>
                <a:r>
                  <a:rPr lang="cs-CZ" dirty="0">
                    <a:solidFill>
                      <a:schemeClr val="tx2"/>
                    </a:solidFill>
                  </a:rPr>
                  <a:t> rozdělení 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chemeClr val="tx2"/>
                        </a:solidFill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cs-CZ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chemeClr val="tx2"/>
                            </a:solidFill>
                            <a:latin typeface="Cambria Math"/>
                          </a:rPr>
                          <m:t>4,6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;10,9</m:t>
                        </m:r>
                      </m:e>
                    </m:d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01A885DC-3216-4992-9EA0-F18B631DA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667" y="5962382"/>
                <a:ext cx="8784976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pojnice: pravoúhlá 17">
            <a:extLst>
              <a:ext uri="{FF2B5EF4-FFF2-40B4-BE49-F238E27FC236}">
                <a16:creationId xmlns:a16="http://schemas.microsoft.com/office/drawing/2014/main" id="{927219E1-8A60-4243-A64C-8A981B895F48}"/>
              </a:ext>
            </a:extLst>
          </p:cNvPr>
          <p:cNvCxnSpPr>
            <a:cxnSpLocks/>
          </p:cNvCxnSpPr>
          <p:nvPr/>
        </p:nvCxnSpPr>
        <p:spPr>
          <a:xfrm rot="10800000">
            <a:off x="7535436" y="5408469"/>
            <a:ext cx="1572196" cy="386059"/>
          </a:xfrm>
          <a:prstGeom prst="bentConnector3">
            <a:avLst>
              <a:gd name="adj1" fmla="val 1092"/>
            </a:avLst>
          </a:prstGeom>
          <a:ln w="28575">
            <a:solidFill>
              <a:srgbClr val="00A4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2844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14826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1800" b="1" dirty="0"/>
              <a:t>Řešení</a:t>
            </a:r>
            <a:r>
              <a:rPr lang="cs-CZ" sz="1800" dirty="0"/>
              <a:t>: </a:t>
            </a:r>
            <a:endParaRPr lang="cs-CZ" sz="1800" i="1" dirty="0">
              <a:latin typeface="Cambria Math" panose="02040503050406030204" pitchFamily="18" charset="0"/>
            </a:endParaRP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Určíme očekávané četnosti.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spcBef>
                <a:spcPts val="0"/>
              </a:spcBef>
              <a:buNone/>
            </a:pPr>
            <a:endParaRPr lang="cs-CZ" sz="800" dirty="0"/>
          </a:p>
          <a:p>
            <a:pPr marL="0" indent="0">
              <a:spcBef>
                <a:spcPts val="0"/>
              </a:spcBef>
              <a:buNone/>
            </a:pPr>
            <a:endParaRPr lang="cs-CZ" sz="1800" dirty="0"/>
          </a:p>
          <a:p>
            <a:pPr marL="0" indent="0" algn="just">
              <a:buNone/>
            </a:pPr>
            <a:endParaRPr lang="cs-CZ" sz="1800" dirty="0"/>
          </a:p>
          <a:p>
            <a:pPr algn="just"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8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sz="1800" dirty="0"/>
          </a:p>
          <a:p>
            <a:pPr marL="0" indent="0" algn="just">
              <a:buNone/>
            </a:pPr>
            <a:endParaRPr lang="cs-CZ" sz="18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Testy dobré shody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42</a:t>
            </a:fld>
            <a:r>
              <a:rPr lang="cs-CZ" dirty="0"/>
              <a:t> / 54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test dobré shody s očekávaným rozdělením</a:t>
                </a:r>
              </a:p>
            </p:txBody>
          </p:sp>
        </mc:Choice>
        <mc:Fallback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  <a:blipFill>
                <a:blip r:embed="rId2"/>
                <a:stretch>
                  <a:fillRect t="-1667" b="-3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7" name="Tabulka 16">
                <a:extLst>
                  <a:ext uri="{FF2B5EF4-FFF2-40B4-BE49-F238E27FC236}">
                    <a16:creationId xmlns:a16="http://schemas.microsoft.com/office/drawing/2014/main" id="{976921CE-D333-488E-BB99-3BB0096C4B7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8994" y="2079593"/>
              <a:ext cx="9006506" cy="3681476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81327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093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5220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3533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29639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Třídící interval (</a:t>
                          </a: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</a:t>
                          </a: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Empirické četnosti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i</m:t>
                                  </m:r>
                                </m:sub>
                              </m:sSub>
                            </m:oMath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Očekávané pravd.</a:t>
                          </a:r>
                          <a:r>
                            <a:rPr lang="cs-CZ" sz="1600" b="0" baseline="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0" i="1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cs-CZ" sz="1600" b="0" i="1" baseline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b="0" i="1" baseline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sub>
                                      <m:r>
                                        <a:rPr lang="cs-CZ" sz="1600" b="0" i="1" baseline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oMath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Očekávané četnosti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E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i</m:t>
                                  </m:r>
                                </m:sub>
                              </m:sSub>
                            </m:oMath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−∞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1,5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0,174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1,5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1,8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0,024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72458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1,8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2,0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7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0,017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2,0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2,5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0,047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2,5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2,9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0,041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2,9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3,6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0,078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3,6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4,0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0,047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4,0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4,4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0,048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9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4,4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4,9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0,060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4,9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5,8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0,106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5,8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6,8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0,106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6,8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8,7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0,145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8,7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∞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0,107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Celkem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-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1,000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-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7" name="Tabulka 16">
                <a:extLst>
                  <a:ext uri="{FF2B5EF4-FFF2-40B4-BE49-F238E27FC236}">
                    <a16:creationId xmlns:a16="http://schemas.microsoft.com/office/drawing/2014/main" id="{976921CE-D333-488E-BB99-3BB0096C4B7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8994" y="2079593"/>
              <a:ext cx="9006506" cy="3681476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81327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093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5220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3533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29639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2677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Třídící interval (</a:t>
                          </a: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</a:t>
                          </a: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3145" t="-52273" r="-216320" b="-13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4857" t="-52273" r="-108286" b="-13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2308" t="-52273" r="-531" b="-132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687" t="-167500" r="-379359" b="-13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0,174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687" t="-267500" r="-379359" b="-12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0,024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7245800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687" t="-367500" r="-379359" b="-11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7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0,017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687" t="-467500" r="-379359" b="-10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0,047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687" t="-567500" r="-379359" b="-9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0,041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687" t="-667500" r="-379359" b="-8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0,078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687" t="-767500" r="-379359" b="-7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0,047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687" t="-846341" r="-379359" b="-6414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0,048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9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687" t="-970000" r="-379359" b="-5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0,060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687" t="-1070000" r="-379359" b="-4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0,106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687" t="-1170000" r="-379359" b="-3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0,106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687" t="-1270000" r="-379359" b="-2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0,145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687" t="-1370000" r="-379359" b="-1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0,107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Celkem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-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1,000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-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578090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14826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1800" b="1" dirty="0"/>
              <a:t>Řešení</a:t>
            </a:r>
            <a:r>
              <a:rPr lang="cs-CZ" sz="1800" dirty="0"/>
              <a:t>: </a:t>
            </a:r>
            <a:endParaRPr lang="cs-CZ" sz="1800" i="1" dirty="0">
              <a:latin typeface="Cambria Math" panose="02040503050406030204" pitchFamily="18" charset="0"/>
            </a:endParaRP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Určíme očekávané četnosti.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spcBef>
                <a:spcPts val="0"/>
              </a:spcBef>
              <a:buNone/>
            </a:pPr>
            <a:endParaRPr lang="cs-CZ" sz="800" dirty="0"/>
          </a:p>
          <a:p>
            <a:pPr marL="0" indent="0">
              <a:spcBef>
                <a:spcPts val="0"/>
              </a:spcBef>
              <a:buNone/>
            </a:pPr>
            <a:endParaRPr lang="cs-CZ" sz="1800" dirty="0"/>
          </a:p>
          <a:p>
            <a:pPr marL="0" indent="0" algn="just">
              <a:buNone/>
            </a:pPr>
            <a:endParaRPr lang="cs-CZ" sz="1800" dirty="0"/>
          </a:p>
          <a:p>
            <a:pPr algn="just"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8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sz="1800" dirty="0"/>
          </a:p>
          <a:p>
            <a:pPr marL="0" indent="0" algn="just">
              <a:buNone/>
            </a:pPr>
            <a:endParaRPr lang="cs-CZ" sz="18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Testy dobré shody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43</a:t>
            </a:fld>
            <a:r>
              <a:rPr lang="cs-CZ" dirty="0"/>
              <a:t> / 54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test dobré shody s očekávaným rozdělením</a:t>
                </a:r>
              </a:p>
            </p:txBody>
          </p:sp>
        </mc:Choice>
        <mc:Fallback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  <a:blipFill>
                <a:blip r:embed="rId2"/>
                <a:stretch>
                  <a:fillRect t="-1667" b="-3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7" name="Tabulka 16">
                <a:extLst>
                  <a:ext uri="{FF2B5EF4-FFF2-40B4-BE49-F238E27FC236}">
                    <a16:creationId xmlns:a16="http://schemas.microsoft.com/office/drawing/2014/main" id="{976921CE-D333-488E-BB99-3BB0096C4B7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8994" y="2079593"/>
              <a:ext cx="9006506" cy="3681476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81327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093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5220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3533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29639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Třídící interval (</a:t>
                          </a: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</a:t>
                          </a: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Empirické četnosti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i</m:t>
                                  </m:r>
                                </m:sub>
                              </m:sSub>
                            </m:oMath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Očekávané pravd.</a:t>
                          </a:r>
                          <a:r>
                            <a:rPr lang="cs-CZ" sz="1600" b="0" baseline="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0" i="1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cs-CZ" sz="1600" b="0" i="1" baseline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b="0" i="1" baseline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sub>
                                      <m:r>
                                        <a:rPr lang="cs-CZ" sz="1600" b="0" i="1" baseline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oMath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Očekávané četnosti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E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i</m:t>
                                  </m:r>
                                </m:sub>
                              </m:sSub>
                            </m:oMath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−∞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1,5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0,174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22,9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1,5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1,8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0,024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3,2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72458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1,8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2,0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7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0,017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2,3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2,0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2,5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0,047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6,2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2,5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2,9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0,041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5,4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2,9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3,6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0,078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10,3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3,6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4,0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0,047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6,2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4,0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4,4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0,048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6,3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9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4,4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4,9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0,060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8,0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4,9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5,8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0,106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14,0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5,8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6,8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0,106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13,9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6,8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8,7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0,145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19,2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8,7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∞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0,107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14,1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Celkem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-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1,000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-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7" name="Tabulka 16">
                <a:extLst>
                  <a:ext uri="{FF2B5EF4-FFF2-40B4-BE49-F238E27FC236}">
                    <a16:creationId xmlns:a16="http://schemas.microsoft.com/office/drawing/2014/main" id="{976921CE-D333-488E-BB99-3BB0096C4B7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8994" y="2079593"/>
              <a:ext cx="9006506" cy="3681476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81327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093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5220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3533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29639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2677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Třídící interval (</a:t>
                          </a: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</a:t>
                          </a: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3145" t="-52273" r="-216320" b="-13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4857" t="-52273" r="-108286" b="-13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2308" t="-52273" r="-531" b="-132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687" t="-167500" r="-379359" b="-13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0,174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22,9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687" t="-267500" r="-379359" b="-12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0,024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3,2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7245800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687" t="-367500" r="-379359" b="-11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7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0,017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2,3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687" t="-467500" r="-379359" b="-10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0,047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6,2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687" t="-567500" r="-379359" b="-9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0,041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5,4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687" t="-667500" r="-379359" b="-8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0,078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10,3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687" t="-767500" r="-379359" b="-7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0,047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6,2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687" t="-846341" r="-379359" b="-6414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0,048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6,3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9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687" t="-970000" r="-379359" b="-5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0,060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8,0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687" t="-1070000" r="-379359" b="-4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0,106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14,0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687" t="-1170000" r="-379359" b="-3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0,106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13,9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687" t="-1270000" r="-379359" b="-2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0,145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19,2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687" t="-1370000" r="-379359" b="-1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0,107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14,1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Celkem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-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1,000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-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4" name="Skupina 13">
            <a:extLst>
              <a:ext uri="{FF2B5EF4-FFF2-40B4-BE49-F238E27FC236}">
                <a16:creationId xmlns:a16="http://schemas.microsoft.com/office/drawing/2014/main" id="{2F56A04B-712C-4F2B-AF1F-70E4DC1EC9B7}"/>
              </a:ext>
            </a:extLst>
          </p:cNvPr>
          <p:cNvGrpSpPr/>
          <p:nvPr/>
        </p:nvGrpSpPr>
        <p:grpSpPr>
          <a:xfrm>
            <a:off x="9772650" y="2293566"/>
            <a:ext cx="2303927" cy="369332"/>
            <a:chOff x="9845386" y="5234193"/>
            <a:chExt cx="2303927" cy="36933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ovéPole 8">
                  <a:extLst>
                    <a:ext uri="{FF2B5EF4-FFF2-40B4-BE49-F238E27FC236}">
                      <a16:creationId xmlns:a16="http://schemas.microsoft.com/office/drawing/2014/main" id="{DFEC99A7-2962-478A-95FF-228AFA920DDB}"/>
                    </a:ext>
                  </a:extLst>
                </p:cNvPr>
                <p:cNvSpPr txBox="1"/>
                <p:nvPr/>
              </p:nvSpPr>
              <p:spPr>
                <a:xfrm>
                  <a:off x="10210238" y="5234193"/>
                  <a:ext cx="19390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cs-CZ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i="1">
                            <a:solidFill>
                              <a:schemeClr val="tx2"/>
                            </a:solidFill>
                            <a:latin typeface="Cambria Math"/>
                          </a:rPr>
                          <m:t>=132</m:t>
                        </m:r>
                        <m:r>
                          <a:rPr lang="cs-CZ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∙0,1</m:t>
                        </m:r>
                        <m:r>
                          <a:rPr lang="cs-CZ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74</m:t>
                        </m:r>
                      </m:oMath>
                    </m:oMathPara>
                  </a14:m>
                  <a:endParaRPr lang="en-US" dirty="0">
                    <a:solidFill>
                      <a:schemeClr val="tx2"/>
                    </a:solidFill>
                  </a:endParaRPr>
                </a:p>
              </p:txBody>
            </p:sp>
          </mc:Choice>
          <mc:Fallback>
            <p:sp>
              <p:nvSpPr>
                <p:cNvPr id="9" name="TextovéPole 8">
                  <a:extLst>
                    <a:ext uri="{FF2B5EF4-FFF2-40B4-BE49-F238E27FC236}">
                      <a16:creationId xmlns:a16="http://schemas.microsoft.com/office/drawing/2014/main" id="{DFEC99A7-2962-478A-95FF-228AFA920D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10238" y="5234193"/>
                  <a:ext cx="193907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Přímá spojnice se šipkou 12">
              <a:extLst>
                <a:ext uri="{FF2B5EF4-FFF2-40B4-BE49-F238E27FC236}">
                  <a16:creationId xmlns:a16="http://schemas.microsoft.com/office/drawing/2014/main" id="{1D465347-1BD2-4A4A-A2A0-D0D135FA8CAA}"/>
                </a:ext>
              </a:extLst>
            </p:cNvPr>
            <p:cNvCxnSpPr/>
            <p:nvPr/>
          </p:nvCxnSpPr>
          <p:spPr>
            <a:xfrm flipH="1">
              <a:off x="9845386" y="5418859"/>
              <a:ext cx="364852" cy="0"/>
            </a:xfrm>
            <a:prstGeom prst="straightConnector1">
              <a:avLst/>
            </a:prstGeom>
            <a:ln w="28575">
              <a:solidFill>
                <a:srgbClr val="00A4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18177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14826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1800" b="1" dirty="0"/>
              <a:t>Řešení</a:t>
            </a:r>
            <a:r>
              <a:rPr lang="cs-CZ" sz="1800" dirty="0"/>
              <a:t>: </a:t>
            </a:r>
            <a:endParaRPr lang="cs-CZ" sz="1800" i="1" dirty="0">
              <a:latin typeface="Cambria Math" panose="02040503050406030204" pitchFamily="18" charset="0"/>
            </a:endParaRP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Určíme očekávané četnosti.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spcBef>
                <a:spcPts val="0"/>
              </a:spcBef>
              <a:buNone/>
            </a:pPr>
            <a:endParaRPr lang="cs-CZ" sz="800" dirty="0"/>
          </a:p>
          <a:p>
            <a:pPr marL="0" indent="0">
              <a:spcBef>
                <a:spcPts val="0"/>
              </a:spcBef>
              <a:buNone/>
            </a:pPr>
            <a:endParaRPr lang="cs-CZ" sz="1800" dirty="0"/>
          </a:p>
          <a:p>
            <a:pPr marL="0" indent="0" algn="just">
              <a:buNone/>
            </a:pPr>
            <a:endParaRPr lang="cs-CZ" sz="1800" dirty="0"/>
          </a:p>
          <a:p>
            <a:pPr algn="just"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8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sz="1800" dirty="0"/>
          </a:p>
          <a:p>
            <a:pPr marL="0" indent="0" algn="just">
              <a:buNone/>
            </a:pPr>
            <a:endParaRPr lang="cs-CZ" sz="18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Testy dobré shody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44</a:t>
            </a:fld>
            <a:r>
              <a:rPr lang="cs-CZ" dirty="0"/>
              <a:t> / 54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test dobré shody s očekávaným rozdělením</a:t>
                </a:r>
              </a:p>
            </p:txBody>
          </p:sp>
        </mc:Choice>
        <mc:Fallback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  <a:blipFill>
                <a:blip r:embed="rId2"/>
                <a:stretch>
                  <a:fillRect t="-1667" b="-3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7" name="Tabulka 16">
                <a:extLst>
                  <a:ext uri="{FF2B5EF4-FFF2-40B4-BE49-F238E27FC236}">
                    <a16:creationId xmlns:a16="http://schemas.microsoft.com/office/drawing/2014/main" id="{976921CE-D333-488E-BB99-3BB0096C4B7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8994" y="2079593"/>
              <a:ext cx="9006506" cy="3681476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81327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093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5220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3533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29639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Třídící interval (</a:t>
                          </a: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</a:t>
                          </a: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Empirické četnosti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i</m:t>
                                  </m:r>
                                </m:sub>
                              </m:sSub>
                            </m:oMath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Očekávané pravd.</a:t>
                          </a:r>
                          <a:r>
                            <a:rPr lang="cs-CZ" sz="1600" b="0" baseline="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0" i="1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cs-CZ" sz="1600" b="0" i="1" baseline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b="0" i="1" baseline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sub>
                                      <m:r>
                                        <a:rPr lang="cs-CZ" sz="1600" b="0" i="1" baseline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oMath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Očekávané četnosti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E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i</m:t>
                                  </m:r>
                                </m:sub>
                              </m:sSub>
                            </m:oMath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−∞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1,5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0,174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22,9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1,5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1,8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0,024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3,2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72458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1,8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2,0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7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0,017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2,3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2,0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2,5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0,047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6,2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2,5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2,9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0,041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5,4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2,9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3,6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0,078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10,3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3,6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4,0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0,047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6,2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4,0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4,4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0,048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6,3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9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4,4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4,9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0,060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8,0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4,9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5,8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0,106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14,0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5,8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6,8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0,106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13,9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6,8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8,7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0,145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19,2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8,7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∞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0,107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14,1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Celkem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-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1,000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-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7" name="Tabulka 16">
                <a:extLst>
                  <a:ext uri="{FF2B5EF4-FFF2-40B4-BE49-F238E27FC236}">
                    <a16:creationId xmlns:a16="http://schemas.microsoft.com/office/drawing/2014/main" id="{976921CE-D333-488E-BB99-3BB0096C4B7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8994" y="2079593"/>
              <a:ext cx="9006506" cy="3681476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81327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093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5220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3533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29639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2677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Třídící interval (</a:t>
                          </a: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</a:t>
                          </a: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3145" t="-52273" r="-216320" b="-13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4857" t="-52273" r="-108286" b="-13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2308" t="-52273" r="-531" b="-132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687" t="-167500" r="-379359" b="-13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0,174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22,9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687" t="-267500" r="-379359" b="-12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0,024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3,2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7245800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687" t="-367500" r="-379359" b="-11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7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0,017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2,3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687" t="-467500" r="-379359" b="-10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0,047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6,2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687" t="-567500" r="-379359" b="-9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0,041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5,4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687" t="-667500" r="-379359" b="-8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0,078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10,3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687" t="-767500" r="-379359" b="-7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0,047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6,2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687" t="-846341" r="-379359" b="-6414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0,048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6,3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9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687" t="-970000" r="-379359" b="-5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0,060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8,0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687" t="-1070000" r="-379359" b="-4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0,106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14,0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687" t="-1170000" r="-379359" b="-3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0,106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13,9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687" t="-1270000" r="-379359" b="-2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0,145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19,2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687" t="-1370000" r="-379359" b="-1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0,107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14,1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Celkem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-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1,000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-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4" name="Skupina 13">
            <a:extLst>
              <a:ext uri="{FF2B5EF4-FFF2-40B4-BE49-F238E27FC236}">
                <a16:creationId xmlns:a16="http://schemas.microsoft.com/office/drawing/2014/main" id="{2F56A04B-712C-4F2B-AF1F-70E4DC1EC9B7}"/>
              </a:ext>
            </a:extLst>
          </p:cNvPr>
          <p:cNvGrpSpPr/>
          <p:nvPr/>
        </p:nvGrpSpPr>
        <p:grpSpPr>
          <a:xfrm>
            <a:off x="9845386" y="5234193"/>
            <a:ext cx="2303927" cy="369332"/>
            <a:chOff x="9845386" y="5234193"/>
            <a:chExt cx="2303927" cy="36933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ovéPole 8">
                  <a:extLst>
                    <a:ext uri="{FF2B5EF4-FFF2-40B4-BE49-F238E27FC236}">
                      <a16:creationId xmlns:a16="http://schemas.microsoft.com/office/drawing/2014/main" id="{DFEC99A7-2962-478A-95FF-228AFA920DDB}"/>
                    </a:ext>
                  </a:extLst>
                </p:cNvPr>
                <p:cNvSpPr txBox="1"/>
                <p:nvPr/>
              </p:nvSpPr>
              <p:spPr>
                <a:xfrm>
                  <a:off x="10210238" y="5234193"/>
                  <a:ext cx="19390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cs-CZ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13</m:t>
                            </m:r>
                          </m:sub>
                        </m:sSub>
                        <m:r>
                          <a:rPr lang="cs-CZ" i="1">
                            <a:solidFill>
                              <a:schemeClr val="tx2"/>
                            </a:solidFill>
                            <a:latin typeface="Cambria Math"/>
                          </a:rPr>
                          <m:t>=132</m:t>
                        </m:r>
                        <m:r>
                          <a:rPr lang="cs-CZ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∙0,107</m:t>
                        </m:r>
                      </m:oMath>
                    </m:oMathPara>
                  </a14:m>
                  <a:endParaRPr lang="en-US" dirty="0">
                    <a:solidFill>
                      <a:schemeClr val="tx2"/>
                    </a:solidFill>
                  </a:endParaRPr>
                </a:p>
              </p:txBody>
            </p:sp>
          </mc:Choice>
          <mc:Fallback>
            <p:sp>
              <p:nvSpPr>
                <p:cNvPr id="9" name="TextovéPole 8">
                  <a:extLst>
                    <a:ext uri="{FF2B5EF4-FFF2-40B4-BE49-F238E27FC236}">
                      <a16:creationId xmlns:a16="http://schemas.microsoft.com/office/drawing/2014/main" id="{DFEC99A7-2962-478A-95FF-228AFA920D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10238" y="5234193"/>
                  <a:ext cx="193907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Přímá spojnice se šipkou 12">
              <a:extLst>
                <a:ext uri="{FF2B5EF4-FFF2-40B4-BE49-F238E27FC236}">
                  <a16:creationId xmlns:a16="http://schemas.microsoft.com/office/drawing/2014/main" id="{1D465347-1BD2-4A4A-A2A0-D0D135FA8CAA}"/>
                </a:ext>
              </a:extLst>
            </p:cNvPr>
            <p:cNvCxnSpPr/>
            <p:nvPr/>
          </p:nvCxnSpPr>
          <p:spPr>
            <a:xfrm flipH="1">
              <a:off x="9845386" y="5418859"/>
              <a:ext cx="364852" cy="0"/>
            </a:xfrm>
            <a:prstGeom prst="straightConnector1">
              <a:avLst/>
            </a:prstGeom>
            <a:ln w="28575">
              <a:solidFill>
                <a:srgbClr val="00A4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15833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14826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1800" b="1" dirty="0"/>
              <a:t>Řešení</a:t>
            </a:r>
            <a:r>
              <a:rPr lang="cs-CZ" sz="1800" dirty="0"/>
              <a:t>: </a:t>
            </a:r>
            <a:endParaRPr lang="cs-CZ" sz="1800" i="1" dirty="0">
              <a:latin typeface="Cambria Math" panose="02040503050406030204" pitchFamily="18" charset="0"/>
            </a:endParaRP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Ověříme předpoklady testu.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spcBef>
                <a:spcPts val="0"/>
              </a:spcBef>
              <a:buNone/>
            </a:pPr>
            <a:endParaRPr lang="cs-CZ" sz="800" dirty="0"/>
          </a:p>
          <a:p>
            <a:pPr marL="0" indent="0">
              <a:spcBef>
                <a:spcPts val="0"/>
              </a:spcBef>
              <a:buNone/>
            </a:pPr>
            <a:endParaRPr lang="cs-CZ" sz="1800" dirty="0"/>
          </a:p>
          <a:p>
            <a:pPr marL="0" indent="0" algn="just">
              <a:buNone/>
            </a:pPr>
            <a:endParaRPr lang="cs-CZ" sz="1800" dirty="0"/>
          </a:p>
          <a:p>
            <a:pPr algn="just"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8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sz="1800" dirty="0"/>
          </a:p>
          <a:p>
            <a:pPr marL="0" indent="0" algn="just">
              <a:buNone/>
            </a:pPr>
            <a:endParaRPr lang="cs-CZ" sz="18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Testy dobré shody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45</a:t>
            </a:fld>
            <a:r>
              <a:rPr lang="cs-CZ" dirty="0"/>
              <a:t> / 54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test dobré shody s očekávaným rozdělením</a:t>
                </a:r>
              </a:p>
            </p:txBody>
          </p:sp>
        </mc:Choice>
        <mc:Fallback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  <a:blipFill>
                <a:blip r:embed="rId2"/>
                <a:stretch>
                  <a:fillRect t="-1667" b="-3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7" name="Tabulka 16">
                <a:extLst>
                  <a:ext uri="{FF2B5EF4-FFF2-40B4-BE49-F238E27FC236}">
                    <a16:creationId xmlns:a16="http://schemas.microsoft.com/office/drawing/2014/main" id="{976921CE-D333-488E-BB99-3BB0096C4B7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8994" y="2079593"/>
              <a:ext cx="9006506" cy="3681476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81327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093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5220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3533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29639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Třídící interval (</a:t>
                          </a: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</a:t>
                          </a: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Empirické četnosti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i</m:t>
                                  </m:r>
                                </m:sub>
                              </m:sSub>
                            </m:oMath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Očekávané pravd.</a:t>
                          </a:r>
                          <a:r>
                            <a:rPr lang="cs-CZ" sz="1600" b="0" baseline="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0" i="1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cs-CZ" sz="1600" b="0" i="1" baseline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b="0" i="1" baseline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sub>
                                      <m:r>
                                        <a:rPr lang="cs-CZ" sz="1600" b="0" i="1" baseline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oMath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Očekávané četnosti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E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i</m:t>
                                  </m:r>
                                </m:sub>
                              </m:sSub>
                            </m:oMath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−∞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1,5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0,174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22,9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1,5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1,8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0,024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3,2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72458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1,8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2,0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7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0,017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2,3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2,0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2,5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0,047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6,2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2,5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2,9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0,041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5,4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2,9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3,6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0,078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10,3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3,6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4,0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0,047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6,2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4,0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4,4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0,048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6,3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9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4,4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4,9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0,060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8,0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4,9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5,8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0,106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14,0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5,8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6,8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0,106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13,9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6,8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8,7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0,145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19,2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8,7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∞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0,107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14,1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Celkem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-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1,000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-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7" name="Tabulka 16">
                <a:extLst>
                  <a:ext uri="{FF2B5EF4-FFF2-40B4-BE49-F238E27FC236}">
                    <a16:creationId xmlns:a16="http://schemas.microsoft.com/office/drawing/2014/main" id="{976921CE-D333-488E-BB99-3BB0096C4B7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8994" y="2079593"/>
              <a:ext cx="9006506" cy="3681476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81327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093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5220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3533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29639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2677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Třídící interval (</a:t>
                          </a: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</a:t>
                          </a: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3145" t="-52273" r="-216320" b="-13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4857" t="-52273" r="-108286" b="-13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2308" t="-52273" r="-531" b="-132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687" t="-167500" r="-379359" b="-13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0,174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22,9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687" t="-267500" r="-379359" b="-12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0,024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3,2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7245800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687" t="-367500" r="-379359" b="-11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7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0,017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2,3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687" t="-467500" r="-379359" b="-10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0,047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6,2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687" t="-567500" r="-379359" b="-9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0,041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5,4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687" t="-667500" r="-379359" b="-8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0,078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10,3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687" t="-767500" r="-379359" b="-7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0,047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6,2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687" t="-846341" r="-379359" b="-6414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0,048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6,3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9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687" t="-970000" r="-379359" b="-5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0,060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8,0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687" t="-1070000" r="-379359" b="-4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0,106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14,0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687" t="-1170000" r="-379359" b="-3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0,106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13,9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687" t="-1270000" r="-379359" b="-2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0,145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19,2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687" t="-1370000" r="-379359" b="-1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0,107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14,1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Celkem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-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1,000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-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405941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14826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1800" b="1" dirty="0"/>
              <a:t>Řešení</a:t>
            </a:r>
            <a:r>
              <a:rPr lang="cs-CZ" sz="1800" dirty="0"/>
              <a:t>: </a:t>
            </a:r>
            <a:endParaRPr lang="cs-CZ" sz="1800" i="1" dirty="0">
              <a:latin typeface="Cambria Math" panose="02040503050406030204" pitchFamily="18" charset="0"/>
            </a:endParaRP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Ověříme předpoklady testu.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spcBef>
                <a:spcPts val="0"/>
              </a:spcBef>
              <a:buNone/>
            </a:pPr>
            <a:endParaRPr lang="cs-CZ" sz="800" dirty="0"/>
          </a:p>
          <a:p>
            <a:pPr marL="0" indent="0">
              <a:spcBef>
                <a:spcPts val="600"/>
              </a:spcBef>
              <a:buNone/>
            </a:pPr>
            <a:r>
              <a:rPr lang="cs-CZ" sz="1800" dirty="0"/>
              <a:t>Všechny očekávané četnosti jsou větší nebo rovny 2, sloučíme-li třídy 2 a 3, bude splněn i silnější předpoklad – očekávané četnosti budou větší než 5. </a:t>
            </a:r>
          </a:p>
          <a:p>
            <a:pPr marL="0" indent="0">
              <a:spcBef>
                <a:spcPts val="0"/>
              </a:spcBef>
              <a:buNone/>
            </a:pPr>
            <a:endParaRPr lang="cs-CZ" sz="1800" dirty="0"/>
          </a:p>
          <a:p>
            <a:pPr marL="0" indent="0" algn="just">
              <a:buNone/>
            </a:pPr>
            <a:endParaRPr lang="cs-CZ" sz="1800" dirty="0"/>
          </a:p>
          <a:p>
            <a:pPr algn="just"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sz="18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sz="1800" dirty="0"/>
          </a:p>
          <a:p>
            <a:pPr marL="0" indent="0" algn="just">
              <a:buNone/>
            </a:pPr>
            <a:endParaRPr lang="cs-CZ" sz="18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Testy dobré shody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46</a:t>
            </a:fld>
            <a:r>
              <a:rPr lang="cs-CZ" dirty="0"/>
              <a:t> / 54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test dobré shody s očekávaným rozdělením</a:t>
                </a:r>
              </a:p>
            </p:txBody>
          </p:sp>
        </mc:Choice>
        <mc:Fallback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  <a:blipFill>
                <a:blip r:embed="rId2"/>
                <a:stretch>
                  <a:fillRect t="-1667" b="-3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7" name="Tabulka 16">
                <a:extLst>
                  <a:ext uri="{FF2B5EF4-FFF2-40B4-BE49-F238E27FC236}">
                    <a16:creationId xmlns:a16="http://schemas.microsoft.com/office/drawing/2014/main" id="{976921CE-D333-488E-BB99-3BB0096C4B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6508696"/>
                  </p:ext>
                </p:extLst>
              </p:nvPr>
            </p:nvGraphicFramePr>
            <p:xfrm>
              <a:off x="708994" y="2079593"/>
              <a:ext cx="9006506" cy="3681476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81327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093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5220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3533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29639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Třídící interval (</a:t>
                          </a: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</a:t>
                          </a: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Empirické četnosti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i</m:t>
                                  </m:r>
                                </m:sub>
                              </m:sSub>
                            </m:oMath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Očekávané pravd.</a:t>
                          </a:r>
                          <a:r>
                            <a:rPr lang="cs-CZ" sz="1600" b="0" baseline="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0" i="1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cs-CZ" sz="1600" b="0" i="1" baseline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b="0" i="1" baseline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sub>
                                      <m:r>
                                        <a:rPr lang="cs-CZ" sz="1600" b="0" i="1" baseline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oMath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Očekávané četnosti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E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i</m:t>
                                  </m:r>
                                </m:sub>
                              </m:sSub>
                            </m:oMath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−∞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1,5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0,174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22,9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1,5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1,8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0,024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3,2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72458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1,8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2,0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7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0,017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2,3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2,0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2,5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0,047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6,2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2,5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2,9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0,041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5,4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2,9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3,6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0,078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10,3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3,6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4,0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0,047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6,2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4,0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4,4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0,048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6,3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9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4,4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4,9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0,060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8,0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4,9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5,8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0,106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14,0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5,8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6,8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0,106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13,9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6,8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8,7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0,145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19,2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8,7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∞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0,107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14,1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Celkem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-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1,000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-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7" name="Tabulka 16">
                <a:extLst>
                  <a:ext uri="{FF2B5EF4-FFF2-40B4-BE49-F238E27FC236}">
                    <a16:creationId xmlns:a16="http://schemas.microsoft.com/office/drawing/2014/main" id="{976921CE-D333-488E-BB99-3BB0096C4B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6508696"/>
                  </p:ext>
                </p:extLst>
              </p:nvPr>
            </p:nvGraphicFramePr>
            <p:xfrm>
              <a:off x="708994" y="2079593"/>
              <a:ext cx="9006506" cy="3681476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81327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093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5220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3533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29639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2677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Třídící interval (</a:t>
                          </a: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</a:t>
                          </a: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3145" t="-52273" r="-216320" b="-13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4857" t="-52273" r="-108286" b="-13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2308" t="-52273" r="-531" b="-132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687" t="-167500" r="-379359" b="-13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0,174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22,9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687" t="-267500" r="-379359" b="-12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0,024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3,2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7245800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687" t="-367500" r="-379359" b="-11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7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0,017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2,3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687" t="-467500" r="-379359" b="-10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0,047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6,2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687" t="-567500" r="-379359" b="-9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0,041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5,4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687" t="-667500" r="-379359" b="-8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0,078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10,3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687" t="-767500" r="-379359" b="-7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0,047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6,2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687" t="-846341" r="-379359" b="-6414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0,048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6,3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9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687" t="-970000" r="-379359" b="-5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0,060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8,0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687" t="-1070000" r="-379359" b="-4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0,106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14,0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687" t="-1170000" r="-379359" b="-3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0,106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13,9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687" t="-1270000" r="-379359" b="-2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0,145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19,2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687" t="-1370000" r="-379359" b="-1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0,107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14,1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Celkem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-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1,000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-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Obdélník 6">
            <a:extLst>
              <a:ext uri="{FF2B5EF4-FFF2-40B4-BE49-F238E27FC236}">
                <a16:creationId xmlns:a16="http://schemas.microsoft.com/office/drawing/2014/main" id="{8862C10C-BA96-411D-987A-1D290987DB8D}"/>
              </a:ext>
            </a:extLst>
          </p:cNvPr>
          <p:cNvSpPr/>
          <p:nvPr/>
        </p:nvSpPr>
        <p:spPr>
          <a:xfrm>
            <a:off x="7465868" y="2384714"/>
            <a:ext cx="2182091" cy="3086100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4202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sz="1800" b="1" dirty="0"/>
                  <a:t>Řešení</a:t>
                </a:r>
                <a:r>
                  <a:rPr lang="cs-CZ" sz="1800" dirty="0"/>
                  <a:t>: </a:t>
                </a:r>
                <a:endParaRPr lang="cs-CZ" sz="1800" i="1" dirty="0">
                  <a:latin typeface="Cambria Math" panose="02040503050406030204" pitchFamily="18" charset="0"/>
                </a:endParaRP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800" dirty="0"/>
                  <a:t>Určíme pozorovanou hodnotu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𝑂𝐵𝑆</m:t>
                        </m:r>
                      </m:sub>
                    </m:sSub>
                  </m:oMath>
                </a14:m>
                <a:r>
                  <a:rPr lang="cs-CZ" sz="1800" dirty="0"/>
                  <a:t>.</a:t>
                </a:r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cs-CZ" sz="800" dirty="0"/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sz="1800" i="1">
                            <a:latin typeface="Cambria Math"/>
                          </a:rPr>
                          <m:t>𝑂𝐵𝑆</m:t>
                        </m:r>
                      </m:sub>
                    </m:sSub>
                    <m:r>
                      <a:rPr lang="cs-CZ" sz="18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sz="1800" i="1">
                            <a:latin typeface="Cambria Math"/>
                          </a:rPr>
                          <m:t>𝑖</m:t>
                        </m:r>
                        <m:r>
                          <a:rPr lang="cs-CZ" sz="18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cs-CZ" sz="1800" i="1">
                            <a:latin typeface="Cambria Math"/>
                          </a:rPr>
                          <m:t>12</m:t>
                        </m:r>
                      </m:sup>
                      <m:e>
                        <m:f>
                          <m:f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cs-CZ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800" i="1">
                                            <a:latin typeface="Cambria Math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cs-CZ" sz="18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cs-CZ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800" i="1">
                                            <a:latin typeface="Cambria Math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cs-CZ" sz="18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cs-CZ" sz="1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800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cs-CZ" sz="18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cs-CZ" sz="1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1800" i="1">
                                    <a:latin typeface="Cambria Math"/>
                                  </a:rPr>
                                  <m:t>11−22,9</m:t>
                                </m:r>
                              </m:e>
                            </m:d>
                          </m:e>
                          <m:sup>
                            <m:r>
                              <a:rPr lang="cs-CZ" sz="1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cs-CZ" sz="1800" i="1">
                            <a:latin typeface="Cambria Math"/>
                          </a:rPr>
                          <m:t>22,9</m:t>
                        </m:r>
                      </m:den>
                    </m:f>
                    <m:r>
                      <a:rPr lang="cs-CZ" sz="1800" i="1">
                        <a:latin typeface="Cambria Math"/>
                      </a:rPr>
                      <m:t>+…+</m:t>
                    </m:r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1800" i="1">
                                    <a:latin typeface="Cambria Math"/>
                                  </a:rPr>
                                  <m:t>11−14,1</m:t>
                                </m:r>
                              </m:e>
                            </m:d>
                          </m:e>
                          <m:sup>
                            <m:r>
                              <a:rPr lang="cs-CZ" sz="1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cs-CZ" sz="1800" i="1">
                            <a:latin typeface="Cambria Math"/>
                          </a:rPr>
                          <m:t>14,1</m:t>
                        </m:r>
                      </m:den>
                    </m:f>
                    <m:r>
                      <a:rPr lang="cs-CZ" sz="1800" i="1">
                        <a:latin typeface="Cambria Math"/>
                      </a:rPr>
                      <m:t>=59,7</m:t>
                    </m:r>
                  </m:oMath>
                </a14:m>
                <a:r>
                  <a:rPr lang="cs-CZ" sz="1800" dirty="0"/>
                  <a:t> </a:t>
                </a:r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algn="just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800" dirty="0"/>
              </a:p>
              <a:p>
                <a:pPr algn="just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800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  <a:blipFill>
                <a:blip r:embed="rId2"/>
                <a:stretch>
                  <a:fillRect l="-438" t="-118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Testy dobré shody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47</a:t>
            </a:fld>
            <a:r>
              <a:rPr lang="cs-CZ" dirty="0"/>
              <a:t> / 54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test dobré shody s očekávaným rozdělením</a:t>
                </a:r>
              </a:p>
            </p:txBody>
          </p:sp>
        </mc:Choice>
        <mc:Fallback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  <a:blipFill>
                <a:blip r:embed="rId3"/>
                <a:stretch>
                  <a:fillRect t="-1667" b="-3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7" name="Tabulka 16">
                <a:extLst>
                  <a:ext uri="{FF2B5EF4-FFF2-40B4-BE49-F238E27FC236}">
                    <a16:creationId xmlns:a16="http://schemas.microsoft.com/office/drawing/2014/main" id="{976921CE-D333-488E-BB99-3BB0096C4B7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8994" y="2168399"/>
              <a:ext cx="9006506" cy="3437636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81327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093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5220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3533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29639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Třídící interval (</a:t>
                          </a: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</a:t>
                          </a: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Empirické četnosti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i</m:t>
                                  </m:r>
                                </m:sub>
                              </m:sSub>
                            </m:oMath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Očekávané pravd.</a:t>
                          </a:r>
                          <a:r>
                            <a:rPr lang="cs-CZ" sz="1600" b="0" baseline="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0" i="1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cs-CZ" sz="1600" b="0" i="1" baseline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b="0" i="1" baseline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sub>
                                      <m:r>
                                        <a:rPr lang="cs-CZ" sz="1600" b="0" i="1" baseline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oMath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Očekávané četnosti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E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i</m:t>
                                  </m:r>
                                </m:sub>
                              </m:sSub>
                            </m:oMath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−∞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1,5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0,174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22,9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1,5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cs-CZ" sz="16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cs-CZ" sz="16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0,041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5,5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2,0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2,5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0,047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6,2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2,5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2,9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0,041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5,4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2,9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3,6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0,078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10,3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3,6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4,0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0,047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6,2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4,0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4,4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6,3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4,4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4,9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0,060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8,0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9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4,9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5,8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0,106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14,0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5,8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6,8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0,106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13,9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6,8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8,7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0,145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19,2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8,7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∞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0,107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14,1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Celkem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-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1,000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-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7" name="Tabulka 16">
                <a:extLst>
                  <a:ext uri="{FF2B5EF4-FFF2-40B4-BE49-F238E27FC236}">
                    <a16:creationId xmlns:a16="http://schemas.microsoft.com/office/drawing/2014/main" id="{976921CE-D333-488E-BB99-3BB0096C4B7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8994" y="2168399"/>
              <a:ext cx="9006506" cy="3437636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81327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093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5220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3533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29639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2677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Třídící interval (</a:t>
                          </a: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</a:t>
                          </a: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3145" t="-52273" r="-216320" b="-123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14857" t="-52273" r="-108286" b="-123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2308" t="-52273" r="-531" b="-12363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7687" t="-167500" r="-379359" b="-12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0,174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22,9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7687" t="-267500" r="-379359" b="-11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0,041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5,5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7687" t="-367500" r="-379359" b="-10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0,047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6,2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7687" t="-467500" r="-379359" b="-9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0,041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5,4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7687" t="-567500" r="-379359" b="-8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0,078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10,3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7687" t="-667500" r="-379359" b="-7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0,047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6,2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7687" t="-748780" r="-379359" b="-6414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6,3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7687" t="-870000" r="-379359" b="-5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0,060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8,0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9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7687" t="-970000" r="-379359" b="-4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0,106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14,0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7687" t="-1070000" r="-379359" b="-3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0,106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13,9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7687" t="-1170000" r="-379359" b="-2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0,145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19,2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7687" t="-1270000" r="-379359" b="-1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0,107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14,1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Celkem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-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1,000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-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9331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sz="1800" b="1" dirty="0"/>
                  <a:t>Řešení</a:t>
                </a:r>
                <a:r>
                  <a:rPr lang="cs-CZ" sz="1800" dirty="0"/>
                  <a:t>: </a:t>
                </a:r>
                <a:endParaRPr lang="cs-CZ" sz="1800" i="1" dirty="0">
                  <a:latin typeface="Cambria Math" panose="02040503050406030204" pitchFamily="18" charset="0"/>
                </a:endParaRP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800" dirty="0"/>
                  <a:t>Určíme </a:t>
                </a:r>
                <a14:m>
                  <m:oMath xmlns:m="http://schemas.openxmlformats.org/officeDocument/2006/math">
                    <m:r>
                      <a:rPr lang="cs-CZ" sz="1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cs-CZ" sz="18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sz="1800" i="1" dirty="0" smtClean="0">
                        <a:latin typeface="Cambria Math" panose="02040503050406030204" pitchFamily="18" charset="0"/>
                      </a:rPr>
                      <m:t>h𝑜𝑑𝑛𝑜𝑡𝑢</m:t>
                    </m:r>
                  </m:oMath>
                </a14:m>
                <a:r>
                  <a:rPr lang="cs-CZ" sz="1800" dirty="0"/>
                  <a:t>.</a:t>
                </a:r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cs-CZ" sz="800" dirty="0"/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cs-CZ" sz="1800" i="1" smtClean="0">
                        <a:latin typeface="Cambria Math"/>
                      </a:rPr>
                      <m:t>𝑝</m:t>
                    </m:r>
                    <m:r>
                      <m:rPr>
                        <m:nor/>
                      </m:rPr>
                      <a:rPr lang="cs-CZ" sz="1800" i="1"/>
                      <m:t>−</m:t>
                    </m:r>
                    <m:r>
                      <a:rPr lang="cs-CZ" sz="1800" i="1">
                        <a:latin typeface="Cambria Math"/>
                      </a:rPr>
                      <m:t>h𝑜𝑑𝑛𝑜𝑡𝑎</m:t>
                    </m:r>
                    <m:r>
                      <a:rPr lang="cs-CZ" sz="1800" i="1">
                        <a:latin typeface="Cambria Math"/>
                      </a:rPr>
                      <m:t>=1−</m:t>
                    </m:r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cs-CZ" sz="1800" i="1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>
                            <a:latin typeface="Cambria Math"/>
                          </a:rPr>
                          <m:t>59,7</m:t>
                        </m:r>
                      </m:e>
                    </m:d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&gt;59,7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cs-CZ" sz="1800" i="1">
                        <a:latin typeface="Cambria Math"/>
                        <a:ea typeface="Cambria Math"/>
                      </a:rPr>
                      <m:t>≪0,001</m:t>
                    </m:r>
                  </m:oMath>
                </a14:m>
                <a:r>
                  <a:rPr lang="cs-CZ" sz="1800" dirty="0"/>
                  <a:t>, kde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~ 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−1−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cs-CZ" sz="1800" dirty="0"/>
                  <a:t> je distribuční funkce </a:t>
                </a:r>
                <a:r>
                  <a:rPr lang="el-GR" sz="1800" dirty="0"/>
                  <a:t>χ</a:t>
                </a:r>
                <a:r>
                  <a:rPr lang="cs-CZ" sz="1800" baseline="30000" dirty="0"/>
                  <a:t>2 </a:t>
                </a:r>
                <a:r>
                  <a:rPr lang="cs-CZ" sz="1800" dirty="0"/>
                  <a:t>rozdělení</a:t>
                </a:r>
                <a:r>
                  <a:rPr lang="cs-CZ" sz="1800" baseline="30000" dirty="0"/>
                  <a:t> </a:t>
                </a:r>
                <a:r>
                  <a:rPr lang="cs-CZ" sz="1800" dirty="0"/>
                  <a:t>s 9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>
                            <a:latin typeface="Cambria Math"/>
                          </a:rPr>
                          <m:t>=</m:t>
                        </m:r>
                        <m:r>
                          <a:rPr lang="cs-CZ" sz="1800" i="1">
                            <a:latin typeface="Cambria Math"/>
                          </a:rPr>
                          <m:t>𝑘</m:t>
                        </m:r>
                        <m:r>
                          <a:rPr lang="cs-CZ" sz="1800" i="1">
                            <a:latin typeface="Cambria Math"/>
                          </a:rPr>
                          <m:t>−1−</m:t>
                        </m:r>
                        <m:r>
                          <a:rPr lang="cs-CZ" sz="1800" i="1">
                            <a:latin typeface="Cambria Math"/>
                          </a:rPr>
                          <m:t>h</m:t>
                        </m:r>
                        <m:r>
                          <a:rPr lang="cs-CZ" sz="1800" i="1">
                            <a:latin typeface="Cambria Math"/>
                          </a:rPr>
                          <m:t>=12−1−2</m:t>
                        </m:r>
                      </m:e>
                    </m:d>
                  </m:oMath>
                </a14:m>
                <a:r>
                  <a:rPr lang="cs-CZ" sz="1800" dirty="0"/>
                  <a:t> stupni volnosti.</a:t>
                </a:r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algn="just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800" dirty="0"/>
              </a:p>
              <a:p>
                <a:pPr algn="just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800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  <a:blipFill>
                <a:blip r:embed="rId2"/>
                <a:stretch>
                  <a:fillRect l="-438" t="-1185" b="-1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Testy dobré shody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48</a:t>
            </a:fld>
            <a:r>
              <a:rPr lang="cs-CZ" dirty="0"/>
              <a:t> / 54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test dobré shody s očekávaným rozdělením</a:t>
                </a:r>
              </a:p>
            </p:txBody>
          </p:sp>
        </mc:Choice>
        <mc:Fallback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  <a:blipFill>
                <a:blip r:embed="rId3"/>
                <a:stretch>
                  <a:fillRect t="-1667" b="-3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7" name="Tabulka 16">
                <a:extLst>
                  <a:ext uri="{FF2B5EF4-FFF2-40B4-BE49-F238E27FC236}">
                    <a16:creationId xmlns:a16="http://schemas.microsoft.com/office/drawing/2014/main" id="{976921CE-D333-488E-BB99-3BB0096C4B7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8994" y="2168399"/>
              <a:ext cx="9006506" cy="3437636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81327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093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5220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3533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29639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Třídící interval (</a:t>
                          </a: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</a:t>
                          </a: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Empirické četnosti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i</m:t>
                                  </m:r>
                                </m:sub>
                              </m:sSub>
                            </m:oMath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Očekávané pravd.</a:t>
                          </a:r>
                          <a:r>
                            <a:rPr lang="cs-CZ" sz="1600" b="0" baseline="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0" i="1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cs-CZ" sz="1600" b="0" i="1" baseline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b="0" i="1" baseline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sub>
                                      <m:r>
                                        <a:rPr lang="cs-CZ" sz="1600" b="0" i="1" baseline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oMath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Očekávané četnosti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E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i</m:t>
                                  </m:r>
                                </m:sub>
                              </m:sSub>
                            </m:oMath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−∞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1,5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0,174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22,9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1,5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cs-CZ" sz="16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cs-CZ" sz="1600" b="0" i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0,041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5,5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2,0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2,5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0,047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6,2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2,5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2,9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0,041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5,4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2,9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3,6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0,078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10,3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3,6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4,0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0,047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6,2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4,0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4,4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6,3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4,4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4,9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0,060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8,0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9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4,9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5,8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0,106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14,0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5,8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6,8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0,106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13,9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6,8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8,7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0,145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19,2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8,7</m:t>
                                    </m:r>
                                    <m:r>
                                      <a:rPr lang="en-US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∞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0,107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14,1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Celkem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-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1,000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-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7" name="Tabulka 16">
                <a:extLst>
                  <a:ext uri="{FF2B5EF4-FFF2-40B4-BE49-F238E27FC236}">
                    <a16:creationId xmlns:a16="http://schemas.microsoft.com/office/drawing/2014/main" id="{976921CE-D333-488E-BB99-3BB0096C4B7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8994" y="2168399"/>
              <a:ext cx="9006506" cy="3437636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81327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093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5220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3533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29639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2677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i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Třídící interval (</a:t>
                          </a: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</a:t>
                          </a: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1F3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3145" t="-52273" r="-216320" b="-123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14857" t="-52273" r="-108286" b="-123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2308" t="-52273" r="-531" b="-12363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7687" t="-167500" r="-379359" b="-12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0,174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22,9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7687" t="-267500" r="-379359" b="-11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0,041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5,5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7687" t="-367500" r="-379359" b="-10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0,047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6,2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7687" t="-467500" r="-379359" b="-9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0,041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5,4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7687" t="-567500" r="-379359" b="-8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0,078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10,3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7687" t="-667500" r="-379359" b="-7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0,047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6,2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7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7687" t="-748780" r="-379359" b="-6414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0,048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6,3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7687" t="-870000" r="-379359" b="-5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0,060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8,0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9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7687" t="-970000" r="-379359" b="-4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0,106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14,0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7687" t="-1070000" r="-379359" b="-3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0,106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13,9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7687" t="-1170000" r="-379359" b="-2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0,145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19,2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7687" t="-1270000" r="-379359" b="-1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11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0,107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14,1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Celkem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-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132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1,000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-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1189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sz="1800" b="1" dirty="0"/>
                  <a:t>Řešení</a:t>
                </a:r>
                <a:r>
                  <a:rPr lang="cs-CZ" sz="1800" dirty="0"/>
                  <a:t>: </a:t>
                </a:r>
                <a:endParaRPr lang="cs-CZ" sz="1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8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sz="1800" dirty="0"/>
                  <a:t> … časový odstup mezi průjezdy jednotlivých vozidel.</a:t>
                </a:r>
              </a:p>
              <a:p>
                <a:pPr marL="0" indent="0">
                  <a:buNone/>
                </a:pPr>
                <a:r>
                  <a:rPr lang="cs-CZ" sz="1800" dirty="0"/>
                  <a:t> 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8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1800" i="1" baseline="-25000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sz="1800" dirty="0"/>
                  <a:t>: Časové odstupy mezi průjezdy jednotlivých vozidel mají </a:t>
                </a:r>
                <a:r>
                  <a:rPr lang="cs-CZ" sz="1800" dirty="0" err="1"/>
                  <a:t>norm</a:t>
                </a:r>
                <a:r>
                  <a:rPr lang="cs-CZ" sz="1800" dirty="0"/>
                  <a:t>. rozdělení.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8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1800" i="1" baseline="-25000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s-CZ" sz="1800" dirty="0"/>
                  <a:t>: Časové odstupy mezi průjezdy jednotlivých vozidel nemají </a:t>
                </a:r>
                <a:r>
                  <a:rPr lang="cs-CZ" sz="1800" dirty="0" err="1"/>
                  <a:t>norm</a:t>
                </a:r>
                <a:r>
                  <a:rPr lang="cs-CZ" sz="1800" dirty="0"/>
                  <a:t>. rozdělení.</a:t>
                </a:r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800" i="1">
                        <a:latin typeface="Cambria Math"/>
                      </a:rPr>
                      <m:t>𝑝</m:t>
                    </m:r>
                    <m:r>
                      <m:rPr>
                        <m:nor/>
                      </m:rPr>
                      <a:rPr lang="cs-CZ" sz="1800" i="1"/>
                      <m:t>−</m:t>
                    </m:r>
                    <m:r>
                      <a:rPr lang="cs-CZ" sz="1800" i="1">
                        <a:latin typeface="Cambria Math"/>
                      </a:rPr>
                      <m:t>h𝑜𝑑𝑛𝑜𝑡𝑎</m:t>
                    </m:r>
                    <m:r>
                      <a:rPr lang="cs-CZ" sz="1800" i="1">
                        <a:latin typeface="Cambria Math"/>
                        <a:ea typeface="Cambria Math"/>
                      </a:rPr>
                      <m:t>≪0,001</m:t>
                    </m:r>
                  </m:oMath>
                </a14:m>
                <a:r>
                  <a:rPr lang="cs-CZ" sz="1800" dirty="0"/>
                  <a:t> </a:t>
                </a:r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Na hladině významnosti 0,05 zamítáme nulovou hypotézu, tj. nelze předpokládat, že časové odstupy mezi průjezdy jednotlivých vozidel mají normální rozdělení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1800" dirty="0"/>
                  <a:t> test dobré shody,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𝑂𝐵𝑆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=59,7, 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𝑑𝑓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=9, 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h𝑜𝑑𝑛𝑜𝑡𝑎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0,001</m:t>
                    </m:r>
                  </m:oMath>
                </a14:m>
                <a:r>
                  <a:rPr lang="cs-CZ" sz="1800" dirty="0"/>
                  <a:t>).</a:t>
                </a:r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algn="just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800" dirty="0"/>
              </a:p>
              <a:p>
                <a:pPr algn="just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800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  <a:blipFill>
                <a:blip r:embed="rId2"/>
                <a:stretch>
                  <a:fillRect l="-438" t="-118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Testy dobré shody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49</a:t>
            </a:fld>
            <a:r>
              <a:rPr lang="cs-CZ" dirty="0"/>
              <a:t> / 54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test dobré shody s očekávaným rozdělením</a:t>
                </a:r>
              </a:p>
            </p:txBody>
          </p:sp>
        </mc:Choice>
        <mc:Fallback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  <a:blipFill>
                <a:blip r:embed="rId3"/>
                <a:stretch>
                  <a:fillRect t="-1667" b="-3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7945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0026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/>
              <a:t>Motivační příklad</a:t>
            </a:r>
          </a:p>
          <a:p>
            <a:pPr marL="0" indent="0">
              <a:buClr>
                <a:srgbClr val="00A499"/>
              </a:buClr>
              <a:buNone/>
            </a:pPr>
            <a:r>
              <a:rPr lang="cs-CZ" sz="2000" dirty="0">
                <a:solidFill>
                  <a:schemeClr val="tx2"/>
                </a:solidFill>
              </a:rPr>
              <a:t>Bylo provedeno šetření mezi ženami staršími 15 let. </a:t>
            </a:r>
          </a:p>
          <a:p>
            <a:pPr marL="0" indent="0" algn="just">
              <a:buClr>
                <a:srgbClr val="00A499"/>
              </a:buClr>
              <a:buNone/>
            </a:pPr>
            <a:r>
              <a:rPr lang="cs-CZ" sz="2000" dirty="0">
                <a:solidFill>
                  <a:schemeClr val="tx2"/>
                </a:solidFill>
              </a:rPr>
              <a:t>Mezi 246 náhodně oslovenými ženami bylo 80 (32,5 </a:t>
            </a:r>
            <a:r>
              <a:rPr lang="en-US" sz="2000" dirty="0">
                <a:solidFill>
                  <a:schemeClr val="tx2"/>
                </a:solidFill>
              </a:rPr>
              <a:t>%</a:t>
            </a:r>
            <a:r>
              <a:rPr lang="cs-CZ" sz="2000" dirty="0">
                <a:solidFill>
                  <a:schemeClr val="tx2"/>
                </a:solidFill>
              </a:rPr>
              <a:t>) svobodných, 110 (44,7 </a:t>
            </a:r>
            <a:r>
              <a:rPr lang="en-US" sz="2000" dirty="0">
                <a:solidFill>
                  <a:schemeClr val="tx2"/>
                </a:solidFill>
              </a:rPr>
              <a:t>%</a:t>
            </a:r>
            <a:r>
              <a:rPr lang="cs-CZ" sz="2000" dirty="0">
                <a:solidFill>
                  <a:schemeClr val="tx2"/>
                </a:solidFill>
              </a:rPr>
              <a:t>) vdaných, 30 (12,2 </a:t>
            </a:r>
            <a:r>
              <a:rPr lang="en-US" sz="2000" dirty="0">
                <a:solidFill>
                  <a:schemeClr val="tx2"/>
                </a:solidFill>
              </a:rPr>
              <a:t>%</a:t>
            </a:r>
            <a:r>
              <a:rPr lang="cs-CZ" sz="2000" dirty="0">
                <a:solidFill>
                  <a:schemeClr val="tx2"/>
                </a:solidFill>
              </a:rPr>
              <a:t>) rozvedených a 26 (10,6 </a:t>
            </a:r>
            <a:r>
              <a:rPr lang="en-US" sz="2000" dirty="0">
                <a:solidFill>
                  <a:schemeClr val="tx2"/>
                </a:solidFill>
              </a:rPr>
              <a:t>%</a:t>
            </a:r>
            <a:r>
              <a:rPr lang="cs-CZ" sz="2000" dirty="0">
                <a:solidFill>
                  <a:schemeClr val="tx2"/>
                </a:solidFill>
              </a:rPr>
              <a:t>) ovdovělých. Je známo (viz </a:t>
            </a:r>
            <a:r>
              <a:rPr lang="cs-CZ" sz="2000" dirty="0">
                <a:hlinkClick r:id="rId2"/>
              </a:rPr>
              <a:t>Český statistický úřad</a:t>
            </a:r>
            <a:r>
              <a:rPr lang="cs-CZ" sz="2000" dirty="0">
                <a:solidFill>
                  <a:schemeClr val="tx2"/>
                </a:solidFill>
              </a:rPr>
              <a:t>), že v ČR je mezi ženami staršími 15 let cca 24,8 </a:t>
            </a:r>
            <a:r>
              <a:rPr lang="en-US" sz="2000" dirty="0">
                <a:solidFill>
                  <a:schemeClr val="tx2"/>
                </a:solidFill>
              </a:rPr>
              <a:t>%</a:t>
            </a:r>
            <a:r>
              <a:rPr lang="cs-CZ" sz="2000" dirty="0">
                <a:solidFill>
                  <a:schemeClr val="tx2"/>
                </a:solidFill>
              </a:rPr>
              <a:t> svobodných, 49,0 </a:t>
            </a:r>
            <a:r>
              <a:rPr lang="en-US" sz="2000" dirty="0">
                <a:solidFill>
                  <a:schemeClr val="tx2"/>
                </a:solidFill>
              </a:rPr>
              <a:t>%</a:t>
            </a:r>
            <a:r>
              <a:rPr lang="cs-CZ" sz="2000" dirty="0">
                <a:solidFill>
                  <a:schemeClr val="tx2"/>
                </a:solidFill>
              </a:rPr>
              <a:t> vdaných, 12,6 </a:t>
            </a:r>
            <a:r>
              <a:rPr lang="en-US" sz="2000" dirty="0">
                <a:solidFill>
                  <a:schemeClr val="tx2"/>
                </a:solidFill>
              </a:rPr>
              <a:t>%</a:t>
            </a:r>
            <a:r>
              <a:rPr lang="cs-CZ" sz="2000" dirty="0">
                <a:solidFill>
                  <a:schemeClr val="tx2"/>
                </a:solidFill>
              </a:rPr>
              <a:t> rozvedených a 13,6 </a:t>
            </a:r>
            <a:r>
              <a:rPr lang="en-US" sz="2000" dirty="0">
                <a:solidFill>
                  <a:schemeClr val="tx2"/>
                </a:solidFill>
              </a:rPr>
              <a:t>%</a:t>
            </a:r>
            <a:r>
              <a:rPr lang="cs-CZ" sz="2000" dirty="0">
                <a:solidFill>
                  <a:schemeClr val="tx2"/>
                </a:solidFill>
              </a:rPr>
              <a:t> ovdovělých. Lze provedený výběr označit za reprezentativní?</a:t>
            </a:r>
          </a:p>
          <a:p>
            <a:endParaRPr lang="cs-CZ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2000" b="1" dirty="0"/>
              <a:t>Náznak řešení</a:t>
            </a:r>
          </a:p>
          <a:p>
            <a:pPr marL="457200" lvl="1" indent="0">
              <a:buClr>
                <a:srgbClr val="00A499"/>
              </a:buClr>
              <a:buNone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Testy dobré shody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</a:t>
            </a:fld>
            <a:r>
              <a:rPr lang="cs-CZ" dirty="0"/>
              <a:t> / 54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</p:spPr>
            <p:txBody>
              <a:bodyPr>
                <a:normAutofit fontScale="70000" lnSpcReduction="20000"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</a:t>
                </a:r>
                <a:r>
                  <a:rPr lang="cs-CZ" sz="3600" dirty="0"/>
                  <a:t>test dobré shody - ověření, zda jsou </a:t>
                </a:r>
                <a:r>
                  <a:rPr lang="cs-CZ" sz="3600" dirty="0" err="1"/>
                  <a:t>rel</a:t>
                </a:r>
                <a:r>
                  <a:rPr lang="cs-CZ" sz="3600" dirty="0"/>
                  <a:t>. četnosti rovny číslům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cs-CZ" sz="3600" i="1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en-US" sz="3600" dirty="0"/>
                  <a:t>…;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cs-CZ" sz="36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  <a:blipFill>
                <a:blip r:embed="rId3"/>
                <a:stretch>
                  <a:fillRect l="-168" b="-2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ulka 6">
                <a:extLst>
                  <a:ext uri="{FF2B5EF4-FFF2-40B4-BE49-F238E27FC236}">
                    <a16:creationId xmlns:a16="http://schemas.microsoft.com/office/drawing/2014/main" id="{42D6F436-C76B-468B-BCE3-1A4306C48A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9144910"/>
                  </p:ext>
                </p:extLst>
              </p:nvPr>
            </p:nvGraphicFramePr>
            <p:xfrm>
              <a:off x="1898122" y="4253383"/>
              <a:ext cx="8229599" cy="51155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5202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8478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Stav 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svobodná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vdaná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rozvedená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ovdovělá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očekávaná </a:t>
                          </a:r>
                          <a:r>
                            <a:rPr lang="cs-CZ" sz="1600" b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rel</a:t>
                          </a: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. četnost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sub>
                                      <m: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oMath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1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ulka 6">
                <a:extLst>
                  <a:ext uri="{FF2B5EF4-FFF2-40B4-BE49-F238E27FC236}">
                    <a16:creationId xmlns:a16="http://schemas.microsoft.com/office/drawing/2014/main" id="{42D6F436-C76B-468B-BCE3-1A4306C48A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9144910"/>
                  </p:ext>
                </p:extLst>
              </p:nvPr>
            </p:nvGraphicFramePr>
            <p:xfrm>
              <a:off x="1898122" y="4253383"/>
              <a:ext cx="8229599" cy="51155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5202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8478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24384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Stav 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svobodná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vdaná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rozvedená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ovdovělá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67716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2" t="-115909" r="-226812" b="-38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1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3374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92990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8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1800" i="1" baseline="-25000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sz="1800" dirty="0"/>
                  <a:t>: Náhodný výběr pochází z rozdělení se spojitou distribuční funkcí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cs-CZ" sz="1800" i="1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cs-CZ" sz="1800" b="1" dirty="0"/>
                  <a:t>.</a:t>
                </a:r>
                <a:endParaRPr lang="cs-CZ" sz="1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8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1800" i="1" baseline="-25000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s-CZ" sz="1800" dirty="0"/>
                  <a:t>: Náhodný výběr nepochází z rozdělení se spojitou distribuční funkcí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cs-CZ" sz="1800" i="1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cs-CZ" sz="1800" b="1" dirty="0"/>
                  <a:t>.</a:t>
                </a: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A499"/>
                    </a:solidFill>
                  </a:rPr>
                  <a:t>POZOR!!! </a:t>
                </a:r>
              </a:p>
              <a:p>
                <a:pPr marL="0" indent="0">
                  <a:buNone/>
                </a:pPr>
                <a:r>
                  <a:rPr lang="cs-CZ" sz="1800" dirty="0"/>
                  <a:t>Distribuční funkcí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cs-CZ" sz="1800" i="1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cs-CZ" sz="1800" dirty="0"/>
                  <a:t> musí být úplně specifikována.</a:t>
                </a:r>
              </a:p>
              <a:p>
                <a:pPr marL="0" indent="0" algn="ctr">
                  <a:buNone/>
                </a:pPr>
                <a:endParaRPr lang="cs-CZ" sz="1800" dirty="0"/>
              </a:p>
              <a:p>
                <a:pPr marL="0" indent="0" algn="ctr">
                  <a:buNone/>
                </a:pPr>
                <a:endParaRPr lang="cs-CZ" sz="1800" dirty="0"/>
              </a:p>
              <a:p>
                <a:pPr marL="0" indent="0" algn="ctr">
                  <a:buNone/>
                </a:pPr>
                <a:endParaRPr lang="cs-CZ" sz="1800" dirty="0"/>
              </a:p>
              <a:p>
                <a:pPr marL="0" indent="0" algn="ctr">
                  <a:buNone/>
                </a:pPr>
                <a:endParaRPr lang="cs-CZ" sz="1800" dirty="0"/>
              </a:p>
              <a:p>
                <a:pPr marL="0" indent="0" algn="ctr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b="1" dirty="0"/>
                  <a:t>Poznámky</a:t>
                </a:r>
                <a:r>
                  <a:rPr lang="cs-CZ" sz="1800" dirty="0"/>
                  <a:t>: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800" dirty="0"/>
                  <a:t>Tímto testem nelze ověřit např. hypotézu, že výběr pochází z normálního rozdělení. 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800" dirty="0"/>
                  <a:t>To umožňuje až modifikovaný </a:t>
                </a:r>
                <a:r>
                  <a:rPr lang="cs-CZ" sz="1800" dirty="0" err="1"/>
                  <a:t>Kolmogorovův</a:t>
                </a:r>
                <a:r>
                  <a:rPr lang="cs-CZ" sz="1800" dirty="0"/>
                  <a:t>-Smirnovův test známý též pod názvem </a:t>
                </a:r>
                <a:r>
                  <a:rPr lang="cs-CZ" sz="1800" b="1" dirty="0" err="1"/>
                  <a:t>Lillieforsův</a:t>
                </a:r>
                <a:r>
                  <a:rPr lang="cs-CZ" sz="1800" b="1" dirty="0"/>
                  <a:t> test</a:t>
                </a:r>
                <a:r>
                  <a:rPr lang="cs-CZ" sz="1800" dirty="0"/>
                  <a:t>.</a:t>
                </a:r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algn="just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800" dirty="0"/>
              </a:p>
              <a:p>
                <a:pPr algn="just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800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929909"/>
              </a:xfrm>
              <a:blipFill>
                <a:blip r:embed="rId2"/>
                <a:stretch>
                  <a:fillRect l="-438" t="-12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Testy dobré shody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50</a:t>
            </a:fld>
            <a:r>
              <a:rPr lang="cs-CZ" dirty="0"/>
              <a:t> / 54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cs-CZ" dirty="0" err="1"/>
              <a:t>Kolmogorovovův</a:t>
            </a:r>
            <a:r>
              <a:rPr lang="cs-CZ" dirty="0"/>
              <a:t> – Smirnovův test</a:t>
            </a:r>
          </a:p>
        </p:txBody>
      </p:sp>
    </p:spTree>
    <p:extLst>
      <p:ext uri="{BB962C8B-B14F-4D97-AF65-F5344CB8AC3E}">
        <p14:creationId xmlns:p14="http://schemas.microsoft.com/office/powerpoint/2010/main" val="19905794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92990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8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1800" i="1" baseline="-25000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sz="1800" dirty="0"/>
                  <a:t>: Náhodný výběr pochází z rozdělení se spojitou distribuční funkcí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cs-CZ" sz="1800" i="1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cs-CZ" sz="1800" b="1" dirty="0"/>
                  <a:t>.</a:t>
                </a:r>
                <a:endParaRPr lang="cs-CZ" sz="1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8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1800" i="1" baseline="-25000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s-CZ" sz="1800" dirty="0"/>
                  <a:t>: Náhodný výběr nepochází z rozdělení se spojitou distribuční funkcí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cs-CZ" sz="1800" i="1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cs-CZ" sz="1800" b="1" dirty="0"/>
                  <a:t>.</a:t>
                </a: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800" b="1" dirty="0"/>
                  <a:t>Testové kritérium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cs-CZ" sz="16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cs-CZ" sz="16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sz="1600">
                            <a:latin typeface="Cambria Math"/>
                          </a:rPr>
                          <m:t>sup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 i="1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1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cs-CZ" sz="16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 i="1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1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cs-CZ" sz="1600" i="1">
                            <a:latin typeface="Cambria Math"/>
                          </a:rPr>
                          <m:t>=</m:t>
                        </m:r>
                        <m:r>
                          <a:rPr lang="cs-CZ" sz="1600" i="1">
                            <a:latin typeface="Cambria Math"/>
                          </a:rPr>
                          <m:t>𝑚𝑎𝑥</m:t>
                        </m:r>
                        <m:d>
                          <m:d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600" i="1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1600" i="1">
                                <a:latin typeface="Cambria Math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600" i="1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1600" i="1">
                                <a:latin typeface="Cambria Math"/>
                              </a:rPr>
                              <m:t>, …,</m:t>
                            </m:r>
                            <m:sSup>
                              <m:sSup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600" i="1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sz="1600" i="1" dirty="0"/>
                  <a:t>, </a:t>
                </a:r>
                <a:r>
                  <a:rPr lang="en-US" sz="1600" dirty="0" err="1"/>
                  <a:t>kde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sz="16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cs-CZ" sz="1600" i="1">
                        <a:latin typeface="Cambria Math"/>
                      </a:rPr>
                      <m:t>=</m:t>
                    </m:r>
                    <m:r>
                      <a:rPr lang="cs-CZ" sz="1600" i="1">
                        <a:latin typeface="Cambria Math"/>
                      </a:rPr>
                      <m:t>𝑚𝑎𝑥</m:t>
                    </m:r>
                    <m:d>
                      <m:dPr>
                        <m:begChr m:val="{"/>
                        <m:endChr m:val="}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 i="1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1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cs-CZ" sz="16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16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cs-CZ" sz="1600" i="1">
                                    <a:latin typeface="Cambria Math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cs-CZ" sz="1600" i="1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  <m:r>
                          <a:rPr lang="en-US" sz="1600" i="1">
                            <a:latin typeface="Cambria Math"/>
                          </a:rPr>
                          <m:t>;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 i="1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1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cs-CZ" sz="16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1600" i="1">
                                    <a:latin typeface="Cambria Math"/>
                                  </a:rPr>
                                  <m:t>𝑖</m:t>
                                </m:r>
                              </m:num>
                              <m:den>
                                <m:r>
                                  <a:rPr lang="cs-CZ" sz="1600" i="1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sz="1600" i="1" dirty="0"/>
                  <a:t>  </a:t>
                </a:r>
                <a:r>
                  <a:rPr lang="en-US" sz="1600" dirty="0"/>
                  <a:t>pro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𝑖</m:t>
                    </m:r>
                    <m:r>
                      <a:rPr lang="cs-CZ" sz="1600" i="1">
                        <a:latin typeface="Cambria Math"/>
                      </a:rPr>
                      <m:t>=1, 2, …, </m:t>
                    </m:r>
                    <m:r>
                      <a:rPr lang="cs-CZ" sz="1600" i="1">
                        <a:latin typeface="Cambria Math"/>
                      </a:rPr>
                      <m:t>𝑛</m:t>
                    </m:r>
                  </m:oMath>
                </a14:m>
                <a:endParaRPr lang="cs-CZ" sz="1600" i="1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algn="just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800" dirty="0"/>
              </a:p>
              <a:p>
                <a:pPr algn="just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800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929909"/>
              </a:xfrm>
              <a:blipFill>
                <a:blip r:embed="rId2"/>
                <a:stretch>
                  <a:fillRect l="-329" t="-12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Testy dobré shody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51</a:t>
            </a:fld>
            <a:r>
              <a:rPr lang="cs-CZ" dirty="0"/>
              <a:t> / 54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cs-CZ" dirty="0" err="1"/>
              <a:t>Kolmogorovovův</a:t>
            </a:r>
            <a:r>
              <a:rPr lang="cs-CZ" dirty="0"/>
              <a:t> – Smirnovův test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081D06E-DB6A-4F9C-B674-1C49346968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8" t="5828" b="3432"/>
          <a:stretch/>
        </p:blipFill>
        <p:spPr>
          <a:xfrm>
            <a:off x="2114550" y="3558887"/>
            <a:ext cx="5794214" cy="2613314"/>
          </a:xfrm>
          <a:prstGeom prst="rect">
            <a:avLst/>
          </a:prstGeom>
        </p:spPr>
      </p:pic>
      <p:grpSp>
        <p:nvGrpSpPr>
          <p:cNvPr id="14" name="Skupina 13">
            <a:extLst>
              <a:ext uri="{FF2B5EF4-FFF2-40B4-BE49-F238E27FC236}">
                <a16:creationId xmlns:a16="http://schemas.microsoft.com/office/drawing/2014/main" id="{04ADEB1E-6CFC-4876-863B-232774380DBC}"/>
              </a:ext>
            </a:extLst>
          </p:cNvPr>
          <p:cNvGrpSpPr/>
          <p:nvPr/>
        </p:nvGrpSpPr>
        <p:grpSpPr>
          <a:xfrm>
            <a:off x="5791231" y="4092970"/>
            <a:ext cx="5366904" cy="646331"/>
            <a:chOff x="5268191" y="4113752"/>
            <a:chExt cx="5366904" cy="646331"/>
          </a:xfrm>
        </p:grpSpPr>
        <p:cxnSp>
          <p:nvCxnSpPr>
            <p:cNvPr id="11" name="Přímá spojnice se šipkou 10">
              <a:extLst>
                <a:ext uri="{FF2B5EF4-FFF2-40B4-BE49-F238E27FC236}">
                  <a16:creationId xmlns:a16="http://schemas.microsoft.com/office/drawing/2014/main" id="{D17BD6AC-B445-486F-8EC6-5815AA0B89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68191" y="4436918"/>
              <a:ext cx="2260022" cy="1"/>
            </a:xfrm>
            <a:prstGeom prst="straightConnector1">
              <a:avLst/>
            </a:prstGeom>
            <a:ln w="28575">
              <a:solidFill>
                <a:srgbClr val="00A4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7791305D-7C41-4055-8C91-7444E23022A6}"/>
                </a:ext>
              </a:extLst>
            </p:cNvPr>
            <p:cNvSpPr txBox="1"/>
            <p:nvPr/>
          </p:nvSpPr>
          <p:spPr>
            <a:xfrm>
              <a:off x="7528213" y="4113752"/>
              <a:ext cx="3106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max. odchylka teoretické          a empirické distribuční funkce</a:t>
              </a:r>
            </a:p>
          </p:txBody>
        </p:sp>
      </p:grp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A5477B23-90AB-4D47-9966-70123355B746}"/>
              </a:ext>
            </a:extLst>
          </p:cNvPr>
          <p:cNvCxnSpPr/>
          <p:nvPr/>
        </p:nvCxnSpPr>
        <p:spPr>
          <a:xfrm>
            <a:off x="5657850" y="4348595"/>
            <a:ext cx="0" cy="207819"/>
          </a:xfrm>
          <a:prstGeom prst="line">
            <a:avLst/>
          </a:prstGeom>
          <a:ln w="19050">
            <a:solidFill>
              <a:srgbClr val="00A4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4677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92990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8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1800" i="1" baseline="-25000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sz="1800" dirty="0"/>
                  <a:t>: Náhodný výběr pochází z rozdělení se spojitou distribuční funkcí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cs-CZ" sz="1800" i="1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cs-CZ" sz="1800" b="1" dirty="0"/>
                  <a:t>.</a:t>
                </a:r>
                <a:endParaRPr lang="cs-CZ" sz="1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8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1800" i="1" baseline="-25000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s-CZ" sz="1800" dirty="0"/>
                  <a:t>: Náhodný výběr nepochází z rozdělení se spojitou distribuční funkcí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cs-CZ" sz="1800" i="1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cs-CZ" sz="1800" b="1" dirty="0"/>
                  <a:t>.</a:t>
                </a: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800" b="1" dirty="0"/>
                  <a:t>Testové kritérium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cs-CZ" sz="16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cs-CZ" sz="16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sz="1600">
                            <a:latin typeface="Cambria Math"/>
                          </a:rPr>
                          <m:t>sup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 i="1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1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cs-CZ" sz="16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 i="1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1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cs-CZ" sz="1600" i="1">
                            <a:latin typeface="Cambria Math"/>
                          </a:rPr>
                          <m:t>=</m:t>
                        </m:r>
                        <m:r>
                          <a:rPr lang="cs-CZ" sz="1600" i="1">
                            <a:latin typeface="Cambria Math"/>
                          </a:rPr>
                          <m:t>𝑚𝑎𝑥</m:t>
                        </m:r>
                        <m:d>
                          <m:d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600" i="1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1600" i="1">
                                <a:latin typeface="Cambria Math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600" i="1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1600" i="1">
                                <a:latin typeface="Cambria Math"/>
                              </a:rPr>
                              <m:t>, …,</m:t>
                            </m:r>
                            <m:sSup>
                              <m:sSup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600" i="1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sz="1600" i="1" dirty="0"/>
                  <a:t>, </a:t>
                </a:r>
                <a:r>
                  <a:rPr lang="en-US" sz="1600" dirty="0" err="1"/>
                  <a:t>kde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sz="16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cs-CZ" sz="1600" i="1">
                        <a:latin typeface="Cambria Math"/>
                      </a:rPr>
                      <m:t>=</m:t>
                    </m:r>
                    <m:r>
                      <a:rPr lang="cs-CZ" sz="1600" i="1">
                        <a:latin typeface="Cambria Math"/>
                      </a:rPr>
                      <m:t>𝑚𝑎𝑥</m:t>
                    </m:r>
                    <m:d>
                      <m:dPr>
                        <m:begChr m:val="{"/>
                        <m:endChr m:val="}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 i="1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1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cs-CZ" sz="16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16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cs-CZ" sz="1600" i="1">
                                    <a:latin typeface="Cambria Math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cs-CZ" sz="1600" i="1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  <m:r>
                          <a:rPr lang="en-US" sz="1600" i="1">
                            <a:latin typeface="Cambria Math"/>
                          </a:rPr>
                          <m:t>;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 i="1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1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cs-CZ" sz="16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1600" i="1">
                                    <a:latin typeface="Cambria Math"/>
                                  </a:rPr>
                                  <m:t>𝑖</m:t>
                                </m:r>
                              </m:num>
                              <m:den>
                                <m:r>
                                  <a:rPr lang="cs-CZ" sz="1600" i="1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sz="1600" i="1" dirty="0"/>
                  <a:t>  </a:t>
                </a:r>
                <a:r>
                  <a:rPr lang="en-US" sz="1600" dirty="0"/>
                  <a:t>pro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𝑖</m:t>
                    </m:r>
                    <m:r>
                      <a:rPr lang="cs-CZ" sz="1600" i="1">
                        <a:latin typeface="Cambria Math"/>
                      </a:rPr>
                      <m:t>=1, 2, …, </m:t>
                    </m:r>
                    <m:r>
                      <a:rPr lang="cs-CZ" sz="1600" i="1">
                        <a:latin typeface="Cambria Math"/>
                      </a:rPr>
                      <m:t>𝑛</m:t>
                    </m:r>
                  </m:oMath>
                </a14:m>
                <a:endParaRPr lang="cs-CZ" sz="1600" i="1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800" b="1" dirty="0"/>
                  <a:t>Rozhodnutí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cs-CZ" sz="1800" dirty="0"/>
                  <a:t>Nulovou hypotézu zamítáme, pokud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sz="1800" i="1">
                            <a:latin typeface="Cambria Math"/>
                          </a:rPr>
                          <m:t>𝑂𝐵𝑆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cs-CZ" sz="1800" i="1">
                            <a:latin typeface="Cambria Math"/>
                          </a:rPr>
                          <m:t>𝑛</m:t>
                        </m:r>
                        <m:d>
                          <m:d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1800" i="1">
                                <a:latin typeface="Cambria Math"/>
                              </a:rPr>
                              <m:t>𝛼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1800" dirty="0"/>
                  <a:t>.</a:t>
                </a:r>
                <a:endParaRPr lang="cs-CZ" sz="1800" dirty="0"/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cs-CZ" sz="1800" dirty="0"/>
                  <a:t>Je-li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/>
                      </a:rPr>
                      <m:t>𝑛</m:t>
                    </m:r>
                  </m:oMath>
                </a14:m>
                <a:r>
                  <a:rPr lang="cs-CZ" sz="1800" dirty="0"/>
                  <a:t> malé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>
                            <a:latin typeface="Cambria Math"/>
                          </a:rPr>
                          <m:t>𝑛</m:t>
                        </m:r>
                        <m:r>
                          <a:rPr lang="cs-CZ" sz="1800" i="1">
                            <a:latin typeface="Cambria Math"/>
                            <a:ea typeface="Cambria Math"/>
                          </a:rPr>
                          <m:t>≤100</m:t>
                        </m:r>
                      </m:e>
                    </m:d>
                  </m:oMath>
                </a14:m>
                <a:r>
                  <a:rPr lang="cs-CZ" sz="1800" dirty="0"/>
                  <a:t>, lze kritické hodnoty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cs-CZ" sz="1800" i="1">
                            <a:latin typeface="Cambria Math"/>
                          </a:rPr>
                          <m:t>𝑛</m:t>
                        </m:r>
                        <m:d>
                          <m:d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1800" i="1">
                                <a:latin typeface="Cambria Math"/>
                              </a:rPr>
                              <m:t>𝛼</m:t>
                            </m:r>
                          </m:e>
                        </m:d>
                      </m:sub>
                    </m:sSub>
                    <m:r>
                      <a:rPr lang="cs-CZ" sz="1800">
                        <a:latin typeface="Cambria Math"/>
                      </a:rPr>
                      <m:t> </m:t>
                    </m:r>
                  </m:oMath>
                </a14:m>
                <a:r>
                  <a:rPr lang="cs-CZ" sz="1800" dirty="0"/>
                  <a:t>najít např. v tabulce </a:t>
                </a:r>
                <a:r>
                  <a:rPr lang="cs-CZ" sz="1800" dirty="0">
                    <a:hlinkClick r:id="rId2"/>
                  </a:rPr>
                  <a:t>T14</a:t>
                </a:r>
                <a:r>
                  <a:rPr lang="cs-CZ" sz="1800" dirty="0"/>
                  <a:t>. 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cs-CZ" sz="1800" dirty="0"/>
                  <a:t>Při velkých hodnotách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/>
                      </a:rPr>
                      <m:t>𝑛</m:t>
                    </m:r>
                  </m:oMath>
                </a14:m>
                <a:r>
                  <a:rPr lang="cs-CZ" sz="1800" dirty="0"/>
                  <a:t> se kritické hodnoty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cs-CZ" sz="1800" i="1">
                            <a:latin typeface="Cambria Math"/>
                          </a:rPr>
                          <m:t>𝑛</m:t>
                        </m:r>
                        <m:d>
                          <m:d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1800" i="1">
                                <a:latin typeface="Cambria Math"/>
                              </a:rPr>
                              <m:t>𝛼</m:t>
                            </m:r>
                          </m:e>
                        </m:d>
                      </m:sub>
                    </m:sSub>
                  </m:oMath>
                </a14:m>
                <a:r>
                  <a:rPr lang="cs-CZ" sz="1800" dirty="0"/>
                  <a:t> aproximují pomocí vztahu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cs-CZ" sz="1800" i="1">
                            <a:latin typeface="Cambria Math"/>
                          </a:rPr>
                          <m:t>𝑛</m:t>
                        </m:r>
                        <m:d>
                          <m:d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1800" i="1">
                                <a:latin typeface="Cambria Math"/>
                              </a:rPr>
                              <m:t>𝛼</m:t>
                            </m:r>
                          </m:e>
                        </m:d>
                      </m:sub>
                    </m:sSub>
                    <m:r>
                      <a:rPr lang="cs-CZ" sz="1800" i="1">
                        <a:latin typeface="Cambria Math"/>
                      </a:rPr>
                      <m:t>≅</m:t>
                    </m:r>
                    <m:rad>
                      <m:radPr>
                        <m:degHide m:val="on"/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cs-CZ" sz="1800" i="1">
                                <a:latin typeface="Cambria Math"/>
                              </a:rPr>
                              <m:t>2</m:t>
                            </m:r>
                            <m:r>
                              <a:rPr lang="cs-CZ" sz="1800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  <m:r>
                          <a:rPr lang="cs-CZ" sz="1800" i="1">
                            <a:latin typeface="Cambria Math"/>
                          </a:rPr>
                          <m:t>𝑙𝑛</m:t>
                        </m:r>
                        <m:f>
                          <m:f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i="1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cs-CZ" sz="1800" i="1">
                                <a:latin typeface="Cambria Math"/>
                              </a:rPr>
                              <m:t>𝛼</m:t>
                            </m:r>
                          </m:den>
                        </m:f>
                      </m:e>
                    </m:rad>
                  </m:oMath>
                </a14:m>
                <a:r>
                  <a:rPr lang="cs-CZ" sz="1800" dirty="0"/>
                  <a:t>.</a:t>
                </a:r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algn="just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800" dirty="0"/>
              </a:p>
              <a:p>
                <a:pPr algn="just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800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929909"/>
              </a:xfrm>
              <a:blipFill>
                <a:blip r:embed="rId3"/>
                <a:stretch>
                  <a:fillRect l="-329" t="-12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Testy dobré shody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52</a:t>
            </a:fld>
            <a:r>
              <a:rPr lang="cs-CZ" dirty="0"/>
              <a:t> / 54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cs-CZ" dirty="0" err="1"/>
              <a:t>Kolmogorovovův</a:t>
            </a:r>
            <a:r>
              <a:rPr lang="cs-CZ" dirty="0"/>
              <a:t> – Smirnovův test</a:t>
            </a:r>
          </a:p>
        </p:txBody>
      </p:sp>
    </p:spTree>
    <p:extLst>
      <p:ext uri="{BB962C8B-B14F-4D97-AF65-F5344CB8AC3E}">
        <p14:creationId xmlns:p14="http://schemas.microsoft.com/office/powerpoint/2010/main" val="25812480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929909"/>
              </a:xfrm>
            </p:spPr>
            <p:txBody>
              <a:bodyPr>
                <a:noAutofit/>
              </a:bodyPr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800" b="1" dirty="0"/>
                  <a:t>Empirické (orientační – viz přednáška Explorační analýza)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cs-CZ" sz="1800" dirty="0"/>
                  <a:t>vizuální posouzení krabicového grafu (očekávaná symetrie), histogramu (tvar obálky histogramu odpovídá Gaussově křivce), Q-Q graf,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cs-CZ" sz="1800" dirty="0"/>
                  <a:t>výběrová šikmost a špičatost je mezi -2 a 2,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cs-CZ" sz="1800" dirty="0"/>
                  <a:t>srovnání průměru a mediánu (neměly by se příliš lišit)</a:t>
                </a:r>
              </a:p>
              <a:p>
                <a:pPr marL="0" indent="0">
                  <a:buNone/>
                </a:pPr>
                <a:endParaRPr lang="cs-CZ" sz="1800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800" b="1" dirty="0"/>
                  <a:t>Exaktní </a:t>
                </a:r>
                <a:r>
                  <a:rPr lang="cs-CZ" sz="1800" dirty="0"/>
                  <a:t>(</a:t>
                </a:r>
                <a:r>
                  <a:rPr lang="cs-CZ" sz="1800" dirty="0" err="1"/>
                  <a:t>nejpouživanější</a:t>
                </a:r>
                <a:r>
                  <a:rPr lang="cs-CZ" sz="1800" dirty="0"/>
                  <a:t> testy)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cs-CZ" sz="1800" u="sng" dirty="0" err="1"/>
                  <a:t>Shapirův-Wilkův</a:t>
                </a:r>
                <a:r>
                  <a:rPr lang="cs-CZ" sz="1800" u="sng" dirty="0"/>
                  <a:t> test </a:t>
                </a:r>
                <a:r>
                  <a:rPr lang="cs-CZ" sz="1800" dirty="0"/>
                  <a:t>(původní test vhodný pro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&lt;50</m:t>
                    </m:r>
                  </m:oMath>
                </a14:m>
                <a:r>
                  <a:rPr lang="cs-CZ" sz="1800" b="0" dirty="0"/>
                  <a:t>, dnes se používá </a:t>
                </a:r>
                <a:r>
                  <a:rPr lang="cs-CZ" sz="1800" b="0" dirty="0" err="1"/>
                  <a:t>Roystonova</a:t>
                </a:r>
                <a:r>
                  <a:rPr lang="cs-CZ" sz="1800" b="0" dirty="0"/>
                  <a:t> modifikace vhodná pro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&lt;50</m:t>
                    </m:r>
                    <m:r>
                      <a:rPr lang="cs-CZ" sz="1800" b="0" i="0" smtClean="0"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r>
                  <a:rPr lang="cs-CZ" sz="1800" b="0" dirty="0"/>
                  <a:t> – v R: </a:t>
                </a:r>
                <a:r>
                  <a:rPr lang="cs-CZ" sz="1800" b="0" i="1" dirty="0" err="1">
                    <a:solidFill>
                      <a:schemeClr val="accent5"/>
                    </a:solidFill>
                  </a:rPr>
                  <a:t>shapiro.test</a:t>
                </a:r>
                <a:r>
                  <a:rPr lang="cs-CZ" sz="1800" b="0" i="1" dirty="0">
                    <a:solidFill>
                      <a:schemeClr val="accent5"/>
                    </a:solidFill>
                  </a:rPr>
                  <a:t>()</a:t>
                </a:r>
                <a:r>
                  <a:rPr lang="cs-CZ" sz="1800" b="0" dirty="0"/>
                  <a:t>)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cs-CZ" sz="1800" u="sng" dirty="0" err="1"/>
                  <a:t>Andersonův-Darlingův</a:t>
                </a:r>
                <a:r>
                  <a:rPr lang="cs-CZ" sz="1800" u="sng" dirty="0"/>
                  <a:t> test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cs-CZ" sz="1800" b="0" u="sng" dirty="0" err="1"/>
                  <a:t>Kolmogorovův</a:t>
                </a:r>
                <a:r>
                  <a:rPr lang="cs-CZ" sz="1800" b="0" u="sng" dirty="0"/>
                  <a:t>-Smirnovův test </a:t>
                </a:r>
                <a:r>
                  <a:rPr lang="cs-CZ" sz="1800" b="0" dirty="0"/>
                  <a:t>(</a:t>
                </a:r>
                <a:r>
                  <a:rPr lang="cs-CZ" sz="1800" b="0" dirty="0" err="1"/>
                  <a:t>Lillieforsova</a:t>
                </a:r>
                <a:r>
                  <a:rPr lang="cs-CZ" sz="1800" b="0" dirty="0"/>
                  <a:t> modifikace pro neúplně specifikovaný test)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  <a:p>
                <a:pPr algn="just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800" dirty="0"/>
              </a:p>
              <a:p>
                <a:pPr algn="just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800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sz="1800" dirty="0"/>
              </a:p>
              <a:p>
                <a:pPr marL="0" indent="0" algn="just">
                  <a:buNone/>
                </a:pPr>
                <a:endParaRPr lang="cs-CZ" sz="1800" dirty="0"/>
              </a:p>
            </p:txBody>
          </p:sp>
        </mc:Choice>
        <mc:Fallback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929909"/>
              </a:xfrm>
              <a:blipFill>
                <a:blip r:embed="rId2"/>
                <a:stretch>
                  <a:fillRect l="-329" t="-12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Testy dobré shody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53</a:t>
            </a:fld>
            <a:r>
              <a:rPr lang="cs-CZ" dirty="0"/>
              <a:t> / 54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cs-CZ" dirty="0"/>
              <a:t>Ověření normality</a:t>
            </a:r>
          </a:p>
        </p:txBody>
      </p:sp>
    </p:spTree>
    <p:extLst>
      <p:ext uri="{BB962C8B-B14F-4D97-AF65-F5344CB8AC3E}">
        <p14:creationId xmlns:p14="http://schemas.microsoft.com/office/powerpoint/2010/main" val="1211665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584039" y="2103354"/>
            <a:ext cx="4890786" cy="148245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Děkuji za pozornost!</a:t>
            </a:r>
            <a:br>
              <a:rPr lang="cs-CZ" dirty="0"/>
            </a:br>
            <a:r>
              <a:rPr lang="cs-CZ" sz="2000" dirty="0" err="1">
                <a:hlinkClick r:id="rId2"/>
              </a:rPr>
              <a:t>martina.litschmannova</a:t>
            </a:r>
            <a:r>
              <a:rPr lang="en-US" sz="2000" dirty="0">
                <a:hlinkClick r:id="rId2"/>
              </a:rPr>
              <a:t>@</a:t>
            </a:r>
            <a:r>
              <a:rPr lang="cs-CZ" sz="2000" dirty="0">
                <a:hlinkClick r:id="rId2"/>
              </a:rPr>
              <a:t>vsb.cz</a:t>
            </a:r>
            <a:endParaRPr lang="cs-CZ" sz="2000" dirty="0"/>
          </a:p>
        </p:txBody>
      </p:sp>
      <p:pic>
        <p:nvPicPr>
          <p:cNvPr id="3" name="Picture 2" descr="http://www.ush.sd/ar/_imgs/go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0" b="7930"/>
          <a:stretch>
            <a:fillRect/>
          </a:stretch>
        </p:blipFill>
        <p:spPr bwMode="auto">
          <a:xfrm>
            <a:off x="7883889" y="2103354"/>
            <a:ext cx="3494026" cy="282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43" y="5403512"/>
            <a:ext cx="5768098" cy="72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53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0026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/>
              <a:t>Motivační příklad</a:t>
            </a:r>
          </a:p>
          <a:p>
            <a:pPr marL="0" indent="0">
              <a:buClr>
                <a:srgbClr val="00A499"/>
              </a:buClr>
              <a:buNone/>
            </a:pPr>
            <a:r>
              <a:rPr lang="cs-CZ" sz="2000" dirty="0">
                <a:solidFill>
                  <a:schemeClr val="tx2"/>
                </a:solidFill>
              </a:rPr>
              <a:t>Bylo provedeno šetření mezi ženami staršími 15 let. </a:t>
            </a:r>
          </a:p>
          <a:p>
            <a:pPr marL="0" indent="0" algn="just">
              <a:buClr>
                <a:srgbClr val="00A499"/>
              </a:buClr>
              <a:buNone/>
            </a:pPr>
            <a:r>
              <a:rPr lang="cs-CZ" sz="2000" dirty="0">
                <a:solidFill>
                  <a:schemeClr val="tx2"/>
                </a:solidFill>
              </a:rPr>
              <a:t>Mezi 246 náhodně oslovenými ženami bylo 80 (32,5 </a:t>
            </a:r>
            <a:r>
              <a:rPr lang="en-US" sz="2000" dirty="0">
                <a:solidFill>
                  <a:schemeClr val="tx2"/>
                </a:solidFill>
              </a:rPr>
              <a:t>%</a:t>
            </a:r>
            <a:r>
              <a:rPr lang="cs-CZ" sz="2000" dirty="0">
                <a:solidFill>
                  <a:schemeClr val="tx2"/>
                </a:solidFill>
              </a:rPr>
              <a:t>) svobodných, 110 (44,7 </a:t>
            </a:r>
            <a:r>
              <a:rPr lang="en-US" sz="2000" dirty="0">
                <a:solidFill>
                  <a:schemeClr val="tx2"/>
                </a:solidFill>
              </a:rPr>
              <a:t>%</a:t>
            </a:r>
            <a:r>
              <a:rPr lang="cs-CZ" sz="2000" dirty="0">
                <a:solidFill>
                  <a:schemeClr val="tx2"/>
                </a:solidFill>
              </a:rPr>
              <a:t>) vdaných, 30 (12,2 </a:t>
            </a:r>
            <a:r>
              <a:rPr lang="en-US" sz="2000" dirty="0">
                <a:solidFill>
                  <a:schemeClr val="tx2"/>
                </a:solidFill>
              </a:rPr>
              <a:t>%</a:t>
            </a:r>
            <a:r>
              <a:rPr lang="cs-CZ" sz="2000" dirty="0">
                <a:solidFill>
                  <a:schemeClr val="tx2"/>
                </a:solidFill>
              </a:rPr>
              <a:t>) rozvedených a 26 (10,6 </a:t>
            </a:r>
            <a:r>
              <a:rPr lang="en-US" sz="2000" dirty="0">
                <a:solidFill>
                  <a:schemeClr val="tx2"/>
                </a:solidFill>
              </a:rPr>
              <a:t>%</a:t>
            </a:r>
            <a:r>
              <a:rPr lang="cs-CZ" sz="2000" dirty="0">
                <a:solidFill>
                  <a:schemeClr val="tx2"/>
                </a:solidFill>
              </a:rPr>
              <a:t>) ovdovělých. Je známo (viz </a:t>
            </a:r>
            <a:r>
              <a:rPr lang="cs-CZ" sz="2000" dirty="0">
                <a:hlinkClick r:id="rId2"/>
              </a:rPr>
              <a:t>Český statistický úřad</a:t>
            </a:r>
            <a:r>
              <a:rPr lang="cs-CZ" sz="2000" dirty="0">
                <a:solidFill>
                  <a:schemeClr val="tx2"/>
                </a:solidFill>
              </a:rPr>
              <a:t>), že v ČR je mezi ženami staršími 15 let cca 24,8 </a:t>
            </a:r>
            <a:r>
              <a:rPr lang="en-US" sz="2000" dirty="0">
                <a:solidFill>
                  <a:schemeClr val="tx2"/>
                </a:solidFill>
              </a:rPr>
              <a:t>%</a:t>
            </a:r>
            <a:r>
              <a:rPr lang="cs-CZ" sz="2000" dirty="0">
                <a:solidFill>
                  <a:schemeClr val="tx2"/>
                </a:solidFill>
              </a:rPr>
              <a:t> svobodných, 49,0 </a:t>
            </a:r>
            <a:r>
              <a:rPr lang="en-US" sz="2000" dirty="0">
                <a:solidFill>
                  <a:schemeClr val="tx2"/>
                </a:solidFill>
              </a:rPr>
              <a:t>%</a:t>
            </a:r>
            <a:r>
              <a:rPr lang="cs-CZ" sz="2000" dirty="0">
                <a:solidFill>
                  <a:schemeClr val="tx2"/>
                </a:solidFill>
              </a:rPr>
              <a:t> vdaných, 12,6 </a:t>
            </a:r>
            <a:r>
              <a:rPr lang="en-US" sz="2000" dirty="0">
                <a:solidFill>
                  <a:schemeClr val="tx2"/>
                </a:solidFill>
              </a:rPr>
              <a:t>%</a:t>
            </a:r>
            <a:r>
              <a:rPr lang="cs-CZ" sz="2000" dirty="0">
                <a:solidFill>
                  <a:schemeClr val="tx2"/>
                </a:solidFill>
              </a:rPr>
              <a:t> rozvedených a 13,6 </a:t>
            </a:r>
            <a:r>
              <a:rPr lang="en-US" sz="2000" dirty="0">
                <a:solidFill>
                  <a:schemeClr val="tx2"/>
                </a:solidFill>
              </a:rPr>
              <a:t>%</a:t>
            </a:r>
            <a:r>
              <a:rPr lang="cs-CZ" sz="2000" dirty="0">
                <a:solidFill>
                  <a:schemeClr val="tx2"/>
                </a:solidFill>
              </a:rPr>
              <a:t> ovdovělých. Lze provedený výběr označit za reprezentativní?</a:t>
            </a:r>
          </a:p>
          <a:p>
            <a:endParaRPr lang="cs-CZ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2000" b="1" dirty="0"/>
              <a:t>Náznak řešení</a:t>
            </a:r>
          </a:p>
          <a:p>
            <a:pPr marL="457200" lvl="1" indent="0">
              <a:buClr>
                <a:srgbClr val="00A499"/>
              </a:buClr>
              <a:buNone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Testy dobré shody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</a:t>
            </a:fld>
            <a:r>
              <a:rPr lang="cs-CZ" dirty="0"/>
              <a:t> / 54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</p:spPr>
            <p:txBody>
              <a:bodyPr>
                <a:normAutofit fontScale="70000" lnSpcReduction="20000"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</a:t>
                </a:r>
                <a:r>
                  <a:rPr lang="cs-CZ" sz="3600" dirty="0"/>
                  <a:t>test dobré shody - ověření, zda jsou </a:t>
                </a:r>
                <a:r>
                  <a:rPr lang="cs-CZ" sz="3600" dirty="0" err="1"/>
                  <a:t>rel</a:t>
                </a:r>
                <a:r>
                  <a:rPr lang="cs-CZ" sz="3600" dirty="0"/>
                  <a:t>. četnosti rovny číslům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cs-CZ" sz="3600" i="1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en-US" sz="3600" dirty="0"/>
                  <a:t>…;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cs-CZ" sz="36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  <a:blipFill>
                <a:blip r:embed="rId3"/>
                <a:stretch>
                  <a:fillRect l="-168" b="-2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ulka 6">
                <a:extLst>
                  <a:ext uri="{FF2B5EF4-FFF2-40B4-BE49-F238E27FC236}">
                    <a16:creationId xmlns:a16="http://schemas.microsoft.com/office/drawing/2014/main" id="{42D6F436-C76B-468B-BCE3-1A4306C48A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8192188"/>
                  </p:ext>
                </p:extLst>
              </p:nvPr>
            </p:nvGraphicFramePr>
            <p:xfrm>
              <a:off x="1898122" y="4253383"/>
              <a:ext cx="8229599" cy="51155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5202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8478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Stav 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svobodná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vdaná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rozvedená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ovdovělá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očekávaná </a:t>
                          </a:r>
                          <a:r>
                            <a:rPr lang="cs-CZ" sz="1600" b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rel</a:t>
                          </a: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. četnost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sub>
                                      <m: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oMath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0,248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0,490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0,126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0,136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1,000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ulka 6">
                <a:extLst>
                  <a:ext uri="{FF2B5EF4-FFF2-40B4-BE49-F238E27FC236}">
                    <a16:creationId xmlns:a16="http://schemas.microsoft.com/office/drawing/2014/main" id="{42D6F436-C76B-468B-BCE3-1A4306C48A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8192188"/>
                  </p:ext>
                </p:extLst>
              </p:nvPr>
            </p:nvGraphicFramePr>
            <p:xfrm>
              <a:off x="1898122" y="4253383"/>
              <a:ext cx="8229599" cy="51155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5202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8478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24384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Stav 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svobodná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vdaná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rozvedená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ovdovělá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67716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2" t="-115909" r="-226812" b="-4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0,248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0,490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0,126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0,136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1,000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57077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0026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/>
              <a:t>Motivační příklad</a:t>
            </a:r>
          </a:p>
          <a:p>
            <a:pPr marL="0" indent="0">
              <a:buClr>
                <a:srgbClr val="00A499"/>
              </a:buClr>
              <a:buNone/>
            </a:pPr>
            <a:r>
              <a:rPr lang="cs-CZ" sz="2000" dirty="0">
                <a:solidFill>
                  <a:schemeClr val="tx2"/>
                </a:solidFill>
              </a:rPr>
              <a:t>Bylo provedeno šetření mezi ženami staršími 15 let. </a:t>
            </a:r>
          </a:p>
          <a:p>
            <a:pPr marL="0" indent="0" algn="just">
              <a:buClr>
                <a:srgbClr val="00A499"/>
              </a:buClr>
              <a:buNone/>
            </a:pPr>
            <a:r>
              <a:rPr lang="cs-CZ" sz="2000" dirty="0">
                <a:solidFill>
                  <a:schemeClr val="tx2"/>
                </a:solidFill>
              </a:rPr>
              <a:t>Mezi 246 náhodně oslovenými ženami bylo 80 (32,5 </a:t>
            </a:r>
            <a:r>
              <a:rPr lang="en-US" sz="2000" dirty="0">
                <a:solidFill>
                  <a:schemeClr val="tx2"/>
                </a:solidFill>
              </a:rPr>
              <a:t>%</a:t>
            </a:r>
            <a:r>
              <a:rPr lang="cs-CZ" sz="2000" dirty="0">
                <a:solidFill>
                  <a:schemeClr val="tx2"/>
                </a:solidFill>
              </a:rPr>
              <a:t>) svobodných, 110 (44,7 </a:t>
            </a:r>
            <a:r>
              <a:rPr lang="en-US" sz="2000" dirty="0">
                <a:solidFill>
                  <a:schemeClr val="tx2"/>
                </a:solidFill>
              </a:rPr>
              <a:t>%</a:t>
            </a:r>
            <a:r>
              <a:rPr lang="cs-CZ" sz="2000" dirty="0">
                <a:solidFill>
                  <a:schemeClr val="tx2"/>
                </a:solidFill>
              </a:rPr>
              <a:t>) vdaných, 30 (12,2 </a:t>
            </a:r>
            <a:r>
              <a:rPr lang="en-US" sz="2000" dirty="0">
                <a:solidFill>
                  <a:schemeClr val="tx2"/>
                </a:solidFill>
              </a:rPr>
              <a:t>%</a:t>
            </a:r>
            <a:r>
              <a:rPr lang="cs-CZ" sz="2000" dirty="0">
                <a:solidFill>
                  <a:schemeClr val="tx2"/>
                </a:solidFill>
              </a:rPr>
              <a:t>) rozvedených a 26 (10,6 </a:t>
            </a:r>
            <a:r>
              <a:rPr lang="en-US" sz="2000" dirty="0">
                <a:solidFill>
                  <a:schemeClr val="tx2"/>
                </a:solidFill>
              </a:rPr>
              <a:t>%</a:t>
            </a:r>
            <a:r>
              <a:rPr lang="cs-CZ" sz="2000" dirty="0">
                <a:solidFill>
                  <a:schemeClr val="tx2"/>
                </a:solidFill>
              </a:rPr>
              <a:t>) ovdovělých. Je známo (viz </a:t>
            </a:r>
            <a:r>
              <a:rPr lang="cs-CZ" sz="2000" dirty="0">
                <a:hlinkClick r:id="rId2"/>
              </a:rPr>
              <a:t>Český statistický úřad</a:t>
            </a:r>
            <a:r>
              <a:rPr lang="cs-CZ" sz="2000" dirty="0">
                <a:solidFill>
                  <a:schemeClr val="tx2"/>
                </a:solidFill>
              </a:rPr>
              <a:t>), že v ČR je mezi ženami staršími 15 let cca 24,8 </a:t>
            </a:r>
            <a:r>
              <a:rPr lang="en-US" sz="2000" dirty="0">
                <a:solidFill>
                  <a:schemeClr val="tx2"/>
                </a:solidFill>
              </a:rPr>
              <a:t>%</a:t>
            </a:r>
            <a:r>
              <a:rPr lang="cs-CZ" sz="2000" dirty="0">
                <a:solidFill>
                  <a:schemeClr val="tx2"/>
                </a:solidFill>
              </a:rPr>
              <a:t> svobodných, 49,0 </a:t>
            </a:r>
            <a:r>
              <a:rPr lang="en-US" sz="2000" dirty="0">
                <a:solidFill>
                  <a:schemeClr val="tx2"/>
                </a:solidFill>
              </a:rPr>
              <a:t>%</a:t>
            </a:r>
            <a:r>
              <a:rPr lang="cs-CZ" sz="2000" dirty="0">
                <a:solidFill>
                  <a:schemeClr val="tx2"/>
                </a:solidFill>
              </a:rPr>
              <a:t> vdaných, 12,6 </a:t>
            </a:r>
            <a:r>
              <a:rPr lang="en-US" sz="2000" dirty="0">
                <a:solidFill>
                  <a:schemeClr val="tx2"/>
                </a:solidFill>
              </a:rPr>
              <a:t>%</a:t>
            </a:r>
            <a:r>
              <a:rPr lang="cs-CZ" sz="2000" dirty="0">
                <a:solidFill>
                  <a:schemeClr val="tx2"/>
                </a:solidFill>
              </a:rPr>
              <a:t> rozvedených a 13,6 </a:t>
            </a:r>
            <a:r>
              <a:rPr lang="en-US" sz="2000" dirty="0">
                <a:solidFill>
                  <a:schemeClr val="tx2"/>
                </a:solidFill>
              </a:rPr>
              <a:t>%</a:t>
            </a:r>
            <a:r>
              <a:rPr lang="cs-CZ" sz="2000" dirty="0">
                <a:solidFill>
                  <a:schemeClr val="tx2"/>
                </a:solidFill>
              </a:rPr>
              <a:t> ovdovělých. Lze provedený výběr označit za reprezentativní?</a:t>
            </a:r>
          </a:p>
          <a:p>
            <a:endParaRPr lang="cs-CZ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2000" b="1" dirty="0"/>
              <a:t>Náznak řešení</a:t>
            </a:r>
          </a:p>
          <a:p>
            <a:pPr marL="457200" lvl="1" indent="0">
              <a:buClr>
                <a:srgbClr val="00A499"/>
              </a:buClr>
              <a:buNone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Testy dobré shody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</a:t>
            </a:fld>
            <a:r>
              <a:rPr lang="cs-CZ" dirty="0"/>
              <a:t> / 54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</p:spPr>
            <p:txBody>
              <a:bodyPr>
                <a:normAutofit fontScale="70000" lnSpcReduction="20000"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</a:t>
                </a:r>
                <a:r>
                  <a:rPr lang="cs-CZ" sz="3600" dirty="0"/>
                  <a:t>test dobré shody - ověření, zda jsou </a:t>
                </a:r>
                <a:r>
                  <a:rPr lang="cs-CZ" sz="3600" dirty="0" err="1"/>
                  <a:t>rel</a:t>
                </a:r>
                <a:r>
                  <a:rPr lang="cs-CZ" sz="3600" dirty="0"/>
                  <a:t>. četnosti rovny číslům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cs-CZ" sz="3600" i="1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en-US" sz="3600" dirty="0"/>
                  <a:t>…;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cs-CZ" sz="36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  <a:blipFill>
                <a:blip r:embed="rId3"/>
                <a:stretch>
                  <a:fillRect l="-168" b="-2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ulka 6">
                <a:extLst>
                  <a:ext uri="{FF2B5EF4-FFF2-40B4-BE49-F238E27FC236}">
                    <a16:creationId xmlns:a16="http://schemas.microsoft.com/office/drawing/2014/main" id="{42D6F436-C76B-468B-BCE3-1A4306C48A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1686806"/>
                  </p:ext>
                </p:extLst>
              </p:nvPr>
            </p:nvGraphicFramePr>
            <p:xfrm>
              <a:off x="1898122" y="4253383"/>
              <a:ext cx="8229599" cy="9992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5202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8478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Stav 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svobodná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vdaná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rozvedená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ovdovělá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očekávaná </a:t>
                          </a:r>
                          <a:r>
                            <a:rPr lang="cs-CZ" sz="1600" b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rel</a:t>
                          </a: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. četnost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sub>
                                      <m: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oMath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0,248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0,490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0,126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0,136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1,000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pozorovaná (angl. </a:t>
                          </a:r>
                          <a:r>
                            <a:rPr lang="cs-CZ" sz="1600" b="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observed</a:t>
                          </a: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) četnost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1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ulka 6">
                <a:extLst>
                  <a:ext uri="{FF2B5EF4-FFF2-40B4-BE49-F238E27FC236}">
                    <a16:creationId xmlns:a16="http://schemas.microsoft.com/office/drawing/2014/main" id="{42D6F436-C76B-468B-BCE3-1A4306C48A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1686806"/>
                  </p:ext>
                </p:extLst>
              </p:nvPr>
            </p:nvGraphicFramePr>
            <p:xfrm>
              <a:off x="1898122" y="4253383"/>
              <a:ext cx="8229599" cy="9992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5202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8478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24384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Stav 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svobodná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vdaná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rozvedená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ovdovělá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67716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2" t="-113636" r="-226812" b="-229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0,248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0,490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0,126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0,136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1,000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2" t="-116049" r="-226812" b="-246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1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23584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0026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/>
              <a:t>Motivační příklad</a:t>
            </a:r>
          </a:p>
          <a:p>
            <a:pPr marL="0" indent="0">
              <a:buClr>
                <a:srgbClr val="00A499"/>
              </a:buClr>
              <a:buNone/>
            </a:pPr>
            <a:r>
              <a:rPr lang="cs-CZ" sz="2000" dirty="0">
                <a:solidFill>
                  <a:schemeClr val="tx2"/>
                </a:solidFill>
              </a:rPr>
              <a:t>Bylo provedeno šetření mezi ženami staršími 15 let. </a:t>
            </a:r>
          </a:p>
          <a:p>
            <a:pPr marL="0" indent="0" algn="just">
              <a:buClr>
                <a:srgbClr val="00A499"/>
              </a:buClr>
              <a:buNone/>
            </a:pPr>
            <a:r>
              <a:rPr lang="cs-CZ" sz="2000" dirty="0">
                <a:solidFill>
                  <a:schemeClr val="tx2"/>
                </a:solidFill>
              </a:rPr>
              <a:t>Mezi 246 náhodně oslovenými ženami bylo 80 (32,5 </a:t>
            </a:r>
            <a:r>
              <a:rPr lang="en-US" sz="2000" dirty="0">
                <a:solidFill>
                  <a:schemeClr val="tx2"/>
                </a:solidFill>
              </a:rPr>
              <a:t>%</a:t>
            </a:r>
            <a:r>
              <a:rPr lang="cs-CZ" sz="2000" dirty="0">
                <a:solidFill>
                  <a:schemeClr val="tx2"/>
                </a:solidFill>
              </a:rPr>
              <a:t>) svobodných, 110 (44,7 </a:t>
            </a:r>
            <a:r>
              <a:rPr lang="en-US" sz="2000" dirty="0">
                <a:solidFill>
                  <a:schemeClr val="tx2"/>
                </a:solidFill>
              </a:rPr>
              <a:t>%</a:t>
            </a:r>
            <a:r>
              <a:rPr lang="cs-CZ" sz="2000" dirty="0">
                <a:solidFill>
                  <a:schemeClr val="tx2"/>
                </a:solidFill>
              </a:rPr>
              <a:t>) vdaných, 30 (12,2 </a:t>
            </a:r>
            <a:r>
              <a:rPr lang="en-US" sz="2000" dirty="0">
                <a:solidFill>
                  <a:schemeClr val="tx2"/>
                </a:solidFill>
              </a:rPr>
              <a:t>%</a:t>
            </a:r>
            <a:r>
              <a:rPr lang="cs-CZ" sz="2000" dirty="0">
                <a:solidFill>
                  <a:schemeClr val="tx2"/>
                </a:solidFill>
              </a:rPr>
              <a:t>) rozvedených a 26 (10,6 </a:t>
            </a:r>
            <a:r>
              <a:rPr lang="en-US" sz="2000" dirty="0">
                <a:solidFill>
                  <a:schemeClr val="tx2"/>
                </a:solidFill>
              </a:rPr>
              <a:t>%</a:t>
            </a:r>
            <a:r>
              <a:rPr lang="cs-CZ" sz="2000" dirty="0">
                <a:solidFill>
                  <a:schemeClr val="tx2"/>
                </a:solidFill>
              </a:rPr>
              <a:t>) ovdovělých. Je známo (viz </a:t>
            </a:r>
            <a:r>
              <a:rPr lang="cs-CZ" sz="2000" dirty="0">
                <a:hlinkClick r:id="rId2"/>
              </a:rPr>
              <a:t>Český statistický úřad</a:t>
            </a:r>
            <a:r>
              <a:rPr lang="cs-CZ" sz="2000" dirty="0">
                <a:solidFill>
                  <a:schemeClr val="tx2"/>
                </a:solidFill>
              </a:rPr>
              <a:t>), že v ČR je mezi ženami staršími 15 let cca 24,8 </a:t>
            </a:r>
            <a:r>
              <a:rPr lang="en-US" sz="2000" dirty="0">
                <a:solidFill>
                  <a:schemeClr val="tx2"/>
                </a:solidFill>
              </a:rPr>
              <a:t>%</a:t>
            </a:r>
            <a:r>
              <a:rPr lang="cs-CZ" sz="2000" dirty="0">
                <a:solidFill>
                  <a:schemeClr val="tx2"/>
                </a:solidFill>
              </a:rPr>
              <a:t> svobodných, 49,0 </a:t>
            </a:r>
            <a:r>
              <a:rPr lang="en-US" sz="2000" dirty="0">
                <a:solidFill>
                  <a:schemeClr val="tx2"/>
                </a:solidFill>
              </a:rPr>
              <a:t>%</a:t>
            </a:r>
            <a:r>
              <a:rPr lang="cs-CZ" sz="2000" dirty="0">
                <a:solidFill>
                  <a:schemeClr val="tx2"/>
                </a:solidFill>
              </a:rPr>
              <a:t> vdaných, 12,6 </a:t>
            </a:r>
            <a:r>
              <a:rPr lang="en-US" sz="2000" dirty="0">
                <a:solidFill>
                  <a:schemeClr val="tx2"/>
                </a:solidFill>
              </a:rPr>
              <a:t>%</a:t>
            </a:r>
            <a:r>
              <a:rPr lang="cs-CZ" sz="2000" dirty="0">
                <a:solidFill>
                  <a:schemeClr val="tx2"/>
                </a:solidFill>
              </a:rPr>
              <a:t> rozvedených a 13,6 </a:t>
            </a:r>
            <a:r>
              <a:rPr lang="en-US" sz="2000" dirty="0">
                <a:solidFill>
                  <a:schemeClr val="tx2"/>
                </a:solidFill>
              </a:rPr>
              <a:t>%</a:t>
            </a:r>
            <a:r>
              <a:rPr lang="cs-CZ" sz="2000" dirty="0">
                <a:solidFill>
                  <a:schemeClr val="tx2"/>
                </a:solidFill>
              </a:rPr>
              <a:t> ovdovělých. Lze provedený výběr označit za reprezentativní?</a:t>
            </a:r>
          </a:p>
          <a:p>
            <a:endParaRPr lang="cs-CZ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2000" b="1" dirty="0"/>
              <a:t>Náznak řešení</a:t>
            </a:r>
          </a:p>
          <a:p>
            <a:pPr marL="457200" lvl="1" indent="0">
              <a:buClr>
                <a:srgbClr val="00A499"/>
              </a:buClr>
              <a:buNone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Testy dobré shody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8</a:t>
            </a:fld>
            <a:r>
              <a:rPr lang="cs-CZ" dirty="0"/>
              <a:t> / 54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</p:spPr>
            <p:txBody>
              <a:bodyPr>
                <a:normAutofit fontScale="70000" lnSpcReduction="20000"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</a:t>
                </a:r>
                <a:r>
                  <a:rPr lang="cs-CZ" sz="3600" dirty="0"/>
                  <a:t>test dobré shody - ověření, zda jsou </a:t>
                </a:r>
                <a:r>
                  <a:rPr lang="cs-CZ" sz="3600" dirty="0" err="1"/>
                  <a:t>rel</a:t>
                </a:r>
                <a:r>
                  <a:rPr lang="cs-CZ" sz="3600" dirty="0"/>
                  <a:t>. četnosti rovny číslům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cs-CZ" sz="3600" i="1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en-US" sz="3600" dirty="0"/>
                  <a:t>…;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cs-CZ" sz="36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  <a:blipFill>
                <a:blip r:embed="rId3"/>
                <a:stretch>
                  <a:fillRect l="-168" b="-2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ulka 6">
                <a:extLst>
                  <a:ext uri="{FF2B5EF4-FFF2-40B4-BE49-F238E27FC236}">
                    <a16:creationId xmlns:a16="http://schemas.microsoft.com/office/drawing/2014/main" id="{42D6F436-C76B-468B-BCE3-1A4306C48A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4590566"/>
                  </p:ext>
                </p:extLst>
              </p:nvPr>
            </p:nvGraphicFramePr>
            <p:xfrm>
              <a:off x="1898122" y="4253383"/>
              <a:ext cx="8229599" cy="9992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5202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8478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Stav 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svobodná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vdaná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rozvedená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ovdovělá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očekávaná </a:t>
                          </a:r>
                          <a:r>
                            <a:rPr lang="cs-CZ" sz="1600" b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rel</a:t>
                          </a: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. četnost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sub>
                                      <m: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oMath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0,248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0,490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0,126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0,136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1,000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pozorovaná (angl. </a:t>
                          </a:r>
                          <a:r>
                            <a:rPr lang="cs-CZ" sz="1600" b="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observed</a:t>
                          </a: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) četnost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80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110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30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256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ulka 6">
                <a:extLst>
                  <a:ext uri="{FF2B5EF4-FFF2-40B4-BE49-F238E27FC236}">
                    <a16:creationId xmlns:a16="http://schemas.microsoft.com/office/drawing/2014/main" id="{42D6F436-C76B-468B-BCE3-1A4306C48A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4590566"/>
                  </p:ext>
                </p:extLst>
              </p:nvPr>
            </p:nvGraphicFramePr>
            <p:xfrm>
              <a:off x="1898122" y="4253383"/>
              <a:ext cx="8229599" cy="9992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5202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8478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24384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Stav 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svobodná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vdaná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rozvedená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ovdovělá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67716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2" t="-113636" r="-226812" b="-229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0,248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0,490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0,126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0,136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1,000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2" t="-116049" r="-226812" b="-246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80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110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30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256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33768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0026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/>
              <a:t>Motivační příklad</a:t>
            </a:r>
          </a:p>
          <a:p>
            <a:pPr marL="0" indent="0">
              <a:buClr>
                <a:srgbClr val="00A499"/>
              </a:buClr>
              <a:buNone/>
            </a:pPr>
            <a:r>
              <a:rPr lang="cs-CZ" sz="2000" dirty="0">
                <a:solidFill>
                  <a:schemeClr val="tx2"/>
                </a:solidFill>
              </a:rPr>
              <a:t>Bylo provedeno šetření mezi ženami staršími 15 let. </a:t>
            </a:r>
          </a:p>
          <a:p>
            <a:pPr marL="0" indent="0" algn="just">
              <a:buClr>
                <a:srgbClr val="00A499"/>
              </a:buClr>
              <a:buNone/>
            </a:pPr>
            <a:r>
              <a:rPr lang="cs-CZ" sz="2000" dirty="0">
                <a:solidFill>
                  <a:schemeClr val="tx2"/>
                </a:solidFill>
              </a:rPr>
              <a:t>Mezi 246 náhodně oslovenými ženami bylo 80 (32,5 </a:t>
            </a:r>
            <a:r>
              <a:rPr lang="en-US" sz="2000" dirty="0">
                <a:solidFill>
                  <a:schemeClr val="tx2"/>
                </a:solidFill>
              </a:rPr>
              <a:t>%</a:t>
            </a:r>
            <a:r>
              <a:rPr lang="cs-CZ" sz="2000" dirty="0">
                <a:solidFill>
                  <a:schemeClr val="tx2"/>
                </a:solidFill>
              </a:rPr>
              <a:t>) svobodných, 110 (44,7 </a:t>
            </a:r>
            <a:r>
              <a:rPr lang="en-US" sz="2000" dirty="0">
                <a:solidFill>
                  <a:schemeClr val="tx2"/>
                </a:solidFill>
              </a:rPr>
              <a:t>%</a:t>
            </a:r>
            <a:r>
              <a:rPr lang="cs-CZ" sz="2000" dirty="0">
                <a:solidFill>
                  <a:schemeClr val="tx2"/>
                </a:solidFill>
              </a:rPr>
              <a:t>) vdaných, 30 (12,2 </a:t>
            </a:r>
            <a:r>
              <a:rPr lang="en-US" sz="2000" dirty="0">
                <a:solidFill>
                  <a:schemeClr val="tx2"/>
                </a:solidFill>
              </a:rPr>
              <a:t>%</a:t>
            </a:r>
            <a:r>
              <a:rPr lang="cs-CZ" sz="2000" dirty="0">
                <a:solidFill>
                  <a:schemeClr val="tx2"/>
                </a:solidFill>
              </a:rPr>
              <a:t>) rozvedených a 26 (10,6 </a:t>
            </a:r>
            <a:r>
              <a:rPr lang="en-US" sz="2000" dirty="0">
                <a:solidFill>
                  <a:schemeClr val="tx2"/>
                </a:solidFill>
              </a:rPr>
              <a:t>%</a:t>
            </a:r>
            <a:r>
              <a:rPr lang="cs-CZ" sz="2000" dirty="0">
                <a:solidFill>
                  <a:schemeClr val="tx2"/>
                </a:solidFill>
              </a:rPr>
              <a:t>) ovdovělých. Je známo (viz </a:t>
            </a:r>
            <a:r>
              <a:rPr lang="cs-CZ" sz="2000" dirty="0">
                <a:hlinkClick r:id="rId2"/>
              </a:rPr>
              <a:t>Český statistický úřad</a:t>
            </a:r>
            <a:r>
              <a:rPr lang="cs-CZ" sz="2000" dirty="0">
                <a:solidFill>
                  <a:schemeClr val="tx2"/>
                </a:solidFill>
              </a:rPr>
              <a:t>), že v ČR je mezi ženami staršími 15 let cca 24,8 </a:t>
            </a:r>
            <a:r>
              <a:rPr lang="en-US" sz="2000" dirty="0">
                <a:solidFill>
                  <a:schemeClr val="tx2"/>
                </a:solidFill>
              </a:rPr>
              <a:t>%</a:t>
            </a:r>
            <a:r>
              <a:rPr lang="cs-CZ" sz="2000" dirty="0">
                <a:solidFill>
                  <a:schemeClr val="tx2"/>
                </a:solidFill>
              </a:rPr>
              <a:t> svobodných, 49,0 </a:t>
            </a:r>
            <a:r>
              <a:rPr lang="en-US" sz="2000" dirty="0">
                <a:solidFill>
                  <a:schemeClr val="tx2"/>
                </a:solidFill>
              </a:rPr>
              <a:t>%</a:t>
            </a:r>
            <a:r>
              <a:rPr lang="cs-CZ" sz="2000" dirty="0">
                <a:solidFill>
                  <a:schemeClr val="tx2"/>
                </a:solidFill>
              </a:rPr>
              <a:t> vdaných, 12,6 </a:t>
            </a:r>
            <a:r>
              <a:rPr lang="en-US" sz="2000" dirty="0">
                <a:solidFill>
                  <a:schemeClr val="tx2"/>
                </a:solidFill>
              </a:rPr>
              <a:t>%</a:t>
            </a:r>
            <a:r>
              <a:rPr lang="cs-CZ" sz="2000" dirty="0">
                <a:solidFill>
                  <a:schemeClr val="tx2"/>
                </a:solidFill>
              </a:rPr>
              <a:t> rozvedených a 13,6 </a:t>
            </a:r>
            <a:r>
              <a:rPr lang="en-US" sz="2000" dirty="0">
                <a:solidFill>
                  <a:schemeClr val="tx2"/>
                </a:solidFill>
              </a:rPr>
              <a:t>%</a:t>
            </a:r>
            <a:r>
              <a:rPr lang="cs-CZ" sz="2000" dirty="0">
                <a:solidFill>
                  <a:schemeClr val="tx2"/>
                </a:solidFill>
              </a:rPr>
              <a:t> ovdovělých. Lze provedený výběr označit za reprezentativní?</a:t>
            </a:r>
          </a:p>
          <a:p>
            <a:endParaRPr lang="cs-CZ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2000" b="1" dirty="0"/>
              <a:t>Náznak řešení</a:t>
            </a:r>
          </a:p>
          <a:p>
            <a:pPr marL="457200" lvl="1" indent="0">
              <a:buClr>
                <a:srgbClr val="00A499"/>
              </a:buClr>
              <a:buNone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A499"/>
              </a:buClr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Testy dobré shody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9</a:t>
            </a:fld>
            <a:r>
              <a:rPr lang="cs-CZ" dirty="0"/>
              <a:t> / 54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</p:spPr>
            <p:txBody>
              <a:bodyPr>
                <a:normAutofit fontScale="70000" lnSpcReduction="20000"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</a:t>
                </a:r>
                <a:r>
                  <a:rPr lang="cs-CZ" sz="3600" dirty="0"/>
                  <a:t>test dobré shody - ověření, zda jsou </a:t>
                </a:r>
                <a:r>
                  <a:rPr lang="cs-CZ" sz="3600" dirty="0" err="1"/>
                  <a:t>rel</a:t>
                </a:r>
                <a:r>
                  <a:rPr lang="cs-CZ" sz="3600" dirty="0"/>
                  <a:t>. četnosti rovny číslům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cs-CZ" sz="3600" i="1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en-US" sz="3600" dirty="0"/>
                  <a:t>…;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cs-CZ" sz="36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22263" y="363538"/>
                <a:ext cx="10861675" cy="736600"/>
              </a:xfrm>
              <a:blipFill>
                <a:blip r:embed="rId3"/>
                <a:stretch>
                  <a:fillRect l="-168" b="-2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ulka 6">
                <a:extLst>
                  <a:ext uri="{FF2B5EF4-FFF2-40B4-BE49-F238E27FC236}">
                    <a16:creationId xmlns:a16="http://schemas.microsoft.com/office/drawing/2014/main" id="{42D6F436-C76B-468B-BCE3-1A4306C48A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204555"/>
                  </p:ext>
                </p:extLst>
              </p:nvPr>
            </p:nvGraphicFramePr>
            <p:xfrm>
              <a:off x="1898122" y="4253383"/>
              <a:ext cx="8229599" cy="148691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5202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8478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Stav 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svobodná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vdaná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rozvedená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ovdovělá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očekávaná </a:t>
                          </a:r>
                          <a:r>
                            <a:rPr lang="cs-CZ" sz="1600" b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rel</a:t>
                          </a: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. četnost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sub>
                                      <m: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oMath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0,248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0,490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0,126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0,136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1,000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pozorovaná (angl. </a:t>
                          </a:r>
                          <a:r>
                            <a:rPr lang="cs-CZ" sz="1600" b="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observed</a:t>
                          </a: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) četnost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80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110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30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256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očekávaná (angl. </a:t>
                          </a:r>
                          <a:r>
                            <a:rPr lang="cs-CZ" sz="1600" b="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expected</a:t>
                          </a: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/>
                            </a:rPr>
                            <a:t>) četnost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---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ulka 6">
                <a:extLst>
                  <a:ext uri="{FF2B5EF4-FFF2-40B4-BE49-F238E27FC236}">
                    <a16:creationId xmlns:a16="http://schemas.microsoft.com/office/drawing/2014/main" id="{42D6F436-C76B-468B-BCE3-1A4306C48A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204555"/>
                  </p:ext>
                </p:extLst>
              </p:nvPr>
            </p:nvGraphicFramePr>
            <p:xfrm>
              <a:off x="1898122" y="4253383"/>
              <a:ext cx="8229599" cy="148691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5202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8478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24384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Stav 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svobodná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vdaná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rozvedená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ovdovělá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celkem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67716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2" t="-113636" r="-226812" b="-411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0,248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0,490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>
                              <a:solidFill>
                                <a:schemeClr val="tx1"/>
                              </a:solidFill>
                              <a:effectLst/>
                            </a:rPr>
                            <a:t>0,126</a:t>
                          </a:r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0,136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1,000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2" t="-116049" r="-226812" b="-1234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80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110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30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256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2" t="-218750" r="-226812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---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94043909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39551</TotalTime>
  <Words>7240</Words>
  <Application>Microsoft Office PowerPoint</Application>
  <PresentationFormat>Širokoúhlá obrazovka</PresentationFormat>
  <Paragraphs>2401</Paragraphs>
  <Slides>54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54</vt:i4>
      </vt:variant>
    </vt:vector>
  </HeadingPairs>
  <TitlesOfParts>
    <vt:vector size="62" baseType="lpstr">
      <vt:lpstr>Arial</vt:lpstr>
      <vt:lpstr>Calibri</vt:lpstr>
      <vt:lpstr>Calibri Light</vt:lpstr>
      <vt:lpstr>Cambria Math</vt:lpstr>
      <vt:lpstr>Times New Roman</vt:lpstr>
      <vt:lpstr>Wingdings</vt:lpstr>
      <vt:lpstr>Vlastní návrh</vt:lpstr>
      <vt:lpstr>1_Vlastní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Martina Litschmannová</dc:creator>
  <cp:lastModifiedBy>Martina Litschmannová</cp:lastModifiedBy>
  <cp:revision>536</cp:revision>
  <dcterms:created xsi:type="dcterms:W3CDTF">2019-08-14T09:45:45Z</dcterms:created>
  <dcterms:modified xsi:type="dcterms:W3CDTF">2020-11-27T15:10:32Z</dcterms:modified>
</cp:coreProperties>
</file>