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</p:sldMasterIdLst>
  <p:notesMasterIdLst>
    <p:notesMasterId r:id="rId67"/>
  </p:notesMasterIdLst>
  <p:handoutMasterIdLst>
    <p:handoutMasterId r:id="rId68"/>
  </p:handoutMasterIdLst>
  <p:sldIdLst>
    <p:sldId id="259" r:id="rId3"/>
    <p:sldId id="730" r:id="rId4"/>
    <p:sldId id="948" r:id="rId5"/>
    <p:sldId id="950" r:id="rId6"/>
    <p:sldId id="951" r:id="rId7"/>
    <p:sldId id="952" r:id="rId8"/>
    <p:sldId id="953" r:id="rId9"/>
    <p:sldId id="941" r:id="rId10"/>
    <p:sldId id="942" r:id="rId11"/>
    <p:sldId id="960" r:id="rId12"/>
    <p:sldId id="959" r:id="rId13"/>
    <p:sldId id="961" r:id="rId14"/>
    <p:sldId id="945" r:id="rId15"/>
    <p:sldId id="946" r:id="rId16"/>
    <p:sldId id="956" r:id="rId17"/>
    <p:sldId id="954" r:id="rId18"/>
    <p:sldId id="955" r:id="rId19"/>
    <p:sldId id="963" r:id="rId20"/>
    <p:sldId id="962" r:id="rId21"/>
    <p:sldId id="966" r:id="rId22"/>
    <p:sldId id="1048" r:id="rId23"/>
    <p:sldId id="968" r:id="rId24"/>
    <p:sldId id="969" r:id="rId25"/>
    <p:sldId id="970" r:id="rId26"/>
    <p:sldId id="971" r:id="rId27"/>
    <p:sldId id="972" r:id="rId28"/>
    <p:sldId id="973" r:id="rId29"/>
    <p:sldId id="974" r:id="rId30"/>
    <p:sldId id="975" r:id="rId31"/>
    <p:sldId id="976" r:id="rId32"/>
    <p:sldId id="977" r:id="rId33"/>
    <p:sldId id="978" r:id="rId34"/>
    <p:sldId id="979" r:id="rId35"/>
    <p:sldId id="980" r:id="rId36"/>
    <p:sldId id="1043" r:id="rId37"/>
    <p:sldId id="1044" r:id="rId38"/>
    <p:sldId id="981" r:id="rId39"/>
    <p:sldId id="982" r:id="rId40"/>
    <p:sldId id="1046" r:id="rId41"/>
    <p:sldId id="1009" r:id="rId42"/>
    <p:sldId id="1013" r:id="rId43"/>
    <p:sldId id="1014" r:id="rId44"/>
    <p:sldId id="1047" r:id="rId45"/>
    <p:sldId id="1015" r:id="rId46"/>
    <p:sldId id="1016" r:id="rId47"/>
    <p:sldId id="1017" r:id="rId48"/>
    <p:sldId id="1034" r:id="rId49"/>
    <p:sldId id="1018" r:id="rId50"/>
    <p:sldId id="1035" r:id="rId51"/>
    <p:sldId id="1020" r:id="rId52"/>
    <p:sldId id="1021" r:id="rId53"/>
    <p:sldId id="1022" r:id="rId54"/>
    <p:sldId id="1036" r:id="rId55"/>
    <p:sldId id="1023" r:id="rId56"/>
    <p:sldId id="1037" r:id="rId57"/>
    <p:sldId id="1039" r:id="rId58"/>
    <p:sldId id="1040" r:id="rId59"/>
    <p:sldId id="1028" r:id="rId60"/>
    <p:sldId id="1029" r:id="rId61"/>
    <p:sldId id="1030" r:id="rId62"/>
    <p:sldId id="1031" r:id="rId63"/>
    <p:sldId id="1041" r:id="rId64"/>
    <p:sldId id="1042" r:id="rId65"/>
    <p:sldId id="547" r:id="rId6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Litschmannová" initials="M" lastIdx="1" clrIdx="0">
    <p:extLst>
      <p:ext uri="{19B8F6BF-5375-455C-9EA6-DF929625EA0E}">
        <p15:presenceInfo xmlns:p15="http://schemas.microsoft.com/office/powerpoint/2012/main" userId="Martina Litschmann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CEF5F6"/>
    <a:srgbClr val="B6ECE6"/>
    <a:srgbClr val="D1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8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93D7-CC47-4C97-85AA-DEC62DBCBC42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0F3-9304-47CE-BBAF-C01A528D7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8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ADA-E0D7-462E-B257-F097299824C9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400-FF9F-4372-9083-93153931D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89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89A0-E3F2-4E50-B219-20B93D75FC5A}" type="datetime1">
              <a:rPr lang="cs-CZ" smtClean="0"/>
              <a:t>29.04.2020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A01A-5E05-42C2-8465-186D54A8145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9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29.04.2020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00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Náhodný vektor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73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363538"/>
            <a:ext cx="10861675" cy="7366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A499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948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1777676" y="2290104"/>
            <a:ext cx="883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>
                <a:solidFill>
                  <a:srgbClr val="00A499"/>
                </a:solidFill>
              </a:rPr>
              <a:t>Vy</a:t>
            </a:r>
            <a:r>
              <a:rPr lang="en-US" sz="3200" dirty="0">
                <a:solidFill>
                  <a:srgbClr val="00A499"/>
                </a:solidFill>
              </a:rPr>
              <a:t>bran</a:t>
            </a:r>
            <a:r>
              <a:rPr lang="cs-CZ" sz="3200" dirty="0">
                <a:solidFill>
                  <a:srgbClr val="00A499"/>
                </a:solidFill>
              </a:rPr>
              <a:t>é </a:t>
            </a:r>
            <a:r>
              <a:rPr lang="cs-CZ" sz="3200" dirty="0" err="1">
                <a:solidFill>
                  <a:srgbClr val="00A499"/>
                </a:solidFill>
              </a:rPr>
              <a:t>vícevýběrové</a:t>
            </a:r>
            <a:r>
              <a:rPr lang="cs-CZ" sz="3200" dirty="0">
                <a:solidFill>
                  <a:srgbClr val="00A499"/>
                </a:solidFill>
              </a:rPr>
              <a:t> testy parametrických hypotéz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542117" y="3390047"/>
            <a:ext cx="3128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Martina </a:t>
            </a:r>
            <a:r>
              <a:rPr lang="cs-CZ" sz="2400" dirty="0" err="1"/>
              <a:t>Litschmannová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2660" y="5201178"/>
            <a:ext cx="5847273" cy="86400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0296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8949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346200"/>
            <a:ext cx="11125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0" y="330081"/>
            <a:ext cx="12192000" cy="787400"/>
          </a:xfrm>
          <a:prstGeom prst="rect">
            <a:avLst/>
          </a:prstGeom>
          <a:solidFill>
            <a:srgbClr val="D0EFF0"/>
          </a:solidFill>
          <a:ln>
            <a:solidFill>
              <a:srgbClr val="D0EFF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A49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4130" y1="48375" x2="14130" y2="48375"/>
                        <a14:foregroundMark x1="49638" y1="64621" x2="49638" y2="64621"/>
                        <a14:foregroundMark x1="70652" y1="63177" x2="70652" y2="63177"/>
                        <a14:foregroundMark x1="87319" y1="42960" x2="87319" y2="4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533" y="426243"/>
            <a:ext cx="652217" cy="654580"/>
          </a:xfrm>
          <a:prstGeom prst="rect">
            <a:avLst/>
          </a:prstGeom>
        </p:spPr>
      </p:pic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06575" y="6527920"/>
            <a:ext cx="2743200" cy="321493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Test obecných znalostí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03550" y="6538298"/>
            <a:ext cx="2743200" cy="330080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26</a:t>
            </a:r>
          </a:p>
        </p:txBody>
      </p:sp>
    </p:spTree>
    <p:extLst>
      <p:ext uri="{BB962C8B-B14F-4D97-AF65-F5344CB8AC3E}">
        <p14:creationId xmlns:p14="http://schemas.microsoft.com/office/powerpoint/2010/main" val="33787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8" r:id="rId12"/>
    <p:sldLayoutId id="2147483679" r:id="rId13"/>
    <p:sldLayoutId id="2147483680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homel.vsb.cz/~lit40/DATA/vynosy.xlsx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homel.vsb.cz/~lit40/DATA/vynosy.xlsx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homel.vsb.cz/~lit40/DATA/vynosy.xlsx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homel.vsb.cz/~lit40/DATA/vynosy.xlsx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homel.vsb.cz/~lit40/DATA/vynosy.xlsx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mi21.vsb.cz/sites/mi21.vsb.cz/files/unit/uvod_do_statistiky.pdf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homel.vsb.cz/~lit40/PRASTA/Materialy/Vzorce-a-tabulky_new.pdf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homel.vsb.cz/~lit40/DATA/vynosy.xlsx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homel.vsb.cz/~lit40/DATA/vynosy.xlsx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homel.vsb.cz/~lit40/DATA/vynosy.xlsx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l.vsb.cz/~vrt0020/statistika/ANOVA_PostHoc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mailto:martina.litschmannova@vsb.cz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http://homel.vsb.cz/~lit40/DATA/vynosy.xlsx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94601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r>
              <a:rPr lang="cs-CZ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souboru </a:t>
            </a:r>
            <a:r>
              <a:rPr lang="cs-CZ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vynosy.xlsx </a:t>
            </a:r>
            <a:r>
              <a:rPr lang="cs-CZ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uvedeny záznamy o výnosech jisté plodiny (měřeno v hmotnosti sušiny z jedné rostliny (g)) v závislosti na třech způsobech ošetřování plodiny během růstu (P1, P2, P3).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cs-CZ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základě </a:t>
            </a:r>
            <a:r>
              <a:rPr lang="cs-CZ" sz="17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explorační analýzy </a:t>
            </a:r>
            <a:r>
              <a:rPr lang="cs-CZ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odhadněte, zda variabilita hmotností sušiny závisí na podmínkách ošetřování plodiny.</a:t>
            </a: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>
              <a:buClr>
                <a:srgbClr val="00A499"/>
              </a:buClr>
              <a:buNone/>
            </a:pPr>
            <a:r>
              <a:rPr lang="cs-CZ" sz="1700" i="1" dirty="0">
                <a:latin typeface="Cambria Math" panose="02040503050406030204" pitchFamily="18" charset="0"/>
              </a:rPr>
              <a:t>           </a:t>
            </a:r>
            <a:r>
              <a:rPr lang="cs-CZ" sz="1700" b="1" dirty="0">
                <a:latin typeface="Cambria Math" panose="02040503050406030204" pitchFamily="18" charset="0"/>
              </a:rPr>
              <a:t>Řešení:</a:t>
            </a: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r>
              <a:rPr lang="cs-CZ" sz="1700" dirty="0"/>
              <a:t>Předpokládáme, že variabilita hmotností sušiny nezávisí na podmínkách ošetřování plodiny.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322263" y="357823"/>
            <a:ext cx="10861675" cy="7366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1 – </a:t>
            </a:r>
            <a:r>
              <a:rPr lang="cs-CZ" dirty="0" err="1"/>
              <a:t>Vícevýběrový</a:t>
            </a:r>
            <a:r>
              <a:rPr lang="cs-CZ" dirty="0"/>
              <a:t> test shody rozptylů</a:t>
            </a:r>
          </a:p>
        </p:txBody>
      </p:sp>
      <p:pic>
        <p:nvPicPr>
          <p:cNvPr id="9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A9585E3F-2397-4800-915C-6EA21C9D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EA660E1-CA3B-4926-A53E-97C34D6212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1" t="9082" b="7084"/>
          <a:stretch/>
        </p:blipFill>
        <p:spPr>
          <a:xfrm>
            <a:off x="3438247" y="2723240"/>
            <a:ext cx="4725449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AE385A31-DBDC-483C-B15F-240BB98CFFE2}"/>
                  </a:ext>
                </a:extLst>
              </p:cNvPr>
              <p:cNvSpPr txBox="1"/>
              <p:nvPr/>
            </p:nvSpPr>
            <p:spPr>
              <a:xfrm>
                <a:off x="8323440" y="2786105"/>
                <a:ext cx="1913280" cy="7027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70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1700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700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cs-CZ" sz="1700" b="0" i="1" smtClean="0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cs-CZ" sz="1700" b="0" i="1" smtClean="0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cs-CZ" sz="1700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1700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700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cs-CZ" sz="1700" b="0" i="1" smtClean="0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cs-CZ" sz="1700" b="0" i="1" smtClean="0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1700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1700" b="0" i="0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700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1,080</m:t>
                          </m:r>
                        </m:num>
                        <m:den>
                          <m:r>
                            <a:rPr lang="cs-CZ" sz="1700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0,972</m:t>
                          </m:r>
                        </m:den>
                      </m:f>
                      <m:r>
                        <a:rPr lang="en-US" sz="1700" b="0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cs-CZ" sz="1700" b="0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1,1</m:t>
                      </m:r>
                    </m:oMath>
                  </m:oMathPara>
                </a14:m>
                <a:endParaRPr lang="cs-CZ" sz="1700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AE385A31-DBDC-483C-B15F-240BB98CF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440" y="2786105"/>
                <a:ext cx="1913280" cy="7027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3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 souboru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  <a:hlinkClick r:id="rId2"/>
                  </a:rPr>
                  <a:t>vynosy.xlsx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jsou uvedeny záznamy o výnosech jisté plodiny (měřeno v hmotnosti sušiny z jedné rostliny (g)) v závislosti na třech způsobech ošetřování plodiny během růstu (P1, P2, P3).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ts val="0"/>
                  </a:spcBef>
                  <a:buClr>
                    <a:schemeClr val="tx1"/>
                  </a:buClr>
                  <a:buFont typeface="+mj-lt"/>
                  <a:buAutoNum type="alphaLcParenR" startAt="2"/>
                </a:pPr>
                <a:r>
                  <a:rPr lang="cs-CZ" sz="17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Čistým testem významnosti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ověřte, zda variabilita hmotností sušiny závisí na podmínkách ošetřování plodiny.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endParaRPr lang="cs-CZ" sz="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cs-CZ" sz="1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Řešení:</a:t>
                </a:r>
              </a:p>
              <a:p>
                <a:pPr marL="7200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cs-CZ" sz="17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cs-CZ" sz="17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7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17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sz="17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cs-CZ" sz="17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7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sz="17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7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7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7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7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sz="17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7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7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70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7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sz="1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sz="17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7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1700" b="1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7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700" b="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cs-CZ" sz="17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sz="1700" dirty="0"/>
              </a:p>
              <a:p>
                <a:pPr marL="7200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b="1" dirty="0"/>
                  <a:t>Možné testy</a:t>
                </a:r>
                <a:r>
                  <a:rPr lang="cs-CZ" sz="1700" dirty="0"/>
                  <a:t>: </a:t>
                </a:r>
                <a:r>
                  <a:rPr lang="cs-CZ" sz="1700" dirty="0" err="1"/>
                  <a:t>Bartlettův</a:t>
                </a:r>
                <a:r>
                  <a:rPr lang="cs-CZ" sz="1700" dirty="0"/>
                  <a:t> test, </a:t>
                </a:r>
                <a:r>
                  <a:rPr lang="cs-CZ" sz="1700" dirty="0" err="1"/>
                  <a:t>Leveneův</a:t>
                </a:r>
                <a:r>
                  <a:rPr lang="cs-CZ" sz="1700" dirty="0"/>
                  <a:t> test</a:t>
                </a:r>
              </a:p>
              <a:p>
                <a:pPr marL="7200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b="1" dirty="0"/>
                  <a:t>Ověření předpokladů testu</a:t>
                </a:r>
                <a:r>
                  <a:rPr lang="cs-CZ" sz="1700" dirty="0"/>
                  <a:t>:</a:t>
                </a:r>
              </a:p>
              <a:p>
                <a:pPr marL="900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700" dirty="0"/>
                  <a:t>nezávislost  - </a:t>
                </a:r>
                <a:r>
                  <a:rPr lang="cs-CZ" sz="1700" dirty="0">
                    <a:solidFill>
                      <a:schemeClr val="accent6"/>
                    </a:solidFill>
                  </a:rPr>
                  <a:t>OK</a:t>
                </a:r>
              </a:p>
              <a:p>
                <a:pPr marL="900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700" dirty="0"/>
                  <a:t>normalita</a:t>
                </a:r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600" dirty="0"/>
              </a:p>
              <a:p>
                <a:pPr marL="457200" lvl="1" indent="0">
                  <a:buClr>
                    <a:srgbClr val="00A499"/>
                  </a:buClr>
                  <a:buNone/>
                </a:pPr>
                <a:r>
                  <a:rPr lang="cs-CZ" sz="1700" dirty="0"/>
                  <a:t>    Na hladině významnosti 0,05 nezamítáme předpoklad normality (viz …).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endParaRPr lang="cs-CZ" sz="17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0" indent="0">
                  <a:buNone/>
                </a:pPr>
                <a:endParaRPr lang="cs-CZ" sz="17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3"/>
                <a:stretch>
                  <a:fillRect l="-3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1 – </a:t>
            </a:r>
            <a:r>
              <a:rPr lang="cs-CZ" dirty="0" err="1"/>
              <a:t>Vícevýběrový</a:t>
            </a:r>
            <a:r>
              <a:rPr lang="cs-CZ" dirty="0"/>
              <a:t> test shody rozptylů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D741EEE7-FD0F-4C01-9D7A-D6B0EC53F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551189"/>
              </p:ext>
            </p:extLst>
          </p:nvPr>
        </p:nvGraphicFramePr>
        <p:xfrm>
          <a:off x="1578175" y="4630767"/>
          <a:ext cx="2559577" cy="128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202">
                  <a:extLst>
                    <a:ext uri="{9D8B030D-6E8A-4147-A177-3AD203B41FA5}">
                      <a16:colId xmlns:a16="http://schemas.microsoft.com/office/drawing/2014/main" val="3667055981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1186633193"/>
                    </a:ext>
                  </a:extLst>
                </a:gridCol>
              </a:tblGrid>
              <a:tr h="461136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>
                          <a:solidFill>
                            <a:schemeClr val="tx1"/>
                          </a:solidFill>
                        </a:rPr>
                        <a:t>Shapirův</a:t>
                      </a:r>
                      <a:r>
                        <a:rPr lang="cs-CZ" sz="1200" baseline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cs-CZ" sz="1200" baseline="0" dirty="0" err="1">
                          <a:solidFill>
                            <a:schemeClr val="tx1"/>
                          </a:solidFill>
                        </a:rPr>
                        <a:t>Wilkův</a:t>
                      </a:r>
                      <a:r>
                        <a:rPr lang="cs-CZ" sz="1200" baseline="0" dirty="0">
                          <a:solidFill>
                            <a:schemeClr val="tx1"/>
                          </a:solidFill>
                        </a:rPr>
                        <a:t> test</a:t>
                      </a:r>
                    </a:p>
                    <a:p>
                      <a:pPr algn="ctr"/>
                      <a:r>
                        <a:rPr lang="cs-CZ" sz="1200" baseline="0" dirty="0">
                          <a:solidFill>
                            <a:schemeClr val="tx1"/>
                          </a:solidFill>
                        </a:rPr>
                        <a:t> (p-hodnota)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982611"/>
                  </a:ext>
                </a:extLst>
              </a:tr>
              <a:tr h="194358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0,853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798276"/>
                  </a:ext>
                </a:extLst>
              </a:tr>
              <a:tr h="271256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0,741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003341"/>
                  </a:ext>
                </a:extLst>
              </a:tr>
              <a:tr h="271256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0,909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917545"/>
                  </a:ext>
                </a:extLst>
              </a:tr>
            </a:tbl>
          </a:graphicData>
        </a:graphic>
      </p:graphicFrame>
      <p:pic>
        <p:nvPicPr>
          <p:cNvPr id="13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1C2632-61EC-44C0-A067-710C8DEAF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A773FD2-B37A-4BE4-881A-932CEB15E7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9" t="7667"/>
          <a:stretch/>
        </p:blipFill>
        <p:spPr>
          <a:xfrm>
            <a:off x="5387475" y="2417733"/>
            <a:ext cx="5895178" cy="345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2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237383" cy="514826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 souboru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  <a:hlinkClick r:id="rId2"/>
                  </a:rPr>
                  <a:t>vynosy.xlsx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jsou uvedeny záznamy o výnosech jisté plodiny (měřeno v hmotnosti sušiny z jedné rostliny (g)) v závislosti na třech způsobech ošetřování plodiny během růstu (P1, P2, P3).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ts val="0"/>
                  </a:spcBef>
                  <a:buClr>
                    <a:schemeClr val="tx1"/>
                  </a:buClr>
                  <a:buFont typeface="+mj-lt"/>
                  <a:buAutoNum type="alphaLcParenR" startAt="2"/>
                </a:pPr>
                <a:r>
                  <a:rPr lang="cs-CZ" sz="17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Čistým testem významnosti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ověřte, zda variabilita hmotností sušiny závisí na podmínkách ošetřování plodiny.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endParaRPr lang="cs-CZ" sz="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cs-CZ" sz="1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Řešení:</a:t>
                </a:r>
              </a:p>
              <a:p>
                <a:pPr marL="7200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cs-CZ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sz="1700" i="1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cs-CZ" sz="170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7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sz="17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7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7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70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7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sz="17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7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7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70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7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sz="17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sz="17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7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1700" b="1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7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7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cs-CZ" sz="1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sz="1700" dirty="0"/>
              </a:p>
              <a:p>
                <a:pPr marL="7200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b="1" dirty="0"/>
                  <a:t>Možné testy</a:t>
                </a:r>
                <a:r>
                  <a:rPr lang="cs-CZ" sz="1700" dirty="0"/>
                  <a:t>: </a:t>
                </a:r>
                <a:r>
                  <a:rPr lang="cs-CZ" sz="1700" dirty="0" err="1">
                    <a:solidFill>
                      <a:srgbClr val="00A499"/>
                    </a:solidFill>
                  </a:rPr>
                  <a:t>Bartlettův</a:t>
                </a:r>
                <a:r>
                  <a:rPr lang="cs-CZ" sz="1700" dirty="0">
                    <a:solidFill>
                      <a:srgbClr val="00A499"/>
                    </a:solidFill>
                  </a:rPr>
                  <a:t> test</a:t>
                </a:r>
                <a:r>
                  <a:rPr lang="cs-CZ" sz="1700" dirty="0"/>
                  <a:t>, </a:t>
                </a:r>
                <a:r>
                  <a:rPr lang="cs-CZ" sz="1700" dirty="0" err="1"/>
                  <a:t>Leveneův</a:t>
                </a:r>
                <a:r>
                  <a:rPr lang="cs-CZ" sz="1700" dirty="0"/>
                  <a:t> test</a:t>
                </a:r>
              </a:p>
              <a:p>
                <a:pPr marL="7200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b="1" dirty="0"/>
                  <a:t>Ověření předpokladů testu</a:t>
                </a:r>
                <a:r>
                  <a:rPr lang="cs-CZ" sz="1700" dirty="0"/>
                  <a:t>:</a:t>
                </a:r>
              </a:p>
              <a:p>
                <a:pPr marL="900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700" dirty="0"/>
                  <a:t>nezávislost - </a:t>
                </a:r>
                <a:r>
                  <a:rPr lang="cs-CZ" sz="1700" dirty="0">
                    <a:solidFill>
                      <a:schemeClr val="accent6"/>
                    </a:solidFill>
                  </a:rPr>
                  <a:t>OK</a:t>
                </a:r>
              </a:p>
              <a:p>
                <a:pPr marL="900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700" dirty="0"/>
                  <a:t>normalita – </a:t>
                </a:r>
                <a:r>
                  <a:rPr lang="cs-CZ" sz="1700" dirty="0">
                    <a:solidFill>
                      <a:schemeClr val="accent6"/>
                    </a:solidFill>
                  </a:rPr>
                  <a:t>OK</a:t>
                </a:r>
              </a:p>
              <a:p>
                <a:pPr marL="720000" lvl="1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b="1" dirty="0"/>
                  <a:t>Výstup </a:t>
                </a:r>
                <a:r>
                  <a:rPr lang="cs-CZ" sz="1700" b="1" dirty="0" err="1"/>
                  <a:t>Bartlettova</a:t>
                </a:r>
                <a:r>
                  <a:rPr lang="cs-CZ" sz="1700" b="1" dirty="0"/>
                  <a:t> v R:</a:t>
                </a:r>
              </a:p>
              <a:p>
                <a:pPr marL="342900" lvl="1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b="1" dirty="0"/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720000" lvl="1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b="1" dirty="0"/>
                  <a:t>Rozhodnutí</a:t>
                </a:r>
                <a:r>
                  <a:rPr lang="cs-CZ" sz="1700" dirty="0"/>
                  <a:t>: </a:t>
                </a:r>
              </a:p>
              <a:p>
                <a:pPr marL="0" lvl="1" indent="0">
                  <a:buClr>
                    <a:srgbClr val="00A499"/>
                  </a:buClr>
                  <a:buNone/>
                </a:pPr>
                <a:r>
                  <a:rPr lang="cs-CZ" sz="1700" dirty="0"/>
                  <a:t>               Na hladině významnosti 0,05 nezamítáme hypotézu o shodě rozptylů (</a:t>
                </a:r>
                <a:r>
                  <a:rPr lang="cs-CZ" sz="1700" dirty="0" err="1"/>
                  <a:t>Bartletův</a:t>
                </a:r>
                <a:r>
                  <a:rPr lang="cs-CZ" sz="1700" dirty="0"/>
                  <a:t> test</a:t>
                </a:r>
                <a:r>
                  <a:rPr lang="en-US" sz="1700" dirty="0"/>
                  <a:t>;</a:t>
                </a:r>
                <a:r>
                  <a:rPr lang="cs-CZ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700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  <m:r>
                      <a:rPr lang="cs-CZ" sz="1700" b="0" i="1" smtClean="0">
                        <a:latin typeface="Cambria Math" panose="02040503050406030204" pitchFamily="18" charset="0"/>
                      </a:rPr>
                      <m:t>=0,1</m:t>
                    </m:r>
                    <m:r>
                      <a:rPr lang="en-US" sz="17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1700" dirty="0"/>
                  <a:t> </a:t>
                </a:r>
                <a14:m>
                  <m:oMath xmlns:m="http://schemas.openxmlformats.org/officeDocument/2006/math"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=2;</m:t>
                    </m:r>
                  </m:oMath>
                </a14:m>
                <a:endParaRPr lang="cs-CZ" sz="1700" b="0" i="1" dirty="0">
                  <a:latin typeface="Cambria Math" panose="02040503050406030204" pitchFamily="18" charset="0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b="0" dirty="0"/>
                  <a:t>               </a:t>
                </a:r>
                <a14:m>
                  <m:oMath xmlns:m="http://schemas.openxmlformats.org/officeDocument/2006/math">
                    <m:r>
                      <a:rPr lang="cs-CZ" sz="17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17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700" b="0" i="1" dirty="0" smtClean="0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cs-CZ" sz="1700" b="0" i="1" dirty="0" smtClean="0">
                        <a:latin typeface="Cambria Math" panose="02040503050406030204" pitchFamily="18" charset="0"/>
                      </a:rPr>
                      <m:t>=0,957).</m:t>
                    </m:r>
                  </m:oMath>
                </a14:m>
                <a:endParaRPr lang="cs-CZ" sz="17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endParaRPr lang="cs-CZ" sz="17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0" indent="0">
                  <a:buNone/>
                </a:pPr>
                <a:endParaRPr lang="cs-CZ" sz="17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237383" cy="5148262"/>
              </a:xfrm>
              <a:blipFill>
                <a:blip r:embed="rId3"/>
                <a:stretch>
                  <a:fillRect l="-325" b="-4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12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1 – </a:t>
            </a:r>
            <a:r>
              <a:rPr lang="cs-CZ" dirty="0" err="1"/>
              <a:t>Vícevýběrový</a:t>
            </a:r>
            <a:r>
              <a:rPr lang="cs-CZ" dirty="0"/>
              <a:t> test shody rozptylů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C710C8E-153F-4F75-8115-35CF21CA0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80" y="4863097"/>
            <a:ext cx="4828236" cy="720000"/>
          </a:xfrm>
          <a:prstGeom prst="rect">
            <a:avLst/>
          </a:prstGeom>
        </p:spPr>
      </p:pic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8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Clr>
                <a:srgbClr val="00A499"/>
              </a:buClr>
              <a:buNone/>
            </a:pPr>
            <a:endParaRPr lang="cs-CZ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13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Analýza rozptylu (ANOVA)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76FFFA3-C595-43CE-BB67-00C62BA828B0}"/>
                  </a:ext>
                </a:extLst>
              </p:cNvPr>
              <p:cNvSpPr txBox="1"/>
              <p:nvPr/>
            </p:nvSpPr>
            <p:spPr>
              <a:xfrm>
                <a:off x="4348216" y="5970604"/>
                <a:ext cx="3235589" cy="369332"/>
              </a:xfrm>
              <a:prstGeom prst="rect">
                <a:avLst/>
              </a:prstGeom>
              <a:noFill/>
              <a:ln w="28575">
                <a:solidFill>
                  <a:srgbClr val="00A499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/>
                        </a:rPr>
                        <m:t>𝑝</m:t>
                      </m:r>
                      <m:r>
                        <m:rPr>
                          <m:nor/>
                        </m:rPr>
                        <a:rPr lang="cs-CZ" sz="1800" i="1"/>
                        <m:t>−</m:t>
                      </m:r>
                      <m:r>
                        <a:rPr lang="cs-CZ" sz="1800" i="1">
                          <a:latin typeface="Cambria Math"/>
                        </a:rPr>
                        <m:t>h𝑜𝑑𝑛𝑜𝑡𝑎</m:t>
                      </m:r>
                      <m:r>
                        <a:rPr lang="cs-CZ" sz="1800" i="1">
                          <a:latin typeface="Cambria Math"/>
                        </a:rPr>
                        <m:t>=1−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𝑂𝐵𝑆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76FFFA3-C595-43CE-BB67-00C62BA82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216" y="5970604"/>
                <a:ext cx="3235589" cy="369332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  <a:ln w="28575">
                <a:solidFill>
                  <a:srgbClr val="00A499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3A7E3C1C-08C6-4B98-8BFA-0E238864BA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2376611"/>
                  </p:ext>
                </p:extLst>
              </p:nvPr>
            </p:nvGraphicFramePr>
            <p:xfrm>
              <a:off x="462628" y="1288122"/>
              <a:ext cx="11287336" cy="365774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762479">
                      <a:extLst>
                        <a:ext uri="{9D8B030D-6E8A-4147-A177-3AD203B41FA5}">
                          <a16:colId xmlns:a16="http://schemas.microsoft.com/office/drawing/2014/main" val="3728924124"/>
                        </a:ext>
                      </a:extLst>
                    </a:gridCol>
                    <a:gridCol w="1223147">
                      <a:extLst>
                        <a:ext uri="{9D8B030D-6E8A-4147-A177-3AD203B41FA5}">
                          <a16:colId xmlns:a16="http://schemas.microsoft.com/office/drawing/2014/main" val="498760472"/>
                        </a:ext>
                      </a:extLst>
                    </a:gridCol>
                    <a:gridCol w="2305546">
                      <a:extLst>
                        <a:ext uri="{9D8B030D-6E8A-4147-A177-3AD203B41FA5}">
                          <a16:colId xmlns:a16="http://schemas.microsoft.com/office/drawing/2014/main" val="2786575432"/>
                        </a:ext>
                      </a:extLst>
                    </a:gridCol>
                    <a:gridCol w="4589918">
                      <a:extLst>
                        <a:ext uri="{9D8B030D-6E8A-4147-A177-3AD203B41FA5}">
                          <a16:colId xmlns:a16="http://schemas.microsoft.com/office/drawing/2014/main" val="3054299757"/>
                        </a:ext>
                      </a:extLst>
                    </a:gridCol>
                    <a:gridCol w="1406246">
                      <a:extLst>
                        <a:ext uri="{9D8B030D-6E8A-4147-A177-3AD203B41FA5}">
                          <a16:colId xmlns:a16="http://schemas.microsoft.com/office/drawing/2014/main" val="690230297"/>
                        </a:ext>
                      </a:extLst>
                    </a:gridCol>
                  </a:tblGrid>
                  <a:tr h="1106463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Mějme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600" b="0" i="1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600" b="1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nezávislých</a:t>
                          </a:r>
                          <a:r>
                            <a:rPr lang="cs-CZ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výběrů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s-CZ" sz="16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cs-CZ" sz="16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s-CZ" sz="16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cs-CZ" sz="16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s-CZ" sz="16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1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ze spojitého rozdělení.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m:rPr>
                                  <m:sty m:val="p"/>
                                </m:rPr>
                                <a:rPr lang="cs-CZ" sz="1600" b="0" i="1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=1, 2, …, </m:t>
                              </m:r>
                              <m:r>
                                <m:rPr>
                                  <m:sty m:val="p"/>
                                </m:rPr>
                                <a:rPr lang="cs-CZ" sz="1600" b="0" i="1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m:rPr>
                                  <m:sty m:val="p"/>
                                </m:rPr>
                                <a:rPr lang="cs-CZ" sz="1600" b="0" i="1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je rozsah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600" b="0" i="1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</a:t>
                          </a:r>
                          <a:r>
                            <a:rPr lang="cs-CZ" sz="1600" b="0" dirty="0" err="1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tého</a:t>
                          </a:r>
                          <a:r>
                            <a:rPr lang="cs-CZ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výběru: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600" b="0" i="1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ij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cs-CZ" sz="1600" b="0" i="1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ij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  <m:sup>
                                  <m:r>
                                    <a:rPr lang="cs-CZ" sz="1600" b="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cs-CZ" sz="1600" b="0" dirty="0">
                            <a:solidFill>
                              <a:sysClr val="windowText" lastClr="000000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a</a:t>
                          </a:r>
                          <a:r>
                            <a:rPr lang="cs-CZ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předpokládejme, že rozsahy výběrů nepřesahují 5 % velikosti populace, tj.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≤0,05</m:t>
                              </m:r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</a:rPr>
                                <m:t>neboli</m:t>
                              </m:r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≥20</m:t>
                              </m:r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pro</m:t>
                              </m:r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600" b="0" i="1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4143498"/>
                      </a:ext>
                    </a:extLst>
                  </a:tr>
                  <a:tr h="7745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Název testu</a:t>
                          </a:r>
                          <a:endParaRPr lang="cs-CZ" sz="1600" b="1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Nulová hypotéza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Další předpoklady testu</a:t>
                          </a:r>
                          <a:endParaRPr lang="cs-CZ" sz="1600" b="1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Testová statistika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d>
                                <m:dPr>
                                  <m:ctrlPr>
                                    <a:rPr lang="cs-CZ" sz="16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1" i="1" smtClean="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oMath>
                          </a14:m>
                          <a:endParaRPr lang="cs-CZ" sz="1600" b="1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Nulové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rozdělení</a:t>
                          </a:r>
                          <a:endParaRPr lang="cs-CZ" sz="1600" b="1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3867279"/>
                      </a:ext>
                    </a:extLst>
                  </a:tr>
                  <a:tr h="177668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ANOVA</a:t>
                          </a:r>
                          <a:endParaRPr lang="cs-CZ" sz="1600" b="1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cs-CZ" sz="1600" b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600" b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cs-CZ" sz="1600" b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1600" b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=…=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1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normalita populací</a:t>
                          </a:r>
                          <a:r>
                            <a:rPr lang="en-US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,</a:t>
                          </a:r>
                          <a:endParaRPr lang="cs-CZ" sz="1600" b="0" dirty="0">
                            <a:solidFill>
                              <a:sysClr val="windowText" lastClr="00000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cs-CZ" sz="1600" b="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1600" b="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cs-CZ" sz="1600" b="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1600" b="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1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=…=</m:t>
                              </m:r>
                              <m:sSubSup>
                                <m:sSubSupPr>
                                  <m:ctrl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  <m:sup>
                                  <m:r>
                                    <a:rPr lang="cs-CZ" sz="1600" b="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cs-CZ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(</a:t>
                          </a:r>
                          <a:r>
                            <a:rPr lang="cs-CZ" sz="1600" b="0" dirty="0" err="1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homoskedasticita</a:t>
                          </a:r>
                          <a:r>
                            <a:rPr lang="cs-CZ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b="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b="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 sz="1600" b="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MS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cs-CZ" sz="1600" b="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b="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 sz="1600" b="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MS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cs-CZ" sz="1600" b="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e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 b="0" dirty="0">
                            <a:solidFill>
                              <a:sysClr val="windowText" lastClr="00000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viz Tabulka ANOVA</a:t>
                          </a:r>
                          <a:endParaRPr lang="cs-CZ" sz="1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1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  <m:r>
                                      <a:rPr lang="cs-CZ" sz="1600" b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cs-CZ" sz="1600" b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45907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3A7E3C1C-08C6-4B98-8BFA-0E238864BA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2376611"/>
                  </p:ext>
                </p:extLst>
              </p:nvPr>
            </p:nvGraphicFramePr>
            <p:xfrm>
              <a:off x="462628" y="1288122"/>
              <a:ext cx="11287336" cy="365774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762479">
                      <a:extLst>
                        <a:ext uri="{9D8B030D-6E8A-4147-A177-3AD203B41FA5}">
                          <a16:colId xmlns:a16="http://schemas.microsoft.com/office/drawing/2014/main" val="3728924124"/>
                        </a:ext>
                      </a:extLst>
                    </a:gridCol>
                    <a:gridCol w="1223147">
                      <a:extLst>
                        <a:ext uri="{9D8B030D-6E8A-4147-A177-3AD203B41FA5}">
                          <a16:colId xmlns:a16="http://schemas.microsoft.com/office/drawing/2014/main" val="498760472"/>
                        </a:ext>
                      </a:extLst>
                    </a:gridCol>
                    <a:gridCol w="2305546">
                      <a:extLst>
                        <a:ext uri="{9D8B030D-6E8A-4147-A177-3AD203B41FA5}">
                          <a16:colId xmlns:a16="http://schemas.microsoft.com/office/drawing/2014/main" val="2786575432"/>
                        </a:ext>
                      </a:extLst>
                    </a:gridCol>
                    <a:gridCol w="4589918">
                      <a:extLst>
                        <a:ext uri="{9D8B030D-6E8A-4147-A177-3AD203B41FA5}">
                          <a16:colId xmlns:a16="http://schemas.microsoft.com/office/drawing/2014/main" val="3054299757"/>
                        </a:ext>
                      </a:extLst>
                    </a:gridCol>
                    <a:gridCol w="1406246">
                      <a:extLst>
                        <a:ext uri="{9D8B030D-6E8A-4147-A177-3AD203B41FA5}">
                          <a16:colId xmlns:a16="http://schemas.microsoft.com/office/drawing/2014/main" val="690230297"/>
                        </a:ext>
                      </a:extLst>
                    </a:gridCol>
                  </a:tblGrid>
                  <a:tr h="1106463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" t="-549" r="-108" b="-2313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4143498"/>
                      </a:ext>
                    </a:extLst>
                  </a:tr>
                  <a:tr h="7745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Název testu</a:t>
                          </a:r>
                          <a:endParaRPr lang="cs-CZ" sz="1600" b="1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Nulová hypotéza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Další předpoklady testu</a:t>
                          </a:r>
                          <a:endParaRPr lang="cs-CZ" sz="1600" b="1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5538" t="-144094" r="-30943" b="-2314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Nulové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rozdělení</a:t>
                          </a:r>
                          <a:endParaRPr lang="cs-CZ" sz="1600" b="1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3867279"/>
                      </a:ext>
                    </a:extLst>
                  </a:tr>
                  <a:tr h="177668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ANOVA</a:t>
                          </a:r>
                          <a:endParaRPr lang="cs-CZ" sz="1600" b="1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279" t="-106164" r="-679104" b="-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551" t="-106164" r="-260158" b="-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5538" t="-106164" r="-30943" b="-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2597" t="-106164" r="-866" b="-6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45907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A4F0AEB-F589-4992-ABBD-2F881341C823}"/>
                  </a:ext>
                </a:extLst>
              </p:cNvPr>
              <p:cNvSpPr txBox="1"/>
              <p:nvPr/>
            </p:nvSpPr>
            <p:spPr>
              <a:xfrm>
                <a:off x="462627" y="5133847"/>
                <a:ext cx="1125523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cs-CZ" sz="1800" dirty="0">
                    <a:solidFill>
                      <a:srgbClr val="00A499"/>
                    </a:solidFill>
                  </a:rPr>
                  <a:t>Poznámka</a:t>
                </a:r>
                <a:r>
                  <a:rPr lang="cs-CZ" sz="1800" b="1" dirty="0"/>
                  <a:t>:</a:t>
                </a:r>
                <a:r>
                  <a:rPr lang="cs-CZ" sz="1800" dirty="0"/>
                  <a:t> ANOVA byla původně navržena pro vyvážené třídění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8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1800" i="1">
                            <a:latin typeface="Cambria Math"/>
                          </a:rPr>
                          <m:t>=…=</m:t>
                        </m:r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800" dirty="0"/>
                  <a:t>. To není předpokladem testu, ale čím těsněji je toto splněno, tím věrohodnější jsou výsledky testu (vyšší síla testu).</a:t>
                </a: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A4F0AEB-F589-4992-ABBD-2F881341C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27" y="5133847"/>
                <a:ext cx="11255239" cy="646331"/>
              </a:xfrm>
              <a:prstGeom prst="rect">
                <a:avLst/>
              </a:prstGeom>
              <a:blipFill>
                <a:blip r:embed="rId4"/>
                <a:stretch>
                  <a:fillRect l="-488" t="-4717" r="-542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513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Clr>
                <a:srgbClr val="00A499"/>
              </a:buClr>
              <a:buNone/>
            </a:pPr>
            <a:endParaRPr lang="cs-CZ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14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Analýza rozptylu (ANOVA)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FFA8487E-56C8-440E-BD15-978757B118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2578811"/>
                  </p:ext>
                </p:extLst>
              </p:nvPr>
            </p:nvGraphicFramePr>
            <p:xfrm>
              <a:off x="537209" y="1346200"/>
              <a:ext cx="11180657" cy="356927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11169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(</a:t>
                          </a:r>
                          <a:r>
                            <a:rPr lang="cs-CZ" sz="1600" dirty="0" err="1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prům</a:t>
                          </a: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. součet čtverců)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𝒑𝒐𝒎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ě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𝒉𝒐𝒅𝒏𝒐𝒕𝒂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4658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600" i="1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cs-CZ" sz="160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̿"/>
                                                <m:ctrlPr>
                                                  <a:rPr lang="cs-CZ" sz="1600" i="1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cs-CZ" sz="160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cs-CZ" sz="1600" i="1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𝑖𝑗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cs-CZ" sz="160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acc>
                                                  <m:accPr>
                                                    <m:chr m:val="̿"/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FFA8487E-56C8-440E-BD15-978757B118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2578811"/>
                  </p:ext>
                </p:extLst>
              </p:nvPr>
            </p:nvGraphicFramePr>
            <p:xfrm>
              <a:off x="537209" y="1346200"/>
              <a:ext cx="11180657" cy="356927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11169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(</a:t>
                          </a:r>
                          <a:r>
                            <a:rPr lang="cs-CZ" sz="1600" dirty="0" err="1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prům</a:t>
                          </a: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. součet čtverců)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997" t="-543" r="-105825" b="-2201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4923" t="-543" r="-615" b="-2201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8068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900" t="-140152" r="-321594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311" t="-140152" r="-322635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6803" t="-140152" r="-199373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997" t="-140152" r="-105825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4923" t="-140152" r="-615" b="-206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8068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900" t="-238346" r="-321594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311" t="-238346" r="-322635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6803" t="-238346" r="-199373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8386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900" t="-326087" r="-321594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311" t="-326087" r="-322635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B932372-703B-45B5-87D7-B2BDB3907EF2}"/>
                  </a:ext>
                </a:extLst>
              </p:cNvPr>
              <p:cNvSpPr txBox="1"/>
              <p:nvPr/>
            </p:nvSpPr>
            <p:spPr>
              <a:xfrm>
                <a:off x="477944" y="5276807"/>
                <a:ext cx="11299185" cy="1058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testová statistika: F-poměr, </a:t>
                </a:r>
              </a:p>
              <a:p>
                <a:pPr>
                  <a:buClr>
                    <a:srgbClr val="00A499"/>
                  </a:buClr>
                </a:pPr>
                <a:endParaRPr lang="cs-CZ" sz="800" dirty="0"/>
              </a:p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nulové rozdělení: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800" b="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cs-CZ" sz="1800" b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−1, </m:t>
                        </m:r>
                        <m:r>
                          <m:rPr>
                            <m:sty m:val="p"/>
                          </m:rPr>
                          <a:rPr lang="cs-CZ" sz="1800" b="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cs-CZ" sz="1800" b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cs-CZ" sz="1800" b="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cs-CZ" dirty="0"/>
                  <a:t>, tj. </a:t>
                </a:r>
                <a:r>
                  <a:rPr lang="cs-CZ" dirty="0" err="1"/>
                  <a:t>Fisherovo</a:t>
                </a:r>
                <a:r>
                  <a:rPr lang="cs-CZ" dirty="0"/>
                  <a:t> – </a:t>
                </a:r>
                <a:r>
                  <a:rPr lang="cs-CZ" dirty="0" err="1"/>
                  <a:t>Snedecorovo</a:t>
                </a:r>
                <a:r>
                  <a:rPr lang="cs-CZ" dirty="0"/>
                  <a:t> rozdělení s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cs-CZ" dirty="0"/>
                  <a:t> stupni volnosti v čitateli a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stupni</a:t>
                </a:r>
              </a:p>
              <a:p>
                <a:pPr>
                  <a:buClr>
                    <a:srgbClr val="00A499"/>
                  </a:buClr>
                </a:pPr>
                <a:r>
                  <a:rPr lang="cs-CZ" dirty="0"/>
                  <a:t>                                                           volnosti ve jmenovateli) </a:t>
                </a: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B932372-703B-45B5-87D7-B2BDB3907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44" y="5276807"/>
                <a:ext cx="11299185" cy="1058623"/>
              </a:xfrm>
              <a:prstGeom prst="rect">
                <a:avLst/>
              </a:prstGeom>
              <a:blipFill>
                <a:blip r:embed="rId3"/>
                <a:stretch>
                  <a:fillRect l="-324" t="-3468" b="-86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73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48262"/>
          </a:xfrm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Test umožňující </a:t>
            </a:r>
            <a:r>
              <a:rPr lang="cs-CZ" dirty="0">
                <a:solidFill>
                  <a:srgbClr val="00A499"/>
                </a:solidFill>
              </a:rPr>
              <a:t>srovnání průměrů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více než dvou výběrových souborů (akronym z angl. </a:t>
            </a:r>
            <a:r>
              <a:rPr lang="cs-CZ" b="1" dirty="0" err="1"/>
              <a:t>AN</a:t>
            </a:r>
            <a:r>
              <a:rPr lang="cs-CZ" dirty="0" err="1"/>
              <a:t>alysis</a:t>
            </a:r>
            <a:r>
              <a:rPr lang="cs-CZ" dirty="0"/>
              <a:t> </a:t>
            </a:r>
            <a:r>
              <a:rPr lang="cs-CZ" b="1" dirty="0" err="1"/>
              <a:t>O</a:t>
            </a:r>
            <a:r>
              <a:rPr lang="cs-CZ" dirty="0" err="1"/>
              <a:t>f</a:t>
            </a:r>
            <a:r>
              <a:rPr lang="cs-CZ" dirty="0"/>
              <a:t> </a:t>
            </a:r>
            <a:r>
              <a:rPr lang="cs-CZ" b="1" dirty="0" err="1"/>
              <a:t>VA</a:t>
            </a:r>
            <a:r>
              <a:rPr lang="cs-CZ" dirty="0" err="1"/>
              <a:t>riance</a:t>
            </a:r>
            <a:r>
              <a:rPr lang="cs-CZ" dirty="0"/>
              <a:t>, autor: R. A. </a:t>
            </a:r>
            <a:r>
              <a:rPr lang="cs-CZ" dirty="0" err="1"/>
              <a:t>Fisher</a:t>
            </a:r>
            <a:r>
              <a:rPr lang="cs-CZ" dirty="0"/>
              <a:t>, 1925)</a:t>
            </a:r>
          </a:p>
          <a:p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Umožňuje například zkoumat, zda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typ absolvované střední školy ovlivňuje počet bodů dosažených studenty u přijímací zkoušky z matematiky,</a:t>
            </a:r>
            <a:endParaRPr lang="cs-CZ" sz="800" dirty="0"/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existují statisticky významné rozdíly v rychlostí různých algoritmů,</a:t>
            </a:r>
            <a:endParaRPr lang="cs-CZ" sz="800" dirty="0"/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použitá medikace ovlivňuje krevní tlak pacientů,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typ použitého hnojiva ovlivňuje výnosy určité plodiny,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pracovní výkon dělníka závisí na umístění stroje, apod.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15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ANOVA (Analýza rozptylu)</a:t>
            </a:r>
          </a:p>
        </p:txBody>
      </p:sp>
    </p:spTree>
    <p:extLst>
      <p:ext uri="{BB962C8B-B14F-4D97-AF65-F5344CB8AC3E}">
        <p14:creationId xmlns:p14="http://schemas.microsoft.com/office/powerpoint/2010/main" val="66482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08880"/>
          </a:xfrm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Stačí posuzovat „vztah“ mezi průměry?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16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Jak posoudit shodu </a:t>
            </a:r>
            <a:r>
              <a:rPr lang="cs-CZ" dirty="0" err="1"/>
              <a:t>stř</a:t>
            </a:r>
            <a:r>
              <a:rPr lang="cs-CZ" dirty="0"/>
              <a:t>. hodnot pomocí explorační analýzy?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2170D44-4022-4227-8B93-BF520F051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" b="8333"/>
          <a:stretch/>
        </p:blipFill>
        <p:spPr>
          <a:xfrm>
            <a:off x="725805" y="1911800"/>
            <a:ext cx="511726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74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48262"/>
          </a:xfrm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Stačí posuzovat „vztah“ mezi průměry?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Vhodnější je posoudit vztah mezi pozorovanou </a:t>
            </a:r>
            <a:r>
              <a:rPr lang="cs-CZ" dirty="0">
                <a:solidFill>
                  <a:schemeClr val="accent2"/>
                </a:solidFill>
              </a:rPr>
              <a:t>variabilitou mezi výběry </a:t>
            </a:r>
            <a:r>
              <a:rPr lang="cs-CZ" dirty="0"/>
              <a:t>a pozorovanou </a:t>
            </a:r>
            <a:r>
              <a:rPr lang="cs-CZ" dirty="0">
                <a:solidFill>
                  <a:schemeClr val="accent6"/>
                </a:solidFill>
              </a:rPr>
              <a:t>variabilitou uvnitř jednotlivých výběrů</a:t>
            </a:r>
            <a:r>
              <a:rPr lang="cs-CZ" dirty="0"/>
              <a:t>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17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Jak posoudit shodu </a:t>
            </a:r>
            <a:r>
              <a:rPr lang="cs-CZ" dirty="0" err="1"/>
              <a:t>stř</a:t>
            </a:r>
            <a:r>
              <a:rPr lang="cs-CZ" dirty="0"/>
              <a:t>. hodnot pomocí explorační analýzy?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9A66BB-015A-4221-8742-0B7C7710C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4" b="7903"/>
          <a:stretch/>
        </p:blipFill>
        <p:spPr>
          <a:xfrm>
            <a:off x="6480133" y="1934660"/>
            <a:ext cx="5119200" cy="364203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9CAFA53-10A0-4B13-A816-82B6993AED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" r="49772" b="7036"/>
          <a:stretch/>
        </p:blipFill>
        <p:spPr>
          <a:xfrm>
            <a:off x="725805" y="1934660"/>
            <a:ext cx="5119200" cy="3645965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8A4B6EA-944C-4643-8A94-472BAB1C05A5}"/>
              </a:ext>
            </a:extLst>
          </p:cNvPr>
          <p:cNvCxnSpPr/>
          <p:nvPr/>
        </p:nvCxnSpPr>
        <p:spPr>
          <a:xfrm flipV="1">
            <a:off x="2460490" y="3560446"/>
            <a:ext cx="0" cy="577215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45C9EB9-ADAB-40EE-AB56-45709A0CB6E2}"/>
              </a:ext>
            </a:extLst>
          </p:cNvPr>
          <p:cNvCxnSpPr>
            <a:cxnSpLocks/>
          </p:cNvCxnSpPr>
          <p:nvPr/>
        </p:nvCxnSpPr>
        <p:spPr>
          <a:xfrm flipV="1">
            <a:off x="3916355" y="3211830"/>
            <a:ext cx="0" cy="348616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01CF0403-0CE9-4495-B678-0D98E5B39059}"/>
              </a:ext>
            </a:extLst>
          </p:cNvPr>
          <p:cNvCxnSpPr>
            <a:cxnSpLocks/>
          </p:cNvCxnSpPr>
          <p:nvPr/>
        </p:nvCxnSpPr>
        <p:spPr>
          <a:xfrm flipV="1">
            <a:off x="5142527" y="3211830"/>
            <a:ext cx="0" cy="965835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73E5AC74-E8F5-42B4-AC38-657E1FB6D764}"/>
              </a:ext>
            </a:extLst>
          </p:cNvPr>
          <p:cNvCxnSpPr>
            <a:cxnSpLocks/>
          </p:cNvCxnSpPr>
          <p:nvPr/>
        </p:nvCxnSpPr>
        <p:spPr>
          <a:xfrm flipV="1">
            <a:off x="8046720" y="3077528"/>
            <a:ext cx="0" cy="2088832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9919132E-7751-4C3F-AD17-7267A5CE7B20}"/>
              </a:ext>
            </a:extLst>
          </p:cNvPr>
          <p:cNvCxnSpPr>
            <a:cxnSpLocks/>
          </p:cNvCxnSpPr>
          <p:nvPr/>
        </p:nvCxnSpPr>
        <p:spPr>
          <a:xfrm flipV="1">
            <a:off x="9496425" y="2634615"/>
            <a:ext cx="0" cy="2234566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357713DB-86B5-4F13-AB0F-2FD88DF877E2}"/>
              </a:ext>
            </a:extLst>
          </p:cNvPr>
          <p:cNvCxnSpPr>
            <a:cxnSpLocks/>
          </p:cNvCxnSpPr>
          <p:nvPr/>
        </p:nvCxnSpPr>
        <p:spPr>
          <a:xfrm flipV="1">
            <a:off x="10877550" y="2143125"/>
            <a:ext cx="0" cy="2177418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E1E2F4A3-9995-4406-8E5E-06570A6BB516}"/>
              </a:ext>
            </a:extLst>
          </p:cNvPr>
          <p:cNvSpPr txBox="1"/>
          <p:nvPr/>
        </p:nvSpPr>
        <p:spPr>
          <a:xfrm>
            <a:off x="2530839" y="3629363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a-b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274A761-ACAD-4039-B08E-CB1C171D83D7}"/>
              </a:ext>
            </a:extLst>
          </p:cNvPr>
          <p:cNvSpPr txBox="1"/>
          <p:nvPr/>
        </p:nvSpPr>
        <p:spPr>
          <a:xfrm>
            <a:off x="4037365" y="3191114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b-c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E3393C4-5A44-420D-8B0F-971D8381AAC9}"/>
              </a:ext>
            </a:extLst>
          </p:cNvPr>
          <p:cNvSpPr txBox="1"/>
          <p:nvPr/>
        </p:nvSpPr>
        <p:spPr>
          <a:xfrm>
            <a:off x="5167173" y="351008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a-c</a:t>
            </a:r>
          </a:p>
        </p:txBody>
      </p:sp>
    </p:spTree>
    <p:extLst>
      <p:ext uri="{BB962C8B-B14F-4D97-AF65-F5344CB8AC3E}">
        <p14:creationId xmlns:p14="http://schemas.microsoft.com/office/powerpoint/2010/main" val="12434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48262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00A499"/>
              </a:buClr>
              <a:buNone/>
            </a:pPr>
            <a:r>
              <a:rPr lang="cs-CZ" dirty="0">
                <a:solidFill>
                  <a:srgbClr val="00A499"/>
                </a:solidFill>
              </a:rPr>
              <a:t>Proč se liší pozorované hodnoty?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Vliv sledovaného faktoru - způsobuje </a:t>
            </a:r>
            <a:r>
              <a:rPr lang="cs-CZ" dirty="0">
                <a:solidFill>
                  <a:schemeClr val="accent2"/>
                </a:solidFill>
              </a:rPr>
              <a:t>rozdíly mezi třídami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900" dirty="0">
              <a:solidFill>
                <a:schemeClr val="accent6"/>
              </a:solidFill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Reziduální vlivy – způsobují </a:t>
            </a:r>
            <a:r>
              <a:rPr lang="cs-CZ" dirty="0">
                <a:solidFill>
                  <a:schemeClr val="accent6"/>
                </a:solidFill>
              </a:rPr>
              <a:t>rozdíly uvnitř tříd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900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rgbClr val="00A499"/>
              </a:buClr>
              <a:buNone/>
            </a:pPr>
            <a:r>
              <a:rPr lang="cs-CZ" dirty="0"/>
              <a:t>Liší-li se průměry jednotlivých skupin vlivem různých středních hodnot příslušných populací,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rgbClr val="00A499"/>
              </a:buClr>
              <a:buNone/>
            </a:pPr>
            <a:r>
              <a:rPr lang="cs-CZ" dirty="0"/>
              <a:t>pak musí být rozptyl mezi třídami dostatečně velký vzhledem k rozptylu uvnitř tříd.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18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ANOVA – přínos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EDAC0EE2-8F8E-4BA8-9196-979A96FB871D}"/>
              </a:ext>
            </a:extLst>
          </p:cNvPr>
          <p:cNvGrpSpPr>
            <a:grpSpLocks noChangeAspect="1"/>
          </p:cNvGrpSpPr>
          <p:nvPr/>
        </p:nvGrpSpPr>
        <p:grpSpPr>
          <a:xfrm>
            <a:off x="1908811" y="1888940"/>
            <a:ext cx="7515511" cy="2520000"/>
            <a:chOff x="725805" y="1934660"/>
            <a:chExt cx="10873528" cy="3645965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F19A66BB-015A-4221-8742-0B7C7710C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244" b="7903"/>
            <a:stretch/>
          </p:blipFill>
          <p:spPr>
            <a:xfrm>
              <a:off x="6480133" y="1934660"/>
              <a:ext cx="5119200" cy="3642035"/>
            </a:xfrm>
            <a:prstGeom prst="rect">
              <a:avLst/>
            </a:prstGeom>
          </p:spPr>
        </p:pic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32408C33-12C0-4E42-AD13-63F800F656AB}"/>
                </a:ext>
              </a:extLst>
            </p:cNvPr>
            <p:cNvGrpSpPr/>
            <p:nvPr/>
          </p:nvGrpSpPr>
          <p:grpSpPr>
            <a:xfrm>
              <a:off x="725805" y="1934660"/>
              <a:ext cx="5119200" cy="3645965"/>
              <a:chOff x="725805" y="1934660"/>
              <a:chExt cx="5119200" cy="3645965"/>
            </a:xfrm>
          </p:grpSpPr>
          <p:pic>
            <p:nvPicPr>
              <p:cNvPr id="12" name="Obrázek 11">
                <a:extLst>
                  <a:ext uri="{FF2B5EF4-FFF2-40B4-BE49-F238E27FC236}">
                    <a16:creationId xmlns:a16="http://schemas.microsoft.com/office/drawing/2014/main" id="{59CAFA53-10A0-4B13-A816-82B6993AED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66" r="49772" b="7036"/>
              <a:stretch/>
            </p:blipFill>
            <p:spPr>
              <a:xfrm>
                <a:off x="725805" y="1934660"/>
                <a:ext cx="5119200" cy="3645965"/>
              </a:xfrm>
              <a:prstGeom prst="rect">
                <a:avLst/>
              </a:prstGeom>
            </p:spPr>
          </p:pic>
          <p:cxnSp>
            <p:nvCxnSpPr>
              <p:cNvPr id="13" name="Přímá spojnice se šipkou 12">
                <a:extLst>
                  <a:ext uri="{FF2B5EF4-FFF2-40B4-BE49-F238E27FC236}">
                    <a16:creationId xmlns:a16="http://schemas.microsoft.com/office/drawing/2014/main" id="{98A4B6EA-944C-4643-8A94-472BAB1C05A5}"/>
                  </a:ext>
                </a:extLst>
              </p:cNvPr>
              <p:cNvCxnSpPr/>
              <p:nvPr/>
            </p:nvCxnSpPr>
            <p:spPr>
              <a:xfrm flipV="1">
                <a:off x="2771775" y="3560445"/>
                <a:ext cx="0" cy="577215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se šipkou 13">
                <a:extLst>
                  <a:ext uri="{FF2B5EF4-FFF2-40B4-BE49-F238E27FC236}">
                    <a16:creationId xmlns:a16="http://schemas.microsoft.com/office/drawing/2014/main" id="{545C9EB9-ADAB-40EE-AB56-45709A0CB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75760" y="3211830"/>
                <a:ext cx="0" cy="348616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se šipkou 15">
                <a:extLst>
                  <a:ext uri="{FF2B5EF4-FFF2-40B4-BE49-F238E27FC236}">
                    <a16:creationId xmlns:a16="http://schemas.microsoft.com/office/drawing/2014/main" id="{01CF0403-0CE9-4495-B678-0D98E5B390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140" y="3211830"/>
                <a:ext cx="0" cy="965835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73E5AC74-E8F5-42B4-AC38-657E1FB6D7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6720" y="3077528"/>
              <a:ext cx="0" cy="2088832"/>
            </a:xfrm>
            <a:prstGeom prst="straightConnector1">
              <a:avLst/>
            </a:prstGeom>
            <a:ln w="28575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>
              <a:extLst>
                <a:ext uri="{FF2B5EF4-FFF2-40B4-BE49-F238E27FC236}">
                  <a16:creationId xmlns:a16="http://schemas.microsoft.com/office/drawing/2014/main" id="{9919132E-7751-4C3F-AD17-7267A5CE7B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6425" y="2634615"/>
              <a:ext cx="0" cy="2234566"/>
            </a:xfrm>
            <a:prstGeom prst="straightConnector1">
              <a:avLst/>
            </a:prstGeom>
            <a:ln w="28575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>
              <a:extLst>
                <a:ext uri="{FF2B5EF4-FFF2-40B4-BE49-F238E27FC236}">
                  <a16:creationId xmlns:a16="http://schemas.microsoft.com/office/drawing/2014/main" id="{357713DB-86B5-4F13-AB0F-2FD88DF87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7550" y="2143125"/>
              <a:ext cx="0" cy="2177418"/>
            </a:xfrm>
            <a:prstGeom prst="straightConnector1">
              <a:avLst/>
            </a:prstGeom>
            <a:ln w="28575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bdélník 9">
            <a:extLst>
              <a:ext uri="{FF2B5EF4-FFF2-40B4-BE49-F238E27FC236}">
                <a16:creationId xmlns:a16="http://schemas.microsoft.com/office/drawing/2014/main" id="{20DB5809-F034-4CF7-B24D-ABACEC6CFF89}"/>
              </a:ext>
            </a:extLst>
          </p:cNvPr>
          <p:cNvSpPr/>
          <p:nvPr/>
        </p:nvSpPr>
        <p:spPr>
          <a:xfrm>
            <a:off x="1531620" y="5560695"/>
            <a:ext cx="9366885" cy="72580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811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b="1" dirty="0"/>
                  <a:t>meziskupinový součet čtverců  </a:t>
                </a:r>
                <a:r>
                  <a:rPr lang="cs-CZ" sz="2000" dirty="0"/>
                  <a:t>(angl. sum </a:t>
                </a:r>
                <a:r>
                  <a:rPr lang="cs-CZ" sz="2000" dirty="0" err="1"/>
                  <a:t>of</a:t>
                </a:r>
                <a:r>
                  <a:rPr lang="cs-CZ" sz="2000" dirty="0"/>
                  <a:t> </a:t>
                </a:r>
                <a:r>
                  <a:rPr lang="cs-CZ" sz="2000" dirty="0" err="1"/>
                  <a:t>squares</a:t>
                </a:r>
                <a:r>
                  <a:rPr lang="cs-CZ" sz="2000" dirty="0"/>
                  <a:t> </a:t>
                </a:r>
                <a:r>
                  <a:rPr lang="cs-CZ" sz="2000" dirty="0" err="1"/>
                  <a:t>between</a:t>
                </a:r>
                <a:r>
                  <a:rPr lang="cs-CZ" sz="2000" dirty="0"/>
                  <a:t> </a:t>
                </a:r>
                <a:r>
                  <a:rPr lang="cs-CZ" sz="2000" dirty="0" err="1"/>
                  <a:t>groups</a:t>
                </a:r>
                <a:r>
                  <a:rPr lang="cs-CZ" sz="2000" dirty="0"/>
                  <a:t>),</a:t>
                </a:r>
              </a:p>
              <a:p>
                <a:pPr marL="0" indent="0" algn="ctr">
                  <a:buNone/>
                </a:pPr>
                <a:r>
                  <a:rPr lang="cs-CZ" sz="2000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𝑆𝑆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000" i="1">
                            <a:latin typeface="Cambria Math"/>
                          </a:rPr>
                          <m:t>𝑖</m:t>
                        </m:r>
                        <m:r>
                          <a:rPr lang="cs-CZ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̿"/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cs-CZ" sz="2000" dirty="0"/>
                  <a:t>,</a:t>
                </a:r>
              </a:p>
              <a:p>
                <a:pPr marL="0" indent="0">
                  <a:buNone/>
                </a:pPr>
                <a:r>
                  <a:rPr lang="cs-CZ" sz="2000" dirty="0"/>
                  <a:t>      resp. </a:t>
                </a:r>
                <a:r>
                  <a:rPr lang="cs-CZ" sz="2000" b="1" dirty="0"/>
                  <a:t>rozptyl mezi skupinami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𝑀𝑆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𝑆𝑆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  <m:r>
                          <a:rPr lang="cs-CZ" sz="20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cs-CZ" sz="2000" dirty="0"/>
                  <a:t>,</a:t>
                </a:r>
              </a:p>
              <a:p>
                <a:pPr marL="0" indent="0">
                  <a:buNone/>
                </a:pPr>
                <a:r>
                  <a:rPr lang="cs-CZ" sz="2000" dirty="0"/>
                  <a:t>      kde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𝑘</m:t>
                    </m:r>
                    <m:r>
                      <a:rPr lang="cs-CZ" sz="2000" i="1">
                        <a:latin typeface="Cambria Math"/>
                      </a:rPr>
                      <m:t>−1</m:t>
                    </m:r>
                  </m:oMath>
                </a14:m>
                <a:r>
                  <a:rPr lang="cs-CZ" sz="2000" dirty="0"/>
                  <a:t> je odpovídající počet stupňů volnosti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𝑑𝑓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cs-CZ" sz="2000" dirty="0"/>
                  <a:t>.</a:t>
                </a:r>
              </a:p>
              <a:p>
                <a:pPr marL="0" indent="0">
                  <a:buNone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b="1" dirty="0"/>
                  <a:t>reziduální součet čtverců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𝑆𝑆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cs-CZ" sz="2000" dirty="0"/>
                  <a:t> (angl. sum </a:t>
                </a:r>
                <a:r>
                  <a:rPr lang="cs-CZ" sz="2000" dirty="0" err="1"/>
                  <a:t>of</a:t>
                </a:r>
                <a:r>
                  <a:rPr lang="cs-CZ" sz="2000" dirty="0"/>
                  <a:t> </a:t>
                </a:r>
                <a:r>
                  <a:rPr lang="cs-CZ" sz="2000" dirty="0" err="1"/>
                  <a:t>squares</a:t>
                </a:r>
                <a:r>
                  <a:rPr lang="cs-CZ" sz="2000" dirty="0"/>
                  <a:t> – </a:t>
                </a:r>
                <a:r>
                  <a:rPr lang="cs-CZ" sz="2000" dirty="0" err="1"/>
                  <a:t>errors</a:t>
                </a:r>
                <a:r>
                  <a:rPr lang="cs-CZ" sz="2000" dirty="0"/>
                  <a:t>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𝑆𝑆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000" i="1">
                            <a:latin typeface="Cambria Math"/>
                          </a:rPr>
                          <m:t>𝑖</m:t>
                        </m:r>
                        <m:r>
                          <a:rPr lang="cs-CZ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cs-CZ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cs-CZ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2000" i="1"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cs-CZ" sz="2000" i="1">
                                    <a:latin typeface="Cambria Math"/>
                                  </a:rPr>
                                  <m:t>𝑘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cs-CZ" sz="2000" dirty="0"/>
                  <a:t>,</a:t>
                </a:r>
              </a:p>
              <a:p>
                <a:pPr marL="0" indent="0">
                  <a:buNone/>
                </a:pPr>
                <a:r>
                  <a:rPr lang="cs-CZ" sz="2000" dirty="0"/>
                  <a:t>        resp. </a:t>
                </a:r>
                <a:r>
                  <a:rPr lang="cs-CZ" sz="2000" b="1" dirty="0"/>
                  <a:t>reziduální rozptyl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𝑀𝑆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𝑆𝑆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𝑛</m:t>
                        </m:r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cs-CZ" sz="2000" dirty="0"/>
                  <a:t>,</a:t>
                </a:r>
              </a:p>
              <a:p>
                <a:pPr marL="0" indent="0">
                  <a:buNone/>
                </a:pPr>
                <a:r>
                  <a:rPr lang="cs-CZ" sz="2000" dirty="0"/>
                  <a:t>       kde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𝑛</m:t>
                    </m:r>
                    <m:r>
                      <a:rPr lang="cs-CZ" sz="2000" i="1">
                        <a:latin typeface="Cambria Math"/>
                      </a:rPr>
                      <m:t>−</m:t>
                    </m:r>
                    <m:r>
                      <a:rPr lang="cs-CZ" sz="2000" i="1">
                        <a:latin typeface="Cambria Math"/>
                      </a:rPr>
                      <m:t>𝑘</m:t>
                    </m:r>
                  </m:oMath>
                </a14:m>
                <a:r>
                  <a:rPr lang="cs-CZ" sz="2000" dirty="0"/>
                  <a:t> je odpovídající počet stupňů volnosti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𝑑𝑓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cs-CZ" sz="2000" dirty="0"/>
                  <a:t>.</a:t>
                </a:r>
              </a:p>
              <a:p>
                <a:pPr lvl="1">
                  <a:lnSpc>
                    <a:spcPct val="100000"/>
                  </a:lnSpc>
                  <a:spcAft>
                    <a:spcPts val="6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493" t="-1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19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Jak kvantifikovat variabilitu mezi třídami a variabilitu uvnitř tříd?</a:t>
            </a: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5333545E-2058-4418-AFC3-5B2745BC1300}"/>
              </a:ext>
            </a:extLst>
          </p:cNvPr>
          <p:cNvSpPr/>
          <p:nvPr/>
        </p:nvSpPr>
        <p:spPr>
          <a:xfrm>
            <a:off x="8766329" y="1591459"/>
            <a:ext cx="432048" cy="1836204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ravá složená závorka 7">
            <a:extLst>
              <a:ext uri="{FF2B5EF4-FFF2-40B4-BE49-F238E27FC236}">
                <a16:creationId xmlns:a16="http://schemas.microsoft.com/office/drawing/2014/main" id="{08ED3678-E263-4320-A119-6F7EF4E9BC8E}"/>
              </a:ext>
            </a:extLst>
          </p:cNvPr>
          <p:cNvSpPr/>
          <p:nvPr/>
        </p:nvSpPr>
        <p:spPr>
          <a:xfrm>
            <a:off x="8739921" y="4149090"/>
            <a:ext cx="432048" cy="1931670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F170F2A-4207-45E8-82F0-C41AA9E12A88}"/>
              </a:ext>
            </a:extLst>
          </p:cNvPr>
          <p:cNvSpPr txBox="1"/>
          <p:nvPr/>
        </p:nvSpPr>
        <p:spPr>
          <a:xfrm>
            <a:off x="9463455" y="2318973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2"/>
                </a:solidFill>
              </a:rPr>
              <a:t>Kvantifikace rozdílů mezi třídami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D78A7A5-1352-43DE-AC16-FE60A704C40E}"/>
              </a:ext>
            </a:extLst>
          </p:cNvPr>
          <p:cNvSpPr txBox="1"/>
          <p:nvPr/>
        </p:nvSpPr>
        <p:spPr>
          <a:xfrm>
            <a:off x="9471266" y="4760982"/>
            <a:ext cx="224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6"/>
                </a:solidFill>
              </a:rPr>
              <a:t>Kvantifikace rozdílů uvnitř tříd</a:t>
            </a:r>
          </a:p>
        </p:txBody>
      </p:sp>
    </p:spTree>
    <p:extLst>
      <p:ext uri="{BB962C8B-B14F-4D97-AF65-F5344CB8AC3E}">
        <p14:creationId xmlns:p14="http://schemas.microsoft.com/office/powerpoint/2010/main" val="19623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 err="1"/>
              <a:t>Vícevýběrové</a:t>
            </a:r>
            <a:r>
              <a:rPr lang="cs-CZ" sz="2000" dirty="0"/>
              <a:t> testy vs. vícenásobné porovnávání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Testy shody rozptylů (</a:t>
            </a:r>
            <a:r>
              <a:rPr lang="cs-CZ" sz="2000" dirty="0" err="1"/>
              <a:t>Bartletův</a:t>
            </a:r>
            <a:r>
              <a:rPr lang="cs-CZ" sz="2000" dirty="0"/>
              <a:t> test, </a:t>
            </a:r>
            <a:r>
              <a:rPr lang="cs-CZ" sz="2000" dirty="0" err="1"/>
              <a:t>Leveneho</a:t>
            </a:r>
            <a:r>
              <a:rPr lang="cs-CZ" sz="2000" dirty="0"/>
              <a:t> test)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Analýza rozptylu (tzv. ANOVA, tj. test shody středních hodnot)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 err="1"/>
              <a:t>Kruskalův</a:t>
            </a:r>
            <a:r>
              <a:rPr lang="cs-CZ" sz="2000" dirty="0"/>
              <a:t> - </a:t>
            </a:r>
            <a:r>
              <a:rPr lang="cs-CZ" sz="2000" dirty="0" err="1"/>
              <a:t>Wallisův</a:t>
            </a:r>
            <a:r>
              <a:rPr lang="cs-CZ" sz="2000" dirty="0"/>
              <a:t> test (test shody rozdělení (mediánů))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Post hoc analýza aneb vícenásobné porovnávání</a:t>
            </a:r>
            <a:endParaRPr lang="cs-CZ" sz="2000" dirty="0"/>
          </a:p>
          <a:p>
            <a:pPr marL="800100" lvl="2" indent="-3429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000" dirty="0"/>
              <a:t>post hoc analýza pro analýzu rozptylu</a:t>
            </a:r>
          </a:p>
          <a:p>
            <a:pPr marL="800100" lvl="2" indent="-3429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post hoc analýza pro </a:t>
            </a:r>
            <a:r>
              <a:rPr lang="cs-CZ" dirty="0" err="1"/>
              <a:t>Kruskalův</a:t>
            </a:r>
            <a:r>
              <a:rPr lang="cs-CZ" dirty="0"/>
              <a:t> - </a:t>
            </a:r>
            <a:r>
              <a:rPr lang="cs-CZ" dirty="0" err="1"/>
              <a:t>Wallisův</a:t>
            </a:r>
            <a:r>
              <a:rPr lang="cs-CZ" dirty="0"/>
              <a:t> test</a:t>
            </a:r>
          </a:p>
          <a:p>
            <a:pPr lvl="1"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06917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sz="2000" dirty="0"/>
                  <a:t>Variabilitu jednotlivých pozorování kolem celkového průměru charakterizuje </a:t>
                </a:r>
                <a:r>
                  <a:rPr lang="cs-CZ" sz="2000" dirty="0">
                    <a:solidFill>
                      <a:srgbClr val="00A499"/>
                    </a:solidFill>
                  </a:rPr>
                  <a:t>celkový součet čtverců  </a:t>
                </a:r>
                <a:r>
                  <a:rPr lang="cs-CZ" sz="2000" dirty="0"/>
                  <a:t>(angl. </a:t>
                </a:r>
                <a:r>
                  <a:rPr lang="cs-CZ" sz="2000" dirty="0" err="1"/>
                  <a:t>total</a:t>
                </a:r>
                <a:r>
                  <a:rPr lang="cs-CZ" sz="2000" dirty="0"/>
                  <a:t> sum </a:t>
                </a:r>
                <a:r>
                  <a:rPr lang="cs-CZ" sz="2000" dirty="0" err="1"/>
                  <a:t>of</a:t>
                </a:r>
                <a:r>
                  <a:rPr lang="cs-CZ" sz="2000" dirty="0"/>
                  <a:t> </a:t>
                </a:r>
                <a:r>
                  <a:rPr lang="cs-CZ" sz="2000" dirty="0" err="1"/>
                  <a:t>squares</a:t>
                </a:r>
                <a:r>
                  <a:rPr lang="cs-CZ" sz="2000" dirty="0"/>
                  <a:t>),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cs-CZ" sz="2000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𝑆𝑆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000" i="1">
                            <a:latin typeface="Cambria Math"/>
                          </a:rPr>
                          <m:t>𝑖</m:t>
                        </m:r>
                        <m:r>
                          <a:rPr lang="cs-CZ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̿"/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cs-CZ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cs-CZ" sz="2000" dirty="0"/>
                  <a:t>, </a:t>
                </a:r>
              </a:p>
              <a:p>
                <a:pPr marL="0" indent="0" algn="ctr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r>
                  <a:rPr lang="cs-CZ" sz="2000" dirty="0"/>
                  <a:t> resp. </a:t>
                </a:r>
                <a:r>
                  <a:rPr lang="cs-CZ" sz="2000" dirty="0">
                    <a:solidFill>
                      <a:srgbClr val="00A499"/>
                    </a:solidFill>
                  </a:rPr>
                  <a:t>celkový rozptyl </a:t>
                </a:r>
                <a:r>
                  <a:rPr lang="cs-CZ" sz="2000" dirty="0"/>
                  <a:t>(angl. „</a:t>
                </a:r>
                <a:r>
                  <a:rPr lang="cs-CZ" sz="2000" dirty="0" err="1"/>
                  <a:t>mean</a:t>
                </a:r>
                <a:r>
                  <a:rPr lang="cs-CZ" sz="2000" dirty="0"/>
                  <a:t> </a:t>
                </a:r>
                <a:r>
                  <a:rPr lang="cs-CZ" sz="2000" dirty="0" err="1"/>
                  <a:t>of</a:t>
                </a:r>
                <a:r>
                  <a:rPr lang="cs-CZ" sz="2000" dirty="0"/>
                  <a:t> </a:t>
                </a:r>
                <a:r>
                  <a:rPr lang="cs-CZ" sz="2000" dirty="0" err="1"/>
                  <a:t>squares</a:t>
                </a:r>
                <a:r>
                  <a:rPr lang="cs-CZ" sz="2000" dirty="0"/>
                  <a:t>“)</a:t>
                </a:r>
              </a:p>
              <a:p>
                <a:pPr marL="0" indent="0" algn="ctr">
                  <a:buNone/>
                </a:pPr>
                <a:r>
                  <a:rPr lang="cs-CZ" sz="2000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𝑀𝑆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𝑆𝑆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𝑛</m:t>
                        </m:r>
                        <m:r>
                          <a:rPr lang="cs-CZ" sz="20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cs-CZ" sz="2000" dirty="0"/>
                  <a:t>, </a:t>
                </a:r>
              </a:p>
              <a:p>
                <a:pPr marL="0" indent="0" algn="ctr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r>
                  <a:rPr lang="cs-CZ" sz="2000" dirty="0"/>
                  <a:t> kde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𝑛</m:t>
                    </m:r>
                    <m:r>
                      <a:rPr lang="cs-CZ" sz="2000" i="1">
                        <a:latin typeface="Cambria Math"/>
                      </a:rPr>
                      <m:t>−1</m:t>
                    </m:r>
                  </m:oMath>
                </a14:m>
                <a:r>
                  <a:rPr lang="cs-CZ" sz="2000" dirty="0"/>
                  <a:t> je odpovídající počet stupňů volnosti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𝑑𝑓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sz="2000" dirty="0"/>
                  <a:t>.</a:t>
                </a:r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r>
                  <a:rPr lang="cs-CZ" sz="2000" dirty="0"/>
                  <a:t>Lze dokázat,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𝑆𝑆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𝑆𝑆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𝑆𝑆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548" t="-711" r="-6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20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ANOVA - Celková variabilita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BB5A8D24-F9AE-4F0B-8B58-E55AA3C96314}"/>
                  </a:ext>
                </a:extLst>
              </p:cNvPr>
              <p:cNvSpPr txBox="1"/>
              <p:nvPr/>
            </p:nvSpPr>
            <p:spPr>
              <a:xfrm>
                <a:off x="656798" y="5404212"/>
                <a:ext cx="11061069" cy="950645"/>
              </a:xfrm>
              <a:prstGeom prst="rect">
                <a:avLst/>
              </a:prstGeom>
              <a:noFill/>
              <a:ln w="28575">
                <a:solidFill>
                  <a:srgbClr val="00A499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cs-CZ" sz="1800" dirty="0"/>
                  <a:t>Platí-li nulová hypotéza, pak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𝑀𝑆</m:t>
                            </m:r>
                          </m:e>
                          <m:sub>
                            <m:r>
                              <a:rPr lang="cs-CZ" sz="1800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𝑀𝑆</m:t>
                            </m:r>
                          </m:e>
                          <m:sub>
                            <m:r>
                              <a:rPr lang="cs-CZ" sz="1800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cs-CZ" sz="1800" i="1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cs-CZ" sz="1800" b="0" i="1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</m:t>
                    </m:r>
                  </m:oMath>
                </a14:m>
                <a:endParaRPr lang="cs-CZ" sz="1800" b="0" dirty="0">
                  <a:solidFill>
                    <a:sysClr val="windowText" lastClr="000000"/>
                  </a:solidFill>
                  <a:effectLst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cs-CZ" sz="1800" dirty="0"/>
                  <a:t>Vysoké hodnoty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𝑀𝑆</m:t>
                            </m:r>
                          </m:e>
                          <m:sub>
                            <m:r>
                              <a:rPr lang="cs-CZ" sz="1800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𝑀𝑆</m:t>
                            </m:r>
                          </m:e>
                          <m:sub>
                            <m:r>
                              <a:rPr lang="cs-CZ" sz="1800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 značí, že rozptyl mezi třídami je větší než bychom očekávali v případě platnosti nulové hypotézy.</a:t>
                </a: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BB5A8D24-F9AE-4F0B-8B58-E55AA3C96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8" y="5404212"/>
                <a:ext cx="11061069" cy="950645"/>
              </a:xfrm>
              <a:prstGeom prst="rect">
                <a:avLst/>
              </a:prstGeom>
              <a:blipFill>
                <a:blip r:embed="rId3"/>
                <a:stretch>
                  <a:fillRect l="-110"/>
                </a:stretch>
              </a:blipFill>
              <a:ln w="28575">
                <a:solidFill>
                  <a:srgbClr val="00A499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22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Clr>
                <a:srgbClr val="00A499"/>
              </a:buClr>
              <a:buNone/>
            </a:pPr>
            <a:endParaRPr lang="cs-CZ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21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Analýza rozptylu (ANOVA)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FFA8487E-56C8-440E-BD15-978757B1188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7209" y="1346200"/>
              <a:ext cx="11180657" cy="356927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11169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(</a:t>
                          </a:r>
                          <a:r>
                            <a:rPr lang="cs-CZ" sz="1600" dirty="0" err="1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prům</a:t>
                          </a: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. součet čtverců)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𝒑𝒐𝒎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ě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𝒉𝒐𝒅𝒏𝒐𝒕𝒂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4658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600" i="1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cs-CZ" sz="160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̿"/>
                                                <m:ctrlPr>
                                                  <a:rPr lang="cs-CZ" sz="1600" i="1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cs-CZ" sz="160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cs-CZ" sz="1600" i="1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𝑖𝑗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cs-CZ" sz="160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acc>
                                                  <m:accPr>
                                                    <m:chr m:val="̿"/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FFA8487E-56C8-440E-BD15-978757B1188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7209" y="1346200"/>
              <a:ext cx="11180657" cy="356927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11169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(</a:t>
                          </a:r>
                          <a:r>
                            <a:rPr lang="cs-CZ" sz="1600" dirty="0" err="1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prům</a:t>
                          </a: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. součet čtverců)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997" t="-543" r="-105825" b="-2201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4923" t="-543" r="-615" b="-2201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8068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900" t="-140152" r="-321594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311" t="-140152" r="-322635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6803" t="-140152" r="-199373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997" t="-140152" r="-105825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4923" t="-140152" r="-615" b="-206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8068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900" t="-238346" r="-321594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311" t="-238346" r="-322635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6803" t="-238346" r="-199373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8386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900" t="-326087" r="-321594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311" t="-326087" r="-322635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B932372-703B-45B5-87D7-B2BDB3907EF2}"/>
                  </a:ext>
                </a:extLst>
              </p:cNvPr>
              <p:cNvSpPr txBox="1"/>
              <p:nvPr/>
            </p:nvSpPr>
            <p:spPr>
              <a:xfrm>
                <a:off x="477944" y="5276807"/>
                <a:ext cx="11299185" cy="1058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testová statistika: F-poměr, </a:t>
                </a:r>
              </a:p>
              <a:p>
                <a:pPr>
                  <a:buClr>
                    <a:srgbClr val="00A499"/>
                  </a:buClr>
                </a:pPr>
                <a:endParaRPr lang="cs-CZ" sz="800" dirty="0"/>
              </a:p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nulové rozdělení: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800" b="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cs-CZ" sz="1800" b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−1, </m:t>
                        </m:r>
                        <m:r>
                          <m:rPr>
                            <m:sty m:val="p"/>
                          </m:rPr>
                          <a:rPr lang="cs-CZ" sz="1800" b="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cs-CZ" sz="1800" b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cs-CZ" sz="1800" b="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cs-CZ" dirty="0"/>
                  <a:t>, tj. </a:t>
                </a:r>
                <a:r>
                  <a:rPr lang="cs-CZ" dirty="0" err="1"/>
                  <a:t>Fisherovo</a:t>
                </a:r>
                <a:r>
                  <a:rPr lang="cs-CZ" dirty="0"/>
                  <a:t> – </a:t>
                </a:r>
                <a:r>
                  <a:rPr lang="cs-CZ" dirty="0" err="1"/>
                  <a:t>Snedecorovo</a:t>
                </a:r>
                <a:r>
                  <a:rPr lang="cs-CZ" dirty="0"/>
                  <a:t> rozdělení s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cs-CZ" dirty="0"/>
                  <a:t> stupni volnosti v čitateli a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stupni</a:t>
                </a:r>
              </a:p>
              <a:p>
                <a:pPr>
                  <a:buClr>
                    <a:srgbClr val="00A499"/>
                  </a:buClr>
                </a:pPr>
                <a:r>
                  <a:rPr lang="cs-CZ" dirty="0"/>
                  <a:t>                                                           volnosti ve jmenovateli) </a:t>
                </a: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B932372-703B-45B5-87D7-B2BDB3907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44" y="5276807"/>
                <a:ext cx="11299185" cy="1058623"/>
              </a:xfrm>
              <a:prstGeom prst="rect">
                <a:avLst/>
              </a:prstGeom>
              <a:blipFill>
                <a:blip r:embed="rId3"/>
                <a:stretch>
                  <a:fillRect l="-324" t="-3468" b="-86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321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237383" cy="514826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 souboru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  <a:hlinkClick r:id="rId2"/>
                  </a:rPr>
                  <a:t>vynosy.xlsx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jsou uvedeny záznamy o výnosech jisté plodiny (měřeno v hmotnosti sušiny z jedné rostliny (g)) v závislosti na třech způsobech ošetřování plodiny během růstu (P1, P2, P3).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a)</a:t>
                </a:r>
                <a:r>
                  <a:rPr lang="cs-CZ" sz="17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Čistým testem významnosti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ověřte, zda hmotnost sušiny závisí na podmínkách ošetřování plodiny.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endParaRPr lang="cs-CZ" sz="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cs-CZ" sz="1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Řešení:</a:t>
                </a:r>
              </a:p>
              <a:p>
                <a:pPr marL="7200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7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cs-CZ" sz="1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7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cs-CZ" sz="1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700" b="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cs-CZ" sz="1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17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1700" b="1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7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700" b="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cs-CZ" sz="17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sz="1700" dirty="0"/>
              </a:p>
              <a:p>
                <a:pPr marL="7200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b="1" dirty="0"/>
                  <a:t>Možné testy</a:t>
                </a:r>
                <a:r>
                  <a:rPr lang="cs-CZ" sz="1700" dirty="0"/>
                  <a:t>: ANOVA, ???</a:t>
                </a:r>
              </a:p>
              <a:p>
                <a:pPr marL="7200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b="1" dirty="0"/>
                  <a:t>Ověření předpokladů testu</a:t>
                </a:r>
                <a:r>
                  <a:rPr lang="cs-CZ" sz="1700" dirty="0"/>
                  <a:t>:</a:t>
                </a:r>
              </a:p>
              <a:p>
                <a:pPr marL="900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700" dirty="0"/>
                  <a:t>nezávislost - </a:t>
                </a:r>
                <a:r>
                  <a:rPr lang="cs-CZ" sz="1700" dirty="0">
                    <a:solidFill>
                      <a:schemeClr val="accent6"/>
                    </a:solidFill>
                  </a:rPr>
                  <a:t>OK</a:t>
                </a:r>
              </a:p>
              <a:p>
                <a:pPr marL="900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700" dirty="0"/>
                  <a:t>normalita – </a:t>
                </a:r>
                <a:r>
                  <a:rPr lang="cs-CZ" sz="1700" dirty="0">
                    <a:solidFill>
                      <a:schemeClr val="accent6"/>
                    </a:solidFill>
                  </a:rPr>
                  <a:t>OK </a:t>
                </a:r>
                <a:r>
                  <a:rPr lang="cs-CZ" sz="1700" dirty="0"/>
                  <a:t>(viz předchozí příklad)</a:t>
                </a:r>
              </a:p>
              <a:p>
                <a:pPr marL="900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700" dirty="0"/>
                  <a:t>shoda rozptylů (</a:t>
                </a:r>
                <a:r>
                  <a:rPr lang="cs-CZ" sz="1700" dirty="0" err="1"/>
                  <a:t>homoskedasticita</a:t>
                </a:r>
                <a:r>
                  <a:rPr lang="cs-CZ" sz="1700" dirty="0"/>
                  <a:t>) – </a:t>
                </a:r>
                <a:r>
                  <a:rPr lang="cs-CZ" sz="1700" dirty="0">
                    <a:solidFill>
                      <a:schemeClr val="accent6"/>
                    </a:solidFill>
                  </a:rPr>
                  <a:t>OK </a:t>
                </a:r>
                <a:r>
                  <a:rPr lang="cs-CZ" sz="1700" dirty="0"/>
                  <a:t>(viz příklad 1)</a:t>
                </a:r>
              </a:p>
              <a:p>
                <a:pPr marL="900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endParaRPr lang="cs-CZ" sz="1700" dirty="0"/>
              </a:p>
              <a:p>
                <a:pPr marL="7200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Výpočet tabulky ANOVA: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0" indent="0">
                  <a:buNone/>
                </a:pPr>
                <a:endParaRPr lang="cs-CZ" sz="17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237383" cy="5148262"/>
              </a:xfrm>
              <a:blipFill>
                <a:blip r:embed="rId3"/>
                <a:stretch>
                  <a:fillRect l="-3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22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2 – ANOVA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C7D6BB3-4997-456E-A569-2532FDF4BD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1" t="9082" b="7084"/>
          <a:stretch/>
        </p:blipFill>
        <p:spPr>
          <a:xfrm>
            <a:off x="7027267" y="2511785"/>
            <a:ext cx="4725449" cy="2520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C207390-1574-403C-8AB2-03F57DAAE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787" y="5323522"/>
            <a:ext cx="346554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06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Výpočet tabulky ANOVA:</a:t>
            </a: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23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2 – ANOVA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648075"/>
                  </p:ext>
                </p:extLst>
              </p:nvPr>
            </p:nvGraphicFramePr>
            <p:xfrm>
              <a:off x="621028" y="1856137"/>
              <a:ext cx="11180657" cy="31177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𝒑𝒐𝒎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ě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𝒉𝒐𝒅𝒏𝒐𝒕𝒂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4658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600" i="1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cs-CZ" sz="160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̿"/>
                                                <m:ctrlPr>
                                                  <a:rPr lang="cs-CZ" sz="1600" i="1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cs-CZ" sz="160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cs-CZ" sz="1600" i="1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𝑖𝑗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cs-CZ" sz="160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acc>
                                                  <m:accPr>
                                                    <m:chr m:val="̿"/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648075"/>
                  </p:ext>
                </p:extLst>
              </p:nvPr>
            </p:nvGraphicFramePr>
            <p:xfrm>
              <a:off x="621028" y="1856137"/>
              <a:ext cx="11180657" cy="31177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8997" t="-917" r="-106149" b="-3724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4923" t="-917" r="-923" b="-3724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8068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900" t="-82707" r="-321851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311" t="-82707" r="-322973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6803" t="-82707" r="-199687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8997" t="-82707" r="-106149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4923" t="-82707" r="-923" b="-20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8068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900" t="-184091" r="-321851" b="-1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311" t="-184091" r="-322973" b="-1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6803" t="-184091" r="-199687" b="-1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8386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900" t="-271739" r="-321851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311" t="-271739" r="-322973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C44855F-EF49-4421-9F01-3EFDBC176DC3}"/>
                  </a:ext>
                </a:extLst>
              </p:cNvPr>
              <p:cNvSpPr txBox="1"/>
              <p:nvPr/>
            </p:nvSpPr>
            <p:spPr>
              <a:xfrm>
                <a:off x="4493156" y="5081546"/>
                <a:ext cx="7234024" cy="13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∙4,99+40∙4,17+30∙5,93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4,94</m:t>
                    </m:r>
                  </m:oMath>
                </a14:m>
                <a:r>
                  <a:rPr lang="cs-CZ" b="0" dirty="0"/>
                  <a:t> (vážený průměr)</a:t>
                </a:r>
                <a:endParaRPr lang="en-US" b="0" dirty="0"/>
              </a:p>
              <a:p>
                <a:pPr>
                  <a:buClr>
                    <a:srgbClr val="00A499"/>
                  </a:buClr>
                </a:pPr>
                <a:endParaRPr lang="en-US" b="0" dirty="0"/>
              </a:p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cs-CZ" sz="170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700" b="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4,99−4,94</m:t>
                            </m:r>
                          </m:e>
                        </m:d>
                      </m:e>
                      <m:sup>
                        <m:r>
                          <a:rPr lang="en-US" sz="1700" b="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700" b="0" i="1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7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7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7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7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cs-CZ" sz="17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</m:t>
                            </m:r>
                            <m:r>
                              <a:rPr lang="en-US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−4,94</m:t>
                            </m:r>
                          </m:e>
                        </m:d>
                      </m:e>
                      <m:sup>
                        <m:r>
                          <a:rPr lang="en-US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7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7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17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7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5,93</m:t>
                            </m:r>
                            <m:r>
                              <a:rPr lang="en-US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−4,94</m:t>
                            </m:r>
                          </m:e>
                        </m:d>
                      </m:e>
                      <m:sup>
                        <m:r>
                          <a:rPr lang="en-US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700" b="0" i="1" dirty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rgbClr val="00A499"/>
                  </a:buClr>
                </a:pPr>
                <a:r>
                  <a:rPr lang="en-US" b="0" dirty="0"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=53,19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C44855F-EF49-4421-9F01-3EFDBC176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156" y="5081546"/>
                <a:ext cx="7234024" cy="1305294"/>
              </a:xfrm>
              <a:prstGeom prst="rect">
                <a:avLst/>
              </a:prstGeom>
              <a:blipFill>
                <a:blip r:embed="rId5"/>
                <a:stretch>
                  <a:fillRect l="-505" t="-9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>
            <a:extLst>
              <a:ext uri="{FF2B5EF4-FFF2-40B4-BE49-F238E27FC236}">
                <a16:creationId xmlns:a16="http://schemas.microsoft.com/office/drawing/2014/main" id="{0C461B69-9DBD-45D0-B1FD-D41174398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54" y="5194193"/>
            <a:ext cx="346554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Výpočet tabulky ANOVA:</a:t>
            </a: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24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2 – ANOVA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1835000"/>
                  </p:ext>
                </p:extLst>
              </p:nvPr>
            </p:nvGraphicFramePr>
            <p:xfrm>
              <a:off x="621028" y="1856137"/>
              <a:ext cx="11180657" cy="28869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𝒑𝒐𝒎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ě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𝒉𝒐𝒅𝒏𝒐𝒕𝒂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4658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53,19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cs-CZ" sz="1600" i="1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𝑖𝑗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cs-CZ" sz="160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acc>
                                                  <m:accPr>
                                                    <m:chr m:val="̿"/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1835000"/>
                  </p:ext>
                </p:extLst>
              </p:nvPr>
            </p:nvGraphicFramePr>
            <p:xfrm>
              <a:off x="621028" y="1856137"/>
              <a:ext cx="11180657" cy="28869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8997" t="-917" r="-106149" b="-337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4923" t="-917" r="-923" b="-337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5760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900" t="-115789" r="-321851" b="-28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311" t="-115789" r="-322973" b="-28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6803" t="-115789" r="-199687" b="-28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8997" t="-115789" r="-106149" b="-28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4923" t="-115789" r="-923" b="-2873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8068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900" t="-154135" r="-321851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311" t="-154135" r="-322973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6803" t="-154135" r="-199687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8386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900" t="-244928" r="-32185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311" t="-244928" r="-322973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C44855F-EF49-4421-9F01-3EFDBC176DC3}"/>
                  </a:ext>
                </a:extLst>
              </p:cNvPr>
              <p:cNvSpPr txBox="1"/>
              <p:nvPr/>
            </p:nvSpPr>
            <p:spPr>
              <a:xfrm>
                <a:off x="4493156" y="5081546"/>
                <a:ext cx="7234024" cy="13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∙4,99+40∙4,17+30∙5,93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4,94</m:t>
                    </m:r>
                  </m:oMath>
                </a14:m>
                <a:endParaRPr lang="en-US" b="0" dirty="0"/>
              </a:p>
              <a:p>
                <a:pPr>
                  <a:buClr>
                    <a:srgbClr val="00A499"/>
                  </a:buClr>
                </a:pPr>
                <a:endParaRPr lang="en-US" b="0" dirty="0"/>
              </a:p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cs-CZ" sz="170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700" b="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4,99−4,94</m:t>
                            </m:r>
                          </m:e>
                        </m:d>
                      </m:e>
                      <m:sup>
                        <m:r>
                          <a:rPr lang="en-US" sz="1700" b="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700" b="0" i="1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7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7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7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7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cs-CZ" sz="17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</m:t>
                            </m:r>
                            <m:r>
                              <a:rPr lang="en-US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−4,94</m:t>
                            </m:r>
                          </m:e>
                        </m:d>
                      </m:e>
                      <m:sup>
                        <m:r>
                          <a:rPr lang="en-US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7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7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17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7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5,93</m:t>
                            </m:r>
                            <m:r>
                              <a:rPr lang="en-US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−4,94</m:t>
                            </m:r>
                          </m:e>
                        </m:d>
                      </m:e>
                      <m:sup>
                        <m:r>
                          <a:rPr lang="en-US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700" b="0" i="1" dirty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rgbClr val="00A499"/>
                  </a:buClr>
                </a:pPr>
                <a:r>
                  <a:rPr lang="en-US" b="0" dirty="0"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=53,19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C44855F-EF49-4421-9F01-3EFDBC176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156" y="5081546"/>
                <a:ext cx="7234024" cy="1305294"/>
              </a:xfrm>
              <a:prstGeom prst="rect">
                <a:avLst/>
              </a:prstGeom>
              <a:blipFill>
                <a:blip r:embed="rId5"/>
                <a:stretch>
                  <a:fillRect l="-505" t="-9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>
            <a:extLst>
              <a:ext uri="{FF2B5EF4-FFF2-40B4-BE49-F238E27FC236}">
                <a16:creationId xmlns:a16="http://schemas.microsoft.com/office/drawing/2014/main" id="{164A62F5-F8D9-45FE-908D-382115F2A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54" y="5194193"/>
            <a:ext cx="346554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85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Výpočet tabulky ANOVA:</a:t>
            </a: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25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2 – ANOVA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1028" y="1856137"/>
              <a:ext cx="11180657" cy="28869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𝒑𝒐𝒎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ě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𝒉𝒐𝒅𝒏𝒐𝒕𝒂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4658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53,19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cs-CZ" sz="1600" i="1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𝑖𝑗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cs-CZ" sz="160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acc>
                                                  <m:accPr>
                                                    <m:chr m:val="̿"/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1028" y="1856137"/>
              <a:ext cx="11180657" cy="28869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8997" t="-917" r="-106149" b="-337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4923" t="-917" r="-923" b="-337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5760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900" t="-115789" r="-321851" b="-28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311" t="-115789" r="-322973" b="-28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6803" t="-115789" r="-199687" b="-28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8997" t="-115789" r="-106149" b="-28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4923" t="-115789" r="-923" b="-2873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8068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900" t="-154135" r="-321851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311" t="-154135" r="-322973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6803" t="-154135" r="-199687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8386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900" t="-244928" r="-32185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311" t="-244928" r="-322973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C44855F-EF49-4421-9F01-3EFDBC176DC3}"/>
                  </a:ext>
                </a:extLst>
              </p:cNvPr>
              <p:cNvSpPr txBox="1"/>
              <p:nvPr/>
            </p:nvSpPr>
            <p:spPr>
              <a:xfrm>
                <a:off x="4634864" y="5081546"/>
                <a:ext cx="70923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</a:rPr>
                      <m:t>=29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∙0,972</m:t>
                    </m:r>
                    <m:r>
                      <a:rPr lang="cs-CZ" sz="1700" b="0" i="1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7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39</m:t>
                    </m:r>
                    <m:r>
                      <a:rPr lang="en-US" sz="17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,05</m:t>
                    </m:r>
                    <m:r>
                      <a:rPr lang="cs-CZ" sz="17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29</m:t>
                    </m:r>
                    <m:r>
                      <a:rPr lang="en-US" sz="17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,08</m:t>
                    </m:r>
                    <m:r>
                      <a:rPr lang="cs-CZ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100,46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C44855F-EF49-4421-9F01-3EFDBC176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864" y="5081546"/>
                <a:ext cx="7092315" cy="369332"/>
              </a:xfrm>
              <a:prstGeom prst="rect">
                <a:avLst/>
              </a:prstGeom>
              <a:blipFill>
                <a:blip r:embed="rId5"/>
                <a:stretch>
                  <a:fillRect l="-344"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>
            <a:extLst>
              <a:ext uri="{FF2B5EF4-FFF2-40B4-BE49-F238E27FC236}">
                <a16:creationId xmlns:a16="http://schemas.microsoft.com/office/drawing/2014/main" id="{FF1726B2-0ED4-4085-A69B-711854A18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54" y="5194193"/>
            <a:ext cx="346554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18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Výpočet tabulky ANOVA:</a:t>
            </a: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26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2 – ANOVA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2966853"/>
                  </p:ext>
                </p:extLst>
              </p:nvPr>
            </p:nvGraphicFramePr>
            <p:xfrm>
              <a:off x="621028" y="1856137"/>
              <a:ext cx="11180657" cy="27467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𝒑𝒐𝒎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ě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𝒉𝒐𝒅𝒏𝒐𝒕𝒂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4658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53,19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100,46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cs-CZ" sz="1600" i="1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𝑖𝑗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cs-CZ" sz="160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acc>
                                                  <m:accPr>
                                                    <m:chr m:val="̿"/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2966853"/>
                  </p:ext>
                </p:extLst>
              </p:nvPr>
            </p:nvGraphicFramePr>
            <p:xfrm>
              <a:off x="621028" y="1856137"/>
              <a:ext cx="11180657" cy="27467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997" t="-909" r="-106149" b="-3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4923" t="-909" r="-923" b="-3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5760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118085" r="-321851" b="-2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311" t="-118085" r="-322973" b="-2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6803" t="-118085" r="-199687" b="-2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997" t="-118085" r="-106149" b="-2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4923" t="-118085" r="-923" b="-265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186364" r="-321851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311" t="-186364" r="-322973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6803" t="-186364" r="-199687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8386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228261" r="-32185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311" t="-228261" r="-322973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4164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Výpočet tabulky ANOVA:</a:t>
            </a: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27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2 – ANOVA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1028" y="1856137"/>
              <a:ext cx="11180657" cy="27467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𝒑𝒐𝒎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ě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𝒉𝒐𝒅𝒏𝒐𝒕𝒂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4658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53,19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100,46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cs-CZ" sz="1600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cs-CZ" sz="1600" i="1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𝑖𝑗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cs-CZ" sz="160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acc>
                                                  <m:accPr>
                                                    <m:chr m:val="̿"/>
                                                    <m:ctrlPr>
                                                      <a:rPr lang="cs-CZ" sz="1600" i="1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cs-CZ" sz="160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cs-CZ" sz="1600"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1028" y="1856137"/>
              <a:ext cx="11180657" cy="27467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997" t="-909" r="-106149" b="-3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4923" t="-909" r="-923" b="-3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5760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118085" r="-321851" b="-2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311" t="-118085" r="-322973" b="-2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6803" t="-118085" r="-199687" b="-2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997" t="-118085" r="-106149" b="-2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4923" t="-118085" r="-923" b="-265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186364" r="-321851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311" t="-186364" r="-322973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6803" t="-186364" r="-199687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8386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228261" r="-32185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311" t="-228261" r="-322973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Plus 6">
            <a:extLst>
              <a:ext uri="{FF2B5EF4-FFF2-40B4-BE49-F238E27FC236}">
                <a16:creationId xmlns:a16="http://schemas.microsoft.com/office/drawing/2014/main" id="{B5121076-47F2-4448-A1FF-6BF28273AC3D}"/>
              </a:ext>
            </a:extLst>
          </p:cNvPr>
          <p:cNvSpPr/>
          <p:nvPr/>
        </p:nvSpPr>
        <p:spPr>
          <a:xfrm>
            <a:off x="3378597" y="2938464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hnutá šipka doleva 7">
            <a:extLst>
              <a:ext uri="{FF2B5EF4-FFF2-40B4-BE49-F238E27FC236}">
                <a16:creationId xmlns:a16="http://schemas.microsoft.com/office/drawing/2014/main" id="{A125551F-C9BA-4723-9021-3F973362BC6A}"/>
              </a:ext>
            </a:extLst>
          </p:cNvPr>
          <p:cNvSpPr/>
          <p:nvPr/>
        </p:nvSpPr>
        <p:spPr>
          <a:xfrm>
            <a:off x="3802018" y="3155805"/>
            <a:ext cx="288032" cy="8504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Výpočet tabulky ANOVA:</a:t>
            </a: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28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2 – ANOVA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519499"/>
                  </p:ext>
                </p:extLst>
              </p:nvPr>
            </p:nvGraphicFramePr>
            <p:xfrm>
              <a:off x="621028" y="1856137"/>
              <a:ext cx="11180657" cy="25748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𝒑𝒐𝒎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ě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𝒉𝒐𝒅𝒏𝒐𝒕𝒂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4658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53,19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100,46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153,65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519499"/>
                  </p:ext>
                </p:extLst>
              </p:nvPr>
            </p:nvGraphicFramePr>
            <p:xfrm>
              <a:off x="621028" y="1856137"/>
              <a:ext cx="11180657" cy="25748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997" t="-917" r="-106149" b="-289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4923" t="-917" r="-923" b="-2899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5760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115789" r="-321851" b="-23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311" t="-115789" r="-322973" b="-23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6803" t="-115789" r="-199687" b="-23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997" t="-115789" r="-106149" b="-23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4923" t="-115789" r="-923" b="-23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188073" r="-321851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311" t="-188073" r="-322973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6803" t="-188073" r="-199687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285455" r="-32185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311" t="-285455" r="-32297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C44855F-EF49-4421-9F01-3EFDBC176DC3}"/>
                  </a:ext>
                </a:extLst>
              </p:cNvPr>
              <p:cNvSpPr txBox="1"/>
              <p:nvPr/>
            </p:nvSpPr>
            <p:spPr>
              <a:xfrm>
                <a:off x="1071381" y="4717715"/>
                <a:ext cx="7092315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1700" i="1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700" b="0" i="1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s-CZ" sz="1700" b="0" dirty="0">
                    <a:solidFill>
                      <a:sysClr val="windowText" lastClr="000000"/>
                    </a:solidFill>
                    <a:effectLst/>
                  </a:rPr>
                  <a:t> (počet tříd, tj. počet srovnávaných výběrů)</a:t>
                </a:r>
              </a:p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(celkový rozsah výběrů)</a:t>
                </a: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C44855F-EF49-4421-9F01-3EFDBC176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81" y="4717715"/>
                <a:ext cx="7092315" cy="630942"/>
              </a:xfrm>
              <a:prstGeom prst="rect">
                <a:avLst/>
              </a:prstGeom>
              <a:blipFill>
                <a:blip r:embed="rId4"/>
                <a:stretch>
                  <a:fillRect l="-602" t="-3883" b="-155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lus 6">
            <a:extLst>
              <a:ext uri="{FF2B5EF4-FFF2-40B4-BE49-F238E27FC236}">
                <a16:creationId xmlns:a16="http://schemas.microsoft.com/office/drawing/2014/main" id="{B5121076-47F2-4448-A1FF-6BF28273AC3D}"/>
              </a:ext>
            </a:extLst>
          </p:cNvPr>
          <p:cNvSpPr/>
          <p:nvPr/>
        </p:nvSpPr>
        <p:spPr>
          <a:xfrm>
            <a:off x="3378597" y="2938464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hnutá šipka doleva 7">
            <a:extLst>
              <a:ext uri="{FF2B5EF4-FFF2-40B4-BE49-F238E27FC236}">
                <a16:creationId xmlns:a16="http://schemas.microsoft.com/office/drawing/2014/main" id="{A125551F-C9BA-4723-9021-3F973362BC6A}"/>
              </a:ext>
            </a:extLst>
          </p:cNvPr>
          <p:cNvSpPr/>
          <p:nvPr/>
        </p:nvSpPr>
        <p:spPr>
          <a:xfrm>
            <a:off x="3802018" y="3155805"/>
            <a:ext cx="288032" cy="8504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Výpočet tabulky ANOVA:</a:t>
            </a: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29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2 – ANOVA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182336"/>
                  </p:ext>
                </p:extLst>
              </p:nvPr>
            </p:nvGraphicFramePr>
            <p:xfrm>
              <a:off x="621028" y="1856137"/>
              <a:ext cx="11180657" cy="25748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𝒑𝒐𝒎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ě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𝒉𝒐𝒅𝒏𝒐𝒕𝒂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4658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53,19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100,46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97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sz="1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153,65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99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182336"/>
                  </p:ext>
                </p:extLst>
              </p:nvPr>
            </p:nvGraphicFramePr>
            <p:xfrm>
              <a:off x="621028" y="1856137"/>
              <a:ext cx="11180657" cy="25748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997" t="-917" r="-106149" b="-289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4923" t="-917" r="-923" b="-2899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5760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115789" r="-321851" b="-23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6803" t="-115789" r="-199687" b="-23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997" t="-115789" r="-106149" b="-23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4923" t="-115789" r="-923" b="-23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188073" r="-321851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97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6803" t="-188073" r="-199687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285455" r="-32185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99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A11008E8-39B8-4C90-B64C-22A898A88820}"/>
              </a:ext>
            </a:extLst>
          </p:cNvPr>
          <p:cNvSpPr txBox="1"/>
          <p:nvPr/>
        </p:nvSpPr>
        <p:spPr>
          <a:xfrm>
            <a:off x="4048896" y="2582888"/>
            <a:ext cx="3684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172456D-F45C-4968-8CFD-D814C7EEA9C9}"/>
              </a:ext>
            </a:extLst>
          </p:cNvPr>
          <p:cNvSpPr txBox="1"/>
          <p:nvPr/>
        </p:nvSpPr>
        <p:spPr>
          <a:xfrm>
            <a:off x="4048896" y="3198167"/>
            <a:ext cx="3684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714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>
                    <a:solidFill>
                      <a:srgbClr val="00A499"/>
                    </a:solidFill>
                  </a:rPr>
                  <a:t>Vícevýběrové testy parametrických hypotéz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20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2000" b="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cs-CZ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    (alespoň jedna dvojice parametrů se navzájem liší)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Jak ověřit shodu parametrů u více než dvou výběrů?</a:t>
                </a:r>
              </a:p>
              <a:p>
                <a:pPr lvl="1">
                  <a:lnSpc>
                    <a:spcPct val="11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Vybereme vhodný </a:t>
                </a:r>
                <a:r>
                  <a:rPr lang="cs-CZ" dirty="0" err="1"/>
                  <a:t>dvouvýběrový</a:t>
                </a:r>
                <a:r>
                  <a:rPr lang="cs-CZ" dirty="0"/>
                  <a:t> test a otestujeme shodu každé dvojice parametrů, tj.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:endParaRPr lang="cs-CZ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10000"/>
                  </a:lnSpc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dirty="0"/>
                  <a:t> - tzv. vícenásobné porovnávání.</a:t>
                </a:r>
              </a:p>
              <a:p>
                <a:pPr marL="457200" lvl="1" indent="0">
                  <a:lnSpc>
                    <a:spcPct val="100000"/>
                  </a:lnSpc>
                  <a:buClr>
                    <a:schemeClr val="tx1"/>
                  </a:buClr>
                  <a:buNone/>
                </a:pPr>
                <a:endParaRPr lang="cs-CZ" dirty="0"/>
              </a:p>
              <a:p>
                <a:pPr lvl="1">
                  <a:lnSpc>
                    <a:spcPct val="10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Použijeme vhodný </a:t>
                </a:r>
                <a:r>
                  <a:rPr lang="cs-CZ" dirty="0" err="1"/>
                  <a:t>vícevýběrový</a:t>
                </a:r>
                <a:r>
                  <a:rPr lang="cs-CZ" dirty="0"/>
                  <a:t> test.</a:t>
                </a:r>
              </a:p>
              <a:p>
                <a:pPr marL="457200" lvl="1" indent="0">
                  <a:lnSpc>
                    <a:spcPct val="100000"/>
                  </a:lnSpc>
                  <a:buClr>
                    <a:schemeClr val="tx1"/>
                  </a:buClr>
                  <a:buNone/>
                </a:pPr>
                <a:endParaRPr lang="cs-CZ" dirty="0"/>
              </a:p>
              <a:p>
                <a:pPr marL="342900" lvl="1" indent="-342900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Jaká jsou rizika vícenásobného porovnávání?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Počet testů, které musíme provést je …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457200" lvl="1" indent="0">
                  <a:buClr>
                    <a:schemeClr val="tx1"/>
                  </a:buClr>
                  <a:buNone/>
                </a:pPr>
                <a:r>
                  <a:rPr lang="cs-CZ" sz="800" dirty="0"/>
                  <a:t> 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Celková pravděpodobnost chyby I. druhu, je-li v každém dílčím testu zvolena hladina významnosti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dirty="0"/>
                  <a:t> je …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4" t="-1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Vícevýběrové</a:t>
            </a:r>
            <a:r>
              <a:rPr lang="cs-CZ" dirty="0"/>
              <a:t> testy vs. vícenásobné porovnávání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4D168CB-F8B3-4EE3-8F4E-B145481AA6ED}"/>
              </a:ext>
            </a:extLst>
          </p:cNvPr>
          <p:cNvSpPr/>
          <p:nvPr/>
        </p:nvSpPr>
        <p:spPr>
          <a:xfrm>
            <a:off x="5172359" y="5058826"/>
            <a:ext cx="502920" cy="565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CFB0440-4812-40E5-83BC-62ED10EC416A}"/>
              </a:ext>
            </a:extLst>
          </p:cNvPr>
          <p:cNvSpPr/>
          <p:nvPr/>
        </p:nvSpPr>
        <p:spPr>
          <a:xfrm>
            <a:off x="1083296" y="5742940"/>
            <a:ext cx="10797540" cy="680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2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Výpočet tabulky ANOVA:</a:t>
            </a: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30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2 – ANOVA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3399108"/>
                  </p:ext>
                </p:extLst>
              </p:nvPr>
            </p:nvGraphicFramePr>
            <p:xfrm>
              <a:off x="621028" y="1856137"/>
              <a:ext cx="11180657" cy="25729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𝒑𝒐𝒎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ě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𝒉𝒐𝒅𝒏𝒐𝒕𝒂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4658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53,19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26,60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100,46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97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1,04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153,65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99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3399108"/>
                  </p:ext>
                </p:extLst>
              </p:nvPr>
            </p:nvGraphicFramePr>
            <p:xfrm>
              <a:off x="621028" y="1856137"/>
              <a:ext cx="11180657" cy="25729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997" t="-917" r="-106149" b="-289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4923" t="-917" r="-923" b="-2899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5741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115789" r="-321851" b="-23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6803" t="-115789" r="-199687" b="-23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997" t="-115789" r="-106149" b="-23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4923" t="-115789" r="-923" b="-23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188073" r="-321851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97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6803" t="-188073" r="-199687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285455" r="-32185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99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A11008E8-39B8-4C90-B64C-22A898A88820}"/>
              </a:ext>
            </a:extLst>
          </p:cNvPr>
          <p:cNvSpPr txBox="1"/>
          <p:nvPr/>
        </p:nvSpPr>
        <p:spPr>
          <a:xfrm>
            <a:off x="4048896" y="2582888"/>
            <a:ext cx="3684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172456D-F45C-4968-8CFD-D814C7EEA9C9}"/>
              </a:ext>
            </a:extLst>
          </p:cNvPr>
          <p:cNvSpPr txBox="1"/>
          <p:nvPr/>
        </p:nvSpPr>
        <p:spPr>
          <a:xfrm>
            <a:off x="4048896" y="3198167"/>
            <a:ext cx="3684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66108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Výpočet tabulky ANOVA:</a:t>
            </a: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31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2 – ANOVA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1028" y="1856137"/>
              <a:ext cx="11180657" cy="25729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𝒑𝒐𝒎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ě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𝒉𝒐𝒅𝒏𝒐𝒕𝒂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4658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53,19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26,60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100,46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97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1,04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153,65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99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1028" y="1856137"/>
              <a:ext cx="11180657" cy="25729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997" t="-917" r="-106149" b="-289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4923" t="-917" r="-923" b="-2899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5741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115789" r="-321851" b="-23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6803" t="-115789" r="-199687" b="-23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997" t="-115789" r="-106149" b="-23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4923" t="-115789" r="-923" b="-23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188073" r="-321851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97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6803" t="-188073" r="-199687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285455" r="-32185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99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DE918D0C-E2E6-486F-BE18-5D2A01E8575E}"/>
              </a:ext>
            </a:extLst>
          </p:cNvPr>
          <p:cNvCxnSpPr/>
          <p:nvPr/>
        </p:nvCxnSpPr>
        <p:spPr>
          <a:xfrm>
            <a:off x="6492240" y="3091815"/>
            <a:ext cx="8001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30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237383" cy="5148262"/>
              </a:xfrm>
            </p:spPr>
            <p:txBody>
              <a:bodyPr>
                <a:noAutofit/>
              </a:bodyPr>
              <a:lstStyle/>
              <a:p>
                <a:pPr marL="7200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Výpočet tabulky ANOVA:</a:t>
                </a:r>
              </a:p>
              <a:p>
                <a:pPr marL="7200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0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0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0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0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0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0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0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0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0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0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0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0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b="1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Výpočet p-hodnoty:</a:t>
                </a:r>
                <a:endParaRPr lang="en-US" sz="1700" b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b="0" dirty="0">
                    <a:cs typeface="Calibri" panose="020F0502020204030204" pitchFamily="34" charset="0"/>
                  </a:rPr>
                  <a:t>     </a:t>
                </a: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dirty="0"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cs-CZ" sz="17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r>
                      <a:rPr lang="cs-CZ" sz="17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cs-CZ" sz="17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𝑝𝑜𝑚</m:t>
                    </m:r>
                    <m:r>
                      <a:rPr lang="cs-CZ" sz="17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ě</m:t>
                    </m:r>
                    <m:r>
                      <a:rPr lang="cs-CZ" sz="17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−1,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cs-CZ" sz="17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Fisherovo</a:t>
                </a:r>
                <a:r>
                  <a:rPr lang="cs-CZ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cs-CZ" sz="17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Snedecorovo</a:t>
                </a:r>
                <a:r>
                  <a:rPr lang="cs-CZ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rozdělení </a:t>
                </a: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s k-1 stupni volnosti v čitateli a n-k stupni volnosti ve jmenovateli)</a:t>
                </a: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b="0" dirty="0"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cs-CZ" sz="17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r>
                      <a:rPr lang="cs-CZ" sz="17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cs-CZ" sz="17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𝑝𝑜𝑚</m:t>
                    </m:r>
                    <m:r>
                      <a:rPr lang="cs-CZ" sz="17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ě</m:t>
                    </m:r>
                    <m:r>
                      <a:rPr lang="cs-CZ" sz="17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sz="17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17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97</m:t>
                        </m:r>
                      </m:sub>
                    </m:sSub>
                  </m:oMath>
                </a14:m>
                <a:r>
                  <a:rPr lang="cs-CZ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b="0" dirty="0">
                    <a:solidFill>
                      <a:sysClr val="windowText" lastClr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 b="0" i="0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 sz="1800" b="0" i="0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</a:rPr>
                      <m:t>hodnota</m:t>
                    </m:r>
                    <m:r>
                      <a:rPr lang="cs-CZ" sz="1800" b="0" i="0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cs-CZ" sz="18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180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800">
                                <a:solidFill>
                                  <a:sysClr val="windowText" lastClr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𝑂𝐵𝑆</m:t>
                            </m:r>
                          </m:sub>
                        </m:sSub>
                      </m:e>
                    </m:d>
                    <m:r>
                      <a:rPr lang="cs-CZ" sz="1800" b="0" i="1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cs-CZ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18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25,68</m:t>
                        </m:r>
                      </m:e>
                    </m:d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≪0,001</m:t>
                    </m:r>
                  </m:oMath>
                </a14:m>
                <a:r>
                  <a:rPr lang="en-US" sz="18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cs-CZ" sz="18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cs-CZ" sz="1800" i="1" dirty="0">
                    <a:solidFill>
                      <a:schemeClr val="accent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1-pf(25.68,2,97)</a:t>
                </a:r>
                <a:r>
                  <a:rPr lang="cs-CZ" sz="18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0" indent="0">
                  <a:buNone/>
                </a:pPr>
                <a:endParaRPr lang="cs-CZ" sz="17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237383" cy="5148262"/>
              </a:xfrm>
              <a:blipFill>
                <a:blip r:embed="rId2"/>
                <a:stretch>
                  <a:fillRect t="-474" b="-1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32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2 – ANOVA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7447826"/>
                  </p:ext>
                </p:extLst>
              </p:nvPr>
            </p:nvGraphicFramePr>
            <p:xfrm>
              <a:off x="621028" y="1856137"/>
              <a:ext cx="11180657" cy="24646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𝒑𝒐𝒎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ě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𝒉𝒐𝒅𝒏𝒐𝒕𝒂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4658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53,19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26,60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25,68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100,46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97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1,04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153,65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99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7447826"/>
                  </p:ext>
                </p:extLst>
              </p:nvPr>
            </p:nvGraphicFramePr>
            <p:xfrm>
              <a:off x="621028" y="1856137"/>
              <a:ext cx="11180657" cy="24646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8997" t="-917" r="-106149" b="-273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4923" t="-917" r="-923" b="-273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4658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900" t="-142857" r="-321851" b="-287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6803" t="-142857" r="-199687" b="-287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8997" t="-142857" r="-106149" b="-287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4923" t="-142857" r="-923" b="-2870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900" t="-171560" r="-321851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97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6803" t="-171560" r="-199687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900" t="-269091" r="-32185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99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69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Výpočet tabulky ANOVA: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en-US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Srovn</a:t>
            </a:r>
            <a:r>
              <a:rPr lang="cs-CZ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ání</a:t>
            </a: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 s výstupem z R:</a:t>
            </a: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33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2 – ANOVA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9408227"/>
                  </p:ext>
                </p:extLst>
              </p:nvPr>
            </p:nvGraphicFramePr>
            <p:xfrm>
              <a:off x="621028" y="1856137"/>
              <a:ext cx="11180657" cy="24646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𝒑𝒐𝒎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ě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𝒉𝒐𝒅𝒏𝒐𝒕𝒂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4658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53,19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26,60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25,68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≪0,001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100,46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97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1,04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153,65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99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F678D0EB-2166-4963-9E86-800979897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9408227"/>
                  </p:ext>
                </p:extLst>
              </p:nvPr>
            </p:nvGraphicFramePr>
            <p:xfrm>
              <a:off x="621028" y="1856137"/>
              <a:ext cx="11180657" cy="24646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0179">
                      <a:extLst>
                        <a:ext uri="{9D8B030D-6E8A-4147-A177-3AD203B41FA5}">
                          <a16:colId xmlns:a16="http://schemas.microsoft.com/office/drawing/2014/main" val="3623218804"/>
                        </a:ext>
                      </a:extLst>
                    </a:gridCol>
                    <a:gridCol w="2371697">
                      <a:extLst>
                        <a:ext uri="{9D8B030D-6E8A-4147-A177-3AD203B41FA5}">
                          <a16:colId xmlns:a16="http://schemas.microsoft.com/office/drawing/2014/main" val="2154254079"/>
                        </a:ext>
                      </a:extLst>
                    </a:gridCol>
                    <a:gridCol w="1800225">
                      <a:extLst>
                        <a:ext uri="{9D8B030D-6E8A-4147-A177-3AD203B41FA5}">
                          <a16:colId xmlns:a16="http://schemas.microsoft.com/office/drawing/2014/main" val="2168456411"/>
                        </a:ext>
                      </a:extLst>
                    </a:gridCol>
                    <a:gridCol w="1948455">
                      <a:extLst>
                        <a:ext uri="{9D8B030D-6E8A-4147-A177-3AD203B41FA5}">
                          <a16:colId xmlns:a16="http://schemas.microsoft.com/office/drawing/2014/main" val="768759586"/>
                        </a:ext>
                      </a:extLst>
                    </a:gridCol>
                    <a:gridCol w="1881205">
                      <a:extLst>
                        <a:ext uri="{9D8B030D-6E8A-4147-A177-3AD203B41FA5}">
                          <a16:colId xmlns:a16="http://schemas.microsoft.com/office/drawing/2014/main" val="61163220"/>
                        </a:ext>
                      </a:extLst>
                    </a:gridCol>
                    <a:gridCol w="1978896">
                      <a:extLst>
                        <a:ext uri="{9D8B030D-6E8A-4147-A177-3AD203B41FA5}">
                          <a16:colId xmlns:a16="http://schemas.microsoft.com/office/drawing/2014/main" val="4073955003"/>
                        </a:ext>
                      </a:extLst>
                    </a:gridCol>
                  </a:tblGrid>
                  <a:tr h="665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Námět variability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Součet čtverců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Počet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stupňů volnosti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Rozptyl</a:t>
                          </a: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997" t="-917" r="-106149" b="-273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4923" t="-917" r="-923" b="-273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57235"/>
                      </a:ext>
                    </a:extLst>
                  </a:tr>
                  <a:tr h="4658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Model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142857" r="-321851" b="-287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6803" t="-142857" r="-199687" b="-287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997" t="-142857" r="-106149" b="-287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4923" t="-142857" r="-923" b="-2870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80152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Reziduální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171560" r="-321851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97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6803" t="-171560" r="-199687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257883"/>
                      </a:ext>
                    </a:extLst>
                  </a:tr>
                  <a:tr h="6666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Celkový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" t="-269091" r="-32185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99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---</a:t>
                          </a:r>
                          <a:endParaRPr lang="cs-CZ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066" marR="4406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1425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147C50DF-E92B-4E61-8997-8306275E9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28" y="4964088"/>
            <a:ext cx="8044826" cy="134527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4618EE2-C05B-4B54-9262-8B92226822DF}"/>
              </a:ext>
            </a:extLst>
          </p:cNvPr>
          <p:cNvSpPr txBox="1"/>
          <p:nvPr/>
        </p:nvSpPr>
        <p:spPr>
          <a:xfrm>
            <a:off x="8978358" y="5675203"/>
            <a:ext cx="2393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Rozdíly jsou způsobeny </a:t>
            </a:r>
          </a:p>
          <a:p>
            <a:r>
              <a:rPr lang="cs-CZ" dirty="0">
                <a:solidFill>
                  <a:srgbClr val="00A499"/>
                </a:solidFill>
              </a:rPr>
              <a:t>zaokrouhlovací chybou.</a:t>
            </a:r>
          </a:p>
        </p:txBody>
      </p:sp>
    </p:spTree>
    <p:extLst>
      <p:ext uri="{BB962C8B-B14F-4D97-AF65-F5344CB8AC3E}">
        <p14:creationId xmlns:p14="http://schemas.microsoft.com/office/powerpoint/2010/main" val="82369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237383" cy="514826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 souboru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  <a:hlinkClick r:id="rId2"/>
                  </a:rPr>
                  <a:t>vynosy.xlsx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jsou uvedeny záznamy o výnosech jisté plodiny (měřeno v hmotnosti sušiny z jedné rostliny (g)) v závislosti na třech způsobech ošetřování plodiny během růstu (P1, P2, P3).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a)</a:t>
                </a:r>
                <a:r>
                  <a:rPr lang="cs-CZ" sz="17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Čistým testem významnosti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ověřte, zda hmotnost sušiny závisí na podmínkách ošetřování plodiny.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endParaRPr lang="cs-CZ" sz="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cs-CZ" sz="1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Řešení:</a:t>
                </a:r>
              </a:p>
              <a:p>
                <a:pPr marL="7200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cs-CZ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7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7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17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1700" b="1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7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7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cs-CZ" sz="1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sz="1700" dirty="0"/>
              </a:p>
              <a:p>
                <a:pPr marL="7200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b="1" dirty="0"/>
                  <a:t>Možné testy</a:t>
                </a:r>
                <a:r>
                  <a:rPr lang="cs-CZ" sz="1700" dirty="0"/>
                  <a:t>: ANOVA, ???</a:t>
                </a:r>
              </a:p>
              <a:p>
                <a:pPr marL="7200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b="1" dirty="0"/>
                  <a:t>Ověření předpokladů testu</a:t>
                </a:r>
                <a:r>
                  <a:rPr lang="cs-CZ" sz="1700" dirty="0"/>
                  <a:t>:</a:t>
                </a:r>
              </a:p>
              <a:p>
                <a:pPr marL="900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700" dirty="0"/>
                  <a:t>nezávislost - </a:t>
                </a:r>
                <a:r>
                  <a:rPr lang="cs-CZ" sz="1700" dirty="0">
                    <a:solidFill>
                      <a:schemeClr val="accent6"/>
                    </a:solidFill>
                  </a:rPr>
                  <a:t>OK</a:t>
                </a:r>
              </a:p>
              <a:p>
                <a:pPr marL="900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700" dirty="0"/>
                  <a:t>normalita – </a:t>
                </a:r>
                <a:r>
                  <a:rPr lang="cs-CZ" sz="1700" dirty="0">
                    <a:solidFill>
                      <a:schemeClr val="accent6"/>
                    </a:solidFill>
                  </a:rPr>
                  <a:t>OK </a:t>
                </a:r>
                <a:r>
                  <a:rPr lang="cs-CZ" sz="1700" dirty="0"/>
                  <a:t>(viz předchozí příklad)</a:t>
                </a:r>
              </a:p>
              <a:p>
                <a:pPr marL="900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700" dirty="0"/>
                  <a:t>shoda rozptylů (</a:t>
                </a:r>
                <a:r>
                  <a:rPr lang="cs-CZ" sz="1700" dirty="0" err="1"/>
                  <a:t>homoskedasticita</a:t>
                </a:r>
                <a:r>
                  <a:rPr lang="cs-CZ" sz="1700" dirty="0"/>
                  <a:t>) – </a:t>
                </a:r>
                <a:r>
                  <a:rPr lang="cs-CZ" sz="1700" dirty="0">
                    <a:solidFill>
                      <a:schemeClr val="accent6"/>
                    </a:solidFill>
                  </a:rPr>
                  <a:t>OK </a:t>
                </a:r>
                <a:r>
                  <a:rPr lang="cs-CZ" sz="1700" dirty="0"/>
                  <a:t>(viz příklad 1)</a:t>
                </a:r>
              </a:p>
              <a:p>
                <a:pPr marL="900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endParaRPr lang="cs-CZ" sz="1700" dirty="0"/>
              </a:p>
              <a:p>
                <a:pPr marL="7200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Rozhodnutí:</a:t>
                </a: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cs-CZ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Na hladině významnosti 0,05 zamítáme nulovou hypotézu (ANOVA,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700" b="0" i="0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 sz="1700" b="0" i="0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sz="1700" b="0" i="0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</a:rPr>
                      <m:t>hodnota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</a:rPr>
                      <m:t>≪0,001</m:t>
                    </m:r>
                  </m:oMath>
                </a14:m>
                <a:r>
                  <a:rPr lang="cs-CZ" sz="17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cs-CZ" sz="17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Hmotnost sušiny</a:t>
                </a: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statisticky významně závisí na podmínkách ošetřování. (Alespoň jedna dvojice podmínek ošetřování je</a:t>
                </a: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charakterizována statisticky významně odlišnými průměrnými výnosy.)</a:t>
                </a:r>
                <a:endParaRPr lang="cs-CZ" sz="17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0" indent="0">
                  <a:buNone/>
                </a:pPr>
                <a:endParaRPr lang="cs-CZ" sz="17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237383" cy="5148262"/>
              </a:xfrm>
              <a:blipFill>
                <a:blip r:embed="rId3"/>
                <a:stretch>
                  <a:fillRect l="-3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34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2 – ANOVA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5E2A43F-D61B-4A66-9964-193659FA61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1" t="9082" b="7084"/>
          <a:stretch/>
        </p:blipFill>
        <p:spPr>
          <a:xfrm>
            <a:off x="7027267" y="2511785"/>
            <a:ext cx="472544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A499"/>
                </a:solidFill>
              </a:rPr>
              <a:t>Porušení nezávislosti výběrů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>
              <a:buNone/>
            </a:pPr>
            <a:r>
              <a:rPr lang="cs-CZ" sz="2000" b="1" dirty="0"/>
              <a:t>    </a:t>
            </a:r>
            <a:r>
              <a:rPr lang="cs-CZ" sz="2000" b="1" dirty="0" err="1"/>
              <a:t>Friedmanův</a:t>
            </a:r>
            <a:r>
              <a:rPr lang="cs-CZ" sz="2000" b="1" dirty="0"/>
              <a:t> test </a:t>
            </a:r>
            <a:r>
              <a:rPr lang="cs-CZ" sz="2000" dirty="0"/>
              <a:t>(viz </a:t>
            </a:r>
            <a:r>
              <a:rPr lang="cs-CZ" sz="2000" dirty="0">
                <a:hlinkClick r:id="rId2"/>
              </a:rPr>
              <a:t>Úvod do statistiky</a:t>
            </a:r>
            <a:r>
              <a:rPr lang="cs-CZ" sz="2000" dirty="0"/>
              <a:t>, test není vyučován v rámci tohoto předmětu)</a:t>
            </a:r>
          </a:p>
          <a:p>
            <a:pPr>
              <a:buNone/>
            </a:pPr>
            <a:endParaRPr 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A499"/>
                </a:solidFill>
              </a:rPr>
              <a:t>Porušení </a:t>
            </a:r>
            <a:r>
              <a:rPr lang="cs-CZ" sz="2000" dirty="0" err="1">
                <a:solidFill>
                  <a:srgbClr val="00A499"/>
                </a:solidFill>
              </a:rPr>
              <a:t>homoskedasticity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cs-CZ" dirty="0"/>
              <a:t>Pokusíme se </a:t>
            </a:r>
            <a:r>
              <a:rPr lang="cs-CZ" b="1" dirty="0"/>
              <a:t>stabilizovat rozptyl </a:t>
            </a:r>
            <a:r>
              <a:rPr lang="cs-CZ" dirty="0"/>
              <a:t>pomocí transformací proměnných (logaritmická, Box-</a:t>
            </a:r>
            <a:r>
              <a:rPr lang="cs-CZ" dirty="0" err="1"/>
              <a:t>Coxova</a:t>
            </a:r>
            <a:r>
              <a:rPr lang="cs-CZ" dirty="0"/>
              <a:t>  </a:t>
            </a:r>
            <a:r>
              <a:rPr lang="cs-CZ" sz="2000" dirty="0"/>
              <a:t>transformace, …).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cs-CZ" sz="2000" dirty="0"/>
              <a:t>Pokud se nám rozptyl stabilizovat nepodaří, je možné přihlédnout k tomu, že ANOVA není (v případě, že </a:t>
            </a:r>
            <a:r>
              <a:rPr lang="cs-CZ" sz="2000" b="1" dirty="0"/>
              <a:t>data jsou vyvážena</a:t>
            </a:r>
            <a:r>
              <a:rPr lang="cs-CZ" sz="2000" dirty="0"/>
              <a:t>, tj. </a:t>
            </a:r>
            <a:r>
              <a:rPr lang="cs-CZ" dirty="0"/>
              <a:t>mají stejný rozsah jednotlivých výběrů</a:t>
            </a:r>
            <a:r>
              <a:rPr lang="cs-CZ" sz="2000" dirty="0"/>
              <a:t>)  příliš citlivá na porušení předpokladu </a:t>
            </a:r>
            <a:r>
              <a:rPr lang="cs-CZ" sz="2000" dirty="0" err="1"/>
              <a:t>homoskedasticity</a:t>
            </a:r>
            <a:r>
              <a:rPr lang="cs-CZ" sz="2000" dirty="0"/>
              <a:t>.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cs-CZ" sz="2000" dirty="0"/>
              <a:t>Nejsou-li data vyvážena, můžeme použít </a:t>
            </a:r>
            <a:r>
              <a:rPr lang="cs-CZ" sz="2000" b="1" dirty="0"/>
              <a:t>ANOVU s Welchovou korekcí </a:t>
            </a:r>
            <a:r>
              <a:rPr lang="cs-CZ" sz="2000" dirty="0"/>
              <a:t>(</a:t>
            </a:r>
            <a:r>
              <a:rPr lang="cs-CZ" sz="2000" dirty="0" err="1"/>
              <a:t>oneway.test</a:t>
            </a:r>
            <a:r>
              <a:rPr lang="cs-CZ" sz="2000" dirty="0"/>
              <a:t>) nebo </a:t>
            </a:r>
            <a:r>
              <a:rPr lang="cs-CZ" sz="2000" b="1" dirty="0" err="1"/>
              <a:t>Kruskalův-Wallisův</a:t>
            </a:r>
            <a:r>
              <a:rPr lang="cs-CZ" sz="2000" b="1" dirty="0"/>
              <a:t> test </a:t>
            </a:r>
            <a:r>
              <a:rPr lang="cs-CZ" sz="2000" dirty="0"/>
              <a:t>(tzv. neparametrická ANOVA, </a:t>
            </a:r>
            <a:r>
              <a:rPr lang="cs-CZ" sz="2000" dirty="0" err="1"/>
              <a:t>vícevýběrový</a:t>
            </a:r>
            <a:r>
              <a:rPr lang="cs-CZ" sz="2000" dirty="0"/>
              <a:t> test o shodě mediánů).</a:t>
            </a:r>
          </a:p>
          <a:p>
            <a:pPr>
              <a:buNone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A499"/>
                </a:solidFill>
              </a:rPr>
              <a:t>Porušení normality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5715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dirty="0"/>
              <a:t>Pokusíme se </a:t>
            </a:r>
            <a:r>
              <a:rPr lang="cs-CZ" b="1" dirty="0"/>
              <a:t>normalizovat data </a:t>
            </a:r>
            <a:r>
              <a:rPr lang="cs-CZ" dirty="0"/>
              <a:t>pomocí transformací proměnných (logaritmická, Box-</a:t>
            </a:r>
            <a:r>
              <a:rPr lang="cs-CZ" dirty="0" err="1"/>
              <a:t>Coxova</a:t>
            </a:r>
            <a:r>
              <a:rPr lang="cs-CZ" dirty="0"/>
              <a:t> transformace, …). Pokud se nám data normalizovat nepodaří, lze použít </a:t>
            </a:r>
            <a:r>
              <a:rPr lang="cs-CZ" b="1" dirty="0" err="1"/>
              <a:t>Kruskalův</a:t>
            </a:r>
            <a:r>
              <a:rPr lang="cs-CZ" b="1" dirty="0"/>
              <a:t> – </a:t>
            </a:r>
            <a:r>
              <a:rPr lang="cs-CZ" b="1" dirty="0" err="1"/>
              <a:t>Wallisův</a:t>
            </a:r>
            <a:r>
              <a:rPr lang="cs-CZ" b="1" dirty="0"/>
              <a:t> test.</a:t>
            </a:r>
            <a:endParaRPr lang="cs-CZ" dirty="0"/>
          </a:p>
          <a:p>
            <a:pPr marL="457200" lvl="1" indent="0">
              <a:buClr>
                <a:srgbClr val="00A499"/>
              </a:buClr>
              <a:buNone/>
            </a:pPr>
            <a:endParaRPr lang="cs-CZ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35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Jak postupovat při nesplnění předpokladů pro použití testu ANOVA?</a:t>
            </a:r>
          </a:p>
        </p:txBody>
      </p:sp>
    </p:spTree>
    <p:extLst>
      <p:ext uri="{BB962C8B-B14F-4D97-AF65-F5344CB8AC3E}">
        <p14:creationId xmlns:p14="http://schemas.microsoft.com/office/powerpoint/2010/main" val="1791300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Clr>
                <a:srgbClr val="00A499"/>
              </a:buClr>
              <a:buNone/>
            </a:pPr>
            <a:endParaRPr lang="cs-CZ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36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Kruskalův</a:t>
            </a:r>
            <a:r>
              <a:rPr lang="cs-CZ" dirty="0"/>
              <a:t> – </a:t>
            </a:r>
            <a:r>
              <a:rPr lang="cs-CZ" dirty="0" err="1"/>
              <a:t>Wallisův</a:t>
            </a:r>
            <a:r>
              <a:rPr lang="cs-CZ" dirty="0"/>
              <a:t> 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1357067B-18B2-450E-A5AB-F929F44B83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8729622"/>
                  </p:ext>
                </p:extLst>
              </p:nvPr>
            </p:nvGraphicFramePr>
            <p:xfrm>
              <a:off x="624203" y="1292628"/>
              <a:ext cx="11006666" cy="383959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718653">
                      <a:extLst>
                        <a:ext uri="{9D8B030D-6E8A-4147-A177-3AD203B41FA5}">
                          <a16:colId xmlns:a16="http://schemas.microsoft.com/office/drawing/2014/main" val="2348542237"/>
                        </a:ext>
                      </a:extLst>
                    </a:gridCol>
                    <a:gridCol w="1192733">
                      <a:extLst>
                        <a:ext uri="{9D8B030D-6E8A-4147-A177-3AD203B41FA5}">
                          <a16:colId xmlns:a16="http://schemas.microsoft.com/office/drawing/2014/main" val="3412892630"/>
                        </a:ext>
                      </a:extLst>
                    </a:gridCol>
                    <a:gridCol w="2248217">
                      <a:extLst>
                        <a:ext uri="{9D8B030D-6E8A-4147-A177-3AD203B41FA5}">
                          <a16:colId xmlns:a16="http://schemas.microsoft.com/office/drawing/2014/main" val="3722383632"/>
                        </a:ext>
                      </a:extLst>
                    </a:gridCol>
                    <a:gridCol w="4475784">
                      <a:extLst>
                        <a:ext uri="{9D8B030D-6E8A-4147-A177-3AD203B41FA5}">
                          <a16:colId xmlns:a16="http://schemas.microsoft.com/office/drawing/2014/main" val="1824625916"/>
                        </a:ext>
                      </a:extLst>
                    </a:gridCol>
                    <a:gridCol w="1371279">
                      <a:extLst>
                        <a:ext uri="{9D8B030D-6E8A-4147-A177-3AD203B41FA5}">
                          <a16:colId xmlns:a16="http://schemas.microsoft.com/office/drawing/2014/main" val="2006283859"/>
                        </a:ext>
                      </a:extLst>
                    </a:gridCol>
                  </a:tblGrid>
                  <a:tr h="0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Mějme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nezávislých</a:t>
                          </a: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výběrů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5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5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ze spojitého rozdělení.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=1, 2, …, </m:t>
                              </m:r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je rozsah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cs-CZ" sz="15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tého</a:t>
                          </a: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výběru: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ij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ij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  <m:sup>
                                  <m:r>
                                    <a:rPr lang="cs-CZ" sz="15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cs-CZ" sz="15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</a:t>
                          </a: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předpokládejme, že rozsahy výběrů nepřesahují 5 % velikosti populace, tj.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≤0,05</m:t>
                              </m:r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neboli</m:t>
                              </m:r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≥20</m:t>
                              </m:r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5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ro</m:t>
                              </m:r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5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5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08704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5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Nulová hypotéza</a:t>
                          </a:r>
                          <a:endParaRPr lang="cs-CZ" sz="15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Další předpoklady testu</a:t>
                          </a:r>
                          <a:endParaRPr lang="cs-CZ" sz="15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Testová statistika </a:t>
                          </a:r>
                          <a14:m>
                            <m:oMath xmlns:m="http://schemas.openxmlformats.org/officeDocument/2006/math">
                              <m:r>
                                <a:rPr lang="cs-CZ" sz="15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d>
                                <m:dPr>
                                  <m:ctrlPr>
                                    <a:rPr lang="cs-CZ" sz="15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5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oMath>
                          </a14:m>
                          <a:endParaRPr lang="cs-CZ" sz="15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Nulové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rozdělení</a:t>
                          </a:r>
                          <a:endParaRPr lang="cs-CZ" sz="15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9301434"/>
                      </a:ext>
                    </a:extLst>
                  </a:tr>
                  <a:tr h="14408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Kruskalův</a:t>
                          </a: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– </a:t>
                          </a:r>
                          <a:r>
                            <a:rPr lang="cs-CZ" sz="15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Wallisův</a:t>
                          </a: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test</a:t>
                          </a:r>
                          <a:endParaRPr lang="cs-CZ" sz="15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cs-CZ" sz="15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cs-CZ" sz="15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0,5</m:t>
                                    </m:r>
                                  </m:sub>
                                  <m:sup>
                                    <m:r>
                                      <a:rPr lang="cs-CZ" sz="15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cs-CZ" sz="15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cs-CZ" sz="15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0,5</m:t>
                                    </m:r>
                                  </m:sub>
                                  <m:sup>
                                    <m:r>
                                      <a:rPr lang="cs-CZ" sz="15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cs-CZ" sz="15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=…=</m:t>
                                </m:r>
                                <m:sSubSup>
                                  <m:sSubSupPr>
                                    <m:ctrl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cs-CZ" sz="15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0,5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cs-CZ" sz="1500" b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71755" marR="7175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0">
                              <a:solidFill>
                                <a:schemeClr val="tx1"/>
                              </a:solidFill>
                              <a:effectLst/>
                            </a:rPr>
                            <a:t>(obecně: výběry pochází z populací se stejným rozdělením)</a:t>
                          </a:r>
                          <a:endParaRPr lang="cs-CZ" sz="15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symetrická rozdělení</a:t>
                          </a:r>
                          <a:endParaRPr lang="cs-CZ" sz="15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d>
                                  <m:dPr>
                                    <m:ctrl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cs-CZ" sz="15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cs-CZ" sz="15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d>
                                      <m:dPr>
                                        <m:ctrlPr>
                                          <a:rPr lang="cs-CZ" sz="15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 sz="15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r>
                                          <a:rPr lang="cs-CZ" sz="15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a:rPr lang="cs-CZ" sz="15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cs-CZ" sz="15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cs-CZ" sz="15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cs-CZ" sz="15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T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cs-CZ" sz="15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500" b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cs-CZ" sz="15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cs-CZ" sz="15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n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cs-CZ" sz="15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nary>
                                <m:r>
                                  <a:rPr lang="cs-CZ" sz="15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d>
                                  <m:dPr>
                                    <m:ctrl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cs-CZ" sz="15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5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Všech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5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cs-CZ" sz="15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5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5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pozorování se seřadí vzestupně jako by pocházela z jednoho výběru a určí se jejich pořadí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ij</m:t>
                                  </m:r>
                                </m:sub>
                              </m:sSub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(tj.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ij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značí pořadí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cs-CZ" sz="15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tého</a:t>
                          </a: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prvku v 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-té skupině). Dále nechť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značí součet pořadí pro i-</a:t>
                          </a:r>
                          <a:r>
                            <a:rPr lang="cs-CZ" sz="15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tý</a:t>
                          </a: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výběr, tj.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cs-CZ" sz="15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ij</m:t>
                                      </m:r>
                                    </m:sub>
                                  </m:sSub>
                                  <m:r>
                                    <a:rPr lang="cs-CZ" sz="15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nary>
                            </m:oMath>
                          </a14:m>
                          <a:endParaRPr lang="cs-CZ" sz="15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cs-CZ" sz="15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cs-CZ" sz="15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15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  <m:r>
                                      <a:rPr lang="cs-CZ" sz="15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cs-CZ" sz="15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cs-CZ" sz="15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25348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1357067B-18B2-450E-A5AB-F929F44B83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8729622"/>
                  </p:ext>
                </p:extLst>
              </p:nvPr>
            </p:nvGraphicFramePr>
            <p:xfrm>
              <a:off x="624203" y="1292628"/>
              <a:ext cx="11006666" cy="383959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718653">
                      <a:extLst>
                        <a:ext uri="{9D8B030D-6E8A-4147-A177-3AD203B41FA5}">
                          <a16:colId xmlns:a16="http://schemas.microsoft.com/office/drawing/2014/main" val="2348542237"/>
                        </a:ext>
                      </a:extLst>
                    </a:gridCol>
                    <a:gridCol w="1192733">
                      <a:extLst>
                        <a:ext uri="{9D8B030D-6E8A-4147-A177-3AD203B41FA5}">
                          <a16:colId xmlns:a16="http://schemas.microsoft.com/office/drawing/2014/main" val="3412892630"/>
                        </a:ext>
                      </a:extLst>
                    </a:gridCol>
                    <a:gridCol w="2248217">
                      <a:extLst>
                        <a:ext uri="{9D8B030D-6E8A-4147-A177-3AD203B41FA5}">
                          <a16:colId xmlns:a16="http://schemas.microsoft.com/office/drawing/2014/main" val="3722383632"/>
                        </a:ext>
                      </a:extLst>
                    </a:gridCol>
                    <a:gridCol w="4475784">
                      <a:extLst>
                        <a:ext uri="{9D8B030D-6E8A-4147-A177-3AD203B41FA5}">
                          <a16:colId xmlns:a16="http://schemas.microsoft.com/office/drawing/2014/main" val="1824625916"/>
                        </a:ext>
                      </a:extLst>
                    </a:gridCol>
                    <a:gridCol w="1371279">
                      <a:extLst>
                        <a:ext uri="{9D8B030D-6E8A-4147-A177-3AD203B41FA5}">
                          <a16:colId xmlns:a16="http://schemas.microsoft.com/office/drawing/2014/main" val="2006283859"/>
                        </a:ext>
                      </a:extLst>
                    </a:gridCol>
                  </a:tblGrid>
                  <a:tr h="838073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" t="-6522" r="-166" b="-3963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0870455"/>
                      </a:ext>
                    </a:extLst>
                  </a:tr>
                  <a:tr h="47713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5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Nulová hypotéza</a:t>
                          </a:r>
                          <a:endParaRPr lang="cs-CZ" sz="15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Další předpoklady testu</a:t>
                          </a:r>
                          <a:endParaRPr lang="cs-CZ" sz="15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5531" t="-188462" r="-31063" b="-60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Nulové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rozdělení</a:t>
                          </a:r>
                          <a:endParaRPr lang="cs-CZ" sz="15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9301434"/>
                      </a:ext>
                    </a:extLst>
                  </a:tr>
                  <a:tr h="252437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Kruskalův</a:t>
                          </a: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– </a:t>
                          </a:r>
                          <a:r>
                            <a:rPr lang="cs-CZ" sz="15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Wallisův</a:t>
                          </a: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test</a:t>
                          </a:r>
                          <a:endParaRPr lang="cs-CZ" sz="15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388" t="-54348" r="-679082" b="-132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symetrická rozdělení</a:t>
                          </a:r>
                          <a:endParaRPr lang="cs-CZ" sz="15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5531" t="-54348" r="-31063" b="-132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3111" t="-54348" r="-1333" b="-132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253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E14C6976-303E-4AC0-8453-D8F11F0FCF12}"/>
                  </a:ext>
                </a:extLst>
              </p:cNvPr>
              <p:cNvSpPr txBox="1"/>
              <p:nvPr/>
            </p:nvSpPr>
            <p:spPr>
              <a:xfrm>
                <a:off x="4348216" y="5970604"/>
                <a:ext cx="3235589" cy="369332"/>
              </a:xfrm>
              <a:prstGeom prst="rect">
                <a:avLst/>
              </a:prstGeom>
              <a:noFill/>
              <a:ln w="28575">
                <a:solidFill>
                  <a:srgbClr val="00A499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/>
                        </a:rPr>
                        <m:t>𝑝</m:t>
                      </m:r>
                      <m:r>
                        <m:rPr>
                          <m:nor/>
                        </m:rPr>
                        <a:rPr lang="cs-CZ" sz="1800" i="1"/>
                        <m:t>−</m:t>
                      </m:r>
                      <m:r>
                        <a:rPr lang="cs-CZ" sz="1800" i="1">
                          <a:latin typeface="Cambria Math"/>
                        </a:rPr>
                        <m:t>h𝑜𝑑𝑛𝑜𝑡𝑎</m:t>
                      </m:r>
                      <m:r>
                        <a:rPr lang="cs-CZ" sz="1800" i="1">
                          <a:latin typeface="Cambria Math"/>
                        </a:rPr>
                        <m:t>=1−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𝑂𝐵𝑆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E14C6976-303E-4AC0-8453-D8F11F0FC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216" y="5970604"/>
                <a:ext cx="3235589" cy="369332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  <a:ln w="28575">
                <a:solidFill>
                  <a:srgbClr val="00A499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730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237383" cy="514826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Dojde–</a:t>
                </a:r>
                <a:r>
                  <a:rPr lang="cs-CZ" dirty="0" err="1"/>
                  <a:t>li</a:t>
                </a:r>
                <a:r>
                  <a:rPr lang="cs-CZ" dirty="0"/>
                  <a:t> u </a:t>
                </a:r>
                <a:r>
                  <a:rPr lang="cs-CZ" dirty="0" err="1"/>
                  <a:t>vícevýběrových</a:t>
                </a:r>
                <a:r>
                  <a:rPr lang="cs-CZ" dirty="0"/>
                  <a:t> testů k zamítnutí nulové hypotézy, zajímá nás většinou co je příčinou tohoto rozhodnutí, tj. které dvojice skupin se statisticky významně liší.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   Pro každou dvojici skupin </a:t>
                </a:r>
                <a:r>
                  <a:rPr lang="cs-CZ" i="1" dirty="0"/>
                  <a:t>I</a:t>
                </a:r>
                <a:r>
                  <a:rPr lang="cs-CZ" dirty="0"/>
                  <a:t> a </a:t>
                </a:r>
                <a:r>
                  <a:rPr lang="cs-CZ" i="1" dirty="0"/>
                  <a:t>J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𝐼</m:t>
                        </m:r>
                        <m:r>
                          <a:rPr lang="cs-CZ" i="1">
                            <a:latin typeface="Cambria Math"/>
                          </a:rPr>
                          <m:t>≠</m:t>
                        </m:r>
                        <m:r>
                          <a:rPr lang="cs-CZ" i="1">
                            <a:latin typeface="Cambria Math"/>
                          </a:rPr>
                          <m:t>𝐽</m:t>
                        </m:r>
                      </m:e>
                    </m:d>
                  </m:oMath>
                </a14:m>
                <a:r>
                  <a:rPr lang="cs-CZ" dirty="0"/>
                  <a:t> testujeme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cs-CZ" dirty="0"/>
                  <a:t>      vůči alternativě     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cs-CZ" dirty="0"/>
                  <a:t>.  </a:t>
                </a: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latin typeface="Cambria Math" panose="02040503050406030204" pitchFamily="18" charset="0"/>
                  </a:rPr>
                  <a:t>Dále uváděné metody post hoc analýzy jsou implementovány tak, aby celková pravděpodobnost chyby I. druhu ve všech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>
                    <a:latin typeface="Cambria Math" panose="02040503050406030204" pitchFamily="18" charset="0"/>
                  </a:rPr>
                  <a:t> testech nepřekročila zvolenou hladinu významnosti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237383" cy="5148262"/>
              </a:xfrm>
              <a:blipFill>
                <a:blip r:embed="rId2"/>
                <a:stretch>
                  <a:fillRect l="-488" t="-7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37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Post hoc analýza (vícenásobné porovnávání)</a:t>
            </a:r>
          </a:p>
        </p:txBody>
      </p:sp>
    </p:spTree>
    <p:extLst>
      <p:ext uri="{BB962C8B-B14F-4D97-AF65-F5344CB8AC3E}">
        <p14:creationId xmlns:p14="http://schemas.microsoft.com/office/powerpoint/2010/main" val="3908915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237383" cy="5148262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>
                    <a:solidFill>
                      <a:srgbClr val="00A499"/>
                    </a:solidFill>
                  </a:rPr>
                  <a:t>Tukeyho metoda </a:t>
                </a:r>
                <a:r>
                  <a:rPr lang="cs-CZ" sz="2000" dirty="0"/>
                  <a:t>(pouze pro vyvážené třídění)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r>
                  <a:rPr lang="cs-CZ" sz="2000" dirty="0"/>
                  <a:t>     Nulovou hypotézu zamítáme, pokud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</m:e>
                    </m:d>
                    <m:r>
                      <a:rPr lang="cs-CZ" sz="2000" i="1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  <m:r>
                          <a:rPr lang="cs-CZ" sz="2000" i="1">
                            <a:latin typeface="Cambria Math"/>
                          </a:rPr>
                          <m:t>,</m:t>
                        </m:r>
                        <m:r>
                          <a:rPr lang="cs-CZ" sz="2000" i="1">
                            <a:latin typeface="Cambria Math"/>
                          </a:rPr>
                          <m:t>𝑛</m:t>
                        </m:r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</m:e>
                    </m:d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𝑀𝑆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rad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cs-CZ" sz="2000" dirty="0"/>
                  <a:t>,</a:t>
                </a:r>
              </a:p>
              <a:p>
                <a:pPr marL="0" indent="0">
                  <a:buNone/>
                </a:pPr>
                <a:r>
                  <a:rPr lang="cs-CZ" sz="2000" dirty="0"/>
                  <a:t>    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  <m:r>
                          <a:rPr lang="cs-CZ" sz="2000" i="1">
                            <a:latin typeface="Cambria Math"/>
                          </a:rPr>
                          <m:t>,</m:t>
                        </m:r>
                        <m:r>
                          <a:rPr lang="cs-CZ" sz="2000" i="1">
                            <a:latin typeface="Cambria Math"/>
                          </a:rPr>
                          <m:t>𝑛</m:t>
                        </m:r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cs-CZ" sz="2000" dirty="0"/>
                  <a:t> je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𝛼</m:t>
                    </m:r>
                  </m:oMath>
                </a14:m>
                <a:r>
                  <a:rPr lang="cs-CZ" sz="2000" dirty="0"/>
                  <a:t> kvantil </a:t>
                </a:r>
                <a:r>
                  <a:rPr lang="cs-CZ" sz="2000" dirty="0" err="1"/>
                  <a:t>studentizovaného</a:t>
                </a:r>
                <a:r>
                  <a:rPr lang="cs-CZ" sz="2000" dirty="0"/>
                  <a:t> rozpětí, který je tabelován (</a:t>
                </a:r>
                <a:r>
                  <a:rPr lang="cs-CZ" sz="2000" dirty="0">
                    <a:hlinkClick r:id="rId2"/>
                  </a:rPr>
                  <a:t>tabulka T10</a:t>
                </a:r>
                <a:r>
                  <a:rPr lang="cs-CZ" sz="2000" dirty="0"/>
                  <a:t>).</a:t>
                </a:r>
              </a:p>
              <a:p>
                <a:pPr marL="0" indent="0">
                  <a:buNone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/>
                  <a:t>V případě </a:t>
                </a:r>
                <a:r>
                  <a:rPr lang="cs-CZ" sz="2000" b="1" dirty="0"/>
                  <a:t>nevyváženého třídění </a:t>
                </a:r>
                <a:r>
                  <a:rPr lang="cs-CZ" sz="2000" dirty="0"/>
                  <a:t>lze použít modifikovaný </a:t>
                </a:r>
                <a:r>
                  <a:rPr lang="cs-CZ" sz="2000" dirty="0" err="1"/>
                  <a:t>Tukeyho</a:t>
                </a:r>
                <a:r>
                  <a:rPr lang="cs-CZ" sz="2000" dirty="0"/>
                  <a:t> test známý pod názvem </a:t>
                </a:r>
                <a:r>
                  <a:rPr lang="cs-CZ" sz="2000" dirty="0" err="1">
                    <a:solidFill>
                      <a:srgbClr val="00A499"/>
                    </a:solidFill>
                  </a:rPr>
                  <a:t>Tukey</a:t>
                </a:r>
                <a:r>
                  <a:rPr lang="cs-CZ" sz="2000" dirty="0">
                    <a:solidFill>
                      <a:srgbClr val="00A499"/>
                    </a:solidFill>
                  </a:rPr>
                  <a:t> HSD</a:t>
                </a:r>
                <a:r>
                  <a:rPr lang="cs-CZ" sz="2000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r>
                  <a:rPr lang="cs-CZ" sz="2000" dirty="0"/>
                  <a:t>     Nulovou hypotézu pak zamítáme, pokud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</m:e>
                    </m:d>
                    <m:r>
                      <a:rPr lang="cs-CZ" sz="2000" i="1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  <m:r>
                          <a:rPr lang="cs-CZ" sz="2000" i="1">
                            <a:latin typeface="Cambria Math"/>
                          </a:rPr>
                          <m:t>,</m:t>
                        </m:r>
                        <m:r>
                          <a:rPr lang="cs-CZ" sz="2000" i="1">
                            <a:latin typeface="Cambria Math"/>
                          </a:rPr>
                          <m:t>𝑛</m:t>
                        </m:r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</m:e>
                    </m:d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𝑀𝑆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rad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 sz="20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𝐽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cs-CZ" sz="2000" dirty="0"/>
                  <a:t>,</a:t>
                </a:r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r>
                  <a:rPr lang="cs-CZ" sz="2000" dirty="0"/>
                  <a:t>     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  <m:r>
                          <a:rPr lang="cs-CZ" sz="2000" i="1">
                            <a:latin typeface="Cambria Math"/>
                          </a:rPr>
                          <m:t>,</m:t>
                        </m:r>
                        <m:r>
                          <a:rPr lang="cs-CZ" sz="2000" i="1">
                            <a:latin typeface="Cambria Math"/>
                          </a:rPr>
                          <m:t>𝑛</m:t>
                        </m:r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cs-CZ" sz="2000" dirty="0"/>
                  <a:t> je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𝛼</m:t>
                    </m:r>
                  </m:oMath>
                </a14:m>
                <a:r>
                  <a:rPr lang="cs-CZ" sz="2000" dirty="0"/>
                  <a:t> kvantil </a:t>
                </a:r>
                <a:r>
                  <a:rPr lang="cs-CZ" sz="2000" dirty="0" err="1"/>
                  <a:t>studentizovaného</a:t>
                </a:r>
                <a:r>
                  <a:rPr lang="cs-CZ" sz="2000" dirty="0"/>
                  <a:t> rozpětí, který je tabelován v </a:t>
                </a:r>
                <a:r>
                  <a:rPr lang="cs-CZ" dirty="0">
                    <a:hlinkClick r:id="rId2"/>
                  </a:rPr>
                  <a:t> tabulka T10</a:t>
                </a:r>
                <a:r>
                  <a:rPr lang="cs-CZ" sz="2000" dirty="0"/>
                  <a:t>.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237383" cy="5148262"/>
              </a:xfrm>
              <a:blipFill>
                <a:blip r:embed="rId3"/>
                <a:stretch>
                  <a:fillRect l="-488" t="-1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38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Post hoc analýza pro test ANOVA – </a:t>
            </a:r>
            <a:r>
              <a:rPr lang="cs-CZ" dirty="0" err="1"/>
              <a:t>Tukeyho</a:t>
            </a:r>
            <a:r>
              <a:rPr lang="cs-CZ" dirty="0"/>
              <a:t> metoda</a:t>
            </a:r>
          </a:p>
        </p:txBody>
      </p:sp>
    </p:spTree>
    <p:extLst>
      <p:ext uri="{BB962C8B-B14F-4D97-AF65-F5344CB8AC3E}">
        <p14:creationId xmlns:p14="http://schemas.microsoft.com/office/powerpoint/2010/main" val="1279345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237383" cy="514826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Nechť průměrné pořadí </a:t>
                </a:r>
                <a:r>
                  <a:rPr lang="cs-CZ" sz="2000" i="1" dirty="0"/>
                  <a:t>i</a:t>
                </a:r>
                <a:r>
                  <a:rPr lang="cs-CZ" sz="2000" dirty="0"/>
                  <a:t>-té skupiny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sz="2000" dirty="0"/>
                  <a:t>… </a:t>
                </a:r>
                <a:r>
                  <a:rPr lang="cs-CZ" sz="2000" i="1" dirty="0"/>
                  <a:t>p</a:t>
                </a:r>
                <a:r>
                  <a:rPr lang="cs-CZ" sz="2000" dirty="0"/>
                  <a:t> kvantil normovaného normálního rozdělení,</a:t>
                </a:r>
              </a:p>
              <a:p>
                <a:pPr marL="0" indent="0">
                  <a:buNone/>
                </a:pPr>
                <a:r>
                  <a:rPr lang="cs-CZ" sz="2000" dirty="0"/>
                  <a:t> modifikovaná hladina významnosti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i="1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𝛼</m:t>
                        </m:r>
                      </m:num>
                      <m:den>
                        <m:d>
                          <m:d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s-CZ" sz="20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sz="20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r>
                  <a:rPr lang="cs-CZ" sz="2000" dirty="0"/>
                  <a:t>. Jestliže</a:t>
                </a:r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 algn="ctr">
                  <a:buNone/>
                </a:pPr>
                <a:r>
                  <a:rPr lang="cs-CZ" sz="2000" dirty="0"/>
                  <a:t> 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000" i="1">
                                <a:latin typeface="Cambria Math"/>
                              </a:rPr>
                              <m:t>12</m:t>
                            </m:r>
                          </m:den>
                        </m:f>
                        <m:d>
                          <m:d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 sz="20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𝐽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cs-CZ" sz="2000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rad>
                  </m:oMath>
                </a14:m>
                <a:r>
                  <a:rPr lang="cs-CZ" sz="2000" i="1" dirty="0"/>
                  <a:t>,</a:t>
                </a: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r>
                  <a:rPr lang="cs-CZ" sz="2000" dirty="0"/>
                  <a:t> pak se mediány </a:t>
                </a:r>
                <a:r>
                  <a:rPr lang="cs-CZ" sz="2000" i="1" dirty="0"/>
                  <a:t>I</a:t>
                </a:r>
                <a:r>
                  <a:rPr lang="cs-CZ" sz="2000" dirty="0"/>
                  <a:t>-</a:t>
                </a:r>
                <a:r>
                  <a:rPr lang="cs-CZ" sz="2000" dirty="0" err="1"/>
                  <a:t>tého</a:t>
                </a:r>
                <a:r>
                  <a:rPr lang="cs-CZ" sz="2000" dirty="0"/>
                  <a:t> a </a:t>
                </a:r>
                <a:r>
                  <a:rPr lang="cs-CZ" sz="2000" i="1" dirty="0"/>
                  <a:t>J</a:t>
                </a:r>
                <a:r>
                  <a:rPr lang="cs-CZ" sz="2000" dirty="0"/>
                  <a:t>-</a:t>
                </a:r>
                <a:r>
                  <a:rPr lang="cs-CZ" sz="2000" dirty="0" err="1"/>
                  <a:t>tého</a:t>
                </a:r>
                <a:r>
                  <a:rPr lang="cs-CZ" sz="2000" dirty="0"/>
                  <a:t> výběru statisticky významně liší.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237383" cy="5148262"/>
              </a:xfrm>
              <a:blipFill>
                <a:blip r:embed="rId2"/>
                <a:stretch>
                  <a:fillRect l="-542" t="-1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39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Post hoc analýza pro </a:t>
            </a:r>
            <a:r>
              <a:rPr lang="cs-CZ" dirty="0" err="1"/>
              <a:t>Kruskalův</a:t>
            </a:r>
            <a:r>
              <a:rPr lang="cs-CZ" dirty="0"/>
              <a:t> – </a:t>
            </a:r>
            <a:r>
              <a:rPr lang="cs-CZ" dirty="0" err="1"/>
              <a:t>Wallisův</a:t>
            </a:r>
            <a:r>
              <a:rPr lang="cs-CZ" dirty="0"/>
              <a:t> test – Dunnové metoda</a:t>
            </a:r>
          </a:p>
        </p:txBody>
      </p:sp>
    </p:spTree>
    <p:extLst>
      <p:ext uri="{BB962C8B-B14F-4D97-AF65-F5344CB8AC3E}">
        <p14:creationId xmlns:p14="http://schemas.microsoft.com/office/powerpoint/2010/main" val="182822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92098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>
                    <a:solidFill>
                      <a:srgbClr val="00A499"/>
                    </a:solidFill>
                  </a:rPr>
                  <a:t>Vícevýběrové testy parametrických hypotéz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20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2000" b="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cs-CZ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    (alespoň jedna dvojice parametrů se navzájem liší)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Jak ověřit shodu parametrů u více než dvou výběrů?</a:t>
                </a:r>
              </a:p>
              <a:p>
                <a:pPr lvl="1">
                  <a:lnSpc>
                    <a:spcPct val="10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Vybereme vhodný </a:t>
                </a:r>
                <a:r>
                  <a:rPr lang="cs-CZ" dirty="0" err="1"/>
                  <a:t>dvouvýběrový</a:t>
                </a:r>
                <a:r>
                  <a:rPr lang="cs-CZ" dirty="0"/>
                  <a:t> test a otestujeme shodu každé dvojice parametrů, tj.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dirty="0"/>
                  <a:t> - tzv. vícenásobné porovnávání.</a:t>
                </a:r>
              </a:p>
              <a:p>
                <a:pPr marL="457200" lvl="1" indent="0">
                  <a:lnSpc>
                    <a:spcPct val="100000"/>
                  </a:lnSpc>
                  <a:buClr>
                    <a:schemeClr val="tx1"/>
                  </a:buClr>
                  <a:buNone/>
                </a:pPr>
                <a:endParaRPr lang="cs-CZ" dirty="0"/>
              </a:p>
              <a:p>
                <a:pPr lvl="1">
                  <a:lnSpc>
                    <a:spcPct val="10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Použijeme vhodný </a:t>
                </a:r>
                <a:r>
                  <a:rPr lang="cs-CZ" dirty="0" err="1"/>
                  <a:t>vícevýběrový</a:t>
                </a:r>
                <a:r>
                  <a:rPr lang="cs-CZ" dirty="0"/>
                  <a:t> test.</a:t>
                </a:r>
              </a:p>
              <a:p>
                <a:pPr marL="457200" lvl="1" indent="0">
                  <a:lnSpc>
                    <a:spcPct val="100000"/>
                  </a:lnSpc>
                  <a:buClr>
                    <a:schemeClr val="tx1"/>
                  </a:buClr>
                  <a:buNone/>
                </a:pPr>
                <a:endParaRPr lang="cs-CZ" dirty="0"/>
              </a:p>
              <a:p>
                <a:pPr marL="342900" lvl="1" indent="-342900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Jaká jsou rizika vícenásobného porovnávání?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Počet testů, které musíme provést je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457200" lvl="1" indent="0">
                  <a:buClr>
                    <a:schemeClr val="tx1"/>
                  </a:buClr>
                  <a:buNone/>
                </a:pPr>
                <a:r>
                  <a:rPr lang="cs-CZ" sz="800" dirty="0"/>
                  <a:t> </a:t>
                </a:r>
              </a:p>
              <a:p>
                <a:pPr lvl="1">
                  <a:lnSpc>
                    <a:spcPct val="11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Celková pravděpodobnost chyby I. druhu, je-li v každém dílčím testu zvolena hladina významnosti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dirty="0"/>
                  <a:t> je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sup>
                    </m:sSup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92098"/>
              </a:xfrm>
              <a:blipFill>
                <a:blip r:embed="rId2"/>
                <a:stretch>
                  <a:fillRect l="-384" t="-1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Vícevýběrové</a:t>
            </a:r>
            <a:r>
              <a:rPr lang="cs-CZ" dirty="0"/>
              <a:t> testy vs. vícenásobné porovnávání</a:t>
            </a:r>
          </a:p>
        </p:txBody>
      </p:sp>
    </p:spTree>
    <p:extLst>
      <p:ext uri="{BB962C8B-B14F-4D97-AF65-F5344CB8AC3E}">
        <p14:creationId xmlns:p14="http://schemas.microsoft.com/office/powerpoint/2010/main" val="2357000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Srovnávané třídy rozdělíme do tzv. </a:t>
            </a:r>
            <a:r>
              <a:rPr lang="cs-CZ" sz="1600" dirty="0">
                <a:solidFill>
                  <a:srgbClr val="00A499"/>
                </a:solidFill>
              </a:rPr>
              <a:t>homogenních skupin</a:t>
            </a:r>
            <a:r>
              <a:rPr lang="en-US" sz="1600" dirty="0">
                <a:solidFill>
                  <a:srgbClr val="00A499"/>
                </a:solidFill>
              </a:rPr>
              <a:t> </a:t>
            </a:r>
            <a:r>
              <a:rPr lang="cs-CZ" sz="1600" dirty="0"/>
              <a:t>(podmnožin), tj. podmnožin obsahujících  pouze ty třídy, pro něž v rámci post hoc analýzy nebyla zamítnuta hypotéza o shodě středních hodnot (pro žádnou z dvojic tříd v rámci homogenní skupiny).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600" b="1" dirty="0"/>
              <a:t>Jak najít homogenní skupiny?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cs-CZ" sz="1600" dirty="0"/>
              <a:t>Srovnávané třídy seřadíme sestupně podle průměru (resp. mediánu) dané kvantitativní veličiny (závisle proměnné).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cs-CZ" sz="1600" dirty="0"/>
              <a:t>Označíme třídu s největším průměrem (mediánem) písmenem </a:t>
            </a:r>
            <a:r>
              <a:rPr lang="cs-CZ" sz="1600" b="1" i="1" dirty="0"/>
              <a:t>a</a:t>
            </a:r>
            <a:r>
              <a:rPr lang="cs-CZ" sz="1600" dirty="0"/>
              <a:t>. Podíváme se na výsledek post hoc analýzy (např. </a:t>
            </a:r>
            <a:r>
              <a:rPr lang="cs-CZ" sz="1600" dirty="0" err="1"/>
              <a:t>Tukey</a:t>
            </a:r>
            <a:r>
              <a:rPr lang="cs-CZ" sz="1600" dirty="0"/>
              <a:t> HSD) pro srovnání dané třídy a třídy s druhým nejvyšším průměrem (mediánem). Když neevidujeme statisticky významný rozdíl, označíme druhou třídu rovněž písmenem </a:t>
            </a:r>
            <a:r>
              <a:rPr lang="cs-CZ" sz="1600" b="1" i="1" dirty="0"/>
              <a:t>a</a:t>
            </a:r>
            <a:r>
              <a:rPr lang="cs-CZ" sz="1600" dirty="0"/>
              <a:t>. Když evidujeme statisticky významný rozdíl, třídu žádným písmenem neoznačujeme. Obdobně postupujeme srovnáváním třídy s největším průměrem (mediánem) se všemi ostatními třídami.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cs-CZ" sz="1600" dirty="0"/>
              <a:t>Označíme třídu s druhým největším průměrem (mediánem) písmenem b a opakujeme obdobný postup jako je uveden v (2), přičemž danou třídu srovnáváme jen s třídami s menším průměrem (mediánem).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cs-CZ" sz="1600" dirty="0"/>
              <a:t>Postup uvedený v (2) opakujeme pro všechny třídy, přičemž je označujeme vždy dalším písmenem.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cs-CZ" sz="1600" dirty="0"/>
              <a:t>Po ukončení procesu (4) odstraníme písmena, která jsou všechna obsažena v skupinách tříd označených jiným písmenem. Např. pokud všechna písmena </a:t>
            </a:r>
            <a:r>
              <a:rPr lang="cs-CZ" sz="1600" b="1" i="1" dirty="0"/>
              <a:t>b</a:t>
            </a:r>
            <a:r>
              <a:rPr lang="cs-CZ" sz="1600" dirty="0"/>
              <a:t> jsou přiřazena třídám označeným zároveň písmenem </a:t>
            </a:r>
            <a:r>
              <a:rPr lang="cs-CZ" sz="1600" b="1" i="1" dirty="0"/>
              <a:t>a</a:t>
            </a:r>
            <a:r>
              <a:rPr lang="cs-CZ" sz="1600" dirty="0"/>
              <a:t>, písmeno </a:t>
            </a:r>
            <a:r>
              <a:rPr lang="cs-CZ" sz="1600" b="1" i="1" dirty="0"/>
              <a:t>b</a:t>
            </a:r>
            <a:r>
              <a:rPr lang="cs-CZ" sz="1600" dirty="0"/>
              <a:t> vymažeme. 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cs-CZ" sz="1600" dirty="0"/>
              <a:t>Po ukončení procesu (1) – (5) každé písmeno indikuje jednu homogenní skupinu (podmnožinu).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cs-CZ" sz="1600" b="1" dirty="0"/>
              <a:t>POZOR!</a:t>
            </a:r>
            <a:r>
              <a:rPr lang="cs-CZ" sz="1600" dirty="0"/>
              <a:t> Některé homogenní skupiny se mohou překrývat. Znamená to, že některé skupiny mohou mít vlastnosti blízké více homogenním skupinám současně. (Tj. například u některé z tříd se může objevit označení písmeny </a:t>
            </a:r>
            <a:r>
              <a:rPr lang="cs-CZ" sz="1600" b="1" i="1" dirty="0"/>
              <a:t>a</a:t>
            </a:r>
            <a:r>
              <a:rPr lang="cs-CZ" sz="1600" dirty="0"/>
              <a:t> i </a:t>
            </a:r>
            <a:r>
              <a:rPr lang="cs-CZ" sz="1600" b="1" i="1" dirty="0"/>
              <a:t>b</a:t>
            </a:r>
            <a:r>
              <a:rPr lang="cs-CZ" sz="1600" dirty="0"/>
              <a:t>.)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ctr">
              <a:buClr>
                <a:srgbClr val="00A499"/>
              </a:buClr>
              <a:buNone/>
            </a:pPr>
            <a:endParaRPr lang="cs-CZ" sz="16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6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6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6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600" i="1" dirty="0">
              <a:latin typeface="Cambria Math" panose="02040503050406030204" pitchFamily="18" charset="0"/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16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6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6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40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Post hoc analýza – Interpretace výsledků</a:t>
            </a:r>
          </a:p>
        </p:txBody>
      </p:sp>
    </p:spTree>
    <p:extLst>
      <p:ext uri="{BB962C8B-B14F-4D97-AF65-F5344CB8AC3E}">
        <p14:creationId xmlns:p14="http://schemas.microsoft.com/office/powerpoint/2010/main" val="912608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237383" cy="514826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 souboru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  <a:hlinkClick r:id="rId2"/>
                  </a:rPr>
                  <a:t>vynosy.xlsx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jsou uvedeny záznamy o výnosech jisté plodiny (měřeno v hmotnosti sušiny z jedné rostliny (g)) v závislosti na třech způsobech ošetřování plodiny během růstu (P1, P2, P3).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ts val="0"/>
                  </a:spcBef>
                  <a:buClr>
                    <a:schemeClr val="tx1"/>
                  </a:buClr>
                  <a:buFont typeface="+mj-lt"/>
                  <a:buAutoNum type="alphaLcParenR" startAt="2"/>
                </a:pP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 případě, že hmotnost sušiny statisticky významně závisí na podmínkách ošetřování plodiny, proveďte </a:t>
                </a:r>
                <a:r>
                  <a:rPr lang="cs-CZ" sz="17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post hoc analýzu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endParaRPr lang="cs-CZ" sz="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cs-CZ" sz="1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Řešení:</a:t>
                </a: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Hmotnost sušiny statisticky významně závisí na podmínkách </a:t>
                </a: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Ošetřování (ANOVA, </a:t>
                </a:r>
                <a14:m>
                  <m:oMath xmlns:m="http://schemas.openxmlformats.org/officeDocument/2006/math">
                    <m:r>
                      <a:rPr lang="cs-CZ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cs-CZ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h𝑜𝑑𝑛𝑜𝑡𝑎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≪0,001</m:t>
                    </m:r>
                  </m:oMath>
                </a14:m>
                <a:r>
                  <a:rPr lang="cs-CZ" sz="17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17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Tj</a:t>
                </a:r>
                <a:r>
                  <a:rPr lang="en-US" sz="17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a</a:t>
                </a:r>
                <a:r>
                  <a:rPr lang="cs-CZ" sz="17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lespoň</a:t>
                </a:r>
                <a:r>
                  <a:rPr lang="cs-CZ" sz="17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jedna </a:t>
                </a:r>
                <a:endParaRPr lang="en-US" sz="17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dvojice podmínek ošetřování je</a:t>
                </a:r>
                <a:r>
                  <a:rPr lang="en-US" sz="17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17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charakterizována statisticky </a:t>
                </a:r>
                <a:endParaRPr lang="en-US" sz="17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významně odlišnými průměrnými výnosy.</a:t>
                </a: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7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7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endParaRPr lang="cs-CZ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endParaRPr lang="cs-CZ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914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0" indent="0">
                  <a:buNone/>
                </a:pPr>
                <a:endParaRPr lang="cs-CZ" sz="17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237383" cy="5148262"/>
              </a:xfrm>
              <a:blipFill>
                <a:blip r:embed="rId3"/>
                <a:stretch>
                  <a:fillRect l="-3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41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2 –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DE95C89-7C65-430A-8291-2B120D9CB9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1" t="9082" b="7084"/>
          <a:stretch/>
        </p:blipFill>
        <p:spPr>
          <a:xfrm>
            <a:off x="7027267" y="2511785"/>
            <a:ext cx="472544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38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A499"/>
              </a:buClr>
              <a:buNone/>
            </a:pPr>
            <a:r>
              <a:rPr lang="cs-CZ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souboru </a:t>
            </a:r>
            <a:r>
              <a:rPr lang="cs-CZ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vynosy.xlsx </a:t>
            </a:r>
            <a:r>
              <a:rPr lang="cs-CZ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uvedeny záznamy o výnosech jisté plodiny (měřeno v hmotnosti sušiny z jedné rostliny (g)) v závislosti na třech způsobech ošetřování plodiny během růstu (P1, P2, P3).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 startAt="2"/>
            </a:pPr>
            <a:r>
              <a:rPr lang="cs-CZ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případě, že hmotnost sušiny statisticky významně závisí na podmínkách ošetřování plodiny, proveďte </a:t>
            </a:r>
            <a:r>
              <a:rPr lang="cs-CZ" sz="17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hoc analýzu</a:t>
            </a:r>
            <a:r>
              <a:rPr lang="cs-CZ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cs-CZ" sz="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Řešení:</a:t>
            </a:r>
          </a:p>
          <a:p>
            <a:pPr marL="49140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140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140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42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2 –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086C5CC-90A0-45A6-8D5A-D68E8C0E8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44" y="2834112"/>
            <a:ext cx="4797031" cy="1729079"/>
          </a:xfrm>
          <a:prstGeom prst="rect">
            <a:avLst/>
          </a:prstGeom>
        </p:spPr>
      </p:pic>
      <p:graphicFrame>
        <p:nvGraphicFramePr>
          <p:cNvPr id="8" name="Tabulka 9">
            <a:extLst>
              <a:ext uri="{FF2B5EF4-FFF2-40B4-BE49-F238E27FC236}">
                <a16:creationId xmlns:a16="http://schemas.microsoft.com/office/drawing/2014/main" id="{011D3F3F-4BA7-42B9-862F-F65340D63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12325"/>
              </p:ext>
            </p:extLst>
          </p:nvPr>
        </p:nvGraphicFramePr>
        <p:xfrm>
          <a:off x="1186955" y="4647125"/>
          <a:ext cx="47510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748">
                  <a:extLst>
                    <a:ext uri="{9D8B030D-6E8A-4147-A177-3AD203B41FA5}">
                      <a16:colId xmlns:a16="http://schemas.microsoft.com/office/drawing/2014/main" val="3334509429"/>
                    </a:ext>
                  </a:extLst>
                </a:gridCol>
                <a:gridCol w="2677592">
                  <a:extLst>
                    <a:ext uri="{9D8B030D-6E8A-4147-A177-3AD203B41FA5}">
                      <a16:colId xmlns:a16="http://schemas.microsoft.com/office/drawing/2014/main" val="2780467347"/>
                    </a:ext>
                  </a:extLst>
                </a:gridCol>
                <a:gridCol w="309560">
                  <a:extLst>
                    <a:ext uri="{9D8B030D-6E8A-4147-A177-3AD203B41FA5}">
                      <a16:colId xmlns:a16="http://schemas.microsoft.com/office/drawing/2014/main" val="3068337696"/>
                    </a:ext>
                  </a:extLst>
                </a:gridCol>
                <a:gridCol w="309560">
                  <a:extLst>
                    <a:ext uri="{9D8B030D-6E8A-4147-A177-3AD203B41FA5}">
                      <a16:colId xmlns:a16="http://schemas.microsoft.com/office/drawing/2014/main" val="2059813385"/>
                    </a:ext>
                  </a:extLst>
                </a:gridCol>
                <a:gridCol w="309560">
                  <a:extLst>
                    <a:ext uri="{9D8B030D-6E8A-4147-A177-3AD203B41FA5}">
                      <a16:colId xmlns:a16="http://schemas.microsoft.com/office/drawing/2014/main" val="2590992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err="1">
                          <a:solidFill>
                            <a:schemeClr val="tx1"/>
                          </a:solidFill>
                        </a:rPr>
                        <a:t>Prům</a:t>
                      </a: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. hmotnost sušiny (g)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478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5,93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2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4,99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267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4,17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505739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1A8194CC-44B6-4BA8-ABA7-7C2656475B82}"/>
              </a:ext>
            </a:extLst>
          </p:cNvPr>
          <p:cNvSpPr txBox="1"/>
          <p:nvPr/>
        </p:nvSpPr>
        <p:spPr>
          <a:xfrm>
            <a:off x="1140944" y="6115606"/>
            <a:ext cx="207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Písmenkové schéma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E701829-FB4E-48F6-ABB3-8607B4ED0A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1" t="9082" b="7084"/>
          <a:stretch/>
        </p:blipFill>
        <p:spPr>
          <a:xfrm>
            <a:off x="7027267" y="2511785"/>
            <a:ext cx="472544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A499"/>
              </a:buClr>
              <a:buNone/>
            </a:pPr>
            <a:r>
              <a:rPr lang="cs-CZ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souboru </a:t>
            </a:r>
            <a:r>
              <a:rPr lang="cs-CZ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vynosy.xlsx </a:t>
            </a:r>
            <a:r>
              <a:rPr lang="cs-CZ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uvedeny záznamy o výnosech jisté plodiny (měřeno v hmotnosti sušiny z jedné rostliny (g)) v závislosti na třech způsobech ošetřování plodiny během růstu (P1, P2, P3).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 startAt="2"/>
            </a:pPr>
            <a:r>
              <a:rPr lang="cs-CZ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případě, že hmotnost sušiny statisticky významně závisí na podmínkách ošetřování plodiny, proveďte </a:t>
            </a:r>
            <a:r>
              <a:rPr lang="cs-CZ" sz="17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hoc analýzu</a:t>
            </a:r>
            <a:r>
              <a:rPr lang="cs-CZ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cs-CZ" sz="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Řešení:</a:t>
            </a:r>
          </a:p>
          <a:p>
            <a:pPr marL="49140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140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140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 algn="ctr">
              <a:buClr>
                <a:srgbClr val="00A499"/>
              </a:buClr>
              <a:buNone/>
            </a:pPr>
            <a:endParaRPr lang="cs-CZ" sz="1700" i="1" dirty="0">
              <a:latin typeface="Cambria Math" panose="02040503050406030204" pitchFamily="18" charset="0"/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43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2 –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086C5CC-90A0-45A6-8D5A-D68E8C0E8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44" y="2834112"/>
            <a:ext cx="4797031" cy="1729079"/>
          </a:xfrm>
          <a:prstGeom prst="rect">
            <a:avLst/>
          </a:prstGeom>
        </p:spPr>
      </p:pic>
      <p:graphicFrame>
        <p:nvGraphicFramePr>
          <p:cNvPr id="8" name="Tabulka 9">
            <a:extLst>
              <a:ext uri="{FF2B5EF4-FFF2-40B4-BE49-F238E27FC236}">
                <a16:creationId xmlns:a16="http://schemas.microsoft.com/office/drawing/2014/main" id="{011D3F3F-4BA7-42B9-862F-F65340D63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290432"/>
              </p:ext>
            </p:extLst>
          </p:nvPr>
        </p:nvGraphicFramePr>
        <p:xfrm>
          <a:off x="1186955" y="4647125"/>
          <a:ext cx="47510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748">
                  <a:extLst>
                    <a:ext uri="{9D8B030D-6E8A-4147-A177-3AD203B41FA5}">
                      <a16:colId xmlns:a16="http://schemas.microsoft.com/office/drawing/2014/main" val="3334509429"/>
                    </a:ext>
                  </a:extLst>
                </a:gridCol>
                <a:gridCol w="2677592">
                  <a:extLst>
                    <a:ext uri="{9D8B030D-6E8A-4147-A177-3AD203B41FA5}">
                      <a16:colId xmlns:a16="http://schemas.microsoft.com/office/drawing/2014/main" val="2780467347"/>
                    </a:ext>
                  </a:extLst>
                </a:gridCol>
                <a:gridCol w="309560">
                  <a:extLst>
                    <a:ext uri="{9D8B030D-6E8A-4147-A177-3AD203B41FA5}">
                      <a16:colId xmlns:a16="http://schemas.microsoft.com/office/drawing/2014/main" val="3068337696"/>
                    </a:ext>
                  </a:extLst>
                </a:gridCol>
                <a:gridCol w="309560">
                  <a:extLst>
                    <a:ext uri="{9D8B030D-6E8A-4147-A177-3AD203B41FA5}">
                      <a16:colId xmlns:a16="http://schemas.microsoft.com/office/drawing/2014/main" val="2059813385"/>
                    </a:ext>
                  </a:extLst>
                </a:gridCol>
                <a:gridCol w="309560">
                  <a:extLst>
                    <a:ext uri="{9D8B030D-6E8A-4147-A177-3AD203B41FA5}">
                      <a16:colId xmlns:a16="http://schemas.microsoft.com/office/drawing/2014/main" val="2590992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err="1">
                          <a:solidFill>
                            <a:schemeClr val="tx1"/>
                          </a:solidFill>
                        </a:rPr>
                        <a:t>Prům</a:t>
                      </a: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. hmotnost sušiny (g)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478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5,93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2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4,99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267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4,17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05739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1A8194CC-44B6-4BA8-ABA7-7C2656475B82}"/>
              </a:ext>
            </a:extLst>
          </p:cNvPr>
          <p:cNvSpPr txBox="1"/>
          <p:nvPr/>
        </p:nvSpPr>
        <p:spPr>
          <a:xfrm>
            <a:off x="1140944" y="6115606"/>
            <a:ext cx="207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Písmenkové schéma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8141DBC-9FB6-4DA1-BEB2-4B76D84008C3}"/>
              </a:ext>
            </a:extLst>
          </p:cNvPr>
          <p:cNvSpPr txBox="1"/>
          <p:nvPr/>
        </p:nvSpPr>
        <p:spPr>
          <a:xfrm>
            <a:off x="6251571" y="5070494"/>
            <a:ext cx="5203156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700" dirty="0"/>
              <a:t>Statisticky významně nejvyšší průměrná hmotnost sušiny</a:t>
            </a:r>
          </a:p>
          <a:p>
            <a:r>
              <a:rPr lang="cs-CZ" sz="1700" dirty="0"/>
              <a:t>vzniká při způsobu ošetřování P3, na druhém místě je </a:t>
            </a:r>
          </a:p>
          <a:p>
            <a:r>
              <a:rPr lang="cs-CZ" sz="1700" dirty="0"/>
              <a:t>způsob ošetřování P1, statisticky významně nejnižší </a:t>
            </a:r>
          </a:p>
          <a:p>
            <a:r>
              <a:rPr lang="cs-CZ" sz="1700" dirty="0"/>
              <a:t>průměrná hmotnost sušiny vzniká při způsobu </a:t>
            </a:r>
          </a:p>
          <a:p>
            <a:r>
              <a:rPr lang="cs-CZ" sz="1700" dirty="0"/>
              <a:t>ošetřování P2.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5007699-E4DD-480A-8F2E-1F64E347E3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1" t="9082" b="7084"/>
          <a:stretch/>
        </p:blipFill>
        <p:spPr>
          <a:xfrm>
            <a:off x="7027267" y="2511785"/>
            <a:ext cx="472544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počet odehraných hodin na čtyřech OS – Windows 7, Windows 8.1, Windows 10 a MAC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byla zvolena </a:t>
            </a:r>
            <a:r>
              <a:rPr lang="cs-CZ" sz="1800" b="1" dirty="0"/>
              <a:t>ANOVA</a:t>
            </a:r>
            <a:r>
              <a:rPr lang="cs-CZ" sz="1800" dirty="0"/>
              <a:t>, nulová hypotéza o shodě středních hodnot byla </a:t>
            </a:r>
            <a:r>
              <a:rPr lang="cs-CZ" sz="1800" b="1" dirty="0"/>
              <a:t>zamítnuta</a:t>
            </a:r>
            <a:r>
              <a:rPr lang="cs-CZ" sz="1800" dirty="0"/>
              <a:t>,   a proto pokračujeme k </a:t>
            </a:r>
            <a:r>
              <a:rPr lang="cs-CZ" sz="1800" b="1" dirty="0"/>
              <a:t>post hoc analýze </a:t>
            </a:r>
            <a:r>
              <a:rPr lang="cs-CZ" sz="1800" dirty="0"/>
              <a:t>(</a:t>
            </a:r>
            <a:r>
              <a:rPr lang="cs-CZ" sz="1800" dirty="0" err="1"/>
              <a:t>Tukey</a:t>
            </a:r>
            <a:r>
              <a:rPr lang="en-US" sz="1800" dirty="0"/>
              <a:t> </a:t>
            </a:r>
            <a:r>
              <a:rPr lang="cs-CZ" sz="1800" dirty="0"/>
              <a:t>HSD).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44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3: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222838" y="2573522"/>
          <a:ext cx="3053122" cy="188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4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540396118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MAC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0,121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&lt;0,001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1205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&lt;0,001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0,042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MAC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7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7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2154198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Průměrná odehraná doba 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301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  <a:tr h="343418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MAC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5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239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počet odehraných hodin na čtyřech OS – Windows 7, Windows 8.1, Windows 10 a MAC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byla zvolena </a:t>
            </a:r>
            <a:r>
              <a:rPr lang="cs-CZ" sz="1800" b="1" dirty="0"/>
              <a:t>ANOVA</a:t>
            </a:r>
            <a:r>
              <a:rPr lang="cs-CZ" sz="1800" dirty="0"/>
              <a:t>, nulová hypotéza o shodě středních hodnot byla </a:t>
            </a:r>
            <a:r>
              <a:rPr lang="cs-CZ" sz="1800" b="1" dirty="0"/>
              <a:t>zamítnuta</a:t>
            </a:r>
            <a:r>
              <a:rPr lang="cs-CZ" sz="1800" dirty="0"/>
              <a:t>,   a proto pokračujeme k </a:t>
            </a:r>
            <a:r>
              <a:rPr lang="cs-CZ" sz="1800" b="1" dirty="0"/>
              <a:t>post hoc analýze </a:t>
            </a:r>
            <a:r>
              <a:rPr lang="cs-CZ" sz="1800" dirty="0"/>
              <a:t>(</a:t>
            </a:r>
            <a:r>
              <a:rPr lang="cs-CZ" sz="1800" dirty="0" err="1"/>
              <a:t>Tukey</a:t>
            </a:r>
            <a:r>
              <a:rPr lang="en-US" sz="1800" dirty="0"/>
              <a:t> </a:t>
            </a:r>
            <a:r>
              <a:rPr lang="cs-CZ" sz="1800" dirty="0"/>
              <a:t>HSD).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45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3: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222838" y="2573522"/>
          <a:ext cx="3053122" cy="188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4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540396118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MAC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0,121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&lt;0,001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1205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&lt;0,001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0,042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MAC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7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7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2154198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Průměrná odehraná doba 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301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  <a:tr h="343418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MAC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5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015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počet odehraných hodin na čtyřech OS – Windows 7, Windows 8.1, Windows 10 a MAC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byla zvolena </a:t>
            </a:r>
            <a:r>
              <a:rPr lang="cs-CZ" sz="1800" b="1" dirty="0"/>
              <a:t>ANOVA</a:t>
            </a:r>
            <a:r>
              <a:rPr lang="cs-CZ" sz="1800" dirty="0"/>
              <a:t>, nulová hypotéza o shodě středních hodnot byla </a:t>
            </a:r>
            <a:r>
              <a:rPr lang="cs-CZ" sz="1800" b="1" dirty="0"/>
              <a:t>zamítnuta</a:t>
            </a:r>
            <a:r>
              <a:rPr lang="cs-CZ" sz="1800" dirty="0"/>
              <a:t>,   a proto pokračujeme k </a:t>
            </a:r>
            <a:r>
              <a:rPr lang="cs-CZ" sz="1800" b="1" dirty="0"/>
              <a:t>post hoc analýze </a:t>
            </a:r>
            <a:r>
              <a:rPr lang="cs-CZ" sz="1800" dirty="0"/>
              <a:t>(</a:t>
            </a:r>
            <a:r>
              <a:rPr lang="cs-CZ" sz="1800" dirty="0" err="1"/>
              <a:t>Tukey</a:t>
            </a:r>
            <a:r>
              <a:rPr lang="en-US" sz="1800" dirty="0"/>
              <a:t> </a:t>
            </a:r>
            <a:r>
              <a:rPr lang="cs-CZ" sz="1800" dirty="0"/>
              <a:t>HSD).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46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3: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222838" y="2573522"/>
          <a:ext cx="3053122" cy="188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4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540396118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MAC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0,121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&lt;0,001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1205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&lt;0,001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0,042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MAC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B5C74F8-E890-4EE7-A5CC-D4CDE0509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51217"/>
              </p:ext>
            </p:extLst>
          </p:nvPr>
        </p:nvGraphicFramePr>
        <p:xfrm>
          <a:off x="7568077" y="2573522"/>
          <a:ext cx="3969855" cy="1874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331">
                  <a:extLst>
                    <a:ext uri="{9D8B030D-6E8A-4147-A177-3AD203B41FA5}">
                      <a16:colId xmlns:a16="http://schemas.microsoft.com/office/drawing/2014/main" val="136146061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686929761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4119861187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201730725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1453505411"/>
                    </a:ext>
                  </a:extLst>
                </a:gridCol>
              </a:tblGrid>
              <a:tr h="37493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Písmenkové schéma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82108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689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>
                          <a:effectLst/>
                        </a:rPr>
                        <a:t>W7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80904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1063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MAC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455320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7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7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2154198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Průměrná odehraná doba 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301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  <a:tr h="343418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MAC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5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1700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počet odehraných hodin na čtyřech OS – Windows 7, Windows 8.1, Windows 10 a MAC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byla zvolena </a:t>
            </a:r>
            <a:r>
              <a:rPr lang="cs-CZ" sz="1800" b="1" dirty="0"/>
              <a:t>ANOVA</a:t>
            </a:r>
            <a:r>
              <a:rPr lang="cs-CZ" sz="1800" dirty="0"/>
              <a:t>, nulová hypotéza o shodě středních hodnot byla </a:t>
            </a:r>
            <a:r>
              <a:rPr lang="cs-CZ" sz="1800" b="1" dirty="0"/>
              <a:t>zamítnuta</a:t>
            </a:r>
            <a:r>
              <a:rPr lang="cs-CZ" sz="1800" dirty="0"/>
              <a:t>,   a proto pokračujeme k </a:t>
            </a:r>
            <a:r>
              <a:rPr lang="cs-CZ" sz="1800" b="1" dirty="0"/>
              <a:t>post hoc analýze </a:t>
            </a:r>
            <a:r>
              <a:rPr lang="cs-CZ" sz="1800" dirty="0"/>
              <a:t>(</a:t>
            </a:r>
            <a:r>
              <a:rPr lang="cs-CZ" sz="1800" dirty="0" err="1"/>
              <a:t>Tukey</a:t>
            </a:r>
            <a:r>
              <a:rPr lang="en-US" sz="1800" dirty="0"/>
              <a:t> </a:t>
            </a:r>
            <a:r>
              <a:rPr lang="cs-CZ" sz="1800" dirty="0"/>
              <a:t>HSD).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47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3: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222838" y="2573522"/>
          <a:ext cx="3053122" cy="188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4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540396118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MAC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0,121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&lt;0,001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1205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&lt;0,001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0,042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MAC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B5C74F8-E890-4EE7-A5CC-D4CDE0509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576435"/>
              </p:ext>
            </p:extLst>
          </p:nvPr>
        </p:nvGraphicFramePr>
        <p:xfrm>
          <a:off x="7568077" y="2573522"/>
          <a:ext cx="3969855" cy="1874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331">
                  <a:extLst>
                    <a:ext uri="{9D8B030D-6E8A-4147-A177-3AD203B41FA5}">
                      <a16:colId xmlns:a16="http://schemas.microsoft.com/office/drawing/2014/main" val="136146061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686929761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4119861187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201730725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1453505411"/>
                    </a:ext>
                  </a:extLst>
                </a:gridCol>
              </a:tblGrid>
              <a:tr h="37493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Písmenkové schéma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82108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689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>
                          <a:effectLst/>
                        </a:rPr>
                        <a:t>W7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80904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1063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MAC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455320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7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7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2154198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Průměrná odehraná doba 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301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  <a:tr h="343418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MAC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5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796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počet odehraných hodin na čtyřech OS – Windows 7, Windows 8.1, Windows 10 a MAC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byla zvolena </a:t>
            </a:r>
            <a:r>
              <a:rPr lang="cs-CZ" sz="1800" b="1" dirty="0"/>
              <a:t>ANOVA</a:t>
            </a:r>
            <a:r>
              <a:rPr lang="cs-CZ" sz="1800" dirty="0"/>
              <a:t>, nulová hypotéza o shodě středních hodnot byla </a:t>
            </a:r>
            <a:r>
              <a:rPr lang="cs-CZ" sz="1800" b="1" dirty="0"/>
              <a:t>zamítnuta</a:t>
            </a:r>
            <a:r>
              <a:rPr lang="cs-CZ" sz="1800" dirty="0"/>
              <a:t>,   a proto pokračujeme k </a:t>
            </a:r>
            <a:r>
              <a:rPr lang="cs-CZ" sz="1800" b="1" dirty="0"/>
              <a:t>post hoc analýze </a:t>
            </a:r>
            <a:r>
              <a:rPr lang="cs-CZ" sz="1800" dirty="0"/>
              <a:t>(</a:t>
            </a:r>
            <a:r>
              <a:rPr lang="cs-CZ" sz="1800" dirty="0" err="1"/>
              <a:t>Tukey</a:t>
            </a:r>
            <a:r>
              <a:rPr lang="en-US" sz="1800" dirty="0"/>
              <a:t> </a:t>
            </a:r>
            <a:r>
              <a:rPr lang="cs-CZ" sz="1800" dirty="0"/>
              <a:t>HSD).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48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3: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222838" y="2573522"/>
          <a:ext cx="3053122" cy="188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4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540396118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MAC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0,121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&lt;0,001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1205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&lt;0,001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0,042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MAC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B5C74F8-E890-4EE7-A5CC-D4CDE0509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638865"/>
              </p:ext>
            </p:extLst>
          </p:nvPr>
        </p:nvGraphicFramePr>
        <p:xfrm>
          <a:off x="7568077" y="2573522"/>
          <a:ext cx="3969855" cy="1874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331">
                  <a:extLst>
                    <a:ext uri="{9D8B030D-6E8A-4147-A177-3AD203B41FA5}">
                      <a16:colId xmlns:a16="http://schemas.microsoft.com/office/drawing/2014/main" val="136146061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686929761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4119861187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201730725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1453505411"/>
                    </a:ext>
                  </a:extLst>
                </a:gridCol>
              </a:tblGrid>
              <a:tr h="37493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Písmenkové schéma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82108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689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>
                          <a:effectLst/>
                        </a:rPr>
                        <a:t>W7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80904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1063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MAC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455320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7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7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2154198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Průměrná odehraná doba 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301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  <a:tr h="343418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MAC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5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838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počet odehraných hodin na čtyřech OS – Windows 7, Windows 8.1, Windows 10 a MAC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byla zvolena </a:t>
            </a:r>
            <a:r>
              <a:rPr lang="cs-CZ" sz="1800" b="1" dirty="0"/>
              <a:t>ANOVA</a:t>
            </a:r>
            <a:r>
              <a:rPr lang="cs-CZ" sz="1800" dirty="0"/>
              <a:t>, nulová hypotéza o shodě středních hodnot byla </a:t>
            </a:r>
            <a:r>
              <a:rPr lang="cs-CZ" sz="1800" b="1" dirty="0"/>
              <a:t>zamítnuta</a:t>
            </a:r>
            <a:r>
              <a:rPr lang="cs-CZ" sz="1800" dirty="0"/>
              <a:t>,   a proto pokračujeme k </a:t>
            </a:r>
            <a:r>
              <a:rPr lang="cs-CZ" sz="1800" b="1" dirty="0"/>
              <a:t>post hoc analýze </a:t>
            </a:r>
            <a:r>
              <a:rPr lang="cs-CZ" sz="1800" dirty="0"/>
              <a:t>(</a:t>
            </a:r>
            <a:r>
              <a:rPr lang="cs-CZ" sz="1800" dirty="0" err="1"/>
              <a:t>Tukey</a:t>
            </a:r>
            <a:r>
              <a:rPr lang="en-US" sz="1800" dirty="0"/>
              <a:t> </a:t>
            </a:r>
            <a:r>
              <a:rPr lang="cs-CZ" sz="1800" dirty="0"/>
              <a:t>HSD).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49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3: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222838" y="2573522"/>
          <a:ext cx="3053122" cy="188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4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540396118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MAC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0,121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&lt;0,001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1205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&lt;0,001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0,042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MAC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B5C74F8-E890-4EE7-A5CC-D4CDE0509E50}"/>
              </a:ext>
            </a:extLst>
          </p:cNvPr>
          <p:cNvGraphicFramePr>
            <a:graphicFrameLocks noGrp="1"/>
          </p:cNvGraphicFramePr>
          <p:nvPr/>
        </p:nvGraphicFramePr>
        <p:xfrm>
          <a:off x="7568077" y="2573522"/>
          <a:ext cx="3969855" cy="1874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331">
                  <a:extLst>
                    <a:ext uri="{9D8B030D-6E8A-4147-A177-3AD203B41FA5}">
                      <a16:colId xmlns:a16="http://schemas.microsoft.com/office/drawing/2014/main" val="136146061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686929761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4119861187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201730725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1453505411"/>
                    </a:ext>
                  </a:extLst>
                </a:gridCol>
              </a:tblGrid>
              <a:tr h="37493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Písmenkové schéma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82108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W81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689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>
                          <a:effectLst/>
                        </a:rPr>
                        <a:t>W7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80904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1063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MAC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455320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7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7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2154198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Průměrná odehraná doba 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301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W10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  <a:tr h="343418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MAC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53870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442A0554-4980-4B37-A11A-30C2E30E6304}"/>
              </a:ext>
            </a:extLst>
          </p:cNvPr>
          <p:cNvGraphicFramePr>
            <a:graphicFrameLocks noGrp="1"/>
          </p:cNvGraphicFramePr>
          <p:nvPr/>
        </p:nvGraphicFramePr>
        <p:xfrm>
          <a:off x="3419746" y="4650362"/>
          <a:ext cx="5035827" cy="1413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918">
                  <a:extLst>
                    <a:ext uri="{9D8B030D-6E8A-4147-A177-3AD203B41FA5}">
                      <a16:colId xmlns:a16="http://schemas.microsoft.com/office/drawing/2014/main" val="4171568473"/>
                    </a:ext>
                  </a:extLst>
                </a:gridCol>
                <a:gridCol w="4402909">
                  <a:extLst>
                    <a:ext uri="{9D8B030D-6E8A-4147-A177-3AD203B41FA5}">
                      <a16:colId xmlns:a16="http://schemas.microsoft.com/office/drawing/2014/main" val="2423090941"/>
                    </a:ext>
                  </a:extLst>
                </a:gridCol>
              </a:tblGrid>
              <a:tr h="3696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Výsledné pořadí (od OS s nejvíce odehranými hodinami)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25274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800" u="none" strike="noStrike" dirty="0">
                          <a:effectLst/>
                        </a:rPr>
                        <a:t>Windows 7, Windows 8.1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92110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2.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800" u="none" strike="noStrike" dirty="0">
                          <a:effectLst/>
                        </a:rPr>
                        <a:t>Windows 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56717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3.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800" u="none" strike="noStrike" dirty="0">
                          <a:effectLst/>
                        </a:rPr>
                        <a:t>MAC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831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85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6031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U</a:t>
                </a:r>
                <a:r>
                  <a:rPr lang="cs-CZ" sz="2000" dirty="0">
                    <a:solidFill>
                      <a:schemeClr val="tx2"/>
                    </a:solidFill>
                  </a:rPr>
                  <a:t>rčete výslednou pravděpodobnost chyby I. druhu, které byste se dopustili při ověřování shody středních hodnot tří skupin, použili-li byste přístup (1), tj. opakované testy shody </a:t>
                </a:r>
                <a:r>
                  <a:rPr lang="cs-CZ" sz="2000" dirty="0" err="1">
                    <a:solidFill>
                      <a:schemeClr val="tx2"/>
                    </a:solidFill>
                  </a:rPr>
                  <a:t>stř</a:t>
                </a:r>
                <a:r>
                  <a:rPr lang="cs-CZ" sz="2000" dirty="0">
                    <a:solidFill>
                      <a:schemeClr val="tx2"/>
                    </a:solidFill>
                  </a:rPr>
                  <a:t>.  hodnot, každý z nich na hladině významnosti 0,05.</a:t>
                </a:r>
              </a:p>
              <a:p>
                <a:pPr marL="0" indent="0" algn="just">
                  <a:buNone/>
                </a:pPr>
                <a:endParaRPr lang="cs-CZ" b="1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2000" b="1" dirty="0"/>
                  <a:t>Řešení:</a:t>
                </a:r>
              </a:p>
              <a:p>
                <a:pPr marL="0" indent="0" algn="just">
                  <a:buNone/>
                </a:pPr>
                <a:endParaRPr lang="cs-CZ" sz="2000" b="1" dirty="0"/>
              </a:p>
              <a:p>
                <a:pPr marL="0" indent="0" algn="just">
                  <a:buNone/>
                </a:pPr>
                <a:endParaRPr lang="cs-CZ" b="1" dirty="0"/>
              </a:p>
              <a:p>
                <a:pPr marL="0" indent="0" algn="just">
                  <a:buNone/>
                </a:pPr>
                <a:endParaRPr lang="cs-CZ" sz="2000" b="1" dirty="0"/>
              </a:p>
              <a:p>
                <a:pPr marL="0" indent="0" algn="just">
                  <a:buNone/>
                </a:pPr>
                <a:endParaRPr lang="cs-CZ" sz="2000" b="1" dirty="0"/>
              </a:p>
              <a:p>
                <a:pPr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/>
                  <a:t>Potřebujeme ověřit shodu středních hodnot skupin I a II, I a III, II a III, tj. celkem musíme provést 3 testy.</a:t>
                </a:r>
              </a:p>
              <a:p>
                <a:pPr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/>
                  <a:t>Každý z testů má pravděpodobnost, že neuděláme chybu I. druhu 0,95, tj. celková pravděpodobnost, že neuděláme chybu I. druhu je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0,95</m:t>
                    </m:r>
                    <m:r>
                      <a:rPr lang="cs-CZ" sz="2000" i="1">
                        <a:latin typeface="Cambria Math"/>
                        <a:ea typeface="Cambria Math"/>
                      </a:rPr>
                      <m:t>∙0,95∙0,95=0,857</m:t>
                    </m:r>
                  </m:oMath>
                </a14:m>
                <a:r>
                  <a:rPr lang="cs-CZ" sz="2000" dirty="0"/>
                  <a:t>.</a:t>
                </a:r>
              </a:p>
              <a:p>
                <a:pPr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/>
                  <a:t>Celková pravděpodobnost, že uděláme chybu I. druhu je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tedy</m:t>
                    </m:r>
                    <m:r>
                      <a:rPr lang="cs-CZ" sz="2000">
                        <a:latin typeface="Cambria Math"/>
                      </a:rPr>
                      <m:t> 1−</m:t>
                    </m:r>
                    <m:r>
                      <a:rPr lang="cs-CZ" sz="2000" i="1">
                        <a:latin typeface="Cambria Math"/>
                        <a:ea typeface="Cambria Math"/>
                      </a:rPr>
                      <m:t>0,857= </m:t>
                    </m:r>
                    <m:r>
                      <a:rPr lang="cs-CZ" sz="20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cs-CZ" sz="2000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2000" b="1" i="1">
                        <a:latin typeface="Cambria Math"/>
                        <a:ea typeface="Cambria Math"/>
                      </a:rPr>
                      <m:t>𝟏𝟒𝟑</m:t>
                    </m:r>
                  </m:oMath>
                </a14:m>
                <a:r>
                  <a:rPr lang="cs-CZ" sz="2000" dirty="0"/>
                  <a:t>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60315"/>
              </a:xfrm>
              <a:blipFill>
                <a:blip r:embed="rId2"/>
                <a:stretch>
                  <a:fillRect l="-548" t="-1325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Vícevýběrové</a:t>
            </a:r>
            <a:r>
              <a:rPr lang="cs-CZ" dirty="0"/>
              <a:t> testy vs. vícenásobné porovnávání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8E1F908F-67A7-4CDB-A92E-28D8C9FCB5C6}"/>
              </a:ext>
            </a:extLst>
          </p:cNvPr>
          <p:cNvGrpSpPr/>
          <p:nvPr/>
        </p:nvGrpSpPr>
        <p:grpSpPr>
          <a:xfrm>
            <a:off x="3497364" y="2817820"/>
            <a:ext cx="4929222" cy="1643074"/>
            <a:chOff x="1428728" y="3276600"/>
            <a:chExt cx="5929354" cy="297180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082F405B-F51F-46AB-9FF0-567D0B1F0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28" y="3276600"/>
              <a:ext cx="2000272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4ADC6B46-7383-47FE-AB2B-C7694FEB4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045" y="3437897"/>
              <a:ext cx="1571636" cy="668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dirty="0"/>
                <a:t>Skupina</a:t>
              </a:r>
              <a:r>
                <a:rPr lang="en-GB" dirty="0"/>
                <a:t> </a:t>
              </a:r>
              <a:r>
                <a:rPr lang="cs-CZ" dirty="0"/>
                <a:t>I</a:t>
              </a:r>
              <a:endParaRPr lang="en-GB" dirty="0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4D71636F-FBF8-4184-95A1-EAB079C46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276600"/>
              <a:ext cx="2176482" cy="990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D45D28A5-41EB-460F-B6F4-1AC8DAFBF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3437897"/>
              <a:ext cx="1581168" cy="668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dirty="0"/>
                <a:t>Skupina</a:t>
              </a:r>
              <a:r>
                <a:rPr lang="en-GB" dirty="0"/>
                <a:t> </a:t>
              </a:r>
              <a:r>
                <a:rPr lang="cs-CZ" dirty="0"/>
                <a:t>II</a:t>
              </a:r>
              <a:endParaRPr lang="en-GB" dirty="0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5DAA1528-2AC9-4FD5-A207-C32CD2C3E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5334000"/>
              <a:ext cx="2438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B2F9266B-8A06-4C66-9176-484720AD1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4113" y="5442382"/>
              <a:ext cx="1676400" cy="668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dirty="0"/>
                <a:t>Skupina</a:t>
              </a:r>
              <a:r>
                <a:rPr lang="en-GB" dirty="0"/>
                <a:t> </a:t>
              </a:r>
              <a:r>
                <a:rPr lang="cs-CZ" dirty="0"/>
                <a:t>III</a:t>
              </a:r>
              <a:endParaRPr lang="en-GB" dirty="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DCDB67A8-41C4-4701-8FE8-326BF45A4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19600"/>
              <a:ext cx="60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323483A6-5B5B-4167-BDF7-1E6494A90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733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0F7EBA50-DF82-4B20-B531-244884FBA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4000" y="4419600"/>
              <a:ext cx="457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2006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svítivost žárovek po 10 000 h provozu u 4 výrobců – V1, V2, V3, V4.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 zvolen </a:t>
            </a:r>
            <a:r>
              <a:rPr lang="cs-CZ" sz="1800" b="1" dirty="0" err="1"/>
              <a:t>Kruskalův</a:t>
            </a:r>
            <a:r>
              <a:rPr lang="cs-CZ" sz="1800" b="1" dirty="0"/>
              <a:t> - </a:t>
            </a:r>
            <a:r>
              <a:rPr lang="cs-CZ" sz="1800" b="1" dirty="0" err="1"/>
              <a:t>Wallisův</a:t>
            </a:r>
            <a:r>
              <a:rPr lang="cs-CZ" sz="1800" b="1" dirty="0"/>
              <a:t> test</a:t>
            </a:r>
            <a:r>
              <a:rPr lang="cs-CZ" sz="1800" dirty="0"/>
              <a:t>, nulová hypotéza o shodě mediánů byla </a:t>
            </a:r>
            <a:r>
              <a:rPr lang="cs-CZ" sz="1800" b="1" dirty="0"/>
              <a:t>zamítnuta</a:t>
            </a:r>
            <a:r>
              <a:rPr lang="cs-CZ" sz="1800" dirty="0"/>
              <a:t>, a proto pokračujeme k </a:t>
            </a:r>
            <a:r>
              <a:rPr lang="cs-CZ" sz="1800" b="1" dirty="0"/>
              <a:t>post hoc analýze </a:t>
            </a:r>
            <a:r>
              <a:rPr lang="cs-CZ" sz="1800" dirty="0"/>
              <a:t>(Dunnové metoda).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50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4: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222838" y="2573522"/>
          <a:ext cx="3053122" cy="188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4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540396118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0,034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0,221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0,046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1205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0,015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0,025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0,315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7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7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2154198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Výb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. medián svítivosti (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lm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1 312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  <a:tr h="343418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5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0120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svítivost žárovek po 10 000 h provozu u 4 výrobců – V1, V2, V3, V4.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 zvolen </a:t>
            </a:r>
            <a:r>
              <a:rPr lang="cs-CZ" sz="1800" b="1" dirty="0" err="1"/>
              <a:t>Kruskalův</a:t>
            </a:r>
            <a:r>
              <a:rPr lang="cs-CZ" sz="1800" b="1" dirty="0"/>
              <a:t> - </a:t>
            </a:r>
            <a:r>
              <a:rPr lang="cs-CZ" sz="1800" b="1" dirty="0" err="1"/>
              <a:t>Wallisův</a:t>
            </a:r>
            <a:r>
              <a:rPr lang="cs-CZ" sz="1800" b="1" dirty="0"/>
              <a:t> test</a:t>
            </a:r>
            <a:r>
              <a:rPr lang="cs-CZ" sz="1800" dirty="0"/>
              <a:t>, nulová hypotéza o shodě mediánů byla </a:t>
            </a:r>
            <a:r>
              <a:rPr lang="cs-CZ" sz="1800" b="1" dirty="0"/>
              <a:t>zamítnuta</a:t>
            </a:r>
            <a:r>
              <a:rPr lang="cs-CZ" sz="1800" dirty="0"/>
              <a:t>, a proto pokračujeme k </a:t>
            </a:r>
            <a:r>
              <a:rPr lang="cs-CZ" sz="1800" b="1" dirty="0"/>
              <a:t>post hoc analýze </a:t>
            </a:r>
            <a:r>
              <a:rPr lang="cs-CZ" sz="1800" dirty="0"/>
              <a:t>(Dunnové metoda).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51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4: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222838" y="2573522"/>
          <a:ext cx="3053122" cy="188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4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540396118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0,034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0,221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0,046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1205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0,015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0,315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7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7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2154198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Výb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. medián svítivosti (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lm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1 312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  <a:tr h="343418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5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938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svítivost žárovek po 10 000 h provozu u 4 výrobců – V1, V2, V3, V4.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 zvolen </a:t>
            </a:r>
            <a:r>
              <a:rPr lang="cs-CZ" sz="1800" b="1" dirty="0" err="1"/>
              <a:t>Kruskalův</a:t>
            </a:r>
            <a:r>
              <a:rPr lang="cs-CZ" sz="1800" b="1" dirty="0"/>
              <a:t> - </a:t>
            </a:r>
            <a:r>
              <a:rPr lang="cs-CZ" sz="1800" b="1" dirty="0" err="1"/>
              <a:t>Wallisův</a:t>
            </a:r>
            <a:r>
              <a:rPr lang="cs-CZ" sz="1800" b="1" dirty="0"/>
              <a:t> test</a:t>
            </a:r>
            <a:r>
              <a:rPr lang="cs-CZ" sz="1800" dirty="0"/>
              <a:t>, nulová hypotéza o shodě mediánů byla </a:t>
            </a:r>
            <a:r>
              <a:rPr lang="cs-CZ" sz="1800" b="1" dirty="0"/>
              <a:t>zamítnuta</a:t>
            </a:r>
            <a:r>
              <a:rPr lang="cs-CZ" sz="1800" dirty="0"/>
              <a:t>, a proto pokračujeme k </a:t>
            </a:r>
            <a:r>
              <a:rPr lang="cs-CZ" sz="1800" b="1" dirty="0"/>
              <a:t>post hoc analýze </a:t>
            </a:r>
            <a:r>
              <a:rPr lang="cs-CZ" sz="1800" dirty="0"/>
              <a:t>(Dunnové metoda).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52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4: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222838" y="2573522"/>
          <a:ext cx="3053122" cy="188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4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540396118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0,034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0,221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0,046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1205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0,015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0,315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B5C74F8-E890-4EE7-A5CC-D4CDE0509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152536"/>
              </p:ext>
            </p:extLst>
          </p:nvPr>
        </p:nvGraphicFramePr>
        <p:xfrm>
          <a:off x="7568077" y="2573522"/>
          <a:ext cx="3969855" cy="1874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331">
                  <a:extLst>
                    <a:ext uri="{9D8B030D-6E8A-4147-A177-3AD203B41FA5}">
                      <a16:colId xmlns:a16="http://schemas.microsoft.com/office/drawing/2014/main" val="136146061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686929761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4119861187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201730725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1453505411"/>
                    </a:ext>
                  </a:extLst>
                </a:gridCol>
              </a:tblGrid>
              <a:tr h="37493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Písmenkové schéma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82108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689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80904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1063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455320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7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7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2154198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Výb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. medián svítivosti (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lm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1 312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  <a:tr h="343418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5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8609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svítivost žárovek po 10 000 h provozu u 4 výrobců – V1, V2, V3, V4.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 zvolen </a:t>
            </a:r>
            <a:r>
              <a:rPr lang="cs-CZ" sz="1800" b="1" dirty="0" err="1"/>
              <a:t>Kruskalův</a:t>
            </a:r>
            <a:r>
              <a:rPr lang="cs-CZ" sz="1800" b="1" dirty="0"/>
              <a:t> - </a:t>
            </a:r>
            <a:r>
              <a:rPr lang="cs-CZ" sz="1800" b="1" dirty="0" err="1"/>
              <a:t>Wallisův</a:t>
            </a:r>
            <a:r>
              <a:rPr lang="cs-CZ" sz="1800" b="1" dirty="0"/>
              <a:t> test</a:t>
            </a:r>
            <a:r>
              <a:rPr lang="cs-CZ" sz="1800" dirty="0"/>
              <a:t>, nulová hypotéza o shodě mediánů byla </a:t>
            </a:r>
            <a:r>
              <a:rPr lang="cs-CZ" sz="1800" b="1" dirty="0"/>
              <a:t>zamítnuta</a:t>
            </a:r>
            <a:r>
              <a:rPr lang="cs-CZ" sz="1800" dirty="0"/>
              <a:t>, a proto pokračujeme k </a:t>
            </a:r>
            <a:r>
              <a:rPr lang="cs-CZ" sz="1800" b="1" dirty="0"/>
              <a:t>post hoc analýze </a:t>
            </a:r>
            <a:r>
              <a:rPr lang="cs-CZ" sz="1800" dirty="0"/>
              <a:t>(Dunnové metoda).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53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4: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222838" y="2573522"/>
          <a:ext cx="3053122" cy="188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4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540396118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0,034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0,221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0,046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1205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0,015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0,315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B5C74F8-E890-4EE7-A5CC-D4CDE0509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817135"/>
              </p:ext>
            </p:extLst>
          </p:nvPr>
        </p:nvGraphicFramePr>
        <p:xfrm>
          <a:off x="7568077" y="2573522"/>
          <a:ext cx="3969855" cy="1874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331">
                  <a:extLst>
                    <a:ext uri="{9D8B030D-6E8A-4147-A177-3AD203B41FA5}">
                      <a16:colId xmlns:a16="http://schemas.microsoft.com/office/drawing/2014/main" val="136146061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686929761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4119861187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201730725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1453505411"/>
                    </a:ext>
                  </a:extLst>
                </a:gridCol>
              </a:tblGrid>
              <a:tr h="37493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Písmenkové schéma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82108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689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80904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1063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455320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7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7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2154198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Výb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. medián svítivosti (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lm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1 312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  <a:tr h="343418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5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5200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svítivost žárovek po 10 000 h provozu u 4 výrobců – V1, V2, V3, V4.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 zvolen </a:t>
            </a:r>
            <a:r>
              <a:rPr lang="cs-CZ" sz="1800" b="1" dirty="0" err="1"/>
              <a:t>Kruskalův</a:t>
            </a:r>
            <a:r>
              <a:rPr lang="cs-CZ" sz="1800" b="1" dirty="0"/>
              <a:t> - </a:t>
            </a:r>
            <a:r>
              <a:rPr lang="cs-CZ" sz="1800" b="1" dirty="0" err="1"/>
              <a:t>Wallisův</a:t>
            </a:r>
            <a:r>
              <a:rPr lang="cs-CZ" sz="1800" b="1" dirty="0"/>
              <a:t> test</a:t>
            </a:r>
            <a:r>
              <a:rPr lang="cs-CZ" sz="1800" dirty="0"/>
              <a:t>, nulová hypotéza o shodě mediánů byla </a:t>
            </a:r>
            <a:r>
              <a:rPr lang="cs-CZ" sz="1800" b="1" dirty="0"/>
              <a:t>zamítnuta</a:t>
            </a:r>
            <a:r>
              <a:rPr lang="cs-CZ" sz="1800" dirty="0"/>
              <a:t>, a proto pokračujeme k </a:t>
            </a:r>
            <a:r>
              <a:rPr lang="cs-CZ" sz="1800" b="1" dirty="0"/>
              <a:t>post hoc analýze </a:t>
            </a:r>
            <a:r>
              <a:rPr lang="cs-CZ" sz="1800" dirty="0"/>
              <a:t>(Dunnové metoda).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54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4: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222838" y="2573522"/>
          <a:ext cx="3053122" cy="188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4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540396118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0,034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0,221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0,046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1205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0,015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0,315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B5C74F8-E890-4EE7-A5CC-D4CDE0509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457812"/>
              </p:ext>
            </p:extLst>
          </p:nvPr>
        </p:nvGraphicFramePr>
        <p:xfrm>
          <a:off x="7568077" y="2573522"/>
          <a:ext cx="3969855" cy="1874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331">
                  <a:extLst>
                    <a:ext uri="{9D8B030D-6E8A-4147-A177-3AD203B41FA5}">
                      <a16:colId xmlns:a16="http://schemas.microsoft.com/office/drawing/2014/main" val="136146061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686929761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4119861187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201730725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1453505411"/>
                    </a:ext>
                  </a:extLst>
                </a:gridCol>
              </a:tblGrid>
              <a:tr h="37493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Písmenkové schéma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82108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689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80904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1063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455320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7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7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2154198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Výb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. medián svítivosti (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lm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1 312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  <a:tr h="343418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5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3650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svítivost žárovek po 10 000 h provozu u 4 výrobců – V1, V2, V3, V4.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 zvolen </a:t>
            </a:r>
            <a:r>
              <a:rPr lang="cs-CZ" sz="1800" b="1" dirty="0" err="1"/>
              <a:t>Kruskalův</a:t>
            </a:r>
            <a:r>
              <a:rPr lang="cs-CZ" sz="1800" b="1" dirty="0"/>
              <a:t> - </a:t>
            </a:r>
            <a:r>
              <a:rPr lang="cs-CZ" sz="1800" b="1" dirty="0" err="1"/>
              <a:t>Wallisův</a:t>
            </a:r>
            <a:r>
              <a:rPr lang="cs-CZ" sz="1800" b="1" dirty="0"/>
              <a:t> test</a:t>
            </a:r>
            <a:r>
              <a:rPr lang="cs-CZ" sz="1800" dirty="0"/>
              <a:t>, nulová hypotéza o shodě mediánů byla </a:t>
            </a:r>
            <a:r>
              <a:rPr lang="cs-CZ" sz="1800" b="1" dirty="0"/>
              <a:t>zamítnuta</a:t>
            </a:r>
            <a:r>
              <a:rPr lang="cs-CZ" sz="1800" dirty="0"/>
              <a:t>, a proto pokračujeme k </a:t>
            </a:r>
            <a:r>
              <a:rPr lang="cs-CZ" sz="1800" b="1" dirty="0"/>
              <a:t>post hoc analýze </a:t>
            </a:r>
            <a:r>
              <a:rPr lang="cs-CZ" sz="1800" dirty="0"/>
              <a:t>(Dunnové metoda).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55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4: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222838" y="2573522"/>
          <a:ext cx="3053122" cy="188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4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540396118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0,034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0,221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0,046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1205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0,015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0,315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B5C74F8-E890-4EE7-A5CC-D4CDE0509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20408"/>
              </p:ext>
            </p:extLst>
          </p:nvPr>
        </p:nvGraphicFramePr>
        <p:xfrm>
          <a:off x="7568077" y="2573522"/>
          <a:ext cx="3969855" cy="1874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331">
                  <a:extLst>
                    <a:ext uri="{9D8B030D-6E8A-4147-A177-3AD203B41FA5}">
                      <a16:colId xmlns:a16="http://schemas.microsoft.com/office/drawing/2014/main" val="136146061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686929761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4119861187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201730725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1453505411"/>
                    </a:ext>
                  </a:extLst>
                </a:gridCol>
              </a:tblGrid>
              <a:tr h="37493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Písmenkové schéma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82108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689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80904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1063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455320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7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7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2154198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Výb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. medián svítivosti (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lm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1 312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  <a:tr h="343418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53870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581611B9-3502-4438-AA34-FAF60FD07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513786"/>
              </p:ext>
            </p:extLst>
          </p:nvPr>
        </p:nvGraphicFramePr>
        <p:xfrm>
          <a:off x="904735" y="4702694"/>
          <a:ext cx="5035827" cy="1413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918">
                  <a:extLst>
                    <a:ext uri="{9D8B030D-6E8A-4147-A177-3AD203B41FA5}">
                      <a16:colId xmlns:a16="http://schemas.microsoft.com/office/drawing/2014/main" val="4171568473"/>
                    </a:ext>
                  </a:extLst>
                </a:gridCol>
                <a:gridCol w="4402909">
                  <a:extLst>
                    <a:ext uri="{9D8B030D-6E8A-4147-A177-3AD203B41FA5}">
                      <a16:colId xmlns:a16="http://schemas.microsoft.com/office/drawing/2014/main" val="2423090941"/>
                    </a:ext>
                  </a:extLst>
                </a:gridCol>
              </a:tblGrid>
              <a:tr h="3696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Výsledné pořadí (od nejvyšší svítivosti) - 1. možnost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25274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V2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92110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V1, V3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56717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V4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831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5437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svítivost žárovek po 10 000 h provozu u 4 výrobců – V1, V2, V3, V4.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 zvolen </a:t>
            </a:r>
            <a:r>
              <a:rPr lang="cs-CZ" sz="1800" b="1" dirty="0" err="1"/>
              <a:t>Kruskalův</a:t>
            </a:r>
            <a:r>
              <a:rPr lang="cs-CZ" sz="1800" b="1" dirty="0"/>
              <a:t> - </a:t>
            </a:r>
            <a:r>
              <a:rPr lang="cs-CZ" sz="1800" b="1" dirty="0" err="1"/>
              <a:t>Wallisův</a:t>
            </a:r>
            <a:r>
              <a:rPr lang="cs-CZ" sz="1800" b="1" dirty="0"/>
              <a:t> test</a:t>
            </a:r>
            <a:r>
              <a:rPr lang="cs-CZ" sz="1800" dirty="0"/>
              <a:t>, nulová hypotéza o shodě mediánů byla </a:t>
            </a:r>
            <a:r>
              <a:rPr lang="cs-CZ" sz="1800" b="1" dirty="0"/>
              <a:t>zamítnuta</a:t>
            </a:r>
            <a:r>
              <a:rPr lang="cs-CZ" sz="1800" dirty="0"/>
              <a:t>, a proto pokračujeme k </a:t>
            </a:r>
            <a:r>
              <a:rPr lang="cs-CZ" sz="1800" b="1" dirty="0"/>
              <a:t>post hoc analýze </a:t>
            </a:r>
            <a:r>
              <a:rPr lang="cs-CZ" sz="1800" dirty="0"/>
              <a:t>(Dunnové metoda).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56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4: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222838" y="2573522"/>
          <a:ext cx="3053122" cy="188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4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540396118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0,034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0,221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0,046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1205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0,015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0,315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B5C74F8-E890-4EE7-A5CC-D4CDE0509E50}"/>
              </a:ext>
            </a:extLst>
          </p:cNvPr>
          <p:cNvGraphicFramePr>
            <a:graphicFrameLocks noGrp="1"/>
          </p:cNvGraphicFramePr>
          <p:nvPr/>
        </p:nvGraphicFramePr>
        <p:xfrm>
          <a:off x="7568077" y="2573522"/>
          <a:ext cx="3969855" cy="1874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331">
                  <a:extLst>
                    <a:ext uri="{9D8B030D-6E8A-4147-A177-3AD203B41FA5}">
                      <a16:colId xmlns:a16="http://schemas.microsoft.com/office/drawing/2014/main" val="136146061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686929761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4119861187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201730725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1453505411"/>
                    </a:ext>
                  </a:extLst>
                </a:gridCol>
              </a:tblGrid>
              <a:tr h="37493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Písmenkové schéma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82108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689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80904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1063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455320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7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7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2154198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Výb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. medián svítivosti (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lm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1 312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  <a:tr h="343418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53870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581611B9-3502-4438-AA34-FAF60FD07A3C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4702694"/>
          <a:ext cx="5035827" cy="1413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918">
                  <a:extLst>
                    <a:ext uri="{9D8B030D-6E8A-4147-A177-3AD203B41FA5}">
                      <a16:colId xmlns:a16="http://schemas.microsoft.com/office/drawing/2014/main" val="4171568473"/>
                    </a:ext>
                  </a:extLst>
                </a:gridCol>
                <a:gridCol w="4402909">
                  <a:extLst>
                    <a:ext uri="{9D8B030D-6E8A-4147-A177-3AD203B41FA5}">
                      <a16:colId xmlns:a16="http://schemas.microsoft.com/office/drawing/2014/main" val="2423090941"/>
                    </a:ext>
                  </a:extLst>
                </a:gridCol>
              </a:tblGrid>
              <a:tr h="3696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Výsledné pořadí (od nejvyšší svítivosti) - 1. možnost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25274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V2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92110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V1, V3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56717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V4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831149"/>
                  </a:ext>
                </a:extLst>
              </a:tr>
            </a:tbl>
          </a:graphicData>
        </a:graphic>
      </p:graphicFrame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E692D633-A08D-4FBA-BE07-875241D81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59883"/>
              </p:ext>
            </p:extLst>
          </p:nvPr>
        </p:nvGraphicFramePr>
        <p:xfrm>
          <a:off x="6316556" y="4682123"/>
          <a:ext cx="5035827" cy="1413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918">
                  <a:extLst>
                    <a:ext uri="{9D8B030D-6E8A-4147-A177-3AD203B41FA5}">
                      <a16:colId xmlns:a16="http://schemas.microsoft.com/office/drawing/2014/main" val="4171568473"/>
                    </a:ext>
                  </a:extLst>
                </a:gridCol>
                <a:gridCol w="4402909">
                  <a:extLst>
                    <a:ext uri="{9D8B030D-6E8A-4147-A177-3AD203B41FA5}">
                      <a16:colId xmlns:a16="http://schemas.microsoft.com/office/drawing/2014/main" val="2423090941"/>
                    </a:ext>
                  </a:extLst>
                </a:gridCol>
              </a:tblGrid>
              <a:tr h="3696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Výsledné pořadí (od nejvyšší svítivosti) - 2. možnost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25274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V2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192110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V1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956717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V3, V4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831149"/>
                  </a:ext>
                </a:extLst>
              </a:tr>
            </a:tbl>
          </a:graphicData>
        </a:graphic>
      </p:graphicFrame>
      <p:sp>
        <p:nvSpPr>
          <p:cNvPr id="17" name="Obdélník 16">
            <a:extLst>
              <a:ext uri="{FF2B5EF4-FFF2-40B4-BE49-F238E27FC236}">
                <a16:creationId xmlns:a16="http://schemas.microsoft.com/office/drawing/2014/main" id="{9E45EE52-582D-4E1D-A944-78CE0C27A979}"/>
              </a:ext>
            </a:extLst>
          </p:cNvPr>
          <p:cNvSpPr/>
          <p:nvPr/>
        </p:nvSpPr>
        <p:spPr>
          <a:xfrm>
            <a:off x="8320391" y="2950723"/>
            <a:ext cx="784698" cy="36965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33A1B3C-A0AB-4F00-8509-34F1A2EF2912}"/>
              </a:ext>
            </a:extLst>
          </p:cNvPr>
          <p:cNvSpPr/>
          <p:nvPr/>
        </p:nvSpPr>
        <p:spPr>
          <a:xfrm>
            <a:off x="9118501" y="3326038"/>
            <a:ext cx="784698" cy="36965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99EE1E87-681C-4D4E-8AA0-298C7DC82404}"/>
              </a:ext>
            </a:extLst>
          </p:cNvPr>
          <p:cNvSpPr/>
          <p:nvPr/>
        </p:nvSpPr>
        <p:spPr>
          <a:xfrm>
            <a:off x="9935867" y="3695689"/>
            <a:ext cx="784698" cy="75251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4DEF978D-704E-4504-BC92-BE3E1A483469}"/>
              </a:ext>
            </a:extLst>
          </p:cNvPr>
          <p:cNvGrpSpPr/>
          <p:nvPr/>
        </p:nvGrpSpPr>
        <p:grpSpPr>
          <a:xfrm>
            <a:off x="6316554" y="5075077"/>
            <a:ext cx="5035827" cy="1005077"/>
            <a:chOff x="6316554" y="5075077"/>
            <a:chExt cx="5035827" cy="1005077"/>
          </a:xfrm>
        </p:grpSpPr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D3DE1D35-AAE4-42B5-AF44-11C3EEC2ED18}"/>
                </a:ext>
              </a:extLst>
            </p:cNvPr>
            <p:cNvSpPr/>
            <p:nvPr/>
          </p:nvSpPr>
          <p:spPr>
            <a:xfrm>
              <a:off x="6316554" y="5418965"/>
              <a:ext cx="5035827" cy="30777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D25CFDDB-4402-43D2-BB32-88AC48B245FE}"/>
                </a:ext>
              </a:extLst>
            </p:cNvPr>
            <p:cNvSpPr/>
            <p:nvPr/>
          </p:nvSpPr>
          <p:spPr>
            <a:xfrm>
              <a:off x="6316554" y="5772377"/>
              <a:ext cx="5035827" cy="30777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550950F9-CC1D-47D4-951E-041AB1C7C21A}"/>
                </a:ext>
              </a:extLst>
            </p:cNvPr>
            <p:cNvSpPr/>
            <p:nvPr/>
          </p:nvSpPr>
          <p:spPr>
            <a:xfrm>
              <a:off x="6316554" y="5075077"/>
              <a:ext cx="5035827" cy="307777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8143307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svítivost žárovek po 10 000 h provozu u 4 výrobců – V1, V2, V3, V4.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 zvolen </a:t>
            </a:r>
            <a:r>
              <a:rPr lang="cs-CZ" sz="1800" b="1" dirty="0" err="1"/>
              <a:t>Kruskalův</a:t>
            </a:r>
            <a:r>
              <a:rPr lang="cs-CZ" sz="1800" b="1" dirty="0"/>
              <a:t> - </a:t>
            </a:r>
            <a:r>
              <a:rPr lang="cs-CZ" sz="1800" b="1" dirty="0" err="1"/>
              <a:t>Wallisův</a:t>
            </a:r>
            <a:r>
              <a:rPr lang="cs-CZ" sz="1800" b="1" dirty="0"/>
              <a:t> test</a:t>
            </a:r>
            <a:r>
              <a:rPr lang="cs-CZ" sz="1800" dirty="0"/>
              <a:t>, nulová hypotéza o shodě mediánů byla </a:t>
            </a:r>
            <a:r>
              <a:rPr lang="cs-CZ" sz="1800" b="1" dirty="0"/>
              <a:t>zamítnuta</a:t>
            </a:r>
            <a:r>
              <a:rPr lang="cs-CZ" sz="1800" dirty="0"/>
              <a:t>, a proto pokračujeme k </a:t>
            </a:r>
            <a:r>
              <a:rPr lang="cs-CZ" sz="1800" b="1" dirty="0"/>
              <a:t>post hoc analýze </a:t>
            </a:r>
            <a:r>
              <a:rPr lang="cs-CZ" sz="1800" dirty="0"/>
              <a:t>(Dunnové metoda).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57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4: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222838" y="2573522"/>
          <a:ext cx="3053122" cy="188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14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3540396118"/>
                    </a:ext>
                  </a:extLst>
                </a:gridCol>
                <a:gridCol w="598252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0,034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0,221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0,046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1205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0,015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0,315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B5C74F8-E890-4EE7-A5CC-D4CDE0509E50}"/>
              </a:ext>
            </a:extLst>
          </p:cNvPr>
          <p:cNvGraphicFramePr>
            <a:graphicFrameLocks noGrp="1"/>
          </p:cNvGraphicFramePr>
          <p:nvPr/>
        </p:nvGraphicFramePr>
        <p:xfrm>
          <a:off x="7568077" y="2573522"/>
          <a:ext cx="3969855" cy="1874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331">
                  <a:extLst>
                    <a:ext uri="{9D8B030D-6E8A-4147-A177-3AD203B41FA5}">
                      <a16:colId xmlns:a16="http://schemas.microsoft.com/office/drawing/2014/main" val="136146061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686929761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4119861187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201730725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1453505411"/>
                    </a:ext>
                  </a:extLst>
                </a:gridCol>
              </a:tblGrid>
              <a:tr h="37493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Písmenkové schéma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82108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689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80904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1063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455320"/>
                  </a:ext>
                </a:extLst>
              </a:tr>
            </a:tbl>
          </a:graphicData>
        </a:graphic>
      </p:graphicFrame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7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7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2154198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Výb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. medián svítivosti (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lm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1 312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  <a:tr h="343418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V4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1 235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53870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581611B9-3502-4438-AA34-FAF60FD07A3C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4702694"/>
          <a:ext cx="5035827" cy="1413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918">
                  <a:extLst>
                    <a:ext uri="{9D8B030D-6E8A-4147-A177-3AD203B41FA5}">
                      <a16:colId xmlns:a16="http://schemas.microsoft.com/office/drawing/2014/main" val="4171568473"/>
                    </a:ext>
                  </a:extLst>
                </a:gridCol>
                <a:gridCol w="4402909">
                  <a:extLst>
                    <a:ext uri="{9D8B030D-6E8A-4147-A177-3AD203B41FA5}">
                      <a16:colId xmlns:a16="http://schemas.microsoft.com/office/drawing/2014/main" val="2423090941"/>
                    </a:ext>
                  </a:extLst>
                </a:gridCol>
              </a:tblGrid>
              <a:tr h="3696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Výsledné pořadí (od nejvyšší svítivosti) - 1. možnost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25274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V2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92110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V1, V3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56717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V4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831149"/>
                  </a:ext>
                </a:extLst>
              </a:tr>
            </a:tbl>
          </a:graphicData>
        </a:graphic>
      </p:graphicFrame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E692D633-A08D-4FBA-BE07-875241D818E7}"/>
              </a:ext>
            </a:extLst>
          </p:cNvPr>
          <p:cNvGraphicFramePr>
            <a:graphicFrameLocks noGrp="1"/>
          </p:cNvGraphicFramePr>
          <p:nvPr/>
        </p:nvGraphicFramePr>
        <p:xfrm>
          <a:off x="6316556" y="4682123"/>
          <a:ext cx="5035827" cy="1413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918">
                  <a:extLst>
                    <a:ext uri="{9D8B030D-6E8A-4147-A177-3AD203B41FA5}">
                      <a16:colId xmlns:a16="http://schemas.microsoft.com/office/drawing/2014/main" val="4171568473"/>
                    </a:ext>
                  </a:extLst>
                </a:gridCol>
                <a:gridCol w="4402909">
                  <a:extLst>
                    <a:ext uri="{9D8B030D-6E8A-4147-A177-3AD203B41FA5}">
                      <a16:colId xmlns:a16="http://schemas.microsoft.com/office/drawing/2014/main" val="2423090941"/>
                    </a:ext>
                  </a:extLst>
                </a:gridCol>
              </a:tblGrid>
              <a:tr h="3696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Výsledné pořadí (od nejvyšší svítivosti) - 2. možnost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25274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V2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192110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V1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956717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V3, V4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831149"/>
                  </a:ext>
                </a:extLst>
              </a:tr>
            </a:tbl>
          </a:graphicData>
        </a:graphic>
      </p:graphicFrame>
      <p:sp>
        <p:nvSpPr>
          <p:cNvPr id="17" name="Obdélník 16">
            <a:extLst>
              <a:ext uri="{FF2B5EF4-FFF2-40B4-BE49-F238E27FC236}">
                <a16:creationId xmlns:a16="http://schemas.microsoft.com/office/drawing/2014/main" id="{9E45EE52-582D-4E1D-A944-78CE0C27A979}"/>
              </a:ext>
            </a:extLst>
          </p:cNvPr>
          <p:cNvSpPr/>
          <p:nvPr/>
        </p:nvSpPr>
        <p:spPr>
          <a:xfrm>
            <a:off x="8320391" y="2950723"/>
            <a:ext cx="784698" cy="36965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33A1B3C-A0AB-4F00-8509-34F1A2EF2912}"/>
              </a:ext>
            </a:extLst>
          </p:cNvPr>
          <p:cNvSpPr/>
          <p:nvPr/>
        </p:nvSpPr>
        <p:spPr>
          <a:xfrm>
            <a:off x="9118501" y="3326038"/>
            <a:ext cx="784698" cy="36965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99EE1E87-681C-4D4E-8AA0-298C7DC82404}"/>
              </a:ext>
            </a:extLst>
          </p:cNvPr>
          <p:cNvSpPr/>
          <p:nvPr/>
        </p:nvSpPr>
        <p:spPr>
          <a:xfrm>
            <a:off x="9935867" y="3695689"/>
            <a:ext cx="784698" cy="75251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4DEF978D-704E-4504-BC92-BE3E1A483469}"/>
              </a:ext>
            </a:extLst>
          </p:cNvPr>
          <p:cNvGrpSpPr/>
          <p:nvPr/>
        </p:nvGrpSpPr>
        <p:grpSpPr>
          <a:xfrm>
            <a:off x="6316554" y="5075077"/>
            <a:ext cx="5035827" cy="1005077"/>
            <a:chOff x="6316554" y="5075077"/>
            <a:chExt cx="5035827" cy="1005077"/>
          </a:xfrm>
        </p:grpSpPr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D3DE1D35-AAE4-42B5-AF44-11C3EEC2ED18}"/>
                </a:ext>
              </a:extLst>
            </p:cNvPr>
            <p:cNvSpPr/>
            <p:nvPr/>
          </p:nvSpPr>
          <p:spPr>
            <a:xfrm>
              <a:off x="6316554" y="5418965"/>
              <a:ext cx="5035827" cy="30777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D25CFDDB-4402-43D2-BB32-88AC48B245FE}"/>
                </a:ext>
              </a:extLst>
            </p:cNvPr>
            <p:cNvSpPr/>
            <p:nvPr/>
          </p:nvSpPr>
          <p:spPr>
            <a:xfrm>
              <a:off x="6316554" y="5772377"/>
              <a:ext cx="5035827" cy="30777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550950F9-CC1D-47D4-951E-041AB1C7C21A}"/>
                </a:ext>
              </a:extLst>
            </p:cNvPr>
            <p:cNvSpPr/>
            <p:nvPr/>
          </p:nvSpPr>
          <p:spPr>
            <a:xfrm>
              <a:off x="6316554" y="5075077"/>
              <a:ext cx="5035827" cy="307777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8862D2D-9370-4E47-A543-83D2497B2C53}"/>
              </a:ext>
            </a:extLst>
          </p:cNvPr>
          <p:cNvSpPr txBox="1"/>
          <p:nvPr/>
        </p:nvSpPr>
        <p:spPr>
          <a:xfrm>
            <a:off x="1684427" y="6172327"/>
            <a:ext cx="9379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A499"/>
                </a:solidFill>
              </a:rPr>
              <a:t>Obě možnosti připadají v úvahu, pro výběr je vhodné se podívat na velikost efektů (rozdíl mediánů svítivosti dvojic výrobců).</a:t>
            </a:r>
          </a:p>
        </p:txBody>
      </p:sp>
    </p:spTree>
    <p:extLst>
      <p:ext uri="{BB962C8B-B14F-4D97-AF65-F5344CB8AC3E}">
        <p14:creationId xmlns:p14="http://schemas.microsoft.com/office/powerpoint/2010/main" val="1542168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rychlost připojení k internetu v závislosti na typu připojení – ADSL, Kabel, Optika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byla zvolena </a:t>
            </a:r>
            <a:r>
              <a:rPr lang="cs-CZ" sz="1800" b="1" dirty="0"/>
              <a:t>ANOVA</a:t>
            </a:r>
            <a:r>
              <a:rPr lang="cs-CZ" sz="1800" dirty="0"/>
              <a:t>, nulová hypotéza o shodě středních hodnot byla </a:t>
            </a:r>
            <a:r>
              <a:rPr lang="cs-CZ" sz="1800" b="1" dirty="0"/>
              <a:t>zamítnuta</a:t>
            </a:r>
            <a:r>
              <a:rPr lang="cs-CZ" sz="1800" dirty="0"/>
              <a:t>,    a proto pokračujeme k </a:t>
            </a:r>
            <a:r>
              <a:rPr lang="cs-CZ" sz="1800" b="1" dirty="0" err="1"/>
              <a:t>pos</a:t>
            </a:r>
            <a:r>
              <a:rPr lang="cs-CZ" sz="1800" b="1" dirty="0"/>
              <a:t> hoc analýze </a:t>
            </a:r>
            <a:r>
              <a:rPr lang="cs-CZ" sz="1800" dirty="0"/>
              <a:t>(</a:t>
            </a:r>
            <a:r>
              <a:rPr lang="cs-CZ" sz="1800" dirty="0" err="1"/>
              <a:t>Tukey</a:t>
            </a:r>
            <a:r>
              <a:rPr lang="en-US" sz="1800" dirty="0"/>
              <a:t> </a:t>
            </a:r>
            <a:r>
              <a:rPr lang="cs-CZ" sz="1800" dirty="0"/>
              <a:t>HSD).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58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5: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377118" y="2577053"/>
          <a:ext cx="3126888" cy="1578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819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ADSL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Kabel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Optika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ADSL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0,022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0,431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Kabel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0,633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Optika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432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916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1836429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500" dirty="0" err="1">
                          <a:solidFill>
                            <a:schemeClr val="tx1"/>
                          </a:solidFill>
                        </a:rPr>
                        <a:t>Prům</a:t>
                      </a:r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. rychlost připojení (MB/s)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ADSL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Kabel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Optika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600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rychlost připojení k internetu v závislosti na typu připojení – ADSL, Kabel, Optika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byla zvolena </a:t>
            </a:r>
            <a:r>
              <a:rPr lang="cs-CZ" sz="1800" b="1" dirty="0"/>
              <a:t>ANOVA</a:t>
            </a:r>
            <a:r>
              <a:rPr lang="cs-CZ" sz="1800" dirty="0"/>
              <a:t>, nulová hypotéza o shodě středních hodnot byla </a:t>
            </a:r>
            <a:r>
              <a:rPr lang="cs-CZ" sz="1800" b="1" dirty="0"/>
              <a:t>zamítnuta</a:t>
            </a:r>
            <a:r>
              <a:rPr lang="cs-CZ" sz="1800" dirty="0"/>
              <a:t>,    a proto pokračujeme k </a:t>
            </a:r>
            <a:r>
              <a:rPr lang="cs-CZ" sz="1800" b="1" dirty="0" err="1"/>
              <a:t>pos</a:t>
            </a:r>
            <a:r>
              <a:rPr lang="cs-CZ" sz="1800" b="1" dirty="0"/>
              <a:t> hoc analýze </a:t>
            </a:r>
            <a:r>
              <a:rPr lang="cs-CZ" sz="1800" dirty="0"/>
              <a:t>(</a:t>
            </a:r>
            <a:r>
              <a:rPr lang="cs-CZ" sz="1800" dirty="0" err="1"/>
              <a:t>Tukey</a:t>
            </a:r>
            <a:r>
              <a:rPr lang="en-US" sz="1800" dirty="0"/>
              <a:t> </a:t>
            </a:r>
            <a:r>
              <a:rPr lang="cs-CZ" sz="1800" dirty="0"/>
              <a:t>HSD).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59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5: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377118" y="2577053"/>
          <a:ext cx="3126888" cy="1578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819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ADSL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Kabel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Optika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ADSL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0,431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Kabel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0,633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Optika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x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432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916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1836429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500" dirty="0" err="1">
                          <a:solidFill>
                            <a:schemeClr val="tx1"/>
                          </a:solidFill>
                        </a:rPr>
                        <a:t>Prům</a:t>
                      </a:r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. rychlost připojení (MB/s)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ADSL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Kabel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Optika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43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60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Se zvyšujícím se počtem testů roste pravděpodobnost získání falešně pozitivního výsledku (chyba I. druhu), tedy pravděpodobnost toho, že se při našem testování zmýlíme a ukážeme na statisticky významný rozdíl tam, kde ve skutečnosti žádný neexistuje.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Vícevýběrové</a:t>
            </a:r>
            <a:r>
              <a:rPr lang="cs-CZ" dirty="0"/>
              <a:t> testy vs. vícenásobné porovnávání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97BE9657-D1C5-49FC-A840-7F48E580A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" r="50054"/>
          <a:stretch/>
        </p:blipFill>
        <p:spPr>
          <a:xfrm>
            <a:off x="592668" y="1443656"/>
            <a:ext cx="5274945" cy="370740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8E08FB18-720F-4F3A-832D-CF76B1E5D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61"/>
          <a:stretch/>
        </p:blipFill>
        <p:spPr>
          <a:xfrm>
            <a:off x="6324388" y="1443656"/>
            <a:ext cx="5274945" cy="37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152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rychlost připojení k internetu v závislosti na typu připojení – ADSL, Kabel, Optika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byla zvolena </a:t>
            </a:r>
            <a:r>
              <a:rPr lang="cs-CZ" sz="1800" b="1" dirty="0"/>
              <a:t>ANOVA</a:t>
            </a:r>
            <a:r>
              <a:rPr lang="cs-CZ" sz="1800" dirty="0"/>
              <a:t>, nulová hypotéza o shodě středních hodnot byla </a:t>
            </a:r>
            <a:r>
              <a:rPr lang="cs-CZ" sz="1800" b="1" dirty="0"/>
              <a:t>zamítnuta</a:t>
            </a:r>
            <a:r>
              <a:rPr lang="cs-CZ" sz="1800" dirty="0"/>
              <a:t>,    a proto pokračujeme k </a:t>
            </a:r>
            <a:r>
              <a:rPr lang="cs-CZ" sz="1800" b="1" dirty="0" err="1"/>
              <a:t>pos</a:t>
            </a:r>
            <a:r>
              <a:rPr lang="cs-CZ" sz="1800" b="1" dirty="0"/>
              <a:t> hoc analýze </a:t>
            </a:r>
            <a:r>
              <a:rPr lang="cs-CZ" sz="1800" dirty="0"/>
              <a:t>(</a:t>
            </a:r>
            <a:r>
              <a:rPr lang="cs-CZ" sz="1800" dirty="0" err="1"/>
              <a:t>Tukey</a:t>
            </a:r>
            <a:r>
              <a:rPr lang="en-US" sz="1800" dirty="0"/>
              <a:t> </a:t>
            </a:r>
            <a:r>
              <a:rPr lang="cs-CZ" sz="1800" dirty="0"/>
              <a:t>HSD).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60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5: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377118" y="2577053"/>
          <a:ext cx="3126888" cy="1578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819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ADSL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Kabel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Optika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ADSL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0,431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Kabel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0,633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Optika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x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B5C74F8-E890-4EE7-A5CC-D4CDE0509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685719"/>
              </p:ext>
            </p:extLst>
          </p:nvPr>
        </p:nvGraphicFramePr>
        <p:xfrm>
          <a:off x="8163696" y="2586291"/>
          <a:ext cx="3162974" cy="1499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331">
                  <a:extLst>
                    <a:ext uri="{9D8B030D-6E8A-4147-A177-3AD203B41FA5}">
                      <a16:colId xmlns:a16="http://schemas.microsoft.com/office/drawing/2014/main" val="136146061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686929761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4119861187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1453505411"/>
                    </a:ext>
                  </a:extLst>
                </a:gridCol>
              </a:tblGrid>
              <a:tr h="37493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Písmenkové schéma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65582108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Kabel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689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Optika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80904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ADSL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10632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432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916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1836429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500" dirty="0" err="1">
                          <a:solidFill>
                            <a:schemeClr val="tx1"/>
                          </a:solidFill>
                        </a:rPr>
                        <a:t>Prům</a:t>
                      </a:r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. rychlost připojení (MB/s)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ADSL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Kabel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Optika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3887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rychlost připojení k internetu v závislosti na typu připojení – ADSL, Kabel, Optika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byla zvolena </a:t>
            </a:r>
            <a:r>
              <a:rPr lang="cs-CZ" sz="1800" b="1" dirty="0"/>
              <a:t>ANOVA</a:t>
            </a:r>
            <a:r>
              <a:rPr lang="cs-CZ" sz="1800" dirty="0"/>
              <a:t>, nulová hypotéza o shodě středních hodnot byla </a:t>
            </a:r>
            <a:r>
              <a:rPr lang="cs-CZ" sz="1800" b="1" dirty="0"/>
              <a:t>zamítnuta</a:t>
            </a:r>
            <a:r>
              <a:rPr lang="cs-CZ" sz="1800" dirty="0"/>
              <a:t>,    a proto pokračujeme k </a:t>
            </a:r>
            <a:r>
              <a:rPr lang="cs-CZ" sz="1800" b="1" dirty="0" err="1"/>
              <a:t>pos</a:t>
            </a:r>
            <a:r>
              <a:rPr lang="cs-CZ" sz="1800" b="1" dirty="0"/>
              <a:t> hoc analýze </a:t>
            </a:r>
            <a:r>
              <a:rPr lang="cs-CZ" sz="1800" dirty="0"/>
              <a:t>(</a:t>
            </a:r>
            <a:r>
              <a:rPr lang="cs-CZ" sz="1800" dirty="0" err="1"/>
              <a:t>Tukey</a:t>
            </a:r>
            <a:r>
              <a:rPr lang="en-US" sz="1800" dirty="0"/>
              <a:t> </a:t>
            </a:r>
            <a:r>
              <a:rPr lang="cs-CZ" sz="1800" dirty="0"/>
              <a:t>HSD).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61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5: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377118" y="2577053"/>
          <a:ext cx="3126888" cy="1578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819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ADSL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Kabel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Optika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ADSL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0,431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Kabel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0,633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Optika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x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CAD76A2D-A85B-458E-9EBD-8CB72472519D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4702694"/>
          <a:ext cx="5035827" cy="1065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918">
                  <a:extLst>
                    <a:ext uri="{9D8B030D-6E8A-4147-A177-3AD203B41FA5}">
                      <a16:colId xmlns:a16="http://schemas.microsoft.com/office/drawing/2014/main" val="4171568473"/>
                    </a:ext>
                  </a:extLst>
                </a:gridCol>
                <a:gridCol w="4402909">
                  <a:extLst>
                    <a:ext uri="{9D8B030D-6E8A-4147-A177-3AD203B41FA5}">
                      <a16:colId xmlns:a16="http://schemas.microsoft.com/office/drawing/2014/main" val="2423090941"/>
                    </a:ext>
                  </a:extLst>
                </a:gridCol>
              </a:tblGrid>
              <a:tr h="3696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Výsledné pořadí (od nejrychlejšího) - 1. možnost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25274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Kabel, Optika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92110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ADSL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56717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B5C74F8-E890-4EE7-A5CC-D4CDE0509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078365"/>
              </p:ext>
            </p:extLst>
          </p:nvPr>
        </p:nvGraphicFramePr>
        <p:xfrm>
          <a:off x="8163696" y="2586291"/>
          <a:ext cx="3162974" cy="1499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331">
                  <a:extLst>
                    <a:ext uri="{9D8B030D-6E8A-4147-A177-3AD203B41FA5}">
                      <a16:colId xmlns:a16="http://schemas.microsoft.com/office/drawing/2014/main" val="136146061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686929761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4119861187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1453505411"/>
                    </a:ext>
                  </a:extLst>
                </a:gridCol>
              </a:tblGrid>
              <a:tr h="37493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Písmenkové schéma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65582108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Kabel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689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Optika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80904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ADSL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10632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432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916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1836429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500" dirty="0" err="1">
                          <a:solidFill>
                            <a:schemeClr val="tx1"/>
                          </a:solidFill>
                        </a:rPr>
                        <a:t>Prům</a:t>
                      </a:r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. rychlost připojení (MB/s)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ADSL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Kabel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Optika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4550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rychlost připojení k internetu v závislosti na typu připojení – ADSL, Kabel, Optika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byla zvolena </a:t>
            </a:r>
            <a:r>
              <a:rPr lang="cs-CZ" sz="1800" b="1" dirty="0"/>
              <a:t>ANOVA</a:t>
            </a:r>
            <a:r>
              <a:rPr lang="cs-CZ" sz="1800" dirty="0"/>
              <a:t>, nulová hypotéza o shodě středních hodnot byla </a:t>
            </a:r>
            <a:r>
              <a:rPr lang="cs-CZ" sz="1800" b="1" dirty="0"/>
              <a:t>zamítnuta</a:t>
            </a:r>
            <a:r>
              <a:rPr lang="cs-CZ" sz="1800" dirty="0"/>
              <a:t>,    a proto pokračujeme k </a:t>
            </a:r>
            <a:r>
              <a:rPr lang="cs-CZ" sz="1800" b="1" dirty="0" err="1"/>
              <a:t>pos</a:t>
            </a:r>
            <a:r>
              <a:rPr lang="cs-CZ" sz="1800" b="1" dirty="0"/>
              <a:t> hoc analýze </a:t>
            </a:r>
            <a:r>
              <a:rPr lang="cs-CZ" sz="1800" dirty="0"/>
              <a:t>(</a:t>
            </a:r>
            <a:r>
              <a:rPr lang="cs-CZ" sz="1800" dirty="0" err="1"/>
              <a:t>Tukey</a:t>
            </a:r>
            <a:r>
              <a:rPr lang="en-US" sz="1800" dirty="0"/>
              <a:t> </a:t>
            </a:r>
            <a:r>
              <a:rPr lang="cs-CZ" sz="1800" dirty="0"/>
              <a:t>HSD).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62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5: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377118" y="2577053"/>
          <a:ext cx="3126888" cy="1578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819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ADSL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Kabel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Optika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ADSL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0,431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Kabel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0,633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Optika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x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CAD76A2D-A85B-458E-9EBD-8CB72472519D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4702694"/>
          <a:ext cx="5035827" cy="1065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918">
                  <a:extLst>
                    <a:ext uri="{9D8B030D-6E8A-4147-A177-3AD203B41FA5}">
                      <a16:colId xmlns:a16="http://schemas.microsoft.com/office/drawing/2014/main" val="4171568473"/>
                    </a:ext>
                  </a:extLst>
                </a:gridCol>
                <a:gridCol w="4402909">
                  <a:extLst>
                    <a:ext uri="{9D8B030D-6E8A-4147-A177-3AD203B41FA5}">
                      <a16:colId xmlns:a16="http://schemas.microsoft.com/office/drawing/2014/main" val="2423090941"/>
                    </a:ext>
                  </a:extLst>
                </a:gridCol>
              </a:tblGrid>
              <a:tr h="3696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Výsledné pořadí (od nejrychlejšího) - 1. možnost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25274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Kabel, Optika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92110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ADSL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56717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B5C74F8-E890-4EE7-A5CC-D4CDE0509E50}"/>
              </a:ext>
            </a:extLst>
          </p:cNvPr>
          <p:cNvGraphicFramePr>
            <a:graphicFrameLocks noGrp="1"/>
          </p:cNvGraphicFramePr>
          <p:nvPr/>
        </p:nvGraphicFramePr>
        <p:xfrm>
          <a:off x="8163696" y="2586291"/>
          <a:ext cx="3162974" cy="1499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331">
                  <a:extLst>
                    <a:ext uri="{9D8B030D-6E8A-4147-A177-3AD203B41FA5}">
                      <a16:colId xmlns:a16="http://schemas.microsoft.com/office/drawing/2014/main" val="136146061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686929761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4119861187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1453505411"/>
                    </a:ext>
                  </a:extLst>
                </a:gridCol>
              </a:tblGrid>
              <a:tr h="37493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Písmenkové schéma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65582108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Kabel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689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Optika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80904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ADSL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10632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8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432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916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1836429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500" dirty="0" err="1">
                          <a:solidFill>
                            <a:schemeClr val="tx1"/>
                          </a:solidFill>
                        </a:rPr>
                        <a:t>Prům</a:t>
                      </a:r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. rychlost připojení (MB/s)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ADSL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Kabel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Optika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3DD381F5-FB65-4B28-BDAA-EF6827552A6E}"/>
              </a:ext>
            </a:extLst>
          </p:cNvPr>
          <p:cNvGraphicFramePr>
            <a:graphicFrameLocks noGrp="1"/>
          </p:cNvGraphicFramePr>
          <p:nvPr/>
        </p:nvGraphicFramePr>
        <p:xfrm>
          <a:off x="6316556" y="4682123"/>
          <a:ext cx="5035827" cy="1065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918">
                  <a:extLst>
                    <a:ext uri="{9D8B030D-6E8A-4147-A177-3AD203B41FA5}">
                      <a16:colId xmlns:a16="http://schemas.microsoft.com/office/drawing/2014/main" val="4171568473"/>
                    </a:ext>
                  </a:extLst>
                </a:gridCol>
                <a:gridCol w="4402909">
                  <a:extLst>
                    <a:ext uri="{9D8B030D-6E8A-4147-A177-3AD203B41FA5}">
                      <a16:colId xmlns:a16="http://schemas.microsoft.com/office/drawing/2014/main" val="2423090941"/>
                    </a:ext>
                  </a:extLst>
                </a:gridCol>
              </a:tblGrid>
              <a:tr h="3696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Výsledné pořadí (od nejrychlejšího) - 2. možnost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25274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Kabel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192110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Optika, ADSL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956717"/>
                  </a:ext>
                </a:extLst>
              </a:tr>
            </a:tbl>
          </a:graphicData>
        </a:graphic>
      </p:graphicFrame>
      <p:sp>
        <p:nvSpPr>
          <p:cNvPr id="17" name="Obdélník 16">
            <a:extLst>
              <a:ext uri="{FF2B5EF4-FFF2-40B4-BE49-F238E27FC236}">
                <a16:creationId xmlns:a16="http://schemas.microsoft.com/office/drawing/2014/main" id="{3FD76C60-328C-463B-8B97-40614BC82AAB}"/>
              </a:ext>
            </a:extLst>
          </p:cNvPr>
          <p:cNvSpPr/>
          <p:nvPr/>
        </p:nvSpPr>
        <p:spPr>
          <a:xfrm>
            <a:off x="8882328" y="2955679"/>
            <a:ext cx="845331" cy="38048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C030AC1-623C-4CAD-B506-F898604FFB11}"/>
              </a:ext>
            </a:extLst>
          </p:cNvPr>
          <p:cNvSpPr/>
          <p:nvPr/>
        </p:nvSpPr>
        <p:spPr>
          <a:xfrm>
            <a:off x="9727659" y="3328028"/>
            <a:ext cx="784698" cy="75801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9B42920-1795-4568-879B-DEA24426388C}"/>
              </a:ext>
            </a:extLst>
          </p:cNvPr>
          <p:cNvGrpSpPr/>
          <p:nvPr/>
        </p:nvGrpSpPr>
        <p:grpSpPr>
          <a:xfrm>
            <a:off x="6316554" y="5075077"/>
            <a:ext cx="5035827" cy="651665"/>
            <a:chOff x="6316554" y="5075077"/>
            <a:chExt cx="5035827" cy="651665"/>
          </a:xfrm>
        </p:grpSpPr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0D660A85-1A55-4061-AB8E-E1621BC5FBD1}"/>
                </a:ext>
              </a:extLst>
            </p:cNvPr>
            <p:cNvSpPr/>
            <p:nvPr/>
          </p:nvSpPr>
          <p:spPr>
            <a:xfrm>
              <a:off x="6316554" y="5418965"/>
              <a:ext cx="5035827" cy="30777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30F1D378-B735-4BFF-9D77-872424B176EC}"/>
                </a:ext>
              </a:extLst>
            </p:cNvPr>
            <p:cNvSpPr/>
            <p:nvPr/>
          </p:nvSpPr>
          <p:spPr>
            <a:xfrm>
              <a:off x="6316554" y="5075077"/>
              <a:ext cx="5035827" cy="307777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564029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6" y="1346200"/>
            <a:ext cx="11237383" cy="5148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Porovnáváme rychlost připojení k internetu v závislosti na typu připojení – ADSL, Kabel, Optika</a:t>
            </a:r>
          </a:p>
          <a:p>
            <a:pPr>
              <a:lnSpc>
                <a:spcPct val="10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Co víme: Po ověření předpokladů byla zvolena </a:t>
            </a:r>
            <a:r>
              <a:rPr lang="cs-CZ" sz="1800" b="1" dirty="0"/>
              <a:t>ANOVA</a:t>
            </a:r>
            <a:r>
              <a:rPr lang="cs-CZ" sz="1800" dirty="0"/>
              <a:t>, nulová hypotéza o shodě středních hodnot byla </a:t>
            </a:r>
            <a:r>
              <a:rPr lang="cs-CZ" sz="1800" b="1" dirty="0"/>
              <a:t>zamítnuta</a:t>
            </a:r>
            <a:r>
              <a:rPr lang="cs-CZ" sz="1800" dirty="0"/>
              <a:t>,    a proto pokračujeme k </a:t>
            </a:r>
            <a:r>
              <a:rPr lang="cs-CZ" sz="1800" b="1" dirty="0" err="1"/>
              <a:t>pos</a:t>
            </a:r>
            <a:r>
              <a:rPr lang="cs-CZ" sz="1800" b="1" dirty="0"/>
              <a:t> hoc analýze </a:t>
            </a:r>
            <a:r>
              <a:rPr lang="cs-CZ" sz="1800" dirty="0"/>
              <a:t>(</a:t>
            </a:r>
            <a:r>
              <a:rPr lang="cs-CZ" sz="1800" dirty="0" err="1"/>
              <a:t>Tukey</a:t>
            </a:r>
            <a:r>
              <a:rPr lang="en-US" sz="1800" dirty="0"/>
              <a:t> </a:t>
            </a:r>
            <a:r>
              <a:rPr lang="cs-CZ" sz="1800" dirty="0"/>
              <a:t>HSD).</a:t>
            </a:r>
          </a:p>
          <a:p>
            <a:pPr marL="0" indent="0">
              <a:buClr>
                <a:srgbClr val="00A499"/>
              </a:buClr>
              <a:buNone/>
            </a:pPr>
            <a:endParaRPr lang="cs-CZ" sz="1700" dirty="0"/>
          </a:p>
          <a:p>
            <a:pPr marL="457200" lvl="1" indent="0">
              <a:buClr>
                <a:srgbClr val="00A499"/>
              </a:buClr>
              <a:buNone/>
            </a:pPr>
            <a:endParaRPr lang="cs-CZ" sz="1700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63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Příklad 5: Interpretace výsledků post hoc analýzy (homogenní skupiny)</a:t>
            </a:r>
          </a:p>
        </p:txBody>
      </p:sp>
      <p:pic>
        <p:nvPicPr>
          <p:cNvPr id="12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5DE3D7C-A997-4A23-B0BA-B2F27D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C10A26C-A5D5-487C-B430-26AE6EECF7FF}"/>
              </a:ext>
            </a:extLst>
          </p:cNvPr>
          <p:cNvGraphicFramePr>
            <a:graphicFrameLocks noGrp="1"/>
          </p:cNvGraphicFramePr>
          <p:nvPr/>
        </p:nvGraphicFramePr>
        <p:xfrm>
          <a:off x="4377118" y="2577053"/>
          <a:ext cx="3126888" cy="1578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819">
                  <a:extLst>
                    <a:ext uri="{9D8B030D-6E8A-4147-A177-3AD203B41FA5}">
                      <a16:colId xmlns:a16="http://schemas.microsoft.com/office/drawing/2014/main" val="2165400213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2402831929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307886784"/>
                    </a:ext>
                  </a:extLst>
                </a:gridCol>
                <a:gridCol w="762023">
                  <a:extLst>
                    <a:ext uri="{9D8B030D-6E8A-4147-A177-3AD203B41FA5}">
                      <a16:colId xmlns:a16="http://schemas.microsoft.com/office/drawing/2014/main" val="2370939663"/>
                    </a:ext>
                  </a:extLst>
                </a:gridCol>
              </a:tblGrid>
              <a:tr h="3881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post hoc analýzy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11827"/>
                  </a:ext>
                </a:extLst>
              </a:tr>
              <a:tr h="268416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ADSL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Kabel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Optika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26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ADSL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0,431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1367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Kabel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0,633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70298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Optika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x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5789"/>
                  </a:ext>
                </a:extLst>
              </a:tr>
            </a:tbl>
          </a:graphicData>
        </a:graphic>
      </p:graphicFrame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CAD76A2D-A85B-458E-9EBD-8CB72472519D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4702694"/>
          <a:ext cx="5035827" cy="1065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918">
                  <a:extLst>
                    <a:ext uri="{9D8B030D-6E8A-4147-A177-3AD203B41FA5}">
                      <a16:colId xmlns:a16="http://schemas.microsoft.com/office/drawing/2014/main" val="4171568473"/>
                    </a:ext>
                  </a:extLst>
                </a:gridCol>
                <a:gridCol w="4402909">
                  <a:extLst>
                    <a:ext uri="{9D8B030D-6E8A-4147-A177-3AD203B41FA5}">
                      <a16:colId xmlns:a16="http://schemas.microsoft.com/office/drawing/2014/main" val="2423090941"/>
                    </a:ext>
                  </a:extLst>
                </a:gridCol>
              </a:tblGrid>
              <a:tr h="3696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Výsledné pořadí (od nejrychlejšího) - 1. možnost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25274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Kabel, Optika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92110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effectLst/>
                        </a:rPr>
                        <a:t>ADSL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56717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B5C74F8-E890-4EE7-A5CC-D4CDE0509E50}"/>
              </a:ext>
            </a:extLst>
          </p:cNvPr>
          <p:cNvGraphicFramePr>
            <a:graphicFrameLocks noGrp="1"/>
          </p:cNvGraphicFramePr>
          <p:nvPr/>
        </p:nvGraphicFramePr>
        <p:xfrm>
          <a:off x="8163696" y="2586291"/>
          <a:ext cx="3162974" cy="1499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331">
                  <a:extLst>
                    <a:ext uri="{9D8B030D-6E8A-4147-A177-3AD203B41FA5}">
                      <a16:colId xmlns:a16="http://schemas.microsoft.com/office/drawing/2014/main" val="1361460610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686929761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4119861187"/>
                    </a:ext>
                  </a:extLst>
                </a:gridCol>
                <a:gridCol w="806881">
                  <a:extLst>
                    <a:ext uri="{9D8B030D-6E8A-4147-A177-3AD203B41FA5}">
                      <a16:colId xmlns:a16="http://schemas.microsoft.com/office/drawing/2014/main" val="1453505411"/>
                    </a:ext>
                  </a:extLst>
                </a:gridCol>
              </a:tblGrid>
              <a:tr h="37493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Písmenkové schéma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65582108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Kabel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6892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Optika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80904"/>
                  </a:ext>
                </a:extLst>
              </a:tr>
              <a:tr h="3749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ADSL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10632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D78108-C403-4554-A308-E1C418A22905}"/>
              </a:ext>
            </a:extLst>
          </p:cNvPr>
          <p:cNvSpPr txBox="1"/>
          <p:nvPr/>
        </p:nvSpPr>
        <p:spPr>
          <a:xfrm>
            <a:off x="2694624" y="6186685"/>
            <a:ext cx="6323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Námět</a:t>
            </a:r>
            <a:r>
              <a:rPr lang="cs-CZ" sz="1400" i="1" dirty="0"/>
              <a:t>: Adéla </a:t>
            </a:r>
            <a:r>
              <a:rPr lang="cs-CZ" sz="1400" i="1" dirty="0" err="1"/>
              <a:t>Vrtková</a:t>
            </a:r>
            <a:r>
              <a:rPr lang="cs-CZ" sz="1400" i="1" dirty="0"/>
              <a:t>: </a:t>
            </a:r>
            <a:r>
              <a:rPr lang="cs-CZ" sz="14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https://homel.vsb.cz/~vrt0020/statistika/ANOVA_PostHoc.pdf</a:t>
            </a:r>
            <a:endParaRPr lang="cs-CZ" sz="1400" i="1" dirty="0"/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8F79F0EB-0D28-409C-8AF1-2E0E7D488270}"/>
              </a:ext>
            </a:extLst>
          </p:cNvPr>
          <p:cNvGraphicFramePr>
            <a:graphicFrameLocks noGrp="1"/>
          </p:cNvGraphicFramePr>
          <p:nvPr/>
        </p:nvGraphicFramePr>
        <p:xfrm>
          <a:off x="904735" y="2573522"/>
          <a:ext cx="2825345" cy="1432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916">
                  <a:extLst>
                    <a:ext uri="{9D8B030D-6E8A-4147-A177-3AD203B41FA5}">
                      <a16:colId xmlns:a16="http://schemas.microsoft.com/office/drawing/2014/main" val="3986919679"/>
                    </a:ext>
                  </a:extLst>
                </a:gridCol>
                <a:gridCol w="1836429">
                  <a:extLst>
                    <a:ext uri="{9D8B030D-6E8A-4147-A177-3AD203B41FA5}">
                      <a16:colId xmlns:a16="http://schemas.microsoft.com/office/drawing/2014/main" val="1086784141"/>
                    </a:ext>
                  </a:extLst>
                </a:gridCol>
              </a:tblGrid>
              <a:tr h="42704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500" dirty="0" err="1">
                          <a:solidFill>
                            <a:schemeClr val="tx1"/>
                          </a:solidFill>
                        </a:rPr>
                        <a:t>Prům</a:t>
                      </a:r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. rychlost připojení (MB/s)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89657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ADSL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7843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Kabel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88490"/>
                  </a:ext>
                </a:extLst>
              </a:tr>
              <a:tr h="32392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Optika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2156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3DD381F5-FB65-4B28-BDAA-EF6827552A6E}"/>
              </a:ext>
            </a:extLst>
          </p:cNvPr>
          <p:cNvGraphicFramePr>
            <a:graphicFrameLocks noGrp="1"/>
          </p:cNvGraphicFramePr>
          <p:nvPr/>
        </p:nvGraphicFramePr>
        <p:xfrm>
          <a:off x="6316556" y="4682123"/>
          <a:ext cx="5035827" cy="1065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918">
                  <a:extLst>
                    <a:ext uri="{9D8B030D-6E8A-4147-A177-3AD203B41FA5}">
                      <a16:colId xmlns:a16="http://schemas.microsoft.com/office/drawing/2014/main" val="4171568473"/>
                    </a:ext>
                  </a:extLst>
                </a:gridCol>
                <a:gridCol w="4402909">
                  <a:extLst>
                    <a:ext uri="{9D8B030D-6E8A-4147-A177-3AD203B41FA5}">
                      <a16:colId xmlns:a16="http://schemas.microsoft.com/office/drawing/2014/main" val="2423090941"/>
                    </a:ext>
                  </a:extLst>
                </a:gridCol>
              </a:tblGrid>
              <a:tr h="3696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Výsledné pořadí (od nejrychlejšího) - 2. možnost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25274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Kabel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192110"/>
                  </a:ext>
                </a:extLst>
              </a:tr>
              <a:tr h="347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Optika, ADSL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956717"/>
                  </a:ext>
                </a:extLst>
              </a:tr>
            </a:tbl>
          </a:graphicData>
        </a:graphic>
      </p:graphicFrame>
      <p:sp>
        <p:nvSpPr>
          <p:cNvPr id="17" name="Obdélník 16">
            <a:extLst>
              <a:ext uri="{FF2B5EF4-FFF2-40B4-BE49-F238E27FC236}">
                <a16:creationId xmlns:a16="http://schemas.microsoft.com/office/drawing/2014/main" id="{3FD76C60-328C-463B-8B97-40614BC82AAB}"/>
              </a:ext>
            </a:extLst>
          </p:cNvPr>
          <p:cNvSpPr/>
          <p:nvPr/>
        </p:nvSpPr>
        <p:spPr>
          <a:xfrm>
            <a:off x="8882328" y="2955679"/>
            <a:ext cx="845331" cy="38048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C030AC1-623C-4CAD-B506-F898604FFB11}"/>
              </a:ext>
            </a:extLst>
          </p:cNvPr>
          <p:cNvSpPr/>
          <p:nvPr/>
        </p:nvSpPr>
        <p:spPr>
          <a:xfrm>
            <a:off x="9727659" y="3328028"/>
            <a:ext cx="784698" cy="75801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9B42920-1795-4568-879B-DEA24426388C}"/>
              </a:ext>
            </a:extLst>
          </p:cNvPr>
          <p:cNvGrpSpPr/>
          <p:nvPr/>
        </p:nvGrpSpPr>
        <p:grpSpPr>
          <a:xfrm>
            <a:off x="6316554" y="5075077"/>
            <a:ext cx="5035827" cy="651665"/>
            <a:chOff x="6316554" y="5075077"/>
            <a:chExt cx="5035827" cy="651665"/>
          </a:xfrm>
        </p:grpSpPr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0D660A85-1A55-4061-AB8E-E1621BC5FBD1}"/>
                </a:ext>
              </a:extLst>
            </p:cNvPr>
            <p:cNvSpPr/>
            <p:nvPr/>
          </p:nvSpPr>
          <p:spPr>
            <a:xfrm>
              <a:off x="6316554" y="5418965"/>
              <a:ext cx="5035827" cy="30777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30F1D378-B735-4BFF-9D77-872424B176EC}"/>
                </a:ext>
              </a:extLst>
            </p:cNvPr>
            <p:cNvSpPr/>
            <p:nvPr/>
          </p:nvSpPr>
          <p:spPr>
            <a:xfrm>
              <a:off x="6316554" y="5075077"/>
              <a:ext cx="5035827" cy="307777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4C58A68-54AC-45A1-B912-49B16C513A56}"/>
              </a:ext>
            </a:extLst>
          </p:cNvPr>
          <p:cNvSpPr txBox="1"/>
          <p:nvPr/>
        </p:nvSpPr>
        <p:spPr>
          <a:xfrm>
            <a:off x="1262646" y="5860263"/>
            <a:ext cx="10056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A499"/>
                </a:solidFill>
              </a:rPr>
              <a:t>Obě možnosti připadají v úvahu, pro výběr je vhodné se podívat na velikost efektů (rozdíl </a:t>
            </a:r>
            <a:r>
              <a:rPr lang="cs-CZ" sz="1400" dirty="0" err="1">
                <a:solidFill>
                  <a:srgbClr val="00A499"/>
                </a:solidFill>
              </a:rPr>
              <a:t>prům</a:t>
            </a:r>
            <a:r>
              <a:rPr lang="cs-CZ" sz="1400" dirty="0">
                <a:solidFill>
                  <a:srgbClr val="00A499"/>
                </a:solidFill>
              </a:rPr>
              <a:t>. rychlostí jednotlivých typů připojení).</a:t>
            </a:r>
          </a:p>
        </p:txBody>
      </p:sp>
    </p:spTree>
    <p:extLst>
      <p:ext uri="{BB962C8B-B14F-4D97-AF65-F5344CB8AC3E}">
        <p14:creationId xmlns:p14="http://schemas.microsoft.com/office/powerpoint/2010/main" val="26111721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4039" y="2103354"/>
            <a:ext cx="4890786" cy="14824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sz="2000" dirty="0" err="1">
                <a:hlinkClick r:id="rId2"/>
              </a:rPr>
              <a:t>martina.litschmannova</a:t>
            </a:r>
            <a:r>
              <a:rPr lang="en-US" sz="2000" dirty="0">
                <a:hlinkClick r:id="rId2"/>
              </a:rPr>
              <a:t>@</a:t>
            </a:r>
            <a:r>
              <a:rPr lang="cs-CZ" sz="2000" dirty="0">
                <a:hlinkClick r:id="rId2"/>
              </a:rPr>
              <a:t>vsb.cz</a:t>
            </a:r>
            <a:endParaRPr lang="cs-CZ" sz="2000" dirty="0"/>
          </a:p>
        </p:txBody>
      </p:sp>
      <p:pic>
        <p:nvPicPr>
          <p:cNvPr id="3" name="Picture 2" descr="http://www.ush.sd/ar/_imgs/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xfrm>
            <a:off x="7883889" y="2103354"/>
            <a:ext cx="3494026" cy="28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" y="5403512"/>
            <a:ext cx="5768098" cy="7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endParaRPr lang="cs-CZ" sz="2000" b="1" dirty="0"/>
              </a:p>
              <a:p>
                <a:pPr marL="0" indent="0" algn="just">
                  <a:buNone/>
                </a:pPr>
                <a:endParaRPr lang="cs-CZ" b="1" dirty="0"/>
              </a:p>
              <a:p>
                <a:pPr marL="0" indent="0" algn="just">
                  <a:buNone/>
                </a:pPr>
                <a:endParaRPr lang="cs-CZ" sz="2000" b="1" dirty="0"/>
              </a:p>
              <a:p>
                <a:pPr marL="0" indent="0" algn="just">
                  <a:buNone/>
                </a:pPr>
                <a:endParaRPr lang="cs-CZ" b="1" dirty="0"/>
              </a:p>
              <a:p>
                <a:pPr marL="0" indent="0" algn="just">
                  <a:buNone/>
                </a:pPr>
                <a:endParaRPr lang="cs-CZ" sz="2000" b="1" dirty="0"/>
              </a:p>
              <a:p>
                <a:pPr marL="0" indent="0" algn="just">
                  <a:buNone/>
                </a:pPr>
                <a:endParaRPr lang="cs-CZ" b="1" dirty="0"/>
              </a:p>
              <a:p>
                <a:pPr marL="0" indent="0" algn="just">
                  <a:buNone/>
                </a:pPr>
                <a:endParaRPr lang="cs-CZ" sz="2000" b="1" dirty="0"/>
              </a:p>
              <a:p>
                <a:pPr marL="0" indent="0" algn="just">
                  <a:buNone/>
                </a:pPr>
                <a:endParaRPr lang="cs-CZ" b="1" dirty="0"/>
              </a:p>
              <a:p>
                <a:pPr marL="0" indent="0" algn="just">
                  <a:buNone/>
                </a:pPr>
                <a:endParaRPr lang="cs-CZ" sz="2000" b="1" dirty="0"/>
              </a:p>
              <a:p>
                <a:pPr marL="0" indent="0" algn="just">
                  <a:buNone/>
                </a:pPr>
                <a:endParaRPr lang="cs-CZ" sz="2000" b="1" dirty="0"/>
              </a:p>
              <a:p>
                <a:pPr marL="0" indent="0" algn="ctr">
                  <a:buClr>
                    <a:srgbClr val="00A499"/>
                  </a:buClr>
                  <a:buNone/>
                </a:pPr>
                <a:r>
                  <a:rPr lang="cs-CZ" sz="2000" b="1" dirty="0" err="1">
                    <a:solidFill>
                      <a:srgbClr val="00A499"/>
                    </a:solidFill>
                  </a:rPr>
                  <a:t>Bonferroniho</a:t>
                </a:r>
                <a:r>
                  <a:rPr lang="cs-CZ" sz="2000" b="1" dirty="0">
                    <a:solidFill>
                      <a:srgbClr val="00A499"/>
                    </a:solidFill>
                  </a:rPr>
                  <a:t> korekce</a:t>
                </a:r>
              </a:p>
              <a:p>
                <a:pPr marL="0" indent="0" algn="ctr">
                  <a:lnSpc>
                    <a:spcPct val="110000"/>
                  </a:lnSpc>
                  <a:buClr>
                    <a:srgbClr val="00A499"/>
                  </a:buClr>
                  <a:buNone/>
                </a:pPr>
                <a:r>
                  <a:rPr lang="cs-CZ" sz="2000" dirty="0"/>
                  <a:t>Snížíme-li hladinu významnosti v každém z dílčích testů na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r>
                  <a:rPr lang="cs-CZ" sz="2000" dirty="0"/>
                  <a:t> (modifikovaná hladina významnosti), celková chyba I. druhu nepřekročí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sz="2000" dirty="0"/>
                  <a:t>.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Vícevýběrové</a:t>
            </a:r>
            <a:r>
              <a:rPr lang="cs-CZ" dirty="0"/>
              <a:t> testy vs. vícenásobné porovnávání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FC265C2-A65C-4E95-B164-86D9C32B9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72"/>
          <a:stretch/>
        </p:blipFill>
        <p:spPr>
          <a:xfrm>
            <a:off x="6236170" y="1308627"/>
            <a:ext cx="4947768" cy="3708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8391E7E-17E8-4775-A7C2-C24761441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" r="49886"/>
          <a:stretch/>
        </p:blipFill>
        <p:spPr>
          <a:xfrm>
            <a:off x="919844" y="1220945"/>
            <a:ext cx="4947769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2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Clr>
                <a:srgbClr val="00A499"/>
              </a:buClr>
              <a:buNone/>
            </a:pPr>
            <a:endParaRPr lang="cs-CZ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Testy shody rozptylů (Testy </a:t>
            </a:r>
            <a:r>
              <a:rPr lang="cs-CZ" dirty="0" err="1"/>
              <a:t>homoskedasticity</a:t>
            </a:r>
            <a:r>
              <a:rPr lang="cs-CZ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EAEF5FF7-4AE5-4917-896E-7C2F6FCAF4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5917378"/>
                  </p:ext>
                </p:extLst>
              </p:nvPr>
            </p:nvGraphicFramePr>
            <p:xfrm>
              <a:off x="525145" y="1232617"/>
              <a:ext cx="11260243" cy="4567775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007534">
                      <a:extLst>
                        <a:ext uri="{9D8B030D-6E8A-4147-A177-3AD203B41FA5}">
                          <a16:colId xmlns:a16="http://schemas.microsoft.com/office/drawing/2014/main" val="1651483855"/>
                        </a:ext>
                      </a:extLst>
                    </a:gridCol>
                    <a:gridCol w="1028700">
                      <a:extLst>
                        <a:ext uri="{9D8B030D-6E8A-4147-A177-3AD203B41FA5}">
                          <a16:colId xmlns:a16="http://schemas.microsoft.com/office/drawing/2014/main" val="1229531240"/>
                        </a:ext>
                      </a:extLst>
                    </a:gridCol>
                    <a:gridCol w="1868805">
                      <a:extLst>
                        <a:ext uri="{9D8B030D-6E8A-4147-A177-3AD203B41FA5}">
                          <a16:colId xmlns:a16="http://schemas.microsoft.com/office/drawing/2014/main" val="2759861197"/>
                        </a:ext>
                      </a:extLst>
                    </a:gridCol>
                    <a:gridCol w="5952333">
                      <a:extLst>
                        <a:ext uri="{9D8B030D-6E8A-4147-A177-3AD203B41FA5}">
                          <a16:colId xmlns:a16="http://schemas.microsoft.com/office/drawing/2014/main" val="4168493264"/>
                        </a:ext>
                      </a:extLst>
                    </a:gridCol>
                    <a:gridCol w="1402871">
                      <a:extLst>
                        <a:ext uri="{9D8B030D-6E8A-4147-A177-3AD203B41FA5}">
                          <a16:colId xmlns:a16="http://schemas.microsoft.com/office/drawing/2014/main" val="3765823181"/>
                        </a:ext>
                      </a:extLst>
                    </a:gridCol>
                  </a:tblGrid>
                  <a:tr h="951230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Mějme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nezávislých výběrů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5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5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s-CZ" sz="15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cs-CZ" sz="15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5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s-CZ" sz="15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cs-CZ" sz="15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5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s-CZ" sz="15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ze spojitého rozdělení.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=1, 2, …, </m:t>
                              </m:r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500" b="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je rozsah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cs-CZ" sz="15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tého</a:t>
                          </a: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výběru: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ij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 sz="15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ij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  <m:sup>
                                  <m:r>
                                    <a:rPr lang="cs-CZ" sz="15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cs-CZ" sz="15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</a:t>
                          </a: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předpokládejme, že rozsahy výběrů nepřesahují 5 % velikosti populace, tj.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≤0,05</m:t>
                              </m:r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neboli</m:t>
                              </m:r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≥20</m:t>
                              </m:r>
                              <m:sSub>
                                <m:sSubPr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pro</m:t>
                              </m:r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 sz="15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cs-CZ" sz="15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5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5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445565"/>
                      </a:ext>
                    </a:extLst>
                  </a:tr>
                  <a:tr h="5230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5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Nulová hypotéza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Další předpoklady testu</a:t>
                          </a:r>
                          <a:endParaRPr lang="cs-CZ" sz="15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Testová statistika </a:t>
                          </a:r>
                          <a14:m>
                            <m:oMath xmlns:m="http://schemas.openxmlformats.org/officeDocument/2006/math">
                              <m:r>
                                <a:rPr lang="cs-CZ" sz="15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d>
                                <m:dPr>
                                  <m:ctrlPr>
                                    <a:rPr lang="cs-CZ" sz="15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5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oMath>
                          </a14:m>
                          <a:endParaRPr lang="cs-CZ" sz="15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Nulové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rozdělení</a:t>
                          </a:r>
                          <a:endParaRPr lang="cs-CZ" sz="15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82652055"/>
                      </a:ext>
                    </a:extLst>
                  </a:tr>
                  <a:tr h="114902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>
                              <a:solidFill>
                                <a:schemeClr val="tx1"/>
                              </a:solidFill>
                              <a:effectLst/>
                            </a:rPr>
                            <a:t>Bartlettův test</a:t>
                          </a:r>
                          <a:endParaRPr lang="cs-CZ" sz="15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cs-CZ" sz="15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5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sz="15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cs-CZ" sz="15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cs-CZ" sz="15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cs-CZ" sz="15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5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sz="15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cs-CZ" sz="15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cs-CZ" sz="15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=…=</m:t>
                                </m:r>
                                <m:sSubSup>
                                  <m:sSubSupPr>
                                    <m:ctrlPr>
                                      <a:rPr lang="cs-CZ" sz="15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5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sz="15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cs-CZ" sz="15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cs-CZ" sz="15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500" dirty="0">
                              <a:solidFill>
                                <a:schemeClr val="tx1"/>
                              </a:solidFill>
                              <a:effectLst/>
                            </a:rPr>
                            <a:t>normalita populací  </a:t>
                          </a:r>
                          <a:endParaRPr lang="cs-CZ" sz="15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cs-CZ" sz="15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5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5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cs-CZ" sz="15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cs-CZ" sz="15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5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cs-CZ" sz="15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cs-CZ" sz="15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cs-CZ" sz="15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cs-CZ" sz="15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𝑙𝑛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cs-CZ" sz="15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5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𝑀𝑆</m:t>
                                            </m:r>
                                          </m:e>
                                          <m:sub>
                                            <m:r>
                                              <a:rPr lang="cs-CZ" sz="15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  <m:r>
                                      <a:rPr lang="cs-CZ" sz="15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cs-CZ" sz="15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cs-CZ" sz="15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cs-CZ" sz="15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cs-CZ" sz="15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  <m:e>
                                        <m:d>
                                          <m:dPr>
                                            <m:ctrlPr>
                                              <a:rPr lang="cs-CZ" sz="15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5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5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5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5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func>
                                          <m:funcPr>
                                            <m:ctrlPr>
                                              <a:rPr lang="cs-CZ" sz="15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cs-CZ" sz="15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𝑙𝑛</m:t>
                                            </m:r>
                                          </m:fName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cs-CZ" sz="15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cs-CZ" sz="15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5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cs-CZ" sz="15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func>
                                      </m:e>
                                    </m:nary>
                                  </m:e>
                                </m:d>
                                <m:r>
                                  <a:rPr lang="cs-CZ" sz="15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cs-CZ" sz="150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>
                              <a:solidFill>
                                <a:schemeClr val="tx1"/>
                              </a:solidFill>
                              <a:effectLst/>
                            </a:rPr>
                            <a:t>kde</a:t>
                          </a:r>
                          <a14:m>
                            <m:oMath xmlns:m="http://schemas.openxmlformats.org/officeDocument/2006/math">
                              <m:r>
                                <a:rPr lang="cs-CZ" sz="15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5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𝑀𝑆</m:t>
                                  </m:r>
                                </m:e>
                                <m:sub>
                                  <m:r>
                                    <a:rPr lang="cs-CZ" sz="15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cs-CZ" sz="15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5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5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cs-CZ" sz="15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15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cs-CZ" sz="15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cs-CZ" sz="15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sz="15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5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5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cs-CZ" sz="15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5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cs-CZ" sz="15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cs-CZ" sz="15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cs-CZ" sz="150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</a:p>
                        <a:p>
                          <a:r>
                            <a:rPr lang="cs-CZ" sz="150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cs-CZ" sz="15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cs-CZ" sz="15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5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cs-CZ" sz="15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lang="cs-CZ" sz="15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cs-CZ" sz="15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cs-CZ" sz="15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cs-CZ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09510138"/>
                      </a:ext>
                    </a:extLst>
                  </a:tr>
                  <a:tr h="114902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Leveneho</a:t>
                          </a:r>
                          <a:r>
                            <a:rPr lang="cs-CZ" sz="15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test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lang="cs-CZ" sz="15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5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𝑆𝑆</m:t>
                                          </m:r>
                                        </m:e>
                                        <m:sub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𝑍𝐵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num>
                                <m:den>
                                  <m:f>
                                    <m:fPr>
                                      <m:ctrlP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𝑆𝑆</m:t>
                                          </m:r>
                                        </m:e>
                                        <m:sub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𝑍𝑒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den>
                              </m:f>
                            </m:oMath>
                          </a14:m>
                          <a:r>
                            <a:rPr lang="cs-CZ" sz="15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endParaRPr lang="cs-CZ" sz="15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8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cs-CZ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cs-CZ" sz="15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cs-CZ" sz="15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5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cs-CZ" sz="15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̿"/>
                                  <m:ctrlP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</m:acc>
                              <m:r>
                                <a:rPr lang="cs-CZ" sz="15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cs-CZ" sz="15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5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5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nary>
                                </m:e>
                              </m:nary>
                            </m:oMath>
                          </a14:m>
                          <a:r>
                            <a:rPr lang="cs-CZ" sz="15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  </a:t>
                          </a:r>
                          <a:endParaRPr lang="cs-CZ" sz="15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𝑆𝑆</m:t>
                                  </m:r>
                                </m:e>
                                <m:sub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𝑍𝐵</m:t>
                                  </m:r>
                                </m:sub>
                              </m:sSub>
                              <m:r>
                                <a:rPr lang="cs-CZ" sz="15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sz="15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cs-CZ" sz="15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cs-CZ" sz="15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cs-CZ" sz="15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̿"/>
                                              <m:ctrlPr>
                                                <a:rPr lang="cs-CZ" sz="15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sz="15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cs-CZ" sz="15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𝑆𝑆</m:t>
                                  </m:r>
                                </m:e>
                                <m:sub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𝑍𝑒</m:t>
                                  </m:r>
                                </m:sub>
                              </m:sSub>
                              <m:r>
                                <a:rPr lang="cs-CZ" sz="15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cs-CZ" sz="15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cs-CZ" sz="15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cs-CZ" sz="15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cs-CZ" sz="15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5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cs-CZ" sz="15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cs-CZ" sz="15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cs-CZ" sz="15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cs-CZ" sz="15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𝑍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cs-CZ" sz="15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cs-CZ" sz="15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oMath>
                          </a14:m>
                          <a:r>
                            <a:rPr lang="cs-CZ" sz="15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s-CZ" sz="15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5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5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5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  <m:r>
                                      <a:rPr lang="cs-CZ" sz="15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−1, </m:t>
                                    </m:r>
                                    <m:r>
                                      <a:rPr lang="cs-CZ" sz="15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cs-CZ" sz="15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cs-CZ" sz="15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5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31138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EAEF5FF7-4AE5-4917-896E-7C2F6FCAF4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5917378"/>
                  </p:ext>
                </p:extLst>
              </p:nvPr>
            </p:nvGraphicFramePr>
            <p:xfrm>
              <a:off x="525145" y="1232617"/>
              <a:ext cx="11260243" cy="457501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007534">
                      <a:extLst>
                        <a:ext uri="{9D8B030D-6E8A-4147-A177-3AD203B41FA5}">
                          <a16:colId xmlns:a16="http://schemas.microsoft.com/office/drawing/2014/main" val="1651483855"/>
                        </a:ext>
                      </a:extLst>
                    </a:gridCol>
                    <a:gridCol w="1028700">
                      <a:extLst>
                        <a:ext uri="{9D8B030D-6E8A-4147-A177-3AD203B41FA5}">
                          <a16:colId xmlns:a16="http://schemas.microsoft.com/office/drawing/2014/main" val="1229531240"/>
                        </a:ext>
                      </a:extLst>
                    </a:gridCol>
                    <a:gridCol w="1868805">
                      <a:extLst>
                        <a:ext uri="{9D8B030D-6E8A-4147-A177-3AD203B41FA5}">
                          <a16:colId xmlns:a16="http://schemas.microsoft.com/office/drawing/2014/main" val="2759861197"/>
                        </a:ext>
                      </a:extLst>
                    </a:gridCol>
                    <a:gridCol w="5952333">
                      <a:extLst>
                        <a:ext uri="{9D8B030D-6E8A-4147-A177-3AD203B41FA5}">
                          <a16:colId xmlns:a16="http://schemas.microsoft.com/office/drawing/2014/main" val="4168493264"/>
                        </a:ext>
                      </a:extLst>
                    </a:gridCol>
                    <a:gridCol w="1402871">
                      <a:extLst>
                        <a:ext uri="{9D8B030D-6E8A-4147-A177-3AD203B41FA5}">
                          <a16:colId xmlns:a16="http://schemas.microsoft.com/office/drawing/2014/main" val="3765823181"/>
                        </a:ext>
                      </a:extLst>
                    </a:gridCol>
                  </a:tblGrid>
                  <a:tr h="951230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4" t="-1282" r="-108" b="-441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445565"/>
                      </a:ext>
                    </a:extLst>
                  </a:tr>
                  <a:tr h="5230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5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Nulová hypotéza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Další předpoklady testu</a:t>
                          </a:r>
                          <a:endParaRPr lang="cs-CZ" sz="15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5711" t="-183721" r="-23746" b="-7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Nulové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rozdělení</a:t>
                          </a:r>
                          <a:endParaRPr lang="cs-CZ" sz="15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82652055"/>
                      </a:ext>
                    </a:extLst>
                  </a:tr>
                  <a:tr h="14438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>
                              <a:solidFill>
                                <a:schemeClr val="tx1"/>
                              </a:solidFill>
                              <a:effectLst/>
                            </a:rPr>
                            <a:t>Bartlettův test</a:t>
                          </a:r>
                          <a:endParaRPr lang="cs-CZ" sz="15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225" t="-47937" r="-897041" b="-18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500" dirty="0">
                              <a:solidFill>
                                <a:schemeClr val="tx1"/>
                              </a:solidFill>
                              <a:effectLst/>
                            </a:rPr>
                            <a:t>normalita populací  </a:t>
                          </a:r>
                          <a:endParaRPr lang="cs-CZ" sz="15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5711" t="-102954" r="-23746" b="-1544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913" t="-102954" r="-870" b="-1544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9510138"/>
                      </a:ext>
                    </a:extLst>
                  </a:tr>
                  <a:tr h="165690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Leveneho</a:t>
                          </a:r>
                          <a:r>
                            <a:rPr lang="cs-CZ" sz="15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test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5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lang="cs-CZ" sz="15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5711" t="-176838" r="-23746" b="-34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913" t="-176838" r="-870" b="-345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31138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76FFFA3-C595-43CE-BB67-00C62BA828B0}"/>
                  </a:ext>
                </a:extLst>
              </p:cNvPr>
              <p:cNvSpPr txBox="1"/>
              <p:nvPr/>
            </p:nvSpPr>
            <p:spPr>
              <a:xfrm>
                <a:off x="4348216" y="5970604"/>
                <a:ext cx="3235589" cy="369332"/>
              </a:xfrm>
              <a:prstGeom prst="rect">
                <a:avLst/>
              </a:prstGeom>
              <a:noFill/>
              <a:ln w="28575">
                <a:solidFill>
                  <a:srgbClr val="00A499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/>
                        </a:rPr>
                        <m:t>𝑝</m:t>
                      </m:r>
                      <m:r>
                        <m:rPr>
                          <m:nor/>
                        </m:rPr>
                        <a:rPr lang="cs-CZ" sz="1800" i="1"/>
                        <m:t>−</m:t>
                      </m:r>
                      <m:r>
                        <a:rPr lang="cs-CZ" sz="1800" i="1">
                          <a:latin typeface="Cambria Math"/>
                        </a:rPr>
                        <m:t>h𝑜𝑑𝑛𝑜𝑡𝑎</m:t>
                      </m:r>
                      <m:r>
                        <a:rPr lang="cs-CZ" sz="1800" i="1">
                          <a:latin typeface="Cambria Math"/>
                        </a:rPr>
                        <m:t>=1−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𝑂𝐵𝑆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76FFFA3-C595-43CE-BB67-00C62BA82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216" y="5970604"/>
                <a:ext cx="3235589" cy="369332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  <a:ln w="28575">
                <a:solidFill>
                  <a:srgbClr val="00A499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E2DBBE42-EF99-4634-8FC6-450D2B2179FA}"/>
              </a:ext>
            </a:extLst>
          </p:cNvPr>
          <p:cNvSpPr txBox="1"/>
          <p:nvPr/>
        </p:nvSpPr>
        <p:spPr>
          <a:xfrm>
            <a:off x="426932" y="5961399"/>
            <a:ext cx="241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POZOR! 3 varianty testu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D759DDE-42A0-4A68-89B8-02895CB450CF}"/>
              </a:ext>
            </a:extLst>
          </p:cNvPr>
          <p:cNvCxnSpPr>
            <a:cxnSpLocks/>
          </p:cNvCxnSpPr>
          <p:nvPr/>
        </p:nvCxnSpPr>
        <p:spPr>
          <a:xfrm flipV="1">
            <a:off x="731520" y="5394960"/>
            <a:ext cx="0" cy="5664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79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4601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 souboru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  <a:hlinkClick r:id="rId2"/>
                  </a:rPr>
                  <a:t>vynosy.xlsx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jsou uvedeny záznamy o výnosech jisté plodiny (měřeno v hmotnosti sušiny z jedné rostliny (g)) v závislosti na třech způsobech ošetřování plodiny během růstu (P1, P2, P3).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Font typeface="+mj-lt"/>
                  <a:buAutoNum type="alphaLcParenR"/>
                </a:pP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Na základě </a:t>
                </a:r>
                <a:r>
                  <a:rPr lang="cs-CZ" sz="17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explorační analýzy </a:t>
                </a:r>
                <a:r>
                  <a:rPr lang="cs-CZ" sz="17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odhadněte, zda variabilita hmotností sušiny závisí na podmínkách ošetřování plodiny.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1700" i="1" dirty="0">
                    <a:latin typeface="Cambria Math" panose="02040503050406030204" pitchFamily="18" charset="0"/>
                  </a:rPr>
                  <a:t>           </a:t>
                </a:r>
                <a:r>
                  <a:rPr lang="cs-CZ" sz="1700" b="1" dirty="0">
                    <a:latin typeface="Cambria Math" panose="02040503050406030204" pitchFamily="18" charset="0"/>
                  </a:rPr>
                  <a:t>Řešení: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17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17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17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cs-CZ" sz="17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Sup>
                          <m:sSubSupPr>
                            <m:ctrlPr>
                              <a:rPr lang="cs-CZ" sz="17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7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17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cs-CZ" sz="17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1700" b="0" i="1" smtClean="0">
                            <a:latin typeface="Cambria Math" panose="02040503050406030204" pitchFamily="18" charset="0"/>
                          </a:rPr>
                          <m:t>,   …,</m:t>
                        </m:r>
                        <m:sSubSup>
                          <m:sSubSupPr>
                            <m:ctrlPr>
                              <a:rPr lang="cs-CZ" sz="17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7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17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17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cs-CZ" sz="1700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cs-CZ" sz="1700" i="1">
                            <a:latin typeface="Cambria Math" panose="02040503050406030204" pitchFamily="18" charset="0"/>
                          </a:rPr>
                          <m:t>⁡(</m:t>
                        </m:r>
                        <m:sSubSup>
                          <m:sSubSupPr>
                            <m:ctrlPr>
                              <a:rPr lang="cs-CZ" sz="17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17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cs-CZ" sz="17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1700" i="1">
                            <a:latin typeface="Cambria Math" panose="02040503050406030204" pitchFamily="18" charset="0"/>
                          </a:rPr>
                          <m:t>,   …,</m:t>
                        </m:r>
                        <m:sSubSup>
                          <m:sSubSupPr>
                            <m:ctrlPr>
                              <a:rPr lang="cs-CZ" sz="17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17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&gt;2       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     </m:t>
                    </m:r>
                  </m:oMath>
                </a14:m>
                <a:r>
                  <a:rPr lang="en-US" sz="1700" dirty="0" err="1"/>
                  <a:t>Pode</a:t>
                </a:r>
                <a:r>
                  <a:rPr lang="cs-CZ" sz="1700" dirty="0"/>
                  <a:t>zření na to, že data nepocházejí z populací se stejnými rozptyly.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7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700" dirty="0"/>
              </a:p>
              <a:p>
                <a:pPr marL="0" indent="0">
                  <a:buNone/>
                </a:pPr>
                <a:endParaRPr lang="cs-CZ" sz="17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46015"/>
              </a:xfrm>
              <a:blipFill>
                <a:blip r:embed="rId3"/>
                <a:stretch>
                  <a:fillRect l="-329" t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vícevýběrové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</a:t>
            </a:fld>
            <a:r>
              <a:rPr lang="cs-CZ" dirty="0"/>
              <a:t> / 64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322263" y="357823"/>
            <a:ext cx="10861675" cy="7366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1 – </a:t>
            </a:r>
            <a:r>
              <a:rPr lang="cs-CZ" dirty="0" err="1"/>
              <a:t>Vícevýběrový</a:t>
            </a:r>
            <a:r>
              <a:rPr lang="cs-CZ" dirty="0"/>
              <a:t> test shody rozptylů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DA5C4EC-8563-4ADB-BAD5-FC744C94CCB5}"/>
                  </a:ext>
                </a:extLst>
              </p:cNvPr>
              <p:cNvSpPr txBox="1"/>
              <p:nvPr/>
            </p:nvSpPr>
            <p:spPr>
              <a:xfrm>
                <a:off x="8323440" y="2786105"/>
                <a:ext cx="1913280" cy="7027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70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1700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700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cs-CZ" sz="1700" b="0" i="1" smtClean="0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cs-CZ" sz="1700" b="0" i="1" smtClean="0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cs-CZ" sz="1700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1700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700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cs-CZ" sz="1700" b="0" i="1" smtClean="0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cs-CZ" sz="1700" b="0" i="1" smtClean="0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1700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1700" b="0" i="0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700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1,080</m:t>
                          </m:r>
                        </m:num>
                        <m:den>
                          <m:r>
                            <a:rPr lang="cs-CZ" sz="1700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0,972</m:t>
                          </m:r>
                        </m:den>
                      </m:f>
                      <m:r>
                        <a:rPr lang="en-US" sz="1700" b="0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cs-CZ" sz="1700" b="0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1,1</m:t>
                      </m:r>
                    </m:oMath>
                  </m:oMathPara>
                </a14:m>
                <a:endParaRPr lang="cs-CZ" sz="1700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DA5C4EC-8563-4ADB-BAD5-FC744C94C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440" y="2786105"/>
                <a:ext cx="1913280" cy="7027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>
            <a:extLst>
              <a:ext uri="{FF2B5EF4-FFF2-40B4-BE49-F238E27FC236}">
                <a16:creationId xmlns:a16="http://schemas.microsoft.com/office/drawing/2014/main" id="{E3695FC3-9E81-4E85-837C-230B087A09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1" t="11500" b="8667"/>
          <a:stretch/>
        </p:blipFill>
        <p:spPr>
          <a:xfrm>
            <a:off x="3436345" y="2723240"/>
            <a:ext cx="4719731" cy="2520000"/>
          </a:xfrm>
          <a:prstGeom prst="rect">
            <a:avLst/>
          </a:prstGeom>
        </p:spPr>
      </p:pic>
      <p:pic>
        <p:nvPicPr>
          <p:cNvPr id="13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8F941AE-ABF2-4376-B658-2E6B3F2B9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4F644C5-6085-4FB5-8C9E-BE04BFAFB0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21" t="9082" b="7084"/>
          <a:stretch/>
        </p:blipFill>
        <p:spPr>
          <a:xfrm>
            <a:off x="3438247" y="2723240"/>
            <a:ext cx="472544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42397</TotalTime>
  <Words>7872</Words>
  <Application>Microsoft Office PowerPoint</Application>
  <PresentationFormat>Širokoúhlá obrazovka</PresentationFormat>
  <Paragraphs>2488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64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Times New Roman</vt:lpstr>
      <vt:lpstr>Wingdings</vt:lpstr>
      <vt:lpstr>Vlastní návrh</vt:lpstr>
      <vt:lpstr>1_Vlastní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Litschmannová</dc:creator>
  <cp:lastModifiedBy>Martina Litschmannová</cp:lastModifiedBy>
  <cp:revision>553</cp:revision>
  <dcterms:created xsi:type="dcterms:W3CDTF">2019-08-14T09:45:45Z</dcterms:created>
  <dcterms:modified xsi:type="dcterms:W3CDTF">2020-04-29T11:33:34Z</dcterms:modified>
</cp:coreProperties>
</file>