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1" r:id="rId2"/>
  </p:sldMasterIdLst>
  <p:notesMasterIdLst>
    <p:notesMasterId r:id="rId57"/>
  </p:notesMasterIdLst>
  <p:handoutMasterIdLst>
    <p:handoutMasterId r:id="rId58"/>
  </p:handoutMasterIdLst>
  <p:sldIdLst>
    <p:sldId id="259" r:id="rId3"/>
    <p:sldId id="730" r:id="rId4"/>
    <p:sldId id="856" r:id="rId5"/>
    <p:sldId id="855" r:id="rId6"/>
    <p:sldId id="857" r:id="rId7"/>
    <p:sldId id="858" r:id="rId8"/>
    <p:sldId id="859" r:id="rId9"/>
    <p:sldId id="860" r:id="rId10"/>
    <p:sldId id="861" r:id="rId11"/>
    <p:sldId id="863" r:id="rId12"/>
    <p:sldId id="864" r:id="rId13"/>
    <p:sldId id="865" r:id="rId14"/>
    <p:sldId id="866" r:id="rId15"/>
    <p:sldId id="867" r:id="rId16"/>
    <p:sldId id="868" r:id="rId17"/>
    <p:sldId id="871" r:id="rId18"/>
    <p:sldId id="872" r:id="rId19"/>
    <p:sldId id="873" r:id="rId20"/>
    <p:sldId id="874" r:id="rId21"/>
    <p:sldId id="875" r:id="rId22"/>
    <p:sldId id="876" r:id="rId23"/>
    <p:sldId id="877" r:id="rId24"/>
    <p:sldId id="878" r:id="rId25"/>
    <p:sldId id="879" r:id="rId26"/>
    <p:sldId id="880" r:id="rId27"/>
    <p:sldId id="881" r:id="rId28"/>
    <p:sldId id="882" r:id="rId29"/>
    <p:sldId id="883" r:id="rId30"/>
    <p:sldId id="884" r:id="rId31"/>
    <p:sldId id="885" r:id="rId32"/>
    <p:sldId id="886" r:id="rId33"/>
    <p:sldId id="917" r:id="rId34"/>
    <p:sldId id="918" r:id="rId35"/>
    <p:sldId id="919" r:id="rId36"/>
    <p:sldId id="920" r:id="rId37"/>
    <p:sldId id="921" r:id="rId38"/>
    <p:sldId id="922" r:id="rId39"/>
    <p:sldId id="923" r:id="rId40"/>
    <p:sldId id="925" r:id="rId41"/>
    <p:sldId id="926" r:id="rId42"/>
    <p:sldId id="927" r:id="rId43"/>
    <p:sldId id="928" r:id="rId44"/>
    <p:sldId id="929" r:id="rId45"/>
    <p:sldId id="930" r:id="rId46"/>
    <p:sldId id="931" r:id="rId47"/>
    <p:sldId id="932" r:id="rId48"/>
    <p:sldId id="933" r:id="rId49"/>
    <p:sldId id="934" r:id="rId50"/>
    <p:sldId id="935" r:id="rId51"/>
    <p:sldId id="936" r:id="rId52"/>
    <p:sldId id="937" r:id="rId53"/>
    <p:sldId id="938" r:id="rId54"/>
    <p:sldId id="939" r:id="rId55"/>
    <p:sldId id="547" r:id="rId5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a Litschmannová" initials="M" lastIdx="1" clrIdx="0">
    <p:extLst>
      <p:ext uri="{19B8F6BF-5375-455C-9EA6-DF929625EA0E}">
        <p15:presenceInfo xmlns:p15="http://schemas.microsoft.com/office/powerpoint/2012/main" userId="Martina Litschmann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99"/>
    <a:srgbClr val="CEF5F6"/>
    <a:srgbClr val="B6ECE6"/>
    <a:srgbClr val="D1F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8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086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593D7-CC47-4C97-85AA-DEC62DBCBC42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010F3-9304-47CE-BBAF-C01A528D71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8180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3CADA-E0D7-462E-B257-F097299824C9}" type="datetimeFigureOut">
              <a:rPr lang="cs-CZ" smtClean="0"/>
              <a:t>21.04.2020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FCA400-FF9F-4372-9083-93153931D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222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96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20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9345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895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A89A0-E3F2-4E50-B219-20B93D75FC5A}" type="datetime1">
              <a:rPr lang="cs-CZ" smtClean="0"/>
              <a:t>21.04.2020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Náhodný vektor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8A01A-5E05-42C2-8465-186D54A8145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819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01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cs-CZ" smtClean="0"/>
              <a:t>21.04.2020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004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620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Náhodný vektor</a:t>
            </a: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‹#›</a:t>
            </a:fld>
            <a:r>
              <a:rPr lang="cs-CZ" dirty="0"/>
              <a:t> / 73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3" hasCustomPrompt="1"/>
          </p:nvPr>
        </p:nvSpPr>
        <p:spPr>
          <a:xfrm>
            <a:off x="322263" y="363538"/>
            <a:ext cx="10861675" cy="736600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rgbClr val="00A499"/>
                </a:solidFill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09481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093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192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21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5508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074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Test obecných znalostí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9A7758-4641-47BD-846F-E2CEE4C566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1501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1689605" y="2290104"/>
            <a:ext cx="90160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3200" dirty="0">
                <a:solidFill>
                  <a:srgbClr val="00A499"/>
                </a:solidFill>
              </a:rPr>
              <a:t>Vy</a:t>
            </a:r>
            <a:r>
              <a:rPr lang="en-US" sz="3200" dirty="0">
                <a:solidFill>
                  <a:srgbClr val="00A499"/>
                </a:solidFill>
              </a:rPr>
              <a:t>bran</a:t>
            </a:r>
            <a:r>
              <a:rPr lang="cs-CZ" sz="3200" dirty="0">
                <a:solidFill>
                  <a:srgbClr val="00A499"/>
                </a:solidFill>
              </a:rPr>
              <a:t>é </a:t>
            </a:r>
            <a:r>
              <a:rPr lang="cs-CZ" sz="3200" dirty="0" err="1">
                <a:solidFill>
                  <a:srgbClr val="00A499"/>
                </a:solidFill>
              </a:rPr>
              <a:t>dvouvýběrové</a:t>
            </a:r>
            <a:r>
              <a:rPr lang="cs-CZ" sz="3200" dirty="0">
                <a:solidFill>
                  <a:srgbClr val="00A499"/>
                </a:solidFill>
              </a:rPr>
              <a:t> testy parametrických hypotéz</a:t>
            </a:r>
          </a:p>
        </p:txBody>
      </p:sp>
      <p:sp>
        <p:nvSpPr>
          <p:cNvPr id="11" name="Obdélník 10"/>
          <p:cNvSpPr/>
          <p:nvPr userDrawn="1"/>
        </p:nvSpPr>
        <p:spPr>
          <a:xfrm>
            <a:off x="4542117" y="3390047"/>
            <a:ext cx="31283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/>
              <a:t>Martina </a:t>
            </a:r>
            <a:r>
              <a:rPr lang="cs-CZ" sz="2400" dirty="0" err="1"/>
              <a:t>Litschmannová</a:t>
            </a:r>
            <a:endParaRPr lang="cs-CZ" sz="2400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82660" y="5201178"/>
            <a:ext cx="5847273" cy="864000"/>
          </a:xfrm>
          <a:prstGeom prst="rect">
            <a:avLst/>
          </a:prstGeom>
        </p:spPr>
      </p:pic>
      <p:sp>
        <p:nvSpPr>
          <p:cNvPr id="13" name="Obdélník 12"/>
          <p:cNvSpPr/>
          <p:nvPr userDrawn="1"/>
        </p:nvSpPr>
        <p:spPr>
          <a:xfrm>
            <a:off x="10296" y="6527920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 userDrawn="1"/>
        </p:nvSpPr>
        <p:spPr>
          <a:xfrm>
            <a:off x="0" y="8949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46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92667" y="1346200"/>
            <a:ext cx="111252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0" y="6527920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 dirty="0"/>
          </a:p>
        </p:txBody>
      </p:sp>
      <p:sp>
        <p:nvSpPr>
          <p:cNvPr id="8" name="Nadpis 1"/>
          <p:cNvSpPr txBox="1">
            <a:spLocks/>
          </p:cNvSpPr>
          <p:nvPr userDrawn="1"/>
        </p:nvSpPr>
        <p:spPr>
          <a:xfrm>
            <a:off x="0" y="330081"/>
            <a:ext cx="12192000" cy="787400"/>
          </a:xfrm>
          <a:prstGeom prst="rect">
            <a:avLst/>
          </a:prstGeom>
          <a:solidFill>
            <a:srgbClr val="D0EFF0"/>
          </a:solidFill>
          <a:ln>
            <a:solidFill>
              <a:srgbClr val="D0EFF0"/>
            </a:solidFill>
          </a:ln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A499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9" name="Obdélník 8"/>
          <p:cNvSpPr/>
          <p:nvPr userDrawn="1"/>
        </p:nvSpPr>
        <p:spPr>
          <a:xfrm>
            <a:off x="0" y="1"/>
            <a:ext cx="12192000" cy="330080"/>
          </a:xfrm>
          <a:prstGeom prst="rect">
            <a:avLst/>
          </a:prstGeom>
          <a:solidFill>
            <a:srgbClr val="00A499"/>
          </a:solidFill>
          <a:ln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14130" y1="48375" x2="14130" y2="48375"/>
                        <a14:foregroundMark x1="49638" y1="64621" x2="49638" y2="64621"/>
                        <a14:foregroundMark x1="70652" y1="63177" x2="70652" y2="63177"/>
                        <a14:foregroundMark x1="87319" y1="42960" x2="87319" y2="429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94533" y="426243"/>
            <a:ext cx="652217" cy="654580"/>
          </a:xfrm>
          <a:prstGeom prst="rect">
            <a:avLst/>
          </a:prstGeom>
        </p:spPr>
      </p:pic>
      <p:sp>
        <p:nvSpPr>
          <p:cNvPr id="10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06575" y="6527920"/>
            <a:ext cx="2743200" cy="321493"/>
          </a:xfrm>
          <a:prstGeom prst="rect">
            <a:avLst/>
          </a:prstGeom>
        </p:spPr>
        <p:txBody>
          <a:bodyPr anchor="ctr"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Litschmannová Martina, 2020, </a:t>
            </a:r>
            <a:r>
              <a:rPr lang="cs-CZ" dirty="0" err="1"/>
              <a:t>Vrtková</a:t>
            </a:r>
            <a:endParaRPr lang="cs-CZ" dirty="0"/>
          </a:p>
        </p:txBody>
      </p:sp>
      <p:sp>
        <p:nvSpPr>
          <p:cNvPr id="11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48896" y="6527920"/>
            <a:ext cx="4114800" cy="330080"/>
          </a:xfrm>
          <a:prstGeom prst="rect">
            <a:avLst/>
          </a:prstGeom>
        </p:spPr>
        <p:txBody>
          <a:bodyPr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Test obecných znalostí</a:t>
            </a:r>
          </a:p>
        </p:txBody>
      </p:sp>
      <p:sp>
        <p:nvSpPr>
          <p:cNvPr id="12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203550" y="6538298"/>
            <a:ext cx="2743200" cy="330080"/>
          </a:xfrm>
          <a:prstGeom prst="rect">
            <a:avLst/>
          </a:prstGeom>
        </p:spPr>
        <p:txBody>
          <a:bodyPr anchor="ctr"/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9BFF8332-A05E-4824-9942-9D2DF7C9C141}" type="slidenum">
              <a:rPr lang="cs-CZ" smtClean="0"/>
              <a:pPr/>
              <a:t>‹#›</a:t>
            </a:fld>
            <a:r>
              <a:rPr lang="cs-CZ" dirty="0"/>
              <a:t> / 26</a:t>
            </a:r>
          </a:p>
        </p:txBody>
      </p:sp>
    </p:spTree>
    <p:extLst>
      <p:ext uri="{BB962C8B-B14F-4D97-AF65-F5344CB8AC3E}">
        <p14:creationId xmlns:p14="http://schemas.microsoft.com/office/powerpoint/2010/main" val="337879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8" r:id="rId12"/>
    <p:sldLayoutId id="2147483679" r:id="rId13"/>
    <p:sldLayoutId id="2147483680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sagepub.com/doi/10.1177/096228029900800204" TargetMode="Externa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://journals.sagepub.com/doi/10.1177/096228029900800204" TargetMode="Externa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hyperlink" Target="http://journals.sagepub.com/doi/10.1177/096228029900800204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hyperlink" Target="http://journals.sagepub.com/doi/10.1177/096228029900800204" TargetMode="Externa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hyperlink" Target="mailto:martina.litschmannova@vsb.cz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67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dvouvýběrové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10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1</a:t>
            </a:r>
          </a:p>
        </p:txBody>
      </p:sp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307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cs-CZ" sz="21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  <p:pic>
        <p:nvPicPr>
          <p:cNvPr id="8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4EC0F646-0B36-46AE-A408-EAADF37C5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pro obsah 1">
                <a:extLst>
                  <a:ext uri="{FF2B5EF4-FFF2-40B4-BE49-F238E27FC236}">
                    <a16:creationId xmlns:a16="http://schemas.microsoft.com/office/drawing/2014/main" id="{709A46D4-0E16-42E1-A420-DF81EE2CFA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3696" y="1346199"/>
                <a:ext cx="11125200" cy="51817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1800" dirty="0">
                    <a:solidFill>
                      <a:schemeClr val="tx2"/>
                    </a:solidFill>
                  </a:rPr>
                  <a:t>Podnik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Čoko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používá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dva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typy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pro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automatické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Vedoucí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střediska</a:t>
                </a:r>
                <a:r>
                  <a:rPr lang="en-US" sz="1800" dirty="0">
                    <a:solidFill>
                      <a:schemeClr val="tx2"/>
                    </a:solidFill>
                  </a:rPr>
                  <a:t> je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přesvědčen</a:t>
                </a:r>
                <a:r>
                  <a:rPr lang="en-US" sz="1800" dirty="0">
                    <a:solidFill>
                      <a:schemeClr val="tx2"/>
                    </a:solidFill>
                  </a:rPr>
                  <a:t>,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že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variabilita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cs-CZ" sz="1800" dirty="0">
                    <a:solidFill>
                      <a:schemeClr val="tx2"/>
                    </a:solidFill>
                  </a:rPr>
                  <a:t>hmotností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sáčků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těchto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dvou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strojích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není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stejná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Bylo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tedy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náhodně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vybráno</a:t>
                </a:r>
                <a:r>
                  <a:rPr lang="en-US" sz="1800" dirty="0">
                    <a:solidFill>
                      <a:schemeClr val="tx2"/>
                    </a:solidFill>
                  </a:rPr>
                  <a:t> 14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balíčků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prvním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stroji</a:t>
                </a:r>
                <a:r>
                  <a:rPr lang="en-US" sz="1800" dirty="0">
                    <a:solidFill>
                      <a:schemeClr val="tx2"/>
                    </a:solidFill>
                  </a:rPr>
                  <a:t> a 8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druhém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stroji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br>
                  <a:rPr lang="cs-CZ" sz="1800" dirty="0">
                    <a:solidFill>
                      <a:schemeClr val="tx2"/>
                    </a:solidFill>
                  </a:rPr>
                </a:br>
                <a:r>
                  <a:rPr lang="cs-CZ" sz="1800" dirty="0">
                    <a:solidFill>
                      <a:schemeClr val="tx2"/>
                    </a:solidFill>
                  </a:rPr>
                  <a:t>b) Posuďte názor vedoucího střediska </a:t>
                </a:r>
                <a:r>
                  <a:rPr lang="cs-CZ" sz="1800" b="1" dirty="0">
                    <a:solidFill>
                      <a:schemeClr val="tx2"/>
                    </a:solidFill>
                  </a:rPr>
                  <a:t>na základě intervalového odhadu </a:t>
                </a:r>
                <a:r>
                  <a:rPr lang="cs-CZ" sz="1800" dirty="0">
                    <a:solidFill>
                      <a:schemeClr val="tx2"/>
                    </a:solidFill>
                  </a:rPr>
                  <a:t>poměru rozptylů na 3% hladině významnosti .</a:t>
                </a:r>
                <a:endParaRPr lang="cs-CZ" sz="1800" b="1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cs-CZ" sz="1800" b="1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cs-CZ" sz="800" b="1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cs-CZ" sz="1800" b="1" dirty="0"/>
                  <a:t>Řešení: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sz="1800" dirty="0">
                    <a:solidFill>
                      <a:srgbClr val="00A499"/>
                    </a:solidFill>
                  </a:rPr>
                  <a:t>Bodový odhad</a:t>
                </a:r>
                <a:r>
                  <a:rPr lang="cs-CZ" sz="1800" b="1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cs-CZ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cs-CZ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cs-CZ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=10,1</m:t>
                    </m:r>
                  </m:oMath>
                </a14:m>
                <a:r>
                  <a:rPr lang="cs-CZ" sz="1600" dirty="0"/>
                  <a:t> </a:t>
                </a:r>
                <a:r>
                  <a:rPr lang="cs-CZ" sz="1800" b="1" dirty="0"/>
                  <a:t> </a:t>
                </a:r>
                <a:r>
                  <a:rPr lang="cs-CZ" sz="1800" dirty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800" b="0" i="1">
                        <a:latin typeface="Cambria Math" panose="02040503050406030204" pitchFamily="18" charset="0"/>
                      </a:rPr>
                      <m:t>=11,3</m:t>
                    </m:r>
                    <m:r>
                      <a:rPr lang="cs-CZ" sz="1800" b="0">
                        <a:latin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800" b="0" i="1">
                        <a:latin typeface="Cambria Math" panose="02040503050406030204" pitchFamily="18" charset="0"/>
                      </a:rPr>
                      <m:t>=1,1 </m:t>
                    </m:r>
                  </m:oMath>
                </a14:m>
                <a:r>
                  <a:rPr lang="cs-CZ" sz="1800" dirty="0"/>
                  <a:t>)</a:t>
                </a:r>
                <a:r>
                  <a:rPr lang="en-US" sz="1800" dirty="0"/>
                  <a:t>;   </a:t>
                </a:r>
                <a:r>
                  <a:rPr lang="cs-CZ" sz="1800" dirty="0">
                    <a:solidFill>
                      <a:srgbClr val="00A499"/>
                    </a:solidFill>
                  </a:rPr>
                  <a:t>100(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cs-CZ" sz="1800" b="0" i="1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cs-CZ" sz="1800" dirty="0">
                    <a:solidFill>
                      <a:srgbClr val="00A499"/>
                    </a:solidFill>
                  </a:rPr>
                  <a:t>)% intervalový odhad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cs-CZ" sz="1800" b="1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num>
                                  <m:den>
                                    <m: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b>
                              <m:sup>
                                <m:sSub>
                                  <m:sSubPr>
                                    <m:ctrlP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sSub>
                                  <m:sSubPr>
                                    <m:ctrlP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cs-CZ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den>
                        </m:f>
                        <m:f>
                          <m:f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f>
                                  <m:fPr>
                                    <m:ctrlP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num>
                                  <m:den>
                                    <m: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b>
                              <m:sup>
                                <m:sSub>
                                  <m:sSubPr>
                                    <m:ctrlP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sSub>
                                  <m:sSubPr>
                                    <m:ctrlP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cs-CZ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den>
                        </m:f>
                        <m:f>
                          <m:f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endParaRPr lang="en-US" sz="1600" b="1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600" b="1" dirty="0" err="1"/>
                  <a:t>Ov</a:t>
                </a:r>
                <a:r>
                  <a:rPr lang="cs-CZ" sz="1600" b="1" dirty="0" err="1"/>
                  <a:t>ěření</a:t>
                </a:r>
                <a:r>
                  <a:rPr lang="cs-CZ" sz="1600" b="1" dirty="0"/>
                  <a:t> předpokladů:</a:t>
                </a: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cs-CZ" sz="1800" b="1" dirty="0"/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cs-CZ" sz="1800" b="1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cs-CZ" sz="1800" b="1" dirty="0"/>
              </a:p>
              <a:p>
                <a:endParaRPr lang="cs-CZ" sz="1800" b="1" dirty="0"/>
              </a:p>
            </p:txBody>
          </p:sp>
        </mc:Choice>
        <mc:Fallback xmlns="">
          <p:sp>
            <p:nvSpPr>
              <p:cNvPr id="9" name="Zástupný symbol pro obsah 1">
                <a:extLst>
                  <a:ext uri="{FF2B5EF4-FFF2-40B4-BE49-F238E27FC236}">
                    <a16:creationId xmlns:a16="http://schemas.microsoft.com/office/drawing/2014/main" id="{709A46D4-0E16-42E1-A420-DF81EE2CF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96" y="1346199"/>
                <a:ext cx="11125200" cy="5181721"/>
              </a:xfrm>
              <a:prstGeom prst="rect">
                <a:avLst/>
              </a:prstGeom>
              <a:blipFill>
                <a:blip r:embed="rId3"/>
                <a:stretch>
                  <a:fillRect l="-438" t="-706" r="-4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Zástupný symbol pro obsah 3">
            <a:extLst>
              <a:ext uri="{FF2B5EF4-FFF2-40B4-BE49-F238E27FC236}">
                <a16:creationId xmlns:a16="http://schemas.microsoft.com/office/drawing/2014/main" id="{BD91208F-046B-4DEE-BB6F-2F4C2D92FC34}"/>
              </a:ext>
            </a:extLst>
          </p:cNvPr>
          <p:cNvGraphicFramePr>
            <a:graphicFrameLocks/>
          </p:cNvGraphicFramePr>
          <p:nvPr/>
        </p:nvGraphicFramePr>
        <p:xfrm>
          <a:off x="579196" y="2590873"/>
          <a:ext cx="11128076" cy="5938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2954">
                  <a:extLst>
                    <a:ext uri="{9D8B030D-6E8A-4147-A177-3AD203B41FA5}">
                      <a16:colId xmlns:a16="http://schemas.microsoft.com/office/drawing/2014/main" val="2957796579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2467754557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38840866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15470213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83667090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781334742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52447389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553604232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2388759558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83777509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45682264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768785664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47494541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796106704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8801505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STROJ 1 (g)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243,2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244,8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253,1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247,5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251,0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251,7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254,0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247,3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253,2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25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STROJ 2 (g)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251,3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249,1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249,9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250,8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251,9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252,2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224383"/>
                  </a:ext>
                </a:extLst>
              </a:tr>
            </a:tbl>
          </a:graphicData>
        </a:graphic>
      </p:graphicFrame>
      <p:pic>
        <p:nvPicPr>
          <p:cNvPr id="11" name="Obrázek 10">
            <a:extLst>
              <a:ext uri="{FF2B5EF4-FFF2-40B4-BE49-F238E27FC236}">
                <a16:creationId xmlns:a16="http://schemas.microsoft.com/office/drawing/2014/main" id="{0F2AF0BC-3C78-4E71-ABC6-CAF1475816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15" t="11017" r="7540" b="14280"/>
          <a:stretch/>
        </p:blipFill>
        <p:spPr>
          <a:xfrm>
            <a:off x="3078692" y="4781931"/>
            <a:ext cx="3875637" cy="14597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0D301297-4B37-4978-A9D9-7E805D256CD4}"/>
                  </a:ext>
                </a:extLst>
              </p:cNvPr>
              <p:cNvSpPr txBox="1"/>
              <p:nvPr/>
            </p:nvSpPr>
            <p:spPr>
              <a:xfrm>
                <a:off x="567719" y="4888928"/>
                <a:ext cx="2367956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cs-CZ" sz="1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cs-CZ" sz="14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cs-CZ" sz="1400" b="0" i="0" smtClean="0">
                          <a:latin typeface="Cambria Math" panose="02040503050406030204" pitchFamily="18" charset="0"/>
                        </a:rPr>
                        <m:t>Data</m:t>
                      </m:r>
                      <m:r>
                        <a:rPr lang="cs-CZ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1400" b="0" i="0" smtClean="0">
                          <a:latin typeface="Cambria Math" panose="02040503050406030204" pitchFamily="18" charset="0"/>
                        </a:rPr>
                        <m:t>jsou</m:t>
                      </m:r>
                      <m:r>
                        <a:rPr lang="cs-CZ" sz="1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14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cs-CZ" sz="1400" b="0" i="0" smtClean="0">
                          <a:latin typeface="Cambria Math" panose="02040503050406030204" pitchFamily="18" charset="0"/>
                        </a:rPr>
                        <m:t>ý</m:t>
                      </m:r>
                      <m:r>
                        <m:rPr>
                          <m:sty m:val="p"/>
                        </m:rPr>
                        <a:rPr lang="cs-CZ" sz="1400" b="0" i="0" smtClean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cs-CZ" sz="1400" b="0" i="0" smtClean="0">
                          <a:latin typeface="Cambria Math" panose="02040503050406030204" pitchFamily="18" charset="0"/>
                        </a:rPr>
                        <m:t>ě</m:t>
                      </m:r>
                      <m:r>
                        <m:rPr>
                          <m:sty m:val="p"/>
                        </m:rPr>
                        <a:rPr lang="cs-CZ" sz="1400" b="0" i="0" smtClean="0">
                          <a:latin typeface="Cambria Math" panose="02040503050406030204" pitchFamily="18" charset="0"/>
                        </a:rPr>
                        <m:t>rem</m:t>
                      </m:r>
                      <m:r>
                        <a:rPr lang="cs-CZ" sz="14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cs-CZ" sz="1400" b="0" i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cs-CZ" sz="1400" b="0" i="0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m:rPr>
                        <m:sty m:val="p"/>
                      </m:rPr>
                      <a:rPr lang="cs-CZ" sz="1400" b="0" i="0" smtClean="0">
                        <a:latin typeface="Cambria Math" panose="02040503050406030204" pitchFamily="18" charset="0"/>
                      </a:rPr>
                      <m:t>z</m:t>
                    </m:r>
                    <m:r>
                      <a:rPr lang="cs-CZ" sz="1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1400" b="0" i="0" smtClean="0">
                        <a:latin typeface="Cambria Math" panose="02040503050406030204" pitchFamily="18" charset="0"/>
                      </a:rPr>
                      <m:t>norm</m:t>
                    </m:r>
                    <m:r>
                      <a:rPr lang="cs-CZ" sz="1400" b="0" i="0" smtClean="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cs-CZ" sz="1400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cs-CZ" sz="1400" b="0" i="0" smtClean="0">
                        <a:latin typeface="Cambria Math" panose="02040503050406030204" pitchFamily="18" charset="0"/>
                      </a:rPr>
                      <m:t>í</m:t>
                    </m:r>
                    <m:r>
                      <m:rPr>
                        <m:sty m:val="p"/>
                      </m:rPr>
                      <a:rPr lang="cs-CZ" sz="1400" b="0" i="0" smtClean="0">
                        <a:latin typeface="Cambria Math" panose="02040503050406030204" pitchFamily="18" charset="0"/>
                      </a:rPr>
                      <m:t>ho</m:t>
                    </m:r>
                    <m:r>
                      <a:rPr lang="cs-CZ" sz="1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cs-CZ" sz="1400" b="0" i="0" smtClean="0">
                        <a:latin typeface="Cambria Math" panose="02040503050406030204" pitchFamily="18" charset="0"/>
                      </a:rPr>
                      <m:t>rozd</m:t>
                    </m:r>
                    <m:r>
                      <a:rPr lang="cs-CZ" sz="1400" b="0" i="0" smtClean="0">
                        <a:latin typeface="Cambria Math" panose="02040503050406030204" pitchFamily="18" charset="0"/>
                      </a:rPr>
                      <m:t>ě</m:t>
                    </m:r>
                    <m:r>
                      <m:rPr>
                        <m:sty m:val="p"/>
                      </m:rPr>
                      <a:rPr lang="cs-CZ" sz="1400" b="0" i="0" smtClean="0">
                        <a:latin typeface="Cambria Math" panose="02040503050406030204" pitchFamily="18" charset="0"/>
                      </a:rPr>
                      <m:t>len</m:t>
                    </m:r>
                    <m:r>
                      <a:rPr lang="cs-CZ" sz="1400" b="0" i="0" smtClean="0">
                        <a:latin typeface="Cambria Math" panose="02040503050406030204" pitchFamily="18" charset="0"/>
                      </a:rPr>
                      <m:t>í.</m:t>
                    </m:r>
                  </m:oMath>
                </a14:m>
                <a:r>
                  <a:rPr lang="cs-CZ" sz="1400" b="0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cs-CZ" sz="14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cs-CZ" sz="1400" dirty="0"/>
                  <a:t> </a:t>
                </a:r>
                <a14:m>
                  <m:oMath xmlns:m="http://schemas.openxmlformats.org/officeDocument/2006/math">
                    <m:r>
                      <a:rPr lang="cs-CZ" sz="1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cs-CZ" sz="1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cs-CZ" sz="1400" dirty="0">
                  <a:ea typeface="Cambria Math" panose="02040503050406030204" pitchFamily="18" charset="0"/>
                </a:endParaRPr>
              </a:p>
              <a:p>
                <a:endParaRPr lang="cs-CZ" sz="1400" dirty="0"/>
              </a:p>
              <a:p>
                <a:endParaRPr lang="cs-CZ" sz="1400" dirty="0"/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0D301297-4B37-4978-A9D9-7E805D256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19" y="4888928"/>
                <a:ext cx="2367956" cy="11695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id="{8BDC43A6-C80A-40A7-AA5F-B184146900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680331"/>
              </p:ext>
            </p:extLst>
          </p:nvPr>
        </p:nvGraphicFramePr>
        <p:xfrm>
          <a:off x="7218788" y="4888928"/>
          <a:ext cx="4039379" cy="125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542">
                  <a:extLst>
                    <a:ext uri="{9D8B030D-6E8A-4147-A177-3AD203B41FA5}">
                      <a16:colId xmlns:a16="http://schemas.microsoft.com/office/drawing/2014/main" val="3667055981"/>
                    </a:ext>
                  </a:extLst>
                </a:gridCol>
                <a:gridCol w="2902837">
                  <a:extLst>
                    <a:ext uri="{9D8B030D-6E8A-4147-A177-3AD203B41FA5}">
                      <a16:colId xmlns:a16="http://schemas.microsoft.com/office/drawing/2014/main" val="11866331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skupina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err="1">
                          <a:solidFill>
                            <a:schemeClr val="tx1"/>
                          </a:solidFill>
                        </a:rPr>
                        <a:t>Shapirův</a:t>
                      </a:r>
                      <a:r>
                        <a:rPr lang="cs-CZ" sz="1400" baseline="0" dirty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cs-CZ" sz="1400" baseline="0" dirty="0" err="1">
                          <a:solidFill>
                            <a:schemeClr val="tx1"/>
                          </a:solidFill>
                        </a:rPr>
                        <a:t>Wilkův</a:t>
                      </a:r>
                      <a:r>
                        <a:rPr lang="cs-CZ" sz="1400" baseline="0" dirty="0">
                          <a:solidFill>
                            <a:schemeClr val="tx1"/>
                          </a:solidFill>
                        </a:rPr>
                        <a:t> test</a:t>
                      </a:r>
                    </a:p>
                    <a:p>
                      <a:pPr algn="ctr"/>
                      <a:r>
                        <a:rPr lang="cs-CZ" sz="1400" baseline="0" dirty="0">
                          <a:solidFill>
                            <a:schemeClr val="tx1"/>
                          </a:solidFill>
                        </a:rPr>
                        <a:t> (p-hodnota)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6982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stroj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0,038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798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stroj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0,835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003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04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dvouvýběrové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11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1</a:t>
            </a:r>
          </a:p>
        </p:txBody>
      </p:sp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307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cs-CZ" sz="21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  <p:pic>
        <p:nvPicPr>
          <p:cNvPr id="8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4EC0F646-0B36-46AE-A408-EAADF37C5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pro obsah 1">
                <a:extLst>
                  <a:ext uri="{FF2B5EF4-FFF2-40B4-BE49-F238E27FC236}">
                    <a16:creationId xmlns:a16="http://schemas.microsoft.com/office/drawing/2014/main" id="{709A46D4-0E16-42E1-A420-DF81EE2CFA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3696" y="1346199"/>
                <a:ext cx="11125200" cy="51817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1800" dirty="0">
                    <a:solidFill>
                      <a:schemeClr val="tx2"/>
                    </a:solidFill>
                  </a:rPr>
                  <a:t>Podnik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Čoko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používá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dva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typy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pro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automatické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Vedoucí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střediska</a:t>
                </a:r>
                <a:r>
                  <a:rPr lang="en-US" sz="1800" dirty="0">
                    <a:solidFill>
                      <a:schemeClr val="tx2"/>
                    </a:solidFill>
                  </a:rPr>
                  <a:t> je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přesvědčen</a:t>
                </a:r>
                <a:r>
                  <a:rPr lang="en-US" sz="1800" dirty="0">
                    <a:solidFill>
                      <a:schemeClr val="tx2"/>
                    </a:solidFill>
                  </a:rPr>
                  <a:t>,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že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variabilita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cs-CZ" sz="1800" dirty="0">
                    <a:solidFill>
                      <a:schemeClr val="tx2"/>
                    </a:solidFill>
                  </a:rPr>
                  <a:t>hmotností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sáčků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těchto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dvou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strojích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není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stejná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Bylo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tedy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náhodně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vybráno</a:t>
                </a:r>
                <a:r>
                  <a:rPr lang="en-US" sz="1800" dirty="0">
                    <a:solidFill>
                      <a:schemeClr val="tx2"/>
                    </a:solidFill>
                  </a:rPr>
                  <a:t> 14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balíčků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prvním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stroji</a:t>
                </a:r>
                <a:r>
                  <a:rPr lang="en-US" sz="1800" dirty="0">
                    <a:solidFill>
                      <a:schemeClr val="tx2"/>
                    </a:solidFill>
                  </a:rPr>
                  <a:t> a 8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druhém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stroji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br>
                  <a:rPr lang="cs-CZ" sz="1800" dirty="0">
                    <a:solidFill>
                      <a:schemeClr val="tx2"/>
                    </a:solidFill>
                  </a:rPr>
                </a:br>
                <a:r>
                  <a:rPr lang="cs-CZ" sz="1800" dirty="0">
                    <a:solidFill>
                      <a:schemeClr val="tx2"/>
                    </a:solidFill>
                  </a:rPr>
                  <a:t>b) Posuďte názor vedoucího střediska </a:t>
                </a:r>
                <a:r>
                  <a:rPr lang="cs-CZ" sz="1800" b="1" dirty="0">
                    <a:solidFill>
                      <a:schemeClr val="tx2"/>
                    </a:solidFill>
                  </a:rPr>
                  <a:t>na základě intervalového odhadu </a:t>
                </a:r>
                <a:r>
                  <a:rPr lang="cs-CZ" sz="1800" dirty="0">
                    <a:solidFill>
                      <a:schemeClr val="tx2"/>
                    </a:solidFill>
                  </a:rPr>
                  <a:t>poměru rozptylů na 3% hladině významnosti .</a:t>
                </a:r>
                <a:endParaRPr lang="cs-CZ" sz="1800" b="1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cs-CZ" sz="1800" b="1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cs-CZ" sz="800" b="1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cs-CZ" sz="1800" b="1" dirty="0"/>
                  <a:t>Řešení: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sz="1800" dirty="0">
                    <a:solidFill>
                      <a:srgbClr val="00A499"/>
                    </a:solidFill>
                  </a:rPr>
                  <a:t>Bodový odhad</a:t>
                </a:r>
                <a:r>
                  <a:rPr lang="cs-CZ" sz="1800" b="1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cs-CZ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cs-CZ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cs-CZ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=10,1</m:t>
                    </m:r>
                  </m:oMath>
                </a14:m>
                <a:r>
                  <a:rPr lang="cs-CZ" sz="1600" dirty="0"/>
                  <a:t> </a:t>
                </a:r>
                <a:r>
                  <a:rPr lang="cs-CZ" sz="1800" b="1" dirty="0"/>
                  <a:t> </a:t>
                </a:r>
                <a:r>
                  <a:rPr lang="cs-CZ" sz="1800" dirty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800" b="0" i="1">
                        <a:latin typeface="Cambria Math" panose="02040503050406030204" pitchFamily="18" charset="0"/>
                      </a:rPr>
                      <m:t>=11,3</m:t>
                    </m:r>
                    <m:r>
                      <a:rPr lang="cs-CZ" sz="1800" b="0">
                        <a:latin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800" b="0" i="1">
                        <a:latin typeface="Cambria Math" panose="02040503050406030204" pitchFamily="18" charset="0"/>
                      </a:rPr>
                      <m:t>=1,1 </m:t>
                    </m:r>
                  </m:oMath>
                </a14:m>
                <a:r>
                  <a:rPr lang="cs-CZ" sz="1800" dirty="0"/>
                  <a:t>)</a:t>
                </a:r>
                <a:r>
                  <a:rPr lang="en-US" sz="1800" dirty="0"/>
                  <a:t>;   </a:t>
                </a:r>
                <a:r>
                  <a:rPr lang="cs-CZ" sz="1800" dirty="0">
                    <a:solidFill>
                      <a:srgbClr val="00A499"/>
                    </a:solidFill>
                  </a:rPr>
                  <a:t>100(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cs-CZ" sz="1800" b="0" i="1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cs-CZ" sz="1800" dirty="0">
                    <a:solidFill>
                      <a:srgbClr val="00A499"/>
                    </a:solidFill>
                  </a:rPr>
                  <a:t>)% intervalový odhad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cs-CZ" sz="1800" b="1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num>
                                  <m:den>
                                    <m: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b>
                              <m:sup>
                                <m:sSub>
                                  <m:sSubPr>
                                    <m:ctrlP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sSub>
                                  <m:sSubPr>
                                    <m:ctrlP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cs-CZ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den>
                        </m:f>
                        <m:f>
                          <m:f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f>
                                  <m:fPr>
                                    <m:ctrlP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num>
                                  <m:den>
                                    <m: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b>
                              <m:sup>
                                <m:sSub>
                                  <m:sSubPr>
                                    <m:ctrlP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sSub>
                                  <m:sSubPr>
                                    <m:ctrlP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cs-CZ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den>
                        </m:f>
                        <m:f>
                          <m:f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endParaRPr lang="en-US" sz="1600" b="1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1600" b="1" dirty="0" err="1"/>
                  <a:t>Ov</a:t>
                </a:r>
                <a:r>
                  <a:rPr lang="cs-CZ" sz="1600" b="1" dirty="0" err="1"/>
                  <a:t>ěření</a:t>
                </a:r>
                <a:r>
                  <a:rPr lang="cs-CZ" sz="1600" b="1" dirty="0"/>
                  <a:t> předpokladů: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sz="1600" dirty="0"/>
                  <a:t>Předpoklad normality byl empiricky ověřen na základě Q-Q grafů (viz ….) a exaktně pomocí </a:t>
                </a:r>
                <a:r>
                  <a:rPr lang="cs-CZ" sz="1600" dirty="0" err="1"/>
                  <a:t>Shapirova</a:t>
                </a:r>
                <a:r>
                  <a:rPr lang="cs-CZ" sz="1600" dirty="0"/>
                  <a:t> – </a:t>
                </a:r>
                <a:r>
                  <a:rPr lang="cs-CZ" sz="1600" dirty="0" err="1"/>
                  <a:t>Wilkova</a:t>
                </a:r>
                <a:r>
                  <a:rPr lang="cs-CZ" sz="1600" dirty="0"/>
                  <a:t> testu (viz …….).</a:t>
                </a:r>
                <a:endParaRPr lang="cs-CZ" sz="1600" b="1" dirty="0"/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cs-CZ" sz="1800" b="1" dirty="0"/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cs-CZ" sz="1800" b="1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cs-CZ" sz="1800" b="1" dirty="0"/>
              </a:p>
              <a:p>
                <a:endParaRPr lang="cs-CZ" sz="1800" b="1" dirty="0"/>
              </a:p>
            </p:txBody>
          </p:sp>
        </mc:Choice>
        <mc:Fallback xmlns="">
          <p:sp>
            <p:nvSpPr>
              <p:cNvPr id="9" name="Zástupný symbol pro obsah 1">
                <a:extLst>
                  <a:ext uri="{FF2B5EF4-FFF2-40B4-BE49-F238E27FC236}">
                    <a16:creationId xmlns:a16="http://schemas.microsoft.com/office/drawing/2014/main" id="{709A46D4-0E16-42E1-A420-DF81EE2CF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96" y="1346199"/>
                <a:ext cx="11125200" cy="5181721"/>
              </a:xfrm>
              <a:prstGeom prst="rect">
                <a:avLst/>
              </a:prstGeom>
              <a:blipFill>
                <a:blip r:embed="rId3"/>
                <a:stretch>
                  <a:fillRect l="-438" t="-706" r="-4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Zástupný symbol pro obsah 3">
            <a:extLst>
              <a:ext uri="{FF2B5EF4-FFF2-40B4-BE49-F238E27FC236}">
                <a16:creationId xmlns:a16="http://schemas.microsoft.com/office/drawing/2014/main" id="{BD91208F-046B-4DEE-BB6F-2F4C2D92FC34}"/>
              </a:ext>
            </a:extLst>
          </p:cNvPr>
          <p:cNvGraphicFramePr>
            <a:graphicFrameLocks/>
          </p:cNvGraphicFramePr>
          <p:nvPr/>
        </p:nvGraphicFramePr>
        <p:xfrm>
          <a:off x="579196" y="2590873"/>
          <a:ext cx="11128076" cy="5938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2954">
                  <a:extLst>
                    <a:ext uri="{9D8B030D-6E8A-4147-A177-3AD203B41FA5}">
                      <a16:colId xmlns:a16="http://schemas.microsoft.com/office/drawing/2014/main" val="2957796579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2467754557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38840866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15470213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83667090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781334742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52447389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553604232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2388759558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83777509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45682264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768785664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47494541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796106704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8801505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STROJ 1 (g)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243,2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244,8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253,1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247,5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251,0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251,7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254,0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247,3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253,2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25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STROJ 2 (g)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251,3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249,1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249,9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250,8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251,9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252,2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224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591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dvouvýběrové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12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1</a:t>
            </a:r>
          </a:p>
        </p:txBody>
      </p:sp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307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cs-CZ" sz="21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  <p:pic>
        <p:nvPicPr>
          <p:cNvPr id="8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4EC0F646-0B36-46AE-A408-EAADF37C5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Zástupný symbol pro obsah 1">
                <a:extLst>
                  <a:ext uri="{FF2B5EF4-FFF2-40B4-BE49-F238E27FC236}">
                    <a16:creationId xmlns:a16="http://schemas.microsoft.com/office/drawing/2014/main" id="{709A46D4-0E16-42E1-A420-DF81EE2CFA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3696" y="1346199"/>
                <a:ext cx="11125200" cy="51817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1800" dirty="0">
                    <a:solidFill>
                      <a:schemeClr val="tx2"/>
                    </a:solidFill>
                  </a:rPr>
                  <a:t>Podnik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Čoko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používá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dva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typy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pro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automatické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Vedoucí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střediska</a:t>
                </a:r>
                <a:r>
                  <a:rPr lang="en-US" sz="1800" dirty="0">
                    <a:solidFill>
                      <a:schemeClr val="tx2"/>
                    </a:solidFill>
                  </a:rPr>
                  <a:t> je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přesvědčen</a:t>
                </a:r>
                <a:r>
                  <a:rPr lang="en-US" sz="1800" dirty="0">
                    <a:solidFill>
                      <a:schemeClr val="tx2"/>
                    </a:solidFill>
                  </a:rPr>
                  <a:t>,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že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variabilita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cs-CZ" sz="1800" dirty="0">
                    <a:solidFill>
                      <a:schemeClr val="tx2"/>
                    </a:solidFill>
                  </a:rPr>
                  <a:t>hmotností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sáčků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těchto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dvou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strojích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není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stejná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Bylo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tedy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náhodně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vybráno</a:t>
                </a:r>
                <a:r>
                  <a:rPr lang="en-US" sz="1800" dirty="0">
                    <a:solidFill>
                      <a:schemeClr val="tx2"/>
                    </a:solidFill>
                  </a:rPr>
                  <a:t> 14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balíčků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prvním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stroji</a:t>
                </a:r>
                <a:r>
                  <a:rPr lang="en-US" sz="1800" dirty="0">
                    <a:solidFill>
                      <a:schemeClr val="tx2"/>
                    </a:solidFill>
                  </a:rPr>
                  <a:t> a 8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druhém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stroji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br>
                  <a:rPr lang="cs-CZ" sz="1800" dirty="0">
                    <a:solidFill>
                      <a:schemeClr val="tx2"/>
                    </a:solidFill>
                  </a:rPr>
                </a:br>
                <a:r>
                  <a:rPr lang="cs-CZ" sz="1800" dirty="0">
                    <a:solidFill>
                      <a:schemeClr val="tx2"/>
                    </a:solidFill>
                  </a:rPr>
                  <a:t>b) Posuďte názor vedoucího střediska </a:t>
                </a:r>
                <a:r>
                  <a:rPr lang="cs-CZ" sz="1800" b="1" dirty="0">
                    <a:solidFill>
                      <a:schemeClr val="tx2"/>
                    </a:solidFill>
                  </a:rPr>
                  <a:t>na základě intervalového odhadu </a:t>
                </a:r>
                <a:r>
                  <a:rPr lang="cs-CZ" sz="1800" dirty="0">
                    <a:solidFill>
                      <a:schemeClr val="tx2"/>
                    </a:solidFill>
                  </a:rPr>
                  <a:t>poměru rozptylů na 3% hladině významnosti .</a:t>
                </a:r>
                <a:endParaRPr lang="cs-CZ" sz="1800" b="1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cs-CZ" sz="1800" b="1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cs-CZ" sz="800" b="1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cs-CZ" sz="1800" b="1" dirty="0"/>
                  <a:t>Řešení: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sz="1800" dirty="0">
                    <a:solidFill>
                      <a:srgbClr val="00A499"/>
                    </a:solidFill>
                  </a:rPr>
                  <a:t>Bodový odhad</a:t>
                </a:r>
                <a:r>
                  <a:rPr lang="cs-CZ" sz="1800" b="1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cs-CZ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cs-CZ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cs-CZ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=10,1</m:t>
                    </m:r>
                  </m:oMath>
                </a14:m>
                <a:r>
                  <a:rPr lang="cs-CZ" sz="1600" dirty="0"/>
                  <a:t> </a:t>
                </a:r>
                <a:r>
                  <a:rPr lang="cs-CZ" sz="1800" b="1" dirty="0"/>
                  <a:t> </a:t>
                </a:r>
                <a:r>
                  <a:rPr lang="cs-CZ" sz="1800" dirty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800" b="0" i="1">
                        <a:latin typeface="Cambria Math" panose="02040503050406030204" pitchFamily="18" charset="0"/>
                      </a:rPr>
                      <m:t>=11,3</m:t>
                    </m:r>
                    <m:r>
                      <a:rPr lang="cs-CZ" sz="1800" b="0">
                        <a:latin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800" b="0" i="1">
                        <a:latin typeface="Cambria Math" panose="02040503050406030204" pitchFamily="18" charset="0"/>
                      </a:rPr>
                      <m:t>=1,1 </m:t>
                    </m:r>
                  </m:oMath>
                </a14:m>
                <a:r>
                  <a:rPr lang="cs-CZ" sz="1800" dirty="0"/>
                  <a:t>)</a:t>
                </a:r>
                <a:r>
                  <a:rPr lang="en-US" sz="1800" dirty="0"/>
                  <a:t>;   </a:t>
                </a:r>
                <a:endParaRPr lang="cs-CZ" sz="18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sz="1800" dirty="0">
                    <a:solidFill>
                      <a:srgbClr val="00A499"/>
                    </a:solidFill>
                  </a:rPr>
                  <a:t>97% intervalový odhad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cs-CZ" sz="1800" b="1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0,985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sSub>
                                  <m:sSubPr>
                                    <m:ctrlP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p>
                            </m:sSubSup>
                          </m:den>
                        </m:f>
                        <m:f>
                          <m:f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0,015</m:t>
                                </m:r>
                              </m:sub>
                              <m:sup>
                                <m:sSub>
                                  <m:sSubPr>
                                    <m:ctrlP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sSub>
                                  <m:sSubPr>
                                    <m:ctrlP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p>
                            </m:sSubSup>
                          </m:den>
                        </m:f>
                        <m:f>
                          <m:f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r>
                  <a:rPr lang="cs-CZ" sz="1600" b="1" dirty="0"/>
                  <a:t>  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sz="1600" dirty="0"/>
                  <a:t>                                 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0,985</m:t>
                                </m:r>
                              </m:sub>
                              <m:sup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13, 7</m:t>
                                </m:r>
                              </m:sup>
                            </m:sSubSup>
                          </m:den>
                        </m:f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10,</m:t>
                        </m:r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0,015</m:t>
                                </m:r>
                              </m:sub>
                              <m:sup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13,7 </m:t>
                                </m:r>
                              </m:sup>
                            </m:sSubSup>
                          </m:den>
                        </m:f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10,</m:t>
                        </m:r>
                        <m:r>
                          <a:rPr lang="cs-CZ" sz="160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cs-CZ" sz="1600" b="1" dirty="0"/>
                  <a:t>       </a:t>
                </a:r>
                <a:r>
                  <a:rPr lang="cs-CZ" sz="1600" i="1" dirty="0">
                    <a:solidFill>
                      <a:schemeClr val="accent5"/>
                    </a:solidFill>
                  </a:rPr>
                  <a:t>qf(0.985,13,7)=5,565</a:t>
                </a:r>
                <a:r>
                  <a:rPr lang="en-US" sz="1600" i="1" dirty="0">
                    <a:solidFill>
                      <a:schemeClr val="accent5"/>
                    </a:solidFill>
                  </a:rPr>
                  <a:t>; </a:t>
                </a:r>
                <a:r>
                  <a:rPr lang="cs-CZ" sz="1600" i="1" dirty="0" err="1">
                    <a:solidFill>
                      <a:schemeClr val="accent5"/>
                    </a:solidFill>
                  </a:rPr>
                  <a:t>qf</a:t>
                </a:r>
                <a:r>
                  <a:rPr lang="cs-CZ" sz="1600" i="1" dirty="0">
                    <a:solidFill>
                      <a:schemeClr val="accent5"/>
                    </a:solidFill>
                  </a:rPr>
                  <a:t>(0.015,13,7)</a:t>
                </a:r>
                <a:r>
                  <a:rPr lang="en-US" sz="1600" i="1" dirty="0">
                    <a:solidFill>
                      <a:schemeClr val="accent5"/>
                    </a:solidFill>
                  </a:rPr>
                  <a:t>=0,250</a:t>
                </a:r>
                <a:endParaRPr lang="cs-CZ" sz="1600" i="1" dirty="0">
                  <a:solidFill>
                    <a:schemeClr val="accent5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1600" dirty="0"/>
                  <a:t>                                         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2,2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35,1</m:t>
                        </m:r>
                      </m:e>
                    </m:d>
                  </m:oMath>
                </a14:m>
                <a:r>
                  <a:rPr lang="en-US" sz="1600" b="1" dirty="0"/>
                  <a:t> </a:t>
                </a:r>
                <a:endParaRPr lang="cs-CZ" sz="1600" b="1" dirty="0"/>
              </a:p>
              <a:p>
                <a:endParaRPr lang="cs-CZ" sz="1800" b="1" dirty="0"/>
              </a:p>
            </p:txBody>
          </p:sp>
        </mc:Choice>
        <mc:Fallback>
          <p:sp>
            <p:nvSpPr>
              <p:cNvPr id="9" name="Zástupný symbol pro obsah 1">
                <a:extLst>
                  <a:ext uri="{FF2B5EF4-FFF2-40B4-BE49-F238E27FC236}">
                    <a16:creationId xmlns:a16="http://schemas.microsoft.com/office/drawing/2014/main" id="{709A46D4-0E16-42E1-A420-DF81EE2CF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96" y="1346199"/>
                <a:ext cx="11125200" cy="5181721"/>
              </a:xfrm>
              <a:prstGeom prst="rect">
                <a:avLst/>
              </a:prstGeom>
              <a:blipFill>
                <a:blip r:embed="rId3"/>
                <a:stretch>
                  <a:fillRect l="-438" t="-706" r="-4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Zástupný symbol pro obsah 3">
            <a:extLst>
              <a:ext uri="{FF2B5EF4-FFF2-40B4-BE49-F238E27FC236}">
                <a16:creationId xmlns:a16="http://schemas.microsoft.com/office/drawing/2014/main" id="{BD91208F-046B-4DEE-BB6F-2F4C2D92FC34}"/>
              </a:ext>
            </a:extLst>
          </p:cNvPr>
          <p:cNvGraphicFramePr>
            <a:graphicFrameLocks/>
          </p:cNvGraphicFramePr>
          <p:nvPr/>
        </p:nvGraphicFramePr>
        <p:xfrm>
          <a:off x="579196" y="2590873"/>
          <a:ext cx="11128076" cy="5938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2954">
                  <a:extLst>
                    <a:ext uri="{9D8B030D-6E8A-4147-A177-3AD203B41FA5}">
                      <a16:colId xmlns:a16="http://schemas.microsoft.com/office/drawing/2014/main" val="2957796579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2467754557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38840866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15470213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83667090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781334742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52447389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553604232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2388759558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83777509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45682264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768785664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47494541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796106704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8801505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STROJ 1 (g)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243,2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244,8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253,1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247,5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251,0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251,7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254,0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247,3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253,2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25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STROJ 2 (g)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251,3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249,1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249,9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250,8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251,9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252,2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224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4444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dvouvýběrové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13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1</a:t>
            </a:r>
          </a:p>
        </p:txBody>
      </p:sp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307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cs-CZ" sz="21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  <p:pic>
        <p:nvPicPr>
          <p:cNvPr id="8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4EC0F646-0B36-46AE-A408-EAADF37C5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pro obsah 1">
                <a:extLst>
                  <a:ext uri="{FF2B5EF4-FFF2-40B4-BE49-F238E27FC236}">
                    <a16:creationId xmlns:a16="http://schemas.microsoft.com/office/drawing/2014/main" id="{709A46D4-0E16-42E1-A420-DF81EE2CFA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3696" y="1346199"/>
                <a:ext cx="11125200" cy="51817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1800" dirty="0">
                    <a:solidFill>
                      <a:schemeClr val="tx2"/>
                    </a:solidFill>
                  </a:rPr>
                  <a:t>Podnik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Čoko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používá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dva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typy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pro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automatické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Vedoucí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střediska</a:t>
                </a:r>
                <a:r>
                  <a:rPr lang="en-US" sz="1800" dirty="0">
                    <a:solidFill>
                      <a:schemeClr val="tx2"/>
                    </a:solidFill>
                  </a:rPr>
                  <a:t> je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přesvědčen</a:t>
                </a:r>
                <a:r>
                  <a:rPr lang="en-US" sz="1800" dirty="0">
                    <a:solidFill>
                      <a:schemeClr val="tx2"/>
                    </a:solidFill>
                  </a:rPr>
                  <a:t>,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že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variabilita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cs-CZ" sz="1800" dirty="0">
                    <a:solidFill>
                      <a:schemeClr val="tx2"/>
                    </a:solidFill>
                  </a:rPr>
                  <a:t>hmotností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sáčků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těchto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dvou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strojích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není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stejná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Bylo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tedy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náhodně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vybráno</a:t>
                </a:r>
                <a:r>
                  <a:rPr lang="en-US" sz="1800" dirty="0">
                    <a:solidFill>
                      <a:schemeClr val="tx2"/>
                    </a:solidFill>
                  </a:rPr>
                  <a:t> 14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balíčků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prvním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stroji</a:t>
                </a:r>
                <a:r>
                  <a:rPr lang="en-US" sz="1800" dirty="0">
                    <a:solidFill>
                      <a:schemeClr val="tx2"/>
                    </a:solidFill>
                  </a:rPr>
                  <a:t> a 8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druhém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stroji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br>
                  <a:rPr lang="cs-CZ" sz="1800" dirty="0">
                    <a:solidFill>
                      <a:schemeClr val="tx2"/>
                    </a:solidFill>
                  </a:rPr>
                </a:br>
                <a:r>
                  <a:rPr lang="cs-CZ" sz="1800" dirty="0">
                    <a:solidFill>
                      <a:schemeClr val="tx2"/>
                    </a:solidFill>
                  </a:rPr>
                  <a:t>b) Posuďte názor vedoucího střediska </a:t>
                </a:r>
                <a:r>
                  <a:rPr lang="cs-CZ" sz="1800" b="1" dirty="0">
                    <a:solidFill>
                      <a:schemeClr val="tx2"/>
                    </a:solidFill>
                  </a:rPr>
                  <a:t>na základě intervalového odhadu </a:t>
                </a:r>
                <a:r>
                  <a:rPr lang="cs-CZ" sz="1800" dirty="0">
                    <a:solidFill>
                      <a:schemeClr val="tx2"/>
                    </a:solidFill>
                  </a:rPr>
                  <a:t>poměru rozptylů na 3% hladině významnosti .</a:t>
                </a:r>
                <a:endParaRPr lang="cs-CZ" sz="1800" b="1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cs-CZ" sz="1800" b="1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cs-CZ" sz="800" b="1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cs-CZ" sz="1800" b="1" dirty="0"/>
                  <a:t>Řešení: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sz="1800" dirty="0">
                    <a:solidFill>
                      <a:srgbClr val="00A499"/>
                    </a:solidFill>
                  </a:rPr>
                  <a:t>Bodový odhad</a:t>
                </a:r>
                <a:r>
                  <a:rPr lang="cs-CZ" sz="1800" b="1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cs-CZ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cs-CZ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cs-CZ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=10,1</m:t>
                    </m:r>
                  </m:oMath>
                </a14:m>
                <a:r>
                  <a:rPr lang="cs-CZ" sz="1600" dirty="0"/>
                  <a:t> </a:t>
                </a:r>
                <a:r>
                  <a:rPr lang="cs-CZ" sz="1800" b="1" dirty="0"/>
                  <a:t> </a:t>
                </a:r>
                <a:r>
                  <a:rPr lang="cs-CZ" sz="1800" dirty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800" b="0" i="1">
                        <a:latin typeface="Cambria Math" panose="02040503050406030204" pitchFamily="18" charset="0"/>
                      </a:rPr>
                      <m:t>=11,3</m:t>
                    </m:r>
                    <m:r>
                      <a:rPr lang="cs-CZ" sz="1800" b="0">
                        <a:latin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800" b="0" i="1">
                        <a:latin typeface="Cambria Math" panose="02040503050406030204" pitchFamily="18" charset="0"/>
                      </a:rPr>
                      <m:t>=1,1 </m:t>
                    </m:r>
                  </m:oMath>
                </a14:m>
                <a:r>
                  <a:rPr lang="cs-CZ" sz="1800" dirty="0"/>
                  <a:t>)</a:t>
                </a:r>
                <a:r>
                  <a:rPr lang="en-US" sz="1800" dirty="0"/>
                  <a:t>;   </a:t>
                </a:r>
                <a:endParaRPr lang="cs-CZ" sz="1800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sz="1800" dirty="0">
                    <a:solidFill>
                      <a:srgbClr val="00A499"/>
                    </a:solidFill>
                  </a:rPr>
                  <a:t>97% intervalový odhad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cs-CZ" sz="1800" b="1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2,2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35,1</m:t>
                        </m:r>
                      </m:e>
                    </m:d>
                  </m:oMath>
                </a14:m>
                <a:r>
                  <a:rPr lang="en-US" sz="1600" b="1" dirty="0"/>
                  <a:t> </a:t>
                </a:r>
              </a:p>
              <a:p>
                <a:pPr marL="0" indent="0">
                  <a:buNone/>
                </a:pPr>
                <a:r>
                  <a:rPr lang="cs-CZ" sz="1600" dirty="0"/>
                  <a:t>Rozptyl hmotnosti sáčků sušenek vyrobených na stroji 1 je cca 10,1 krát větší než rozptyl hmotnosti sáčků sušenek vyrobených na stroji 2. 97% </a:t>
                </a:r>
                <a:r>
                  <a:rPr lang="en-US" sz="1600" dirty="0" err="1"/>
                  <a:t>intervalov</a:t>
                </a:r>
                <a:r>
                  <a:rPr lang="cs-CZ" sz="1600" dirty="0"/>
                  <a:t>ý odhad tohoto poměru je 2,2 až 35,1. Na hladině významnosti 3 % lze pozorovaný nesoulad ve variabilitě hmotností sáčků sušenek označit za statisticky významný. </a:t>
                </a:r>
              </a:p>
              <a:p>
                <a:pPr marL="0" indent="0">
                  <a:buNone/>
                </a:pPr>
                <a:r>
                  <a:rPr lang="cs-CZ" sz="1600" dirty="0"/>
                  <a:t>(Kdyby byly rozptyly srovnatelné, museli bychom připustit, že lze očekávat poměr rozptylů roven 1, tj. 1 by musela ležet uvnitř nalezeného intervalového odhadu.)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cs-CZ" sz="1600" b="1" dirty="0"/>
              </a:p>
              <a:p>
                <a:endParaRPr lang="cs-CZ" sz="1800" b="1" dirty="0"/>
              </a:p>
            </p:txBody>
          </p:sp>
        </mc:Choice>
        <mc:Fallback xmlns="">
          <p:sp>
            <p:nvSpPr>
              <p:cNvPr id="9" name="Zástupný symbol pro obsah 1">
                <a:extLst>
                  <a:ext uri="{FF2B5EF4-FFF2-40B4-BE49-F238E27FC236}">
                    <a16:creationId xmlns:a16="http://schemas.microsoft.com/office/drawing/2014/main" id="{709A46D4-0E16-42E1-A420-DF81EE2CF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96" y="1346199"/>
                <a:ext cx="11125200" cy="5181721"/>
              </a:xfrm>
              <a:prstGeom prst="rect">
                <a:avLst/>
              </a:prstGeom>
              <a:blipFill>
                <a:blip r:embed="rId3"/>
                <a:stretch>
                  <a:fillRect l="-438" t="-706" r="-4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Zástupný symbol pro obsah 3">
            <a:extLst>
              <a:ext uri="{FF2B5EF4-FFF2-40B4-BE49-F238E27FC236}">
                <a16:creationId xmlns:a16="http://schemas.microsoft.com/office/drawing/2014/main" id="{BD91208F-046B-4DEE-BB6F-2F4C2D92FC34}"/>
              </a:ext>
            </a:extLst>
          </p:cNvPr>
          <p:cNvGraphicFramePr>
            <a:graphicFrameLocks/>
          </p:cNvGraphicFramePr>
          <p:nvPr/>
        </p:nvGraphicFramePr>
        <p:xfrm>
          <a:off x="579196" y="2590873"/>
          <a:ext cx="11128076" cy="5938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2954">
                  <a:extLst>
                    <a:ext uri="{9D8B030D-6E8A-4147-A177-3AD203B41FA5}">
                      <a16:colId xmlns:a16="http://schemas.microsoft.com/office/drawing/2014/main" val="2957796579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2467754557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38840866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15470213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83667090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781334742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52447389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553604232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2388759558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83777509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45682264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768785664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47494541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796106704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8801505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STROJ 1 (g)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243,2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244,8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253,1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247,5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251,0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251,7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254,0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247,3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253,2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25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STROJ 2 (g)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251,3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249,1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249,9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250,8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251,9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252,2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224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14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dvouvýběrové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14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1</a:t>
            </a:r>
          </a:p>
        </p:txBody>
      </p:sp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307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cs-CZ" sz="21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  <p:pic>
        <p:nvPicPr>
          <p:cNvPr id="8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4EC0F646-0B36-46AE-A408-EAADF37C5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pro obsah 1">
                <a:extLst>
                  <a:ext uri="{FF2B5EF4-FFF2-40B4-BE49-F238E27FC236}">
                    <a16:creationId xmlns:a16="http://schemas.microsoft.com/office/drawing/2014/main" id="{709A46D4-0E16-42E1-A420-DF81EE2CFA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3696" y="1346199"/>
                <a:ext cx="11125200" cy="51817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1800" dirty="0">
                    <a:solidFill>
                      <a:schemeClr val="tx2"/>
                    </a:solidFill>
                  </a:rPr>
                  <a:t>Podnik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Čoko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používá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dva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typy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pro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automatické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Vedoucí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střediska</a:t>
                </a:r>
                <a:r>
                  <a:rPr lang="en-US" sz="1800" dirty="0">
                    <a:solidFill>
                      <a:schemeClr val="tx2"/>
                    </a:solidFill>
                  </a:rPr>
                  <a:t> je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přesvědčen</a:t>
                </a:r>
                <a:r>
                  <a:rPr lang="en-US" sz="1800" dirty="0">
                    <a:solidFill>
                      <a:schemeClr val="tx2"/>
                    </a:solidFill>
                  </a:rPr>
                  <a:t>,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že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variabilita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cs-CZ" sz="1800" dirty="0">
                    <a:solidFill>
                      <a:schemeClr val="tx2"/>
                    </a:solidFill>
                  </a:rPr>
                  <a:t>hmotností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sáčků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těchto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dvou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strojích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není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stejná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Bylo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tedy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náhodně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vybráno</a:t>
                </a:r>
                <a:r>
                  <a:rPr lang="en-US" sz="1800" dirty="0">
                    <a:solidFill>
                      <a:schemeClr val="tx2"/>
                    </a:solidFill>
                  </a:rPr>
                  <a:t> 14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balíčků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prvním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stroji</a:t>
                </a:r>
                <a:r>
                  <a:rPr lang="en-US" sz="1800" dirty="0">
                    <a:solidFill>
                      <a:schemeClr val="tx2"/>
                    </a:solidFill>
                  </a:rPr>
                  <a:t> a 8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druhém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stroji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br>
                  <a:rPr lang="cs-CZ" sz="1800" dirty="0">
                    <a:solidFill>
                      <a:schemeClr val="tx2"/>
                    </a:solidFill>
                  </a:rPr>
                </a:br>
                <a:r>
                  <a:rPr lang="cs-CZ" sz="1800" dirty="0">
                    <a:solidFill>
                      <a:schemeClr val="tx2"/>
                    </a:solidFill>
                  </a:rPr>
                  <a:t>c) </a:t>
                </a:r>
                <a:r>
                  <a:rPr lang="cs-CZ" sz="1800" b="1" dirty="0">
                    <a:solidFill>
                      <a:schemeClr val="tx2"/>
                    </a:solidFill>
                  </a:rPr>
                  <a:t>Ověřte klasickým testem</a:t>
                </a:r>
                <a:r>
                  <a:rPr lang="en-US" sz="18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hladin</a:t>
                </a:r>
                <a:r>
                  <a:rPr lang="cs-CZ" sz="1800" dirty="0">
                    <a:solidFill>
                      <a:schemeClr val="tx2"/>
                    </a:solidFill>
                  </a:rPr>
                  <a:t>ě významnosti 3 %</a:t>
                </a:r>
                <a:r>
                  <a:rPr lang="en-US" sz="1800" dirty="0">
                    <a:solidFill>
                      <a:schemeClr val="tx2"/>
                    </a:solidFill>
                  </a:rPr>
                  <a:t>, </a:t>
                </a:r>
                <a:r>
                  <a:rPr lang="cs-CZ" sz="1800" dirty="0">
                    <a:solidFill>
                      <a:schemeClr val="tx2"/>
                    </a:solidFill>
                  </a:rPr>
                  <a:t>zda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lze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potvrdit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názor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vedoucího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střediska</a:t>
                </a:r>
                <a:r>
                  <a:rPr lang="cs-CZ" sz="1800" dirty="0">
                    <a:solidFill>
                      <a:schemeClr val="tx2"/>
                    </a:solidFill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cs-CZ" sz="1800" b="1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cs-CZ" sz="1800" b="1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cs-CZ" sz="1800" b="1" dirty="0"/>
                  <a:t>Řešení:</a:t>
                </a:r>
              </a:p>
              <a:p>
                <a:pPr marL="0" indent="0">
                  <a:buNone/>
                </a:pPr>
                <a:r>
                  <a:rPr lang="cs-CZ" sz="1600" dirty="0"/>
                  <a:t>ad1)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: </m:t>
                    </m:r>
                    <m:sSubSup>
                      <m:sSubSup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sz="16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         </m:t>
                        </m:r>
                        <m:r>
                          <a:rPr lang="cs-CZ" sz="1600" b="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cs-CZ" sz="1600" b="0" i="1">
                        <a:latin typeface="Cambria Math" panose="02040503050406030204" pitchFamily="18" charset="0"/>
                      </a:rPr>
                      <m:t>: </m:t>
                    </m:r>
                    <m:sSubSup>
                      <m:sSub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sz="16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sz="16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cs-CZ" sz="1600" dirty="0"/>
              </a:p>
              <a:p>
                <a:pPr marL="0" indent="0">
                  <a:buNone/>
                </a:pPr>
                <a:r>
                  <a:rPr lang="cs-CZ" sz="1600" dirty="0"/>
                  <a:t>ad2) Volba testové statistiky:</a:t>
                </a:r>
              </a:p>
              <a:p>
                <a:pPr marL="0" indent="0">
                  <a:buNone/>
                </a:pPr>
                <a:r>
                  <a:rPr lang="cs-CZ" sz="1600" dirty="0"/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cs-CZ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1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cs-CZ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1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en-US" sz="1600">
                            <a:latin typeface="Cambria Math"/>
                          </a:rPr>
                          <m:t> </m:t>
                        </m:r>
                      </m:num>
                      <m:den>
                        <m:f>
                          <m:f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cs-CZ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1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cs-CZ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1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en-US" sz="1600"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cs-CZ" sz="1600" b="1" dirty="0"/>
                  <a:t> </a:t>
                </a:r>
              </a:p>
              <a:p>
                <a:endParaRPr lang="cs-CZ" sz="1800" b="1" dirty="0"/>
              </a:p>
            </p:txBody>
          </p:sp>
        </mc:Choice>
        <mc:Fallback xmlns="">
          <p:sp>
            <p:nvSpPr>
              <p:cNvPr id="9" name="Zástupný symbol pro obsah 1">
                <a:extLst>
                  <a:ext uri="{FF2B5EF4-FFF2-40B4-BE49-F238E27FC236}">
                    <a16:creationId xmlns:a16="http://schemas.microsoft.com/office/drawing/2014/main" id="{709A46D4-0E16-42E1-A420-DF81EE2CF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96" y="1346199"/>
                <a:ext cx="11125200" cy="5181721"/>
              </a:xfrm>
              <a:prstGeom prst="rect">
                <a:avLst/>
              </a:prstGeom>
              <a:blipFill>
                <a:blip r:embed="rId3"/>
                <a:stretch>
                  <a:fillRect l="-438" t="-706" r="-4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Zástupný symbol pro obsah 3">
            <a:extLst>
              <a:ext uri="{FF2B5EF4-FFF2-40B4-BE49-F238E27FC236}">
                <a16:creationId xmlns:a16="http://schemas.microsoft.com/office/drawing/2014/main" id="{BD91208F-046B-4DEE-BB6F-2F4C2D92FC34}"/>
              </a:ext>
            </a:extLst>
          </p:cNvPr>
          <p:cNvGraphicFramePr>
            <a:graphicFrameLocks/>
          </p:cNvGraphicFramePr>
          <p:nvPr/>
        </p:nvGraphicFramePr>
        <p:xfrm>
          <a:off x="579196" y="2590873"/>
          <a:ext cx="11128076" cy="5938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2954">
                  <a:extLst>
                    <a:ext uri="{9D8B030D-6E8A-4147-A177-3AD203B41FA5}">
                      <a16:colId xmlns:a16="http://schemas.microsoft.com/office/drawing/2014/main" val="2957796579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2467754557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38840866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15470213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83667090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781334742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52447389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553604232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2388759558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83777509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45682264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768785664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47494541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796106704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8801505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STROJ 1 (g)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243,2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244,8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253,1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247,5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251,0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251,7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254,0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247,3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253,2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25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STROJ 2 (g)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251,3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249,1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249,9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250,8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251,9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252,2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224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58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dvouvýběrové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15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1</a:t>
            </a:r>
          </a:p>
        </p:txBody>
      </p:sp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307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cs-CZ" sz="21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  <p:pic>
        <p:nvPicPr>
          <p:cNvPr id="8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4EC0F646-0B36-46AE-A408-EAADF37C5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pro obsah 1">
                <a:extLst>
                  <a:ext uri="{FF2B5EF4-FFF2-40B4-BE49-F238E27FC236}">
                    <a16:creationId xmlns:a16="http://schemas.microsoft.com/office/drawing/2014/main" id="{709A46D4-0E16-42E1-A420-DF81EE2CFA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3696" y="1346199"/>
                <a:ext cx="11125200" cy="51817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1800" dirty="0">
                    <a:solidFill>
                      <a:schemeClr val="tx2"/>
                    </a:solidFill>
                  </a:rPr>
                  <a:t>Podnik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Čoko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používá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dva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typy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pro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automatické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Vedoucí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střediska</a:t>
                </a:r>
                <a:r>
                  <a:rPr lang="en-US" sz="1800" dirty="0">
                    <a:solidFill>
                      <a:schemeClr val="tx2"/>
                    </a:solidFill>
                  </a:rPr>
                  <a:t> je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přesvědčen</a:t>
                </a:r>
                <a:r>
                  <a:rPr lang="en-US" sz="1800" dirty="0">
                    <a:solidFill>
                      <a:schemeClr val="tx2"/>
                    </a:solidFill>
                  </a:rPr>
                  <a:t>,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že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variabilita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cs-CZ" sz="1800" dirty="0">
                    <a:solidFill>
                      <a:schemeClr val="tx2"/>
                    </a:solidFill>
                  </a:rPr>
                  <a:t>hmotností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sáčků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těchto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dvou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strojích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není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stejná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Bylo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tedy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náhodně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vybráno</a:t>
                </a:r>
                <a:r>
                  <a:rPr lang="en-US" sz="1800" dirty="0">
                    <a:solidFill>
                      <a:schemeClr val="tx2"/>
                    </a:solidFill>
                  </a:rPr>
                  <a:t> 14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balíčků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prvním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stroji</a:t>
                </a:r>
                <a:r>
                  <a:rPr lang="en-US" sz="1800" dirty="0">
                    <a:solidFill>
                      <a:schemeClr val="tx2"/>
                    </a:solidFill>
                  </a:rPr>
                  <a:t> a 8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druhém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stroji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br>
                  <a:rPr lang="cs-CZ" sz="1800" dirty="0">
                    <a:solidFill>
                      <a:schemeClr val="tx2"/>
                    </a:solidFill>
                  </a:rPr>
                </a:br>
                <a:r>
                  <a:rPr lang="cs-CZ" sz="1800" dirty="0">
                    <a:solidFill>
                      <a:schemeClr val="tx2"/>
                    </a:solidFill>
                  </a:rPr>
                  <a:t>c) </a:t>
                </a:r>
                <a:r>
                  <a:rPr lang="cs-CZ" sz="1800" b="1" dirty="0">
                    <a:solidFill>
                      <a:schemeClr val="tx2"/>
                    </a:solidFill>
                  </a:rPr>
                  <a:t>Ověřte klasickým testem</a:t>
                </a:r>
                <a:r>
                  <a:rPr lang="en-US" sz="18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hladin</a:t>
                </a:r>
                <a:r>
                  <a:rPr lang="cs-CZ" sz="1800" dirty="0">
                    <a:solidFill>
                      <a:schemeClr val="tx2"/>
                    </a:solidFill>
                  </a:rPr>
                  <a:t>ě významnosti 3 %</a:t>
                </a:r>
                <a:r>
                  <a:rPr lang="en-US" sz="1800" dirty="0">
                    <a:solidFill>
                      <a:schemeClr val="tx2"/>
                    </a:solidFill>
                  </a:rPr>
                  <a:t>, </a:t>
                </a:r>
                <a:r>
                  <a:rPr lang="cs-CZ" sz="1800" dirty="0">
                    <a:solidFill>
                      <a:schemeClr val="tx2"/>
                    </a:solidFill>
                  </a:rPr>
                  <a:t>zda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lze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potvrdit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názor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vedoucího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střediska</a:t>
                </a:r>
                <a:r>
                  <a:rPr lang="cs-CZ" sz="1800" dirty="0">
                    <a:solidFill>
                      <a:schemeClr val="tx2"/>
                    </a:solidFill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cs-CZ" sz="1800" b="1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cs-CZ" sz="1800" b="1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cs-CZ" sz="1800" b="1" dirty="0"/>
                  <a:t>Řešení:</a:t>
                </a:r>
              </a:p>
              <a:p>
                <a:pPr marL="0" indent="0">
                  <a:buNone/>
                </a:pPr>
                <a:r>
                  <a:rPr lang="cs-CZ" sz="1600" dirty="0"/>
                  <a:t>ad1)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: </m:t>
                    </m:r>
                    <m:sSubSup>
                      <m:sSubSup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sz="16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         </m:t>
                        </m:r>
                        <m:r>
                          <a:rPr lang="cs-CZ" sz="1600" b="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cs-CZ" sz="1600" b="0" i="1">
                        <a:latin typeface="Cambria Math" panose="02040503050406030204" pitchFamily="18" charset="0"/>
                      </a:rPr>
                      <m:t>: </m:t>
                    </m:r>
                    <m:sSubSup>
                      <m:sSub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sz="16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sz="16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cs-CZ" sz="1600" dirty="0"/>
              </a:p>
              <a:p>
                <a:pPr marL="0" indent="0">
                  <a:buNone/>
                </a:pPr>
                <a:r>
                  <a:rPr lang="cs-CZ" sz="1600" dirty="0"/>
                  <a:t>ad2) Volba testové statistiky:</a:t>
                </a:r>
              </a:p>
              <a:p>
                <a:pPr marL="0" indent="0">
                  <a:buNone/>
                </a:pPr>
                <a:r>
                  <a:rPr lang="cs-CZ" sz="1600" dirty="0"/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cs-CZ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1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cs-CZ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1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en-US" sz="1600">
                            <a:latin typeface="Cambria Math"/>
                          </a:rPr>
                          <m:t> </m:t>
                        </m:r>
                      </m:num>
                      <m:den>
                        <m:f>
                          <m:f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cs-CZ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1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bSup>
                              <m:sSubSup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cs-CZ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1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en-US" sz="1600">
                            <a:latin typeface="Cambria Math"/>
                          </a:rPr>
                          <m:t> </m:t>
                        </m:r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cs-CZ" sz="1600" b="1" dirty="0"/>
                  <a:t> </a:t>
                </a:r>
                <a14:m>
                  <m:oMath xmlns:m="http://schemas.openxmlformats.org/officeDocument/2006/math">
                    <m:r>
                      <a:rPr lang="cs-CZ" sz="16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r>
                      <a:rPr lang="cs-CZ" sz="1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cs-CZ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f>
                      <m:f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cs-CZ" sz="1600" b="1" dirty="0"/>
              </a:p>
              <a:p>
                <a:pPr marL="0" indent="0">
                  <a:buNone/>
                </a:pPr>
                <a:r>
                  <a:rPr lang="cs-CZ" sz="1600" dirty="0"/>
                  <a:t>ad3) Ověření předpokladů testu:</a:t>
                </a:r>
              </a:p>
              <a:p>
                <a:pPr marL="720000">
                  <a:buFont typeface="Wingdings" panose="05000000000000000000" pitchFamily="2" charset="2"/>
                  <a:buChar char="§"/>
                </a:pPr>
                <a:r>
                  <a:rPr lang="cs-CZ" sz="1600" dirty="0"/>
                  <a:t>nezávislé výběry (</a:t>
                </a:r>
                <a:r>
                  <a:rPr lang="cs-CZ" sz="1600" dirty="0">
                    <a:solidFill>
                      <a:schemeClr val="accent6"/>
                    </a:solidFill>
                  </a:rPr>
                  <a:t>OK</a:t>
                </a:r>
                <a:r>
                  <a:rPr lang="cs-CZ" sz="1600" dirty="0"/>
                  <a:t> – každé pozorování se vztahuje k jiné statistické jednotce)</a:t>
                </a:r>
              </a:p>
              <a:p>
                <a:pPr marL="720000">
                  <a:buFont typeface="Wingdings" panose="05000000000000000000" pitchFamily="2" charset="2"/>
                  <a:buChar char="§"/>
                </a:pPr>
                <a:r>
                  <a:rPr lang="cs-CZ" sz="1600" dirty="0"/>
                  <a:t>normalita obou populací</a:t>
                </a:r>
              </a:p>
              <a:p>
                <a:endParaRPr lang="cs-CZ" sz="1800" b="1" dirty="0"/>
              </a:p>
            </p:txBody>
          </p:sp>
        </mc:Choice>
        <mc:Fallback xmlns="">
          <p:sp>
            <p:nvSpPr>
              <p:cNvPr id="9" name="Zástupný symbol pro obsah 1">
                <a:extLst>
                  <a:ext uri="{FF2B5EF4-FFF2-40B4-BE49-F238E27FC236}">
                    <a16:creationId xmlns:a16="http://schemas.microsoft.com/office/drawing/2014/main" id="{709A46D4-0E16-42E1-A420-DF81EE2CF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96" y="1346199"/>
                <a:ext cx="11125200" cy="5181721"/>
              </a:xfrm>
              <a:prstGeom prst="rect">
                <a:avLst/>
              </a:prstGeom>
              <a:blipFill>
                <a:blip r:embed="rId3"/>
                <a:stretch>
                  <a:fillRect l="-438" t="-706" r="-4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Zástupný symbol pro obsah 3">
            <a:extLst>
              <a:ext uri="{FF2B5EF4-FFF2-40B4-BE49-F238E27FC236}">
                <a16:creationId xmlns:a16="http://schemas.microsoft.com/office/drawing/2014/main" id="{BD91208F-046B-4DEE-BB6F-2F4C2D92FC34}"/>
              </a:ext>
            </a:extLst>
          </p:cNvPr>
          <p:cNvGraphicFramePr>
            <a:graphicFrameLocks/>
          </p:cNvGraphicFramePr>
          <p:nvPr/>
        </p:nvGraphicFramePr>
        <p:xfrm>
          <a:off x="579196" y="2590873"/>
          <a:ext cx="11128076" cy="5938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2954">
                  <a:extLst>
                    <a:ext uri="{9D8B030D-6E8A-4147-A177-3AD203B41FA5}">
                      <a16:colId xmlns:a16="http://schemas.microsoft.com/office/drawing/2014/main" val="2957796579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2467754557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38840866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15470213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83667090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781334742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52447389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553604232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2388759558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83777509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45682264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768785664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47494541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796106704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8801505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STROJ 1 (g)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243,2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244,8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253,1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247,5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251,0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251,7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254,0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247,3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253,2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25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STROJ 2 (g)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251,3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249,1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249,9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250,8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251,9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252,2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224383"/>
                  </a:ext>
                </a:extLst>
              </a:tr>
            </a:tbl>
          </a:graphicData>
        </a:graphic>
      </p:graphicFrame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719D9CF3-4473-455B-8FF2-D7847CF2F6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287852"/>
              </p:ext>
            </p:extLst>
          </p:nvPr>
        </p:nvGraphicFramePr>
        <p:xfrm>
          <a:off x="8263890" y="5181720"/>
          <a:ext cx="3091432" cy="125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115">
                  <a:extLst>
                    <a:ext uri="{9D8B030D-6E8A-4147-A177-3AD203B41FA5}">
                      <a16:colId xmlns:a16="http://schemas.microsoft.com/office/drawing/2014/main" val="3667055981"/>
                    </a:ext>
                  </a:extLst>
                </a:gridCol>
                <a:gridCol w="2171317">
                  <a:extLst>
                    <a:ext uri="{9D8B030D-6E8A-4147-A177-3AD203B41FA5}">
                      <a16:colId xmlns:a16="http://schemas.microsoft.com/office/drawing/2014/main" val="11866331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skupina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err="1">
                          <a:solidFill>
                            <a:schemeClr val="tx1"/>
                          </a:solidFill>
                        </a:rPr>
                        <a:t>Shapirův</a:t>
                      </a:r>
                      <a:r>
                        <a:rPr lang="cs-CZ" sz="1400" baseline="0" dirty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cs-CZ" sz="1400" baseline="0" dirty="0" err="1">
                          <a:solidFill>
                            <a:schemeClr val="tx1"/>
                          </a:solidFill>
                        </a:rPr>
                        <a:t>Wilkův</a:t>
                      </a:r>
                      <a:r>
                        <a:rPr lang="cs-CZ" sz="1400" baseline="0" dirty="0">
                          <a:solidFill>
                            <a:schemeClr val="tx1"/>
                          </a:solidFill>
                        </a:rPr>
                        <a:t> test</a:t>
                      </a:r>
                    </a:p>
                    <a:p>
                      <a:pPr algn="ctr"/>
                      <a:r>
                        <a:rPr lang="cs-CZ" sz="1400" baseline="0" dirty="0">
                          <a:solidFill>
                            <a:schemeClr val="tx1"/>
                          </a:solidFill>
                        </a:rPr>
                        <a:t> (p-hodnota)</a:t>
                      </a:r>
                      <a:endParaRPr lang="cs-CZ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6982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stroj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0,038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798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stroj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0,835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003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98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dvouvýběrové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16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1</a:t>
            </a:r>
          </a:p>
        </p:txBody>
      </p:sp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307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cs-CZ" sz="21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  <p:pic>
        <p:nvPicPr>
          <p:cNvPr id="8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4EC0F646-0B36-46AE-A408-EAADF37C5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pro obsah 1">
                <a:extLst>
                  <a:ext uri="{FF2B5EF4-FFF2-40B4-BE49-F238E27FC236}">
                    <a16:creationId xmlns:a16="http://schemas.microsoft.com/office/drawing/2014/main" id="{709A46D4-0E16-42E1-A420-DF81EE2CFA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3696" y="1346199"/>
                <a:ext cx="11125200" cy="51817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1800" dirty="0">
                    <a:solidFill>
                      <a:schemeClr val="tx2"/>
                    </a:solidFill>
                  </a:rPr>
                  <a:t>Podnik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Čoko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používá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dva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typy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pro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automatické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Vedoucí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střediska</a:t>
                </a:r>
                <a:r>
                  <a:rPr lang="en-US" sz="1800" dirty="0">
                    <a:solidFill>
                      <a:schemeClr val="tx2"/>
                    </a:solidFill>
                  </a:rPr>
                  <a:t> je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přesvědčen</a:t>
                </a:r>
                <a:r>
                  <a:rPr lang="en-US" sz="1800" dirty="0">
                    <a:solidFill>
                      <a:schemeClr val="tx2"/>
                    </a:solidFill>
                  </a:rPr>
                  <a:t>,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že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variabilita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cs-CZ" sz="1800" dirty="0">
                    <a:solidFill>
                      <a:schemeClr val="tx2"/>
                    </a:solidFill>
                  </a:rPr>
                  <a:t>hmotností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sáčků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těchto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dvou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strojích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není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stejná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Bylo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tedy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náhodně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vybráno</a:t>
                </a:r>
                <a:r>
                  <a:rPr lang="en-US" sz="1800" dirty="0">
                    <a:solidFill>
                      <a:schemeClr val="tx2"/>
                    </a:solidFill>
                  </a:rPr>
                  <a:t> 14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balíčků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prvním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stroji</a:t>
                </a:r>
                <a:r>
                  <a:rPr lang="en-US" sz="1800" dirty="0">
                    <a:solidFill>
                      <a:schemeClr val="tx2"/>
                    </a:solidFill>
                  </a:rPr>
                  <a:t> a 8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druhém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stroji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br>
                  <a:rPr lang="cs-CZ" sz="1800" dirty="0">
                    <a:solidFill>
                      <a:schemeClr val="tx2"/>
                    </a:solidFill>
                  </a:rPr>
                </a:br>
                <a:r>
                  <a:rPr lang="cs-CZ" sz="1800" dirty="0">
                    <a:solidFill>
                      <a:schemeClr val="tx2"/>
                    </a:solidFill>
                  </a:rPr>
                  <a:t>c) </a:t>
                </a:r>
                <a:r>
                  <a:rPr lang="cs-CZ" sz="1800" b="1" dirty="0">
                    <a:solidFill>
                      <a:schemeClr val="tx2"/>
                    </a:solidFill>
                  </a:rPr>
                  <a:t>Ověřte klasickým testem</a:t>
                </a:r>
                <a:r>
                  <a:rPr lang="en-US" sz="18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hladin</a:t>
                </a:r>
                <a:r>
                  <a:rPr lang="cs-CZ" sz="1800" dirty="0">
                    <a:solidFill>
                      <a:schemeClr val="tx2"/>
                    </a:solidFill>
                  </a:rPr>
                  <a:t>ě významnosti 3 %</a:t>
                </a:r>
                <a:r>
                  <a:rPr lang="en-US" sz="1800" dirty="0">
                    <a:solidFill>
                      <a:schemeClr val="tx2"/>
                    </a:solidFill>
                  </a:rPr>
                  <a:t>, </a:t>
                </a:r>
                <a:r>
                  <a:rPr lang="cs-CZ" sz="1800" dirty="0">
                    <a:solidFill>
                      <a:schemeClr val="tx2"/>
                    </a:solidFill>
                  </a:rPr>
                  <a:t>zda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lze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potvrdit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názor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vedoucího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střediska</a:t>
                </a:r>
                <a:r>
                  <a:rPr lang="cs-CZ" sz="1800" dirty="0">
                    <a:solidFill>
                      <a:schemeClr val="tx2"/>
                    </a:solidFill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cs-CZ" sz="1800" b="1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cs-CZ" sz="1800" b="1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cs-CZ" sz="1800" b="1" dirty="0"/>
                  <a:t>Řešení:</a:t>
                </a:r>
              </a:p>
              <a:p>
                <a:pPr marL="0" indent="0">
                  <a:buNone/>
                </a:pPr>
                <a:r>
                  <a:rPr lang="cs-CZ" sz="1600" dirty="0"/>
                  <a:t>ad1)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: </m:t>
                    </m:r>
                    <m:sSubSup>
                      <m:sSubSup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sz="16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         </m:t>
                        </m:r>
                        <m:r>
                          <a:rPr lang="cs-CZ" sz="1600" b="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cs-CZ" sz="1600" b="0" i="1">
                        <a:latin typeface="Cambria Math" panose="02040503050406030204" pitchFamily="18" charset="0"/>
                      </a:rPr>
                      <m:t>: </m:t>
                    </m:r>
                    <m:sSubSup>
                      <m:sSub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sz="16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sz="16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cs-CZ" sz="1600" dirty="0"/>
              </a:p>
              <a:p>
                <a:pPr marL="0" indent="0">
                  <a:buNone/>
                </a:pPr>
                <a:r>
                  <a:rPr lang="cs-CZ" sz="1600" dirty="0"/>
                  <a:t>ad2) Volba testové statistiky:</a:t>
                </a:r>
              </a:p>
              <a:p>
                <a:pPr marL="0" indent="0">
                  <a:buNone/>
                </a:pPr>
                <a:r>
                  <a:rPr lang="cs-CZ" sz="1600" dirty="0"/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cs-CZ" sz="1600" b="1" dirty="0"/>
                  <a:t> </a:t>
                </a:r>
              </a:p>
              <a:p>
                <a:pPr marL="0" indent="0">
                  <a:buNone/>
                </a:pPr>
                <a:r>
                  <a:rPr lang="cs-CZ" sz="1600" dirty="0"/>
                  <a:t>ad3) Ověření předpokladů testu:</a:t>
                </a:r>
              </a:p>
              <a:p>
                <a:pPr marL="720000">
                  <a:buFont typeface="Wingdings" panose="05000000000000000000" pitchFamily="2" charset="2"/>
                  <a:buChar char="§"/>
                </a:pPr>
                <a:r>
                  <a:rPr lang="cs-CZ" sz="1600" dirty="0"/>
                  <a:t>nezávislé výběry (</a:t>
                </a:r>
                <a:r>
                  <a:rPr lang="cs-CZ" sz="1600" dirty="0">
                    <a:solidFill>
                      <a:schemeClr val="accent6"/>
                    </a:solidFill>
                  </a:rPr>
                  <a:t>OK</a:t>
                </a:r>
                <a:r>
                  <a:rPr lang="cs-CZ" sz="1600" dirty="0"/>
                  <a:t> – každé pozorování se vztahuje k jiné statistické jednotce)</a:t>
                </a:r>
              </a:p>
              <a:p>
                <a:pPr marL="720000">
                  <a:buFont typeface="Wingdings" panose="05000000000000000000" pitchFamily="2" charset="2"/>
                  <a:buChar char="§"/>
                </a:pPr>
                <a:r>
                  <a:rPr lang="cs-CZ" sz="1600" dirty="0"/>
                  <a:t>normalita obou populací (</a:t>
                </a:r>
                <a:r>
                  <a:rPr lang="cs-CZ" sz="1600" dirty="0">
                    <a:solidFill>
                      <a:schemeClr val="accent6"/>
                    </a:solidFill>
                  </a:rPr>
                  <a:t>OK</a:t>
                </a:r>
                <a:r>
                  <a:rPr lang="cs-CZ" sz="1600" dirty="0"/>
                  <a:t> – předpoklad normality byl ověřen pomocí </a:t>
                </a:r>
                <a:r>
                  <a:rPr lang="cs-CZ" sz="1600" dirty="0" err="1"/>
                  <a:t>Shapirova</a:t>
                </a:r>
                <a:r>
                  <a:rPr lang="cs-CZ" sz="1600" dirty="0"/>
                  <a:t> – </a:t>
                </a:r>
                <a:r>
                  <a:rPr lang="cs-CZ" sz="1600" dirty="0" err="1"/>
                  <a:t>Wilkova</a:t>
                </a:r>
                <a:r>
                  <a:rPr lang="cs-CZ" sz="1600" dirty="0"/>
                  <a:t> testu (viz …….))</a:t>
                </a:r>
              </a:p>
              <a:p>
                <a:pPr marL="0" indent="0">
                  <a:buNone/>
                </a:pPr>
                <a:r>
                  <a:rPr lang="cs-CZ" sz="1600" dirty="0"/>
                  <a:t>ad4) Kritický obor:</a:t>
                </a:r>
              </a:p>
              <a:p>
                <a:pPr marL="720000">
                  <a:buFont typeface="Wingdings" panose="05000000000000000000" pitchFamily="2" charset="2"/>
                  <a:buChar char="§"/>
                </a:pPr>
                <a:endParaRPr lang="cs-CZ" sz="1600" dirty="0"/>
              </a:p>
              <a:p>
                <a:endParaRPr lang="cs-CZ" sz="1800" b="1" dirty="0"/>
              </a:p>
            </p:txBody>
          </p:sp>
        </mc:Choice>
        <mc:Fallback xmlns="">
          <p:sp>
            <p:nvSpPr>
              <p:cNvPr id="9" name="Zástupný symbol pro obsah 1">
                <a:extLst>
                  <a:ext uri="{FF2B5EF4-FFF2-40B4-BE49-F238E27FC236}">
                    <a16:creationId xmlns:a16="http://schemas.microsoft.com/office/drawing/2014/main" id="{709A46D4-0E16-42E1-A420-DF81EE2CF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96" y="1346199"/>
                <a:ext cx="11125200" cy="5181721"/>
              </a:xfrm>
              <a:prstGeom prst="rect">
                <a:avLst/>
              </a:prstGeom>
              <a:blipFill>
                <a:blip r:embed="rId3"/>
                <a:stretch>
                  <a:fillRect l="-438" t="-706" r="-4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Zástupný symbol pro obsah 3">
            <a:extLst>
              <a:ext uri="{FF2B5EF4-FFF2-40B4-BE49-F238E27FC236}">
                <a16:creationId xmlns:a16="http://schemas.microsoft.com/office/drawing/2014/main" id="{BD91208F-046B-4DEE-BB6F-2F4C2D92FC34}"/>
              </a:ext>
            </a:extLst>
          </p:cNvPr>
          <p:cNvGraphicFramePr>
            <a:graphicFrameLocks/>
          </p:cNvGraphicFramePr>
          <p:nvPr/>
        </p:nvGraphicFramePr>
        <p:xfrm>
          <a:off x="579196" y="2590873"/>
          <a:ext cx="11128076" cy="5938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2954">
                  <a:extLst>
                    <a:ext uri="{9D8B030D-6E8A-4147-A177-3AD203B41FA5}">
                      <a16:colId xmlns:a16="http://schemas.microsoft.com/office/drawing/2014/main" val="2957796579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2467754557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38840866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15470213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83667090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781334742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52447389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553604232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2388759558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83777509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45682264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768785664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47494541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796106704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8801505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STROJ 1 (g)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243,2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244,8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253,1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247,5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251,0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251,7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254,0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247,3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253,2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25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STROJ 2 (g)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251,3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249,1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249,9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250,8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251,9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252,2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224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7687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dvouvýběrové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17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1</a:t>
            </a:r>
          </a:p>
        </p:txBody>
      </p:sp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307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cs-CZ" sz="21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  <p:pic>
        <p:nvPicPr>
          <p:cNvPr id="8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4EC0F646-0B36-46AE-A408-EAADF37C5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pro obsah 1">
                <a:extLst>
                  <a:ext uri="{FF2B5EF4-FFF2-40B4-BE49-F238E27FC236}">
                    <a16:creationId xmlns:a16="http://schemas.microsoft.com/office/drawing/2014/main" id="{709A46D4-0E16-42E1-A420-DF81EE2CFA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3696" y="1346199"/>
                <a:ext cx="11125200" cy="51817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1800" dirty="0">
                    <a:solidFill>
                      <a:schemeClr val="tx2"/>
                    </a:solidFill>
                  </a:rPr>
                  <a:t>Podnik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Čoko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používá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dva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typy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pro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automatické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Vedoucí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střediska</a:t>
                </a:r>
                <a:r>
                  <a:rPr lang="en-US" sz="1800" dirty="0">
                    <a:solidFill>
                      <a:schemeClr val="tx2"/>
                    </a:solidFill>
                  </a:rPr>
                  <a:t> je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přesvědčen</a:t>
                </a:r>
                <a:r>
                  <a:rPr lang="en-US" sz="1800" dirty="0">
                    <a:solidFill>
                      <a:schemeClr val="tx2"/>
                    </a:solidFill>
                  </a:rPr>
                  <a:t>,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že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variabilita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cs-CZ" sz="1800" dirty="0">
                    <a:solidFill>
                      <a:schemeClr val="tx2"/>
                    </a:solidFill>
                  </a:rPr>
                  <a:t>hmotností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sáčků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těchto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dvou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strojích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není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stejná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Bylo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tedy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náhodně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vybráno</a:t>
                </a:r>
                <a:r>
                  <a:rPr lang="en-US" sz="1800" dirty="0">
                    <a:solidFill>
                      <a:schemeClr val="tx2"/>
                    </a:solidFill>
                  </a:rPr>
                  <a:t> 14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balíčků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prvním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stroji</a:t>
                </a:r>
                <a:r>
                  <a:rPr lang="en-US" sz="1800" dirty="0">
                    <a:solidFill>
                      <a:schemeClr val="tx2"/>
                    </a:solidFill>
                  </a:rPr>
                  <a:t> a 8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druhém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stroji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br>
                  <a:rPr lang="cs-CZ" sz="1800" dirty="0">
                    <a:solidFill>
                      <a:schemeClr val="tx2"/>
                    </a:solidFill>
                  </a:rPr>
                </a:br>
                <a:r>
                  <a:rPr lang="cs-CZ" sz="1800" dirty="0">
                    <a:solidFill>
                      <a:schemeClr val="tx2"/>
                    </a:solidFill>
                  </a:rPr>
                  <a:t>c) </a:t>
                </a:r>
                <a:r>
                  <a:rPr lang="cs-CZ" sz="1800" b="1" dirty="0">
                    <a:solidFill>
                      <a:schemeClr val="tx2"/>
                    </a:solidFill>
                  </a:rPr>
                  <a:t>Ověřte klasickým testem</a:t>
                </a:r>
                <a:r>
                  <a:rPr lang="en-US" sz="18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hladin</a:t>
                </a:r>
                <a:r>
                  <a:rPr lang="cs-CZ" sz="1800" dirty="0">
                    <a:solidFill>
                      <a:schemeClr val="tx2"/>
                    </a:solidFill>
                  </a:rPr>
                  <a:t>ě významnosti 3 %</a:t>
                </a:r>
                <a:r>
                  <a:rPr lang="en-US" sz="1800" dirty="0">
                    <a:solidFill>
                      <a:schemeClr val="tx2"/>
                    </a:solidFill>
                  </a:rPr>
                  <a:t>, </a:t>
                </a:r>
                <a:r>
                  <a:rPr lang="cs-CZ" sz="1800" dirty="0">
                    <a:solidFill>
                      <a:schemeClr val="tx2"/>
                    </a:solidFill>
                  </a:rPr>
                  <a:t>zda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lze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potvrdit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názor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vedoucího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střediska</a:t>
                </a:r>
                <a:r>
                  <a:rPr lang="cs-CZ" sz="1800" dirty="0">
                    <a:solidFill>
                      <a:schemeClr val="tx2"/>
                    </a:solidFill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cs-CZ" sz="1800" b="1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cs-CZ" sz="1800" b="1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cs-CZ" sz="1800" b="1" dirty="0"/>
                  <a:t>Řešení:</a:t>
                </a:r>
              </a:p>
              <a:p>
                <a:pPr marL="0" indent="0">
                  <a:buNone/>
                </a:pPr>
                <a:r>
                  <a:rPr lang="cs-CZ" sz="1600" dirty="0"/>
                  <a:t>ad1)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: </m:t>
                    </m:r>
                    <m:sSubSup>
                      <m:sSubSup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sz="16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         </m:t>
                        </m:r>
                        <m:r>
                          <a:rPr lang="cs-CZ" sz="1600" b="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cs-CZ" sz="1600" b="0" i="1">
                        <a:latin typeface="Cambria Math" panose="02040503050406030204" pitchFamily="18" charset="0"/>
                      </a:rPr>
                      <m:t>: </m:t>
                    </m:r>
                    <m:sSubSup>
                      <m:sSub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sz="16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sz="16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cs-CZ" sz="1600" dirty="0"/>
              </a:p>
              <a:p>
                <a:pPr marL="0" indent="0">
                  <a:buNone/>
                </a:pPr>
                <a:r>
                  <a:rPr lang="cs-CZ" sz="1600" dirty="0"/>
                  <a:t>ad2) Volba testové statistiky:</a:t>
                </a:r>
              </a:p>
              <a:p>
                <a:pPr marL="0" indent="0">
                  <a:buNone/>
                </a:pPr>
                <a:r>
                  <a:rPr lang="cs-CZ" sz="1600" dirty="0"/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cs-CZ" sz="1600" b="1" dirty="0"/>
                  <a:t> </a:t>
                </a:r>
              </a:p>
              <a:p>
                <a:pPr marL="0" indent="0">
                  <a:buNone/>
                </a:pPr>
                <a:r>
                  <a:rPr lang="cs-CZ" sz="1600" dirty="0"/>
                  <a:t>ad3) Ověření předpokladů: </a:t>
                </a:r>
                <a:r>
                  <a:rPr lang="cs-CZ" sz="1600" dirty="0">
                    <a:solidFill>
                      <a:schemeClr val="accent6"/>
                    </a:solidFill>
                  </a:rPr>
                  <a:t>OK</a:t>
                </a:r>
              </a:p>
              <a:p>
                <a:pPr marL="0" indent="0">
                  <a:buNone/>
                </a:pPr>
                <a:r>
                  <a:rPr lang="cs-CZ" sz="1600" dirty="0"/>
                  <a:t>ad4) Kritický obor:</a:t>
                </a:r>
              </a:p>
              <a:p>
                <a:pPr marL="0" indent="0">
                  <a:buNone/>
                </a:pPr>
                <a:endParaRPr lang="cs-CZ" sz="1800" b="1" dirty="0"/>
              </a:p>
            </p:txBody>
          </p:sp>
        </mc:Choice>
        <mc:Fallback xmlns="">
          <p:sp>
            <p:nvSpPr>
              <p:cNvPr id="9" name="Zástupný symbol pro obsah 1">
                <a:extLst>
                  <a:ext uri="{FF2B5EF4-FFF2-40B4-BE49-F238E27FC236}">
                    <a16:creationId xmlns:a16="http://schemas.microsoft.com/office/drawing/2014/main" id="{709A46D4-0E16-42E1-A420-DF81EE2CF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96" y="1346199"/>
                <a:ext cx="11125200" cy="5181721"/>
              </a:xfrm>
              <a:prstGeom prst="rect">
                <a:avLst/>
              </a:prstGeom>
              <a:blipFill>
                <a:blip r:embed="rId3"/>
                <a:stretch>
                  <a:fillRect l="-438" t="-706" r="-4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Zástupný symbol pro obsah 3">
            <a:extLst>
              <a:ext uri="{FF2B5EF4-FFF2-40B4-BE49-F238E27FC236}">
                <a16:creationId xmlns:a16="http://schemas.microsoft.com/office/drawing/2014/main" id="{BD91208F-046B-4DEE-BB6F-2F4C2D92FC34}"/>
              </a:ext>
            </a:extLst>
          </p:cNvPr>
          <p:cNvGraphicFramePr>
            <a:graphicFrameLocks/>
          </p:cNvGraphicFramePr>
          <p:nvPr/>
        </p:nvGraphicFramePr>
        <p:xfrm>
          <a:off x="579196" y="2590873"/>
          <a:ext cx="11128076" cy="5938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2954">
                  <a:extLst>
                    <a:ext uri="{9D8B030D-6E8A-4147-A177-3AD203B41FA5}">
                      <a16:colId xmlns:a16="http://schemas.microsoft.com/office/drawing/2014/main" val="2957796579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2467754557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38840866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15470213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83667090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781334742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52447389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553604232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2388759558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83777509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45682264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768785664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47494541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796106704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8801505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STROJ 1 (g)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243,2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244,8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253,1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247,5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251,0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251,7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254,0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247,3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253,2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25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STROJ 2 (g)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251,3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249,1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249,9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250,8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251,9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252,2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224383"/>
                  </a:ext>
                </a:extLst>
              </a:tr>
            </a:tbl>
          </a:graphicData>
        </a:graphic>
      </p:graphicFrame>
      <p:pic>
        <p:nvPicPr>
          <p:cNvPr id="15" name="Obrázek 14">
            <a:extLst>
              <a:ext uri="{FF2B5EF4-FFF2-40B4-BE49-F238E27FC236}">
                <a16:creationId xmlns:a16="http://schemas.microsoft.com/office/drawing/2014/main" id="{57DA7C41-EDE5-4D0B-8B40-30717E7F3C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97" t="17592" r="8389" b="14854"/>
          <a:stretch/>
        </p:blipFill>
        <p:spPr>
          <a:xfrm>
            <a:off x="4438752" y="3723836"/>
            <a:ext cx="6843901" cy="248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25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dvouvýběrové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18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1</a:t>
            </a:r>
          </a:p>
        </p:txBody>
      </p:sp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307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cs-CZ" sz="21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  <p:pic>
        <p:nvPicPr>
          <p:cNvPr id="8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4EC0F646-0B36-46AE-A408-EAADF37C5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pro obsah 1">
                <a:extLst>
                  <a:ext uri="{FF2B5EF4-FFF2-40B4-BE49-F238E27FC236}">
                    <a16:creationId xmlns:a16="http://schemas.microsoft.com/office/drawing/2014/main" id="{709A46D4-0E16-42E1-A420-DF81EE2CFA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3696" y="1346199"/>
                <a:ext cx="11125200" cy="51817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1800" dirty="0">
                    <a:solidFill>
                      <a:schemeClr val="tx2"/>
                    </a:solidFill>
                  </a:rPr>
                  <a:t>Podnik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Čoko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používá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dva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typy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pro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automatické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Vedoucí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střediska</a:t>
                </a:r>
                <a:r>
                  <a:rPr lang="en-US" sz="1800" dirty="0">
                    <a:solidFill>
                      <a:schemeClr val="tx2"/>
                    </a:solidFill>
                  </a:rPr>
                  <a:t> je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přesvědčen</a:t>
                </a:r>
                <a:r>
                  <a:rPr lang="en-US" sz="1800" dirty="0">
                    <a:solidFill>
                      <a:schemeClr val="tx2"/>
                    </a:solidFill>
                  </a:rPr>
                  <a:t>,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že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variabilita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cs-CZ" sz="1800" dirty="0">
                    <a:solidFill>
                      <a:schemeClr val="tx2"/>
                    </a:solidFill>
                  </a:rPr>
                  <a:t>hmotností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sáčků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těchto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dvou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strojích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není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stejná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Bylo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tedy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náhodně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vybráno</a:t>
                </a:r>
                <a:r>
                  <a:rPr lang="en-US" sz="1800" dirty="0">
                    <a:solidFill>
                      <a:schemeClr val="tx2"/>
                    </a:solidFill>
                  </a:rPr>
                  <a:t> 14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balíčků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prvním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stroji</a:t>
                </a:r>
                <a:r>
                  <a:rPr lang="en-US" sz="1800" dirty="0">
                    <a:solidFill>
                      <a:schemeClr val="tx2"/>
                    </a:solidFill>
                  </a:rPr>
                  <a:t> a 8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druhém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stroji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br>
                  <a:rPr lang="cs-CZ" sz="1800" dirty="0">
                    <a:solidFill>
                      <a:schemeClr val="tx2"/>
                    </a:solidFill>
                  </a:rPr>
                </a:br>
                <a:r>
                  <a:rPr lang="cs-CZ" sz="1800" dirty="0">
                    <a:solidFill>
                      <a:schemeClr val="tx2"/>
                    </a:solidFill>
                  </a:rPr>
                  <a:t>c) </a:t>
                </a:r>
                <a:r>
                  <a:rPr lang="cs-CZ" sz="1800" b="1" dirty="0">
                    <a:solidFill>
                      <a:schemeClr val="tx2"/>
                    </a:solidFill>
                  </a:rPr>
                  <a:t>Ověřte klasickým testem</a:t>
                </a:r>
                <a:r>
                  <a:rPr lang="en-US" sz="18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hladin</a:t>
                </a:r>
                <a:r>
                  <a:rPr lang="cs-CZ" sz="1800" dirty="0">
                    <a:solidFill>
                      <a:schemeClr val="tx2"/>
                    </a:solidFill>
                  </a:rPr>
                  <a:t>ě významnosti 3 %</a:t>
                </a:r>
                <a:r>
                  <a:rPr lang="en-US" sz="1800" dirty="0">
                    <a:solidFill>
                      <a:schemeClr val="tx2"/>
                    </a:solidFill>
                  </a:rPr>
                  <a:t>, </a:t>
                </a:r>
                <a:r>
                  <a:rPr lang="cs-CZ" sz="1800" dirty="0">
                    <a:solidFill>
                      <a:schemeClr val="tx2"/>
                    </a:solidFill>
                  </a:rPr>
                  <a:t>zda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lze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potvrdit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názor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vedoucího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střediska</a:t>
                </a:r>
                <a:r>
                  <a:rPr lang="cs-CZ" sz="1800" dirty="0">
                    <a:solidFill>
                      <a:schemeClr val="tx2"/>
                    </a:solidFill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cs-CZ" sz="1800" b="1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cs-CZ" sz="1800" b="1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cs-CZ" sz="1800" b="1" dirty="0"/>
                  <a:t>Řešení:</a:t>
                </a:r>
              </a:p>
              <a:p>
                <a:pPr marL="0" indent="0">
                  <a:buNone/>
                </a:pPr>
                <a:r>
                  <a:rPr lang="cs-CZ" sz="1600" dirty="0"/>
                  <a:t>ad1)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: </m:t>
                    </m:r>
                    <m:sSubSup>
                      <m:sSubSup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sz="16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         </m:t>
                        </m:r>
                        <m:r>
                          <a:rPr lang="cs-CZ" sz="1600" b="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cs-CZ" sz="1600" b="0" i="1">
                        <a:latin typeface="Cambria Math" panose="02040503050406030204" pitchFamily="18" charset="0"/>
                      </a:rPr>
                      <m:t>: </m:t>
                    </m:r>
                    <m:sSubSup>
                      <m:sSub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sz="16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sz="16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cs-CZ" sz="1600" dirty="0"/>
              </a:p>
              <a:p>
                <a:pPr marL="0" indent="0">
                  <a:buNone/>
                </a:pPr>
                <a:r>
                  <a:rPr lang="cs-CZ" sz="1600" dirty="0"/>
                  <a:t>ad2) Volba testové statistiky:</a:t>
                </a:r>
              </a:p>
              <a:p>
                <a:pPr marL="0" indent="0">
                  <a:buNone/>
                </a:pPr>
                <a:r>
                  <a:rPr lang="cs-CZ" sz="1600" dirty="0"/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cs-CZ" sz="1600" b="1" dirty="0"/>
                  <a:t> </a:t>
                </a:r>
              </a:p>
              <a:p>
                <a:pPr marL="0" indent="0">
                  <a:buNone/>
                </a:pPr>
                <a:r>
                  <a:rPr lang="cs-CZ" sz="1600" dirty="0"/>
                  <a:t>ad3) Ověření předpokladů: </a:t>
                </a:r>
                <a:r>
                  <a:rPr lang="cs-CZ" sz="1600" dirty="0">
                    <a:solidFill>
                      <a:schemeClr val="accent6"/>
                    </a:solidFill>
                  </a:rPr>
                  <a:t>OK</a:t>
                </a:r>
              </a:p>
              <a:p>
                <a:pPr marL="0" indent="0">
                  <a:buNone/>
                </a:pPr>
                <a:r>
                  <a:rPr lang="cs-CZ" sz="1600" dirty="0"/>
                  <a:t>ad4) Kritický obor:</a:t>
                </a:r>
              </a:p>
              <a:p>
                <a:pPr marL="0" indent="0">
                  <a:buNone/>
                </a:pPr>
                <a:endParaRPr lang="cs-CZ" sz="1800" b="1" dirty="0"/>
              </a:p>
            </p:txBody>
          </p:sp>
        </mc:Choice>
        <mc:Fallback xmlns="">
          <p:sp>
            <p:nvSpPr>
              <p:cNvPr id="9" name="Zástupný symbol pro obsah 1">
                <a:extLst>
                  <a:ext uri="{FF2B5EF4-FFF2-40B4-BE49-F238E27FC236}">
                    <a16:creationId xmlns:a16="http://schemas.microsoft.com/office/drawing/2014/main" id="{709A46D4-0E16-42E1-A420-DF81EE2CF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96" y="1346199"/>
                <a:ext cx="11125200" cy="5181721"/>
              </a:xfrm>
              <a:prstGeom prst="rect">
                <a:avLst/>
              </a:prstGeom>
              <a:blipFill>
                <a:blip r:embed="rId3"/>
                <a:stretch>
                  <a:fillRect l="-438" t="-706" r="-4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Zástupný symbol pro obsah 3">
            <a:extLst>
              <a:ext uri="{FF2B5EF4-FFF2-40B4-BE49-F238E27FC236}">
                <a16:creationId xmlns:a16="http://schemas.microsoft.com/office/drawing/2014/main" id="{BD91208F-046B-4DEE-BB6F-2F4C2D92FC34}"/>
              </a:ext>
            </a:extLst>
          </p:cNvPr>
          <p:cNvGraphicFramePr>
            <a:graphicFrameLocks/>
          </p:cNvGraphicFramePr>
          <p:nvPr/>
        </p:nvGraphicFramePr>
        <p:xfrm>
          <a:off x="579196" y="2590873"/>
          <a:ext cx="11128076" cy="5938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2954">
                  <a:extLst>
                    <a:ext uri="{9D8B030D-6E8A-4147-A177-3AD203B41FA5}">
                      <a16:colId xmlns:a16="http://schemas.microsoft.com/office/drawing/2014/main" val="2957796579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2467754557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38840866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15470213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83667090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781334742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52447389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553604232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2388759558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83777509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45682264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768785664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47494541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796106704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8801505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STROJ 1 (g)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243,2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244,8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253,1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247,5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251,0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251,7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254,0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247,3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253,2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25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STROJ 2 (g)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251,3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249,1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249,9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250,8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251,9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252,2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224383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7885794D-75EE-4262-BF2A-0DFCFBFD01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46" t="17288" r="8106" b="13637"/>
          <a:stretch/>
        </p:blipFill>
        <p:spPr>
          <a:xfrm>
            <a:off x="4423450" y="3742829"/>
            <a:ext cx="6874503" cy="25169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B82C433F-D583-4E94-BEEF-29F6C0C254A8}"/>
                  </a:ext>
                </a:extLst>
              </p:cNvPr>
              <p:cNvSpPr txBox="1"/>
              <p:nvPr/>
            </p:nvSpPr>
            <p:spPr>
              <a:xfrm>
                <a:off x="5269159" y="6087339"/>
                <a:ext cx="1073114" cy="3699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b="0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cs-CZ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cs-CZ" b="0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00A4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A49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A499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cs-CZ" b="0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A4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A49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rgbClr val="00A499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cs-CZ" dirty="0">
                  <a:solidFill>
                    <a:srgbClr val="00A499"/>
                  </a:solidFill>
                </a:endParaRPr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B82C433F-D583-4E94-BEEF-29F6C0C25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159" y="6087339"/>
                <a:ext cx="1073114" cy="369973"/>
              </a:xfrm>
              <a:prstGeom prst="rect">
                <a:avLst/>
              </a:prstGeom>
              <a:blipFill>
                <a:blip r:embed="rId5"/>
                <a:stretch>
                  <a:fillRect l="-7386" t="-1667" r="-2273" b="-2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06D32B07-7A4B-444E-8A8E-D2B778B85F79}"/>
              </a:ext>
            </a:extLst>
          </p:cNvPr>
          <p:cNvCxnSpPr/>
          <p:nvPr/>
        </p:nvCxnSpPr>
        <p:spPr>
          <a:xfrm flipH="1" flipV="1">
            <a:off x="5742851" y="5511800"/>
            <a:ext cx="8626" cy="422695"/>
          </a:xfrm>
          <a:prstGeom prst="straightConnector1">
            <a:avLst/>
          </a:prstGeom>
          <a:ln w="28575">
            <a:solidFill>
              <a:srgbClr val="00A4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6BAFEA84-DEBA-41D1-BB8C-A92B521F0F97}"/>
                  </a:ext>
                </a:extLst>
              </p:cNvPr>
              <p:cNvSpPr txBox="1"/>
              <p:nvPr/>
            </p:nvSpPr>
            <p:spPr>
              <a:xfrm>
                <a:off x="9363830" y="6085870"/>
                <a:ext cx="1073114" cy="3699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b="0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cs-CZ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cs-CZ" b="0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/2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solidFill>
                                    <a:srgbClr val="00A4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A49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A499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cs-CZ" b="0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A4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A49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cs-CZ" b="0" i="1" smtClean="0">
                                  <a:solidFill>
                                    <a:srgbClr val="00A499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cs-CZ" dirty="0">
                  <a:solidFill>
                    <a:srgbClr val="00A499"/>
                  </a:solidFill>
                </a:endParaRPr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6BAFEA84-DEBA-41D1-BB8C-A92B521F0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3830" y="6085870"/>
                <a:ext cx="1073114" cy="369973"/>
              </a:xfrm>
              <a:prstGeom prst="rect">
                <a:avLst/>
              </a:prstGeom>
              <a:blipFill>
                <a:blip r:embed="rId6"/>
                <a:stretch>
                  <a:fillRect l="-7386" t="-1639" r="-2273" b="-229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B7AFECC7-4B5A-4A4F-872B-A951FB44E364}"/>
              </a:ext>
            </a:extLst>
          </p:cNvPr>
          <p:cNvCxnSpPr/>
          <p:nvPr/>
        </p:nvCxnSpPr>
        <p:spPr>
          <a:xfrm flipH="1" flipV="1">
            <a:off x="9891761" y="5511800"/>
            <a:ext cx="8626" cy="422695"/>
          </a:xfrm>
          <a:prstGeom prst="straightConnector1">
            <a:avLst/>
          </a:prstGeom>
          <a:ln w="28575">
            <a:solidFill>
              <a:srgbClr val="00A4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234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dvouvýběrové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19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1</a:t>
            </a:r>
          </a:p>
        </p:txBody>
      </p:sp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307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cs-CZ" sz="21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  <p:pic>
        <p:nvPicPr>
          <p:cNvPr id="8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4EC0F646-0B36-46AE-A408-EAADF37C5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pro obsah 1">
                <a:extLst>
                  <a:ext uri="{FF2B5EF4-FFF2-40B4-BE49-F238E27FC236}">
                    <a16:creationId xmlns:a16="http://schemas.microsoft.com/office/drawing/2014/main" id="{709A46D4-0E16-42E1-A420-DF81EE2CFA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3696" y="1346199"/>
                <a:ext cx="11125200" cy="51817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1800" dirty="0">
                    <a:solidFill>
                      <a:schemeClr val="tx2"/>
                    </a:solidFill>
                  </a:rPr>
                  <a:t>Podnik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Čoko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používá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dva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typy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pro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automatické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Vedoucí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střediska</a:t>
                </a:r>
                <a:r>
                  <a:rPr lang="en-US" sz="1800" dirty="0">
                    <a:solidFill>
                      <a:schemeClr val="tx2"/>
                    </a:solidFill>
                  </a:rPr>
                  <a:t> je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přesvědčen</a:t>
                </a:r>
                <a:r>
                  <a:rPr lang="en-US" sz="1800" dirty="0">
                    <a:solidFill>
                      <a:schemeClr val="tx2"/>
                    </a:solidFill>
                  </a:rPr>
                  <a:t>,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že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variabilita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cs-CZ" sz="1800" dirty="0">
                    <a:solidFill>
                      <a:schemeClr val="tx2"/>
                    </a:solidFill>
                  </a:rPr>
                  <a:t>hmotností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sáčků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těchto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dvou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strojích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není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stejná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Bylo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tedy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náhodně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vybráno</a:t>
                </a:r>
                <a:r>
                  <a:rPr lang="en-US" sz="1800" dirty="0">
                    <a:solidFill>
                      <a:schemeClr val="tx2"/>
                    </a:solidFill>
                  </a:rPr>
                  <a:t> 14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balíčků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prvním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stroji</a:t>
                </a:r>
                <a:r>
                  <a:rPr lang="en-US" sz="1800" dirty="0">
                    <a:solidFill>
                      <a:schemeClr val="tx2"/>
                    </a:solidFill>
                  </a:rPr>
                  <a:t> a 8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druhém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stroji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br>
                  <a:rPr lang="cs-CZ" sz="1800" dirty="0">
                    <a:solidFill>
                      <a:schemeClr val="tx2"/>
                    </a:solidFill>
                  </a:rPr>
                </a:br>
                <a:r>
                  <a:rPr lang="cs-CZ" sz="1800" dirty="0">
                    <a:solidFill>
                      <a:schemeClr val="tx2"/>
                    </a:solidFill>
                  </a:rPr>
                  <a:t>c) </a:t>
                </a:r>
                <a:r>
                  <a:rPr lang="cs-CZ" sz="1800" b="1" dirty="0">
                    <a:solidFill>
                      <a:schemeClr val="tx2"/>
                    </a:solidFill>
                  </a:rPr>
                  <a:t>Ověřte klasickým testem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hladin</a:t>
                </a:r>
                <a:r>
                  <a:rPr lang="cs-CZ" sz="1800" dirty="0">
                    <a:solidFill>
                      <a:schemeClr val="tx2"/>
                    </a:solidFill>
                  </a:rPr>
                  <a:t>ě významnosti 3 %</a:t>
                </a:r>
                <a:r>
                  <a:rPr lang="en-US" sz="1800" dirty="0">
                    <a:solidFill>
                      <a:schemeClr val="tx2"/>
                    </a:solidFill>
                  </a:rPr>
                  <a:t>, </a:t>
                </a:r>
                <a:r>
                  <a:rPr lang="cs-CZ" sz="1800" dirty="0">
                    <a:solidFill>
                      <a:schemeClr val="tx2"/>
                    </a:solidFill>
                  </a:rPr>
                  <a:t>zda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lze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potvrdit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názor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vedoucího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střediska</a:t>
                </a:r>
                <a:r>
                  <a:rPr lang="cs-CZ" sz="1800" dirty="0">
                    <a:solidFill>
                      <a:schemeClr val="tx2"/>
                    </a:solidFill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cs-CZ" sz="1800" b="1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cs-CZ" sz="1800" b="1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cs-CZ" sz="1800" b="1" dirty="0"/>
                  <a:t>Řešení:</a:t>
                </a:r>
              </a:p>
              <a:p>
                <a:pPr marL="0" indent="0">
                  <a:buNone/>
                </a:pPr>
                <a:r>
                  <a:rPr lang="cs-CZ" sz="1600" dirty="0"/>
                  <a:t>ad1)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: </m:t>
                    </m:r>
                    <m:sSubSup>
                      <m:sSubSup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sz="16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         </m:t>
                        </m:r>
                        <m:r>
                          <a:rPr lang="cs-CZ" sz="1600" b="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cs-CZ" sz="1600" b="0" i="1">
                        <a:latin typeface="Cambria Math" panose="02040503050406030204" pitchFamily="18" charset="0"/>
                      </a:rPr>
                      <m:t>: </m:t>
                    </m:r>
                    <m:sSubSup>
                      <m:sSub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sz="16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sz="16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cs-CZ" sz="1600" dirty="0"/>
              </a:p>
              <a:p>
                <a:pPr marL="0" indent="0">
                  <a:buNone/>
                </a:pPr>
                <a:r>
                  <a:rPr lang="cs-CZ" sz="1600" dirty="0"/>
                  <a:t>ad2) Volba testové statistiky:</a:t>
                </a:r>
              </a:p>
              <a:p>
                <a:pPr marL="0" indent="0">
                  <a:buNone/>
                </a:pPr>
                <a:r>
                  <a:rPr lang="cs-CZ" sz="1600" dirty="0"/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cs-CZ" sz="1600" b="1" dirty="0"/>
                  <a:t> </a:t>
                </a:r>
              </a:p>
              <a:p>
                <a:pPr marL="0" indent="0">
                  <a:buNone/>
                </a:pPr>
                <a:r>
                  <a:rPr lang="cs-CZ" sz="1600" dirty="0"/>
                  <a:t>ad3) Ověření předpokladů: </a:t>
                </a:r>
                <a:r>
                  <a:rPr lang="cs-CZ" sz="1600" dirty="0">
                    <a:solidFill>
                      <a:schemeClr val="accent6"/>
                    </a:solidFill>
                  </a:rPr>
                  <a:t>OK</a:t>
                </a:r>
              </a:p>
              <a:p>
                <a:pPr marL="0" indent="0">
                  <a:buNone/>
                </a:pPr>
                <a:r>
                  <a:rPr lang="cs-CZ" sz="1600" dirty="0"/>
                  <a:t>ad4) Kritický obor:</a:t>
                </a:r>
              </a:p>
              <a:p>
                <a:pPr marL="0" indent="0">
                  <a:buNone/>
                </a:pPr>
                <a:endParaRPr lang="cs-CZ" sz="1800" b="1" dirty="0"/>
              </a:p>
            </p:txBody>
          </p:sp>
        </mc:Choice>
        <mc:Fallback xmlns="">
          <p:sp>
            <p:nvSpPr>
              <p:cNvPr id="9" name="Zástupný symbol pro obsah 1">
                <a:extLst>
                  <a:ext uri="{FF2B5EF4-FFF2-40B4-BE49-F238E27FC236}">
                    <a16:creationId xmlns:a16="http://schemas.microsoft.com/office/drawing/2014/main" id="{709A46D4-0E16-42E1-A420-DF81EE2CF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96" y="1346199"/>
                <a:ext cx="11125200" cy="5181721"/>
              </a:xfrm>
              <a:prstGeom prst="rect">
                <a:avLst/>
              </a:prstGeom>
              <a:blipFill>
                <a:blip r:embed="rId3"/>
                <a:stretch>
                  <a:fillRect l="-438" t="-706" r="-4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Zástupný symbol pro obsah 3">
            <a:extLst>
              <a:ext uri="{FF2B5EF4-FFF2-40B4-BE49-F238E27FC236}">
                <a16:creationId xmlns:a16="http://schemas.microsoft.com/office/drawing/2014/main" id="{BD91208F-046B-4DEE-BB6F-2F4C2D92FC34}"/>
              </a:ext>
            </a:extLst>
          </p:cNvPr>
          <p:cNvGraphicFramePr>
            <a:graphicFrameLocks/>
          </p:cNvGraphicFramePr>
          <p:nvPr/>
        </p:nvGraphicFramePr>
        <p:xfrm>
          <a:off x="579196" y="2590873"/>
          <a:ext cx="11128076" cy="5938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2954">
                  <a:extLst>
                    <a:ext uri="{9D8B030D-6E8A-4147-A177-3AD203B41FA5}">
                      <a16:colId xmlns:a16="http://schemas.microsoft.com/office/drawing/2014/main" val="2957796579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2467754557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38840866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15470213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83667090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781334742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52447389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553604232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2388759558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83777509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45682264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768785664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47494541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796106704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8801505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STROJ 1 (g)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243,2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244,8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253,1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247,5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251,0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251,7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254,0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247,3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253,2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25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STROJ 2 (g)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251,3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249,1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249,9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250,8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251,9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252,2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224383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7885794D-75EE-4262-BF2A-0DFCFBFD01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46" t="17288" r="8106" b="13637"/>
          <a:stretch/>
        </p:blipFill>
        <p:spPr>
          <a:xfrm>
            <a:off x="4423450" y="3742829"/>
            <a:ext cx="6874503" cy="25169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B82C433F-D583-4E94-BEEF-29F6C0C254A8}"/>
                  </a:ext>
                </a:extLst>
              </p:cNvPr>
              <p:cNvSpPr txBox="1"/>
              <p:nvPr/>
            </p:nvSpPr>
            <p:spPr>
              <a:xfrm>
                <a:off x="5466270" y="6086201"/>
                <a:ext cx="570413" cy="3368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b="0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0,015</m:t>
                          </m:r>
                        </m:sub>
                        <m:sup>
                          <m:r>
                            <a:rPr lang="cs-CZ" b="0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13, 7</m:t>
                          </m:r>
                        </m:sup>
                      </m:sSubSup>
                    </m:oMath>
                  </m:oMathPara>
                </a14:m>
                <a:endParaRPr lang="cs-CZ" dirty="0">
                  <a:solidFill>
                    <a:srgbClr val="00A499"/>
                  </a:solidFill>
                </a:endParaRPr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B82C433F-D583-4E94-BEEF-29F6C0C25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270" y="6086201"/>
                <a:ext cx="570413" cy="336823"/>
              </a:xfrm>
              <a:prstGeom prst="rect">
                <a:avLst/>
              </a:prstGeom>
              <a:blipFill>
                <a:blip r:embed="rId5"/>
                <a:stretch>
                  <a:fillRect l="-13978" r="-5376" b="-196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06D32B07-7A4B-444E-8A8E-D2B778B85F79}"/>
              </a:ext>
            </a:extLst>
          </p:cNvPr>
          <p:cNvCxnSpPr/>
          <p:nvPr/>
        </p:nvCxnSpPr>
        <p:spPr>
          <a:xfrm flipH="1" flipV="1">
            <a:off x="5742851" y="5511800"/>
            <a:ext cx="8626" cy="422695"/>
          </a:xfrm>
          <a:prstGeom prst="straightConnector1">
            <a:avLst/>
          </a:prstGeom>
          <a:ln w="28575">
            <a:solidFill>
              <a:srgbClr val="00A4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6BAFEA84-DEBA-41D1-BB8C-A92B521F0F97}"/>
                  </a:ext>
                </a:extLst>
              </p:cNvPr>
              <p:cNvSpPr txBox="1"/>
              <p:nvPr/>
            </p:nvSpPr>
            <p:spPr>
              <a:xfrm>
                <a:off x="9617585" y="6091375"/>
                <a:ext cx="565603" cy="3368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cs-CZ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cs-CZ" b="0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</a:rPr>
                            <m:t>0,985</m:t>
                          </m:r>
                        </m:sub>
                        <m:sup>
                          <m:r>
                            <a:rPr lang="cs-CZ" b="0" i="1" smtClean="0">
                              <a:solidFill>
                                <a:srgbClr val="00A4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13, 7</m:t>
                          </m:r>
                        </m:sup>
                      </m:sSubSup>
                    </m:oMath>
                  </m:oMathPara>
                </a14:m>
                <a:endParaRPr lang="cs-CZ" dirty="0">
                  <a:solidFill>
                    <a:srgbClr val="00A499"/>
                  </a:solidFill>
                </a:endParaRPr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6BAFEA84-DEBA-41D1-BB8C-A92B521F0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7585" y="6091375"/>
                <a:ext cx="565603" cy="336823"/>
              </a:xfrm>
              <a:prstGeom prst="rect">
                <a:avLst/>
              </a:prstGeom>
              <a:blipFill>
                <a:blip r:embed="rId6"/>
                <a:stretch>
                  <a:fillRect l="-14130" r="-5435" b="-2181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B7AFECC7-4B5A-4A4F-872B-A951FB44E364}"/>
              </a:ext>
            </a:extLst>
          </p:cNvPr>
          <p:cNvCxnSpPr/>
          <p:nvPr/>
        </p:nvCxnSpPr>
        <p:spPr>
          <a:xfrm flipH="1" flipV="1">
            <a:off x="9891761" y="5511800"/>
            <a:ext cx="8626" cy="422695"/>
          </a:xfrm>
          <a:prstGeom prst="straightConnector1">
            <a:avLst/>
          </a:prstGeom>
          <a:ln w="28575">
            <a:solidFill>
              <a:srgbClr val="00A4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58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ástupný symbol pro obsah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Opakování: Testování hypotéz – základní pojmy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000" dirty="0"/>
                  <a:t>Test o shodě rozptylů (F-test),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000" dirty="0"/>
                  <a:t>Testy o shodě středních hodnot (</a:t>
                </a: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cs-CZ" sz="2000" dirty="0"/>
                  <a:t>-test, </a:t>
                </a:r>
                <a:r>
                  <a:rPr lang="cs-CZ" sz="2000" dirty="0" err="1"/>
                  <a:t>Aspinové-Welchův</a:t>
                </a:r>
                <a:r>
                  <a:rPr lang="cs-CZ" sz="2000" dirty="0"/>
                  <a:t> test),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T</a:t>
                </a:r>
                <a:r>
                  <a:rPr lang="cs-CZ" sz="2000" dirty="0"/>
                  <a:t>est o shodě mediánů (Mannův-</a:t>
                </a:r>
                <a:r>
                  <a:rPr lang="cs-CZ" sz="2000" dirty="0" err="1"/>
                  <a:t>Whitneyho</a:t>
                </a:r>
                <a:r>
                  <a:rPr lang="cs-CZ" sz="2000" dirty="0"/>
                  <a:t> test),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T</a:t>
                </a:r>
                <a:r>
                  <a:rPr lang="cs-CZ" sz="2000" dirty="0"/>
                  <a:t>est o shodě parametrů dvou binomických rozdělení </a:t>
                </a:r>
              </a:p>
              <a:p>
                <a:pPr marL="0" lvl="2" indent="0">
                  <a:buNone/>
                </a:pPr>
                <a:r>
                  <a:rPr lang="cs-CZ" sz="2000" dirty="0"/>
                  <a:t>    (test homogenity dvou binomických rozdělení),</a:t>
                </a:r>
              </a:p>
              <a:p>
                <a:pPr marL="0" lvl="2" indent="0">
                  <a:buNone/>
                </a:pPr>
                <a:endParaRPr lang="cs-CZ" sz="2000" dirty="0"/>
              </a:p>
              <a:p>
                <a:pPr marL="342900" lvl="2" indent="-342900"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2000" dirty="0"/>
                  <a:t>Párové testy (párový t-test, párový znaménkový test)</a:t>
                </a:r>
              </a:p>
              <a:p>
                <a:pPr lvl="1">
                  <a:buClr>
                    <a:srgbClr val="00A499"/>
                  </a:buClr>
                  <a:buFont typeface="Wingdings" panose="05000000000000000000" pitchFamily="2" charset="2"/>
                  <a:buChar char="ü"/>
                </a:pPr>
                <a:endParaRPr lang="cs-CZ" dirty="0"/>
              </a:p>
              <a:p>
                <a:pPr lvl="1">
                  <a:buClr>
                    <a:srgbClr val="00A499"/>
                  </a:buClr>
                  <a:buFont typeface="Wingdings" panose="05000000000000000000" pitchFamily="2" charset="2"/>
                  <a:buChar char="ü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Clr>
                    <a:srgbClr val="00A499"/>
                  </a:buClr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2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93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dvouvýběrové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</p:spTree>
    <p:extLst>
      <p:ext uri="{BB962C8B-B14F-4D97-AF65-F5344CB8AC3E}">
        <p14:creationId xmlns:p14="http://schemas.microsoft.com/office/powerpoint/2010/main" val="2069173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dvouvýběrové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20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1</a:t>
            </a:r>
          </a:p>
        </p:txBody>
      </p:sp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307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cs-CZ" sz="21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  <p:pic>
        <p:nvPicPr>
          <p:cNvPr id="8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4EC0F646-0B36-46AE-A408-EAADF37C5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pro obsah 1">
                <a:extLst>
                  <a:ext uri="{FF2B5EF4-FFF2-40B4-BE49-F238E27FC236}">
                    <a16:creationId xmlns:a16="http://schemas.microsoft.com/office/drawing/2014/main" id="{709A46D4-0E16-42E1-A420-DF81EE2CFA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3696" y="1346199"/>
                <a:ext cx="11125200" cy="51817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1800" dirty="0">
                    <a:solidFill>
                      <a:schemeClr val="tx2"/>
                    </a:solidFill>
                  </a:rPr>
                  <a:t>Podnik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Čoko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používá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dva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typy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pro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automatické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Vedoucí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střediska</a:t>
                </a:r>
                <a:r>
                  <a:rPr lang="en-US" sz="1800" dirty="0">
                    <a:solidFill>
                      <a:schemeClr val="tx2"/>
                    </a:solidFill>
                  </a:rPr>
                  <a:t> je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přesvědčen</a:t>
                </a:r>
                <a:r>
                  <a:rPr lang="en-US" sz="1800" dirty="0">
                    <a:solidFill>
                      <a:schemeClr val="tx2"/>
                    </a:solidFill>
                  </a:rPr>
                  <a:t>,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že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variabilita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cs-CZ" sz="1800" dirty="0">
                    <a:solidFill>
                      <a:schemeClr val="tx2"/>
                    </a:solidFill>
                  </a:rPr>
                  <a:t>hmotností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sáčků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těchto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dvou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strojích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není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stejná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Bylo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tedy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náhodně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vybráno</a:t>
                </a:r>
                <a:r>
                  <a:rPr lang="en-US" sz="1800" dirty="0">
                    <a:solidFill>
                      <a:schemeClr val="tx2"/>
                    </a:solidFill>
                  </a:rPr>
                  <a:t> 14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balíčků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prvním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stroji</a:t>
                </a:r>
                <a:r>
                  <a:rPr lang="en-US" sz="1800" dirty="0">
                    <a:solidFill>
                      <a:schemeClr val="tx2"/>
                    </a:solidFill>
                  </a:rPr>
                  <a:t> a 8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druhém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stroji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br>
                  <a:rPr lang="cs-CZ" sz="1800" dirty="0">
                    <a:solidFill>
                      <a:schemeClr val="tx2"/>
                    </a:solidFill>
                  </a:rPr>
                </a:br>
                <a:r>
                  <a:rPr lang="cs-CZ" sz="1800" dirty="0">
                    <a:solidFill>
                      <a:schemeClr val="tx2"/>
                    </a:solidFill>
                  </a:rPr>
                  <a:t>c) </a:t>
                </a:r>
                <a:r>
                  <a:rPr lang="cs-CZ" sz="1800" b="1" dirty="0">
                    <a:solidFill>
                      <a:schemeClr val="tx2"/>
                    </a:solidFill>
                  </a:rPr>
                  <a:t>Ověřte klasickým testem</a:t>
                </a:r>
                <a:r>
                  <a:rPr lang="en-US" sz="18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hladin</a:t>
                </a:r>
                <a:r>
                  <a:rPr lang="cs-CZ" sz="1800" dirty="0">
                    <a:solidFill>
                      <a:schemeClr val="tx2"/>
                    </a:solidFill>
                  </a:rPr>
                  <a:t>ě významnosti 3 %</a:t>
                </a:r>
                <a:r>
                  <a:rPr lang="en-US" sz="1800" dirty="0">
                    <a:solidFill>
                      <a:schemeClr val="tx2"/>
                    </a:solidFill>
                  </a:rPr>
                  <a:t>, </a:t>
                </a:r>
                <a:r>
                  <a:rPr lang="cs-CZ" sz="1800" dirty="0">
                    <a:solidFill>
                      <a:schemeClr val="tx2"/>
                    </a:solidFill>
                  </a:rPr>
                  <a:t>zda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lze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potvrdit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názor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vedoucího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střediska</a:t>
                </a:r>
                <a:r>
                  <a:rPr lang="cs-CZ" sz="1800" dirty="0">
                    <a:solidFill>
                      <a:schemeClr val="tx2"/>
                    </a:solidFill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cs-CZ" sz="1800" b="1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cs-CZ" sz="1800" b="1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cs-CZ" sz="1800" b="1" dirty="0"/>
                  <a:t>Řešení:</a:t>
                </a:r>
              </a:p>
              <a:p>
                <a:pPr marL="0" indent="0">
                  <a:buNone/>
                </a:pPr>
                <a:r>
                  <a:rPr lang="cs-CZ" sz="1600" dirty="0"/>
                  <a:t>ad1)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: </m:t>
                    </m:r>
                    <m:sSubSup>
                      <m:sSubSup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sz="16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         </m:t>
                        </m:r>
                        <m:r>
                          <a:rPr lang="cs-CZ" sz="1600" b="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cs-CZ" sz="1600" b="0" i="1">
                        <a:latin typeface="Cambria Math" panose="02040503050406030204" pitchFamily="18" charset="0"/>
                      </a:rPr>
                      <m:t>: </m:t>
                    </m:r>
                    <m:sSubSup>
                      <m:sSub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sz="16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sz="16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cs-CZ" sz="1600" dirty="0"/>
              </a:p>
              <a:p>
                <a:pPr marL="0" indent="0">
                  <a:buNone/>
                </a:pPr>
                <a:r>
                  <a:rPr lang="cs-CZ" sz="1600" dirty="0"/>
                  <a:t>ad2) Volba testové statistiky:</a:t>
                </a:r>
              </a:p>
              <a:p>
                <a:pPr marL="0" indent="0">
                  <a:buNone/>
                </a:pPr>
                <a:r>
                  <a:rPr lang="cs-CZ" sz="1600" dirty="0"/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cs-CZ" sz="1600" b="1" dirty="0"/>
                  <a:t> </a:t>
                </a:r>
              </a:p>
              <a:p>
                <a:pPr marL="0" indent="0">
                  <a:buNone/>
                </a:pPr>
                <a:r>
                  <a:rPr lang="cs-CZ" sz="1600" dirty="0"/>
                  <a:t>ad3) Ověření předpokladů: </a:t>
                </a:r>
                <a:r>
                  <a:rPr lang="cs-CZ" sz="1600" dirty="0">
                    <a:solidFill>
                      <a:schemeClr val="accent6"/>
                    </a:solidFill>
                  </a:rPr>
                  <a:t>OK</a:t>
                </a:r>
              </a:p>
              <a:p>
                <a:pPr marL="0" indent="0">
                  <a:buNone/>
                </a:pPr>
                <a:r>
                  <a:rPr lang="cs-CZ" sz="1600" dirty="0"/>
                  <a:t>ad4) Kritický obor:</a:t>
                </a:r>
              </a:p>
              <a:p>
                <a:pPr marL="0" indent="0">
                  <a:buNone/>
                </a:pPr>
                <a:endParaRPr lang="cs-CZ" sz="1800" b="1" dirty="0"/>
              </a:p>
            </p:txBody>
          </p:sp>
        </mc:Choice>
        <mc:Fallback xmlns="">
          <p:sp>
            <p:nvSpPr>
              <p:cNvPr id="9" name="Zástupný symbol pro obsah 1">
                <a:extLst>
                  <a:ext uri="{FF2B5EF4-FFF2-40B4-BE49-F238E27FC236}">
                    <a16:creationId xmlns:a16="http://schemas.microsoft.com/office/drawing/2014/main" id="{709A46D4-0E16-42E1-A420-DF81EE2CF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96" y="1346199"/>
                <a:ext cx="11125200" cy="5181721"/>
              </a:xfrm>
              <a:prstGeom prst="rect">
                <a:avLst/>
              </a:prstGeom>
              <a:blipFill>
                <a:blip r:embed="rId3"/>
                <a:stretch>
                  <a:fillRect l="-438" t="-706" r="-4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Zástupný symbol pro obsah 3">
            <a:extLst>
              <a:ext uri="{FF2B5EF4-FFF2-40B4-BE49-F238E27FC236}">
                <a16:creationId xmlns:a16="http://schemas.microsoft.com/office/drawing/2014/main" id="{BD91208F-046B-4DEE-BB6F-2F4C2D92FC34}"/>
              </a:ext>
            </a:extLst>
          </p:cNvPr>
          <p:cNvGraphicFramePr>
            <a:graphicFrameLocks/>
          </p:cNvGraphicFramePr>
          <p:nvPr/>
        </p:nvGraphicFramePr>
        <p:xfrm>
          <a:off x="579196" y="2590873"/>
          <a:ext cx="11128076" cy="5938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2954">
                  <a:extLst>
                    <a:ext uri="{9D8B030D-6E8A-4147-A177-3AD203B41FA5}">
                      <a16:colId xmlns:a16="http://schemas.microsoft.com/office/drawing/2014/main" val="2957796579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2467754557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38840866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15470213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83667090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781334742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52447389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553604232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2388759558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83777509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45682264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768785664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47494541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796106704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8801505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STROJ 1 (g)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243,2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244,8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253,1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247,5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251,0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251,7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254,0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247,3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253,2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25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STROJ 2 (g)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251,3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249,1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249,9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250,8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251,9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252,2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224383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7885794D-75EE-4262-BF2A-0DFCFBFD01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46" t="17288" r="8106" b="13637"/>
          <a:stretch/>
        </p:blipFill>
        <p:spPr>
          <a:xfrm>
            <a:off x="4423450" y="3742829"/>
            <a:ext cx="6874503" cy="25169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B82C433F-D583-4E94-BEEF-29F6C0C254A8}"/>
                  </a:ext>
                </a:extLst>
              </p:cNvPr>
              <p:cNvSpPr txBox="1"/>
              <p:nvPr/>
            </p:nvSpPr>
            <p:spPr>
              <a:xfrm>
                <a:off x="5466270" y="6086201"/>
                <a:ext cx="6139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rgbClr val="00A499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cs-CZ" b="0" i="1" smtClean="0">
                          <a:solidFill>
                            <a:srgbClr val="00A499"/>
                          </a:solidFill>
                          <a:latin typeface="Cambria Math" panose="02040503050406030204" pitchFamily="18" charset="0"/>
                        </a:rPr>
                        <m:t>,250</m:t>
                      </m:r>
                    </m:oMath>
                  </m:oMathPara>
                </a14:m>
                <a:endParaRPr lang="cs-CZ" dirty="0">
                  <a:solidFill>
                    <a:srgbClr val="00A499"/>
                  </a:solidFill>
                </a:endParaRPr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B82C433F-D583-4E94-BEEF-29F6C0C25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270" y="6086201"/>
                <a:ext cx="613951" cy="276999"/>
              </a:xfrm>
              <a:prstGeom prst="rect">
                <a:avLst/>
              </a:prstGeom>
              <a:blipFill>
                <a:blip r:embed="rId5"/>
                <a:stretch>
                  <a:fillRect l="-9000" r="-11000" b="-65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06D32B07-7A4B-444E-8A8E-D2B778B85F79}"/>
              </a:ext>
            </a:extLst>
          </p:cNvPr>
          <p:cNvCxnSpPr/>
          <p:nvPr/>
        </p:nvCxnSpPr>
        <p:spPr>
          <a:xfrm flipH="1" flipV="1">
            <a:off x="5742851" y="5511800"/>
            <a:ext cx="8626" cy="422695"/>
          </a:xfrm>
          <a:prstGeom prst="straightConnector1">
            <a:avLst/>
          </a:prstGeom>
          <a:ln w="28575">
            <a:solidFill>
              <a:srgbClr val="00A4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6BAFEA84-DEBA-41D1-BB8C-A92B521F0F97}"/>
                  </a:ext>
                </a:extLst>
              </p:cNvPr>
              <p:cNvSpPr txBox="1"/>
              <p:nvPr/>
            </p:nvSpPr>
            <p:spPr>
              <a:xfrm>
                <a:off x="9617585" y="6091375"/>
                <a:ext cx="6139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solidFill>
                            <a:srgbClr val="00A499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cs-CZ" b="0" i="1" smtClean="0">
                          <a:solidFill>
                            <a:srgbClr val="00A499"/>
                          </a:solidFill>
                          <a:latin typeface="Cambria Math" panose="02040503050406030204" pitchFamily="18" charset="0"/>
                        </a:rPr>
                        <m:t>,565</m:t>
                      </m:r>
                    </m:oMath>
                  </m:oMathPara>
                </a14:m>
                <a:endParaRPr lang="cs-CZ" dirty="0">
                  <a:solidFill>
                    <a:srgbClr val="00A499"/>
                  </a:solidFill>
                </a:endParaRPr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6BAFEA84-DEBA-41D1-BB8C-A92B521F0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7585" y="6091375"/>
                <a:ext cx="613951" cy="276999"/>
              </a:xfrm>
              <a:prstGeom prst="rect">
                <a:avLst/>
              </a:prstGeom>
              <a:blipFill>
                <a:blip r:embed="rId6"/>
                <a:stretch>
                  <a:fillRect l="-9000" r="-11000" b="-65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B7AFECC7-4B5A-4A4F-872B-A951FB44E364}"/>
              </a:ext>
            </a:extLst>
          </p:cNvPr>
          <p:cNvCxnSpPr/>
          <p:nvPr/>
        </p:nvCxnSpPr>
        <p:spPr>
          <a:xfrm flipH="1" flipV="1">
            <a:off x="9891761" y="5511800"/>
            <a:ext cx="8626" cy="422695"/>
          </a:xfrm>
          <a:prstGeom prst="straightConnector1">
            <a:avLst/>
          </a:prstGeom>
          <a:ln w="28575">
            <a:solidFill>
              <a:srgbClr val="00A4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12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dvouvýběrové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21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1</a:t>
            </a:r>
          </a:p>
        </p:txBody>
      </p:sp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307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cs-CZ" sz="21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  <p:pic>
        <p:nvPicPr>
          <p:cNvPr id="8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4EC0F646-0B36-46AE-A408-EAADF37C5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pro obsah 1">
                <a:extLst>
                  <a:ext uri="{FF2B5EF4-FFF2-40B4-BE49-F238E27FC236}">
                    <a16:creationId xmlns:a16="http://schemas.microsoft.com/office/drawing/2014/main" id="{709A46D4-0E16-42E1-A420-DF81EE2CFA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3696" y="1346199"/>
                <a:ext cx="11125200" cy="51817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1800" dirty="0">
                    <a:solidFill>
                      <a:schemeClr val="tx2"/>
                    </a:solidFill>
                  </a:rPr>
                  <a:t>Podnik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Čoko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používá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dva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typy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pro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automatické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Vedoucí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střediska</a:t>
                </a:r>
                <a:r>
                  <a:rPr lang="en-US" sz="1800" dirty="0">
                    <a:solidFill>
                      <a:schemeClr val="tx2"/>
                    </a:solidFill>
                  </a:rPr>
                  <a:t> je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přesvědčen</a:t>
                </a:r>
                <a:r>
                  <a:rPr lang="en-US" sz="1800" dirty="0">
                    <a:solidFill>
                      <a:schemeClr val="tx2"/>
                    </a:solidFill>
                  </a:rPr>
                  <a:t>,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že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variabilita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cs-CZ" sz="1800" dirty="0">
                    <a:solidFill>
                      <a:schemeClr val="tx2"/>
                    </a:solidFill>
                  </a:rPr>
                  <a:t>hmotností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sáčků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těchto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dvou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strojích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není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stejná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Bylo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tedy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náhodně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vybráno</a:t>
                </a:r>
                <a:r>
                  <a:rPr lang="en-US" sz="1800" dirty="0">
                    <a:solidFill>
                      <a:schemeClr val="tx2"/>
                    </a:solidFill>
                  </a:rPr>
                  <a:t> 14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balíčků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prvním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stroji</a:t>
                </a:r>
                <a:r>
                  <a:rPr lang="en-US" sz="1800" dirty="0">
                    <a:solidFill>
                      <a:schemeClr val="tx2"/>
                    </a:solidFill>
                  </a:rPr>
                  <a:t> a 8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druhém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stroji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br>
                  <a:rPr lang="cs-CZ" sz="1800" dirty="0">
                    <a:solidFill>
                      <a:schemeClr val="tx2"/>
                    </a:solidFill>
                  </a:rPr>
                </a:br>
                <a:r>
                  <a:rPr lang="cs-CZ" sz="1800" dirty="0">
                    <a:solidFill>
                      <a:schemeClr val="tx2"/>
                    </a:solidFill>
                  </a:rPr>
                  <a:t>c) </a:t>
                </a:r>
                <a:r>
                  <a:rPr lang="cs-CZ" sz="1800" b="1" dirty="0">
                    <a:solidFill>
                      <a:schemeClr val="tx2"/>
                    </a:solidFill>
                  </a:rPr>
                  <a:t>Ověřte klasickým testem</a:t>
                </a:r>
                <a:r>
                  <a:rPr lang="en-US" sz="18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hladin</a:t>
                </a:r>
                <a:r>
                  <a:rPr lang="cs-CZ" sz="1800" dirty="0">
                    <a:solidFill>
                      <a:schemeClr val="tx2"/>
                    </a:solidFill>
                  </a:rPr>
                  <a:t>ě významnosti 3 %</a:t>
                </a:r>
                <a:r>
                  <a:rPr lang="en-US" sz="1800" dirty="0">
                    <a:solidFill>
                      <a:schemeClr val="tx2"/>
                    </a:solidFill>
                  </a:rPr>
                  <a:t>, </a:t>
                </a:r>
                <a:r>
                  <a:rPr lang="cs-CZ" sz="1800" dirty="0">
                    <a:solidFill>
                      <a:schemeClr val="tx2"/>
                    </a:solidFill>
                  </a:rPr>
                  <a:t>zda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lze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potvrdit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názor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vedoucího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střediska</a:t>
                </a:r>
                <a:r>
                  <a:rPr lang="cs-CZ" sz="1800" dirty="0">
                    <a:solidFill>
                      <a:schemeClr val="tx2"/>
                    </a:solidFill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cs-CZ" sz="1800" b="1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cs-CZ" sz="1800" b="1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cs-CZ" sz="1800" b="1" dirty="0"/>
                  <a:t>Řešení:</a:t>
                </a:r>
              </a:p>
              <a:p>
                <a:pPr marL="0" indent="0">
                  <a:buNone/>
                </a:pPr>
                <a:r>
                  <a:rPr lang="cs-CZ" sz="1600" dirty="0"/>
                  <a:t>ad1)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: </m:t>
                    </m:r>
                    <m:sSubSup>
                      <m:sSubSup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sz="16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         </m:t>
                        </m:r>
                        <m:r>
                          <a:rPr lang="cs-CZ" sz="1600" b="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cs-CZ" sz="1600" b="0" i="1">
                        <a:latin typeface="Cambria Math" panose="02040503050406030204" pitchFamily="18" charset="0"/>
                      </a:rPr>
                      <m:t>: </m:t>
                    </m:r>
                    <m:sSubSup>
                      <m:sSub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sz="16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sz="16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cs-CZ" sz="1600" dirty="0"/>
              </a:p>
              <a:p>
                <a:pPr marL="0" indent="0">
                  <a:buNone/>
                </a:pPr>
                <a:r>
                  <a:rPr lang="cs-CZ" sz="1600" dirty="0"/>
                  <a:t>ad2) Volba testové statistiky:</a:t>
                </a:r>
              </a:p>
              <a:p>
                <a:pPr marL="0" indent="0">
                  <a:buNone/>
                </a:pPr>
                <a:r>
                  <a:rPr lang="cs-CZ" sz="1600" dirty="0"/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cs-CZ" sz="1600" b="1" dirty="0"/>
                  <a:t> </a:t>
                </a:r>
              </a:p>
              <a:p>
                <a:pPr marL="0" indent="0">
                  <a:buNone/>
                </a:pPr>
                <a:r>
                  <a:rPr lang="cs-CZ" sz="1600" dirty="0"/>
                  <a:t>ad3) Ověření předpokladů: </a:t>
                </a:r>
                <a:r>
                  <a:rPr lang="cs-CZ" sz="1600" dirty="0">
                    <a:solidFill>
                      <a:schemeClr val="accent6"/>
                    </a:solidFill>
                  </a:rPr>
                  <a:t>OK</a:t>
                </a:r>
              </a:p>
              <a:p>
                <a:pPr marL="0" indent="0">
                  <a:buNone/>
                </a:pPr>
                <a:r>
                  <a:rPr lang="cs-CZ" sz="1600" dirty="0"/>
                  <a:t>ad4) Kritický obor: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∞;0,250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5,565;∞</m:t>
                        </m:r>
                      </m:e>
                    </m:d>
                  </m:oMath>
                </a14:m>
                <a:endParaRPr lang="en-US" sz="1600" dirty="0"/>
              </a:p>
              <a:p>
                <a:pPr marL="0" indent="0">
                  <a:buNone/>
                </a:pPr>
                <a:r>
                  <a:rPr lang="cs-CZ" sz="1600" dirty="0"/>
                  <a:t>a</a:t>
                </a:r>
                <a:r>
                  <a:rPr lang="en-US" sz="1600" dirty="0"/>
                  <a:t>d5</a:t>
                </a:r>
                <a:r>
                  <a:rPr lang="cs-CZ" sz="1600" dirty="0"/>
                  <a:t>) Pozorovaná hodnota: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𝑂𝐵𝑆</m:t>
                        </m:r>
                      </m:sub>
                    </m:sSub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cs-CZ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=10,1</m:t>
                    </m:r>
                    <m:r>
                      <a:rPr lang="cs-CZ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∙1=</m:t>
                    </m:r>
                    <m:r>
                      <a:rPr lang="cs-CZ" sz="1600" i="1">
                        <a:latin typeface="Cambria Math" panose="02040503050406030204" pitchFamily="18" charset="0"/>
                      </a:rPr>
                      <m:t>10,</m:t>
                    </m:r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cs-CZ" sz="1600" dirty="0"/>
              </a:p>
              <a:p>
                <a:pPr marL="0" indent="0">
                  <a:buNone/>
                </a:pPr>
                <a:r>
                  <a:rPr lang="cs-CZ" sz="1600" dirty="0"/>
                  <a:t>ad6)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𝑂𝐵𝑆</m:t>
                        </m:r>
                      </m:sub>
                    </m:sSub>
                    <m:r>
                      <a:rPr lang="cs-CZ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cs-CZ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cs-CZ" sz="1600" dirty="0"/>
                  <a:t>  Na hladině významnosti 3 % zamítáme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1600" dirty="0"/>
                  <a:t> ve prospěch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cs-CZ" sz="1600" dirty="0"/>
                  <a:t>.</a:t>
                </a:r>
              </a:p>
              <a:p>
                <a:pPr marL="0" indent="0">
                  <a:buNone/>
                </a:pPr>
                <a:endParaRPr lang="cs-CZ" sz="1800" b="1" dirty="0"/>
              </a:p>
            </p:txBody>
          </p:sp>
        </mc:Choice>
        <mc:Fallback xmlns="">
          <p:sp>
            <p:nvSpPr>
              <p:cNvPr id="9" name="Zástupný symbol pro obsah 1">
                <a:extLst>
                  <a:ext uri="{FF2B5EF4-FFF2-40B4-BE49-F238E27FC236}">
                    <a16:creationId xmlns:a16="http://schemas.microsoft.com/office/drawing/2014/main" id="{709A46D4-0E16-42E1-A420-DF81EE2CF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96" y="1346199"/>
                <a:ext cx="11125200" cy="5181721"/>
              </a:xfrm>
              <a:prstGeom prst="rect">
                <a:avLst/>
              </a:prstGeom>
              <a:blipFill>
                <a:blip r:embed="rId3"/>
                <a:stretch>
                  <a:fillRect l="-438" t="-706" r="-438" b="-9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Zástupný symbol pro obsah 3">
            <a:extLst>
              <a:ext uri="{FF2B5EF4-FFF2-40B4-BE49-F238E27FC236}">
                <a16:creationId xmlns:a16="http://schemas.microsoft.com/office/drawing/2014/main" id="{BD91208F-046B-4DEE-BB6F-2F4C2D92FC34}"/>
              </a:ext>
            </a:extLst>
          </p:cNvPr>
          <p:cNvGraphicFramePr>
            <a:graphicFrameLocks/>
          </p:cNvGraphicFramePr>
          <p:nvPr/>
        </p:nvGraphicFramePr>
        <p:xfrm>
          <a:off x="579196" y="2590873"/>
          <a:ext cx="11128076" cy="5938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2954">
                  <a:extLst>
                    <a:ext uri="{9D8B030D-6E8A-4147-A177-3AD203B41FA5}">
                      <a16:colId xmlns:a16="http://schemas.microsoft.com/office/drawing/2014/main" val="2957796579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2467754557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38840866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15470213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83667090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781334742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52447389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553604232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2388759558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83777509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45682264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768785664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47494541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796106704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8801505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STROJ 1 (g)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243,2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244,8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253,1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247,5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251,0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251,7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254,0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247,3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253,2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25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STROJ 2 (g)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251,3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249,1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249,9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250,8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251,9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252,2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224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44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dvouvýběrové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22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1</a:t>
            </a:r>
          </a:p>
        </p:txBody>
      </p:sp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307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cs-CZ" sz="21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  <p:pic>
        <p:nvPicPr>
          <p:cNvPr id="8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4EC0F646-0B36-46AE-A408-EAADF37C5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pro obsah 1">
                <a:extLst>
                  <a:ext uri="{FF2B5EF4-FFF2-40B4-BE49-F238E27FC236}">
                    <a16:creationId xmlns:a16="http://schemas.microsoft.com/office/drawing/2014/main" id="{709A46D4-0E16-42E1-A420-DF81EE2CFA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3696" y="1346199"/>
                <a:ext cx="11125200" cy="51817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1800" dirty="0">
                    <a:solidFill>
                      <a:schemeClr val="tx2"/>
                    </a:solidFill>
                  </a:rPr>
                  <a:t>Podnik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Čoko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používá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dva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typy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pro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automatické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Vedoucí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střediska</a:t>
                </a:r>
                <a:r>
                  <a:rPr lang="en-US" sz="1800" dirty="0">
                    <a:solidFill>
                      <a:schemeClr val="tx2"/>
                    </a:solidFill>
                  </a:rPr>
                  <a:t> je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přesvědčen</a:t>
                </a:r>
                <a:r>
                  <a:rPr lang="en-US" sz="1800" dirty="0">
                    <a:solidFill>
                      <a:schemeClr val="tx2"/>
                    </a:solidFill>
                  </a:rPr>
                  <a:t>,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že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variabilita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cs-CZ" sz="1800" dirty="0">
                    <a:solidFill>
                      <a:schemeClr val="tx2"/>
                    </a:solidFill>
                  </a:rPr>
                  <a:t>hmotností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sáčků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těchto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dvou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strojích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není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stejná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Bylo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tedy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náhodně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vybráno</a:t>
                </a:r>
                <a:r>
                  <a:rPr lang="en-US" sz="1800" dirty="0">
                    <a:solidFill>
                      <a:schemeClr val="tx2"/>
                    </a:solidFill>
                  </a:rPr>
                  <a:t> 14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balíčků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prvním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stroji</a:t>
                </a:r>
                <a:r>
                  <a:rPr lang="en-US" sz="1800" dirty="0">
                    <a:solidFill>
                      <a:schemeClr val="tx2"/>
                    </a:solidFill>
                  </a:rPr>
                  <a:t> a 8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druhém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stroji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br>
                  <a:rPr lang="cs-CZ" sz="1800" dirty="0">
                    <a:solidFill>
                      <a:schemeClr val="tx2"/>
                    </a:solidFill>
                  </a:rPr>
                </a:br>
                <a:r>
                  <a:rPr lang="cs-CZ" sz="1800" dirty="0">
                    <a:solidFill>
                      <a:schemeClr val="tx2"/>
                    </a:solidFill>
                  </a:rPr>
                  <a:t>c) </a:t>
                </a:r>
                <a:r>
                  <a:rPr lang="cs-CZ" sz="1800" b="1" dirty="0">
                    <a:solidFill>
                      <a:schemeClr val="tx2"/>
                    </a:solidFill>
                  </a:rPr>
                  <a:t>Ověřte klasickým testem</a:t>
                </a:r>
                <a:r>
                  <a:rPr lang="en-US" sz="18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hladin</a:t>
                </a:r>
                <a:r>
                  <a:rPr lang="cs-CZ" sz="1800" dirty="0">
                    <a:solidFill>
                      <a:schemeClr val="tx2"/>
                    </a:solidFill>
                  </a:rPr>
                  <a:t>ě významnosti 3 %</a:t>
                </a:r>
                <a:r>
                  <a:rPr lang="en-US" sz="1800" dirty="0">
                    <a:solidFill>
                      <a:schemeClr val="tx2"/>
                    </a:solidFill>
                  </a:rPr>
                  <a:t>, </a:t>
                </a:r>
                <a:r>
                  <a:rPr lang="cs-CZ" sz="1800" dirty="0">
                    <a:solidFill>
                      <a:schemeClr val="tx2"/>
                    </a:solidFill>
                  </a:rPr>
                  <a:t>zda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lze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potvrdit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názor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vedoucího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střediska</a:t>
                </a:r>
                <a:r>
                  <a:rPr lang="cs-CZ" sz="1800" dirty="0">
                    <a:solidFill>
                      <a:schemeClr val="tx2"/>
                    </a:solidFill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cs-CZ" sz="1800" b="1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cs-CZ" sz="1800" b="1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cs-CZ" sz="1800" b="1" dirty="0"/>
                  <a:t>Řešení:</a:t>
                </a:r>
              </a:p>
              <a:p>
                <a:pPr marL="0" indent="0">
                  <a:buNone/>
                </a:pPr>
                <a:r>
                  <a:rPr lang="cs-CZ" sz="1600" dirty="0"/>
                  <a:t>ad1)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: </m:t>
                    </m:r>
                    <m:sSubSup>
                      <m:sSubSup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sz="16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         </m:t>
                        </m:r>
                        <m:r>
                          <a:rPr lang="cs-CZ" sz="1600" b="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cs-CZ" sz="1600" b="0" i="1">
                        <a:latin typeface="Cambria Math" panose="02040503050406030204" pitchFamily="18" charset="0"/>
                      </a:rPr>
                      <m:t>: </m:t>
                    </m:r>
                    <m:sSubSup>
                      <m:sSub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sz="16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sz="16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cs-CZ" sz="1600" dirty="0"/>
              </a:p>
              <a:p>
                <a:pPr marL="0" indent="0">
                  <a:buNone/>
                </a:pPr>
                <a:r>
                  <a:rPr lang="cs-CZ" sz="1600" dirty="0"/>
                  <a:t>ad2) Volba testové statistiky:</a:t>
                </a:r>
              </a:p>
              <a:p>
                <a:pPr marL="0" indent="0">
                  <a:buNone/>
                </a:pPr>
                <a:r>
                  <a:rPr lang="cs-CZ" sz="1600" dirty="0"/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cs-CZ" sz="1600" b="1" dirty="0"/>
                  <a:t> </a:t>
                </a:r>
              </a:p>
              <a:p>
                <a:pPr marL="0" indent="0">
                  <a:buNone/>
                </a:pPr>
                <a:r>
                  <a:rPr lang="cs-CZ" sz="1600" dirty="0"/>
                  <a:t>ad3) Ověření předpokladů: </a:t>
                </a:r>
                <a:r>
                  <a:rPr lang="cs-CZ" sz="1600" dirty="0">
                    <a:solidFill>
                      <a:schemeClr val="accent6"/>
                    </a:solidFill>
                  </a:rPr>
                  <a:t>OK</a:t>
                </a:r>
              </a:p>
              <a:p>
                <a:pPr marL="0" indent="0">
                  <a:buNone/>
                </a:pPr>
                <a:r>
                  <a:rPr lang="cs-CZ" sz="1600" dirty="0"/>
                  <a:t>ad4) Kritický obor: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∞;0,250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5,565;∞</m:t>
                        </m:r>
                      </m:e>
                    </m:d>
                  </m:oMath>
                </a14:m>
                <a:endParaRPr lang="en-US" sz="1600" dirty="0"/>
              </a:p>
              <a:p>
                <a:pPr marL="0" indent="0">
                  <a:buNone/>
                </a:pPr>
                <a:r>
                  <a:rPr lang="cs-CZ" sz="1600" dirty="0"/>
                  <a:t>a</a:t>
                </a:r>
                <a:r>
                  <a:rPr lang="en-US" sz="1600" dirty="0"/>
                  <a:t>d5</a:t>
                </a:r>
                <a:r>
                  <a:rPr lang="cs-CZ" sz="1600" dirty="0"/>
                  <a:t>) Pozorovaná hodnota: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𝑂𝐵𝑆</m:t>
                        </m:r>
                      </m:sub>
                    </m:sSub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cs-CZ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=10,1</m:t>
                    </m:r>
                    <m:r>
                      <a:rPr lang="cs-CZ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∙1=</m:t>
                    </m:r>
                    <m:r>
                      <a:rPr lang="cs-CZ" sz="1600" i="1">
                        <a:latin typeface="Cambria Math" panose="02040503050406030204" pitchFamily="18" charset="0"/>
                      </a:rPr>
                      <m:t>10,</m:t>
                    </m:r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cs-CZ" sz="1600" dirty="0"/>
              </a:p>
              <a:p>
                <a:pPr marL="0" indent="0">
                  <a:buNone/>
                </a:pPr>
                <a:r>
                  <a:rPr lang="cs-CZ" sz="1600" dirty="0"/>
                  <a:t>ad6)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𝑂𝐵𝑆</m:t>
                        </m:r>
                      </m:sub>
                    </m:sSub>
                    <m:r>
                      <a:rPr lang="cs-CZ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cs-CZ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cs-CZ" sz="1600" dirty="0"/>
                  <a:t>  Variabilit</a:t>
                </a:r>
                <a:r>
                  <a:rPr lang="en-US" sz="1600" dirty="0"/>
                  <a:t>a</a:t>
                </a:r>
                <a:r>
                  <a:rPr lang="cs-CZ" sz="1600" dirty="0"/>
                  <a:t> hmotností sáčků vyrobených na prvním a druhém stroji se statisticky významně liší.</a:t>
                </a:r>
              </a:p>
              <a:p>
                <a:pPr marL="0" indent="0">
                  <a:buNone/>
                </a:pPr>
                <a:endParaRPr lang="cs-CZ" sz="1800" b="1" dirty="0"/>
              </a:p>
            </p:txBody>
          </p:sp>
        </mc:Choice>
        <mc:Fallback xmlns="">
          <p:sp>
            <p:nvSpPr>
              <p:cNvPr id="9" name="Zástupný symbol pro obsah 1">
                <a:extLst>
                  <a:ext uri="{FF2B5EF4-FFF2-40B4-BE49-F238E27FC236}">
                    <a16:creationId xmlns:a16="http://schemas.microsoft.com/office/drawing/2014/main" id="{709A46D4-0E16-42E1-A420-DF81EE2CF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96" y="1346199"/>
                <a:ext cx="11125200" cy="5181721"/>
              </a:xfrm>
              <a:prstGeom prst="rect">
                <a:avLst/>
              </a:prstGeom>
              <a:blipFill>
                <a:blip r:embed="rId3"/>
                <a:stretch>
                  <a:fillRect l="-438" t="-706" r="-438" b="-9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Zástupný symbol pro obsah 3">
            <a:extLst>
              <a:ext uri="{FF2B5EF4-FFF2-40B4-BE49-F238E27FC236}">
                <a16:creationId xmlns:a16="http://schemas.microsoft.com/office/drawing/2014/main" id="{BD91208F-046B-4DEE-BB6F-2F4C2D92FC34}"/>
              </a:ext>
            </a:extLst>
          </p:cNvPr>
          <p:cNvGraphicFramePr>
            <a:graphicFrameLocks/>
          </p:cNvGraphicFramePr>
          <p:nvPr/>
        </p:nvGraphicFramePr>
        <p:xfrm>
          <a:off x="579196" y="2590873"/>
          <a:ext cx="11128076" cy="5938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2954">
                  <a:extLst>
                    <a:ext uri="{9D8B030D-6E8A-4147-A177-3AD203B41FA5}">
                      <a16:colId xmlns:a16="http://schemas.microsoft.com/office/drawing/2014/main" val="2957796579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2467754557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38840866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15470213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83667090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781334742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52447389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553604232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2388759558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83777509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45682264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768785664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47494541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796106704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8801505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STROJ 1 (g)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243,2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244,8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253,1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247,5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251,0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251,7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254,0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247,3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253,2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25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STROJ 2 (g)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251,3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249,1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249,9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250,8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251,9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252,2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224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8850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dvouvýběrové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23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1</a:t>
            </a:r>
          </a:p>
        </p:txBody>
      </p:sp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307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cs-CZ" sz="21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  <p:pic>
        <p:nvPicPr>
          <p:cNvPr id="8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4EC0F646-0B36-46AE-A408-EAADF37C5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pro obsah 1">
                <a:extLst>
                  <a:ext uri="{FF2B5EF4-FFF2-40B4-BE49-F238E27FC236}">
                    <a16:creationId xmlns:a16="http://schemas.microsoft.com/office/drawing/2014/main" id="{709A46D4-0E16-42E1-A420-DF81EE2CFA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3696" y="1346199"/>
                <a:ext cx="11125200" cy="51817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1800" dirty="0">
                    <a:solidFill>
                      <a:schemeClr val="tx2"/>
                    </a:solidFill>
                  </a:rPr>
                  <a:t>Podnik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Čoko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používá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dva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typy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pro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automatické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Vedoucí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střediska</a:t>
                </a:r>
                <a:r>
                  <a:rPr lang="en-US" sz="1800" dirty="0">
                    <a:solidFill>
                      <a:schemeClr val="tx2"/>
                    </a:solidFill>
                  </a:rPr>
                  <a:t> je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přesvědčen</a:t>
                </a:r>
                <a:r>
                  <a:rPr lang="en-US" sz="1800" dirty="0">
                    <a:solidFill>
                      <a:schemeClr val="tx2"/>
                    </a:solidFill>
                  </a:rPr>
                  <a:t>,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že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variabilita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cs-CZ" sz="1800" dirty="0">
                    <a:solidFill>
                      <a:schemeClr val="tx2"/>
                    </a:solidFill>
                  </a:rPr>
                  <a:t>hmotností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sáčků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těchto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dvou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strojích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není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stejná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Bylo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tedy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náhodně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vybráno</a:t>
                </a:r>
                <a:r>
                  <a:rPr lang="en-US" sz="1800" dirty="0">
                    <a:solidFill>
                      <a:schemeClr val="tx2"/>
                    </a:solidFill>
                  </a:rPr>
                  <a:t> 14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balíčků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prvním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stroji</a:t>
                </a:r>
                <a:r>
                  <a:rPr lang="en-US" sz="1800" dirty="0">
                    <a:solidFill>
                      <a:schemeClr val="tx2"/>
                    </a:solidFill>
                  </a:rPr>
                  <a:t> a 8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druhém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stroji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br>
                  <a:rPr lang="cs-CZ" sz="1800" dirty="0">
                    <a:solidFill>
                      <a:schemeClr val="tx2"/>
                    </a:solidFill>
                  </a:rPr>
                </a:br>
                <a:r>
                  <a:rPr lang="cs-CZ" sz="1800" dirty="0">
                    <a:solidFill>
                      <a:schemeClr val="tx2"/>
                    </a:solidFill>
                  </a:rPr>
                  <a:t>d) </a:t>
                </a:r>
                <a:r>
                  <a:rPr lang="cs-CZ" sz="1800" b="1" dirty="0">
                    <a:solidFill>
                      <a:schemeClr val="tx2"/>
                    </a:solidFill>
                  </a:rPr>
                  <a:t>Ověřte čistým testem významnosti</a:t>
                </a:r>
                <a:r>
                  <a:rPr lang="en-US" sz="18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hladin</a:t>
                </a:r>
                <a:r>
                  <a:rPr lang="cs-CZ" sz="1800" dirty="0">
                    <a:solidFill>
                      <a:schemeClr val="tx2"/>
                    </a:solidFill>
                  </a:rPr>
                  <a:t>ě významnosti 3 %</a:t>
                </a:r>
                <a:r>
                  <a:rPr lang="en-US" sz="1800" dirty="0">
                    <a:solidFill>
                      <a:schemeClr val="tx2"/>
                    </a:solidFill>
                  </a:rPr>
                  <a:t>, </a:t>
                </a:r>
                <a:r>
                  <a:rPr lang="cs-CZ" sz="1800" dirty="0">
                    <a:solidFill>
                      <a:schemeClr val="tx2"/>
                    </a:solidFill>
                  </a:rPr>
                  <a:t>zda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lze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potvrdit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názor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vedoucího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střediska</a:t>
                </a:r>
                <a:r>
                  <a:rPr lang="cs-CZ" sz="1800" dirty="0">
                    <a:solidFill>
                      <a:schemeClr val="tx2"/>
                    </a:solidFill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cs-CZ" sz="1800" b="1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cs-CZ" sz="1800" b="1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cs-CZ" sz="1800" b="1" dirty="0"/>
                  <a:t>Řešení:</a:t>
                </a:r>
              </a:p>
              <a:p>
                <a:pPr marL="0" indent="0">
                  <a:buNone/>
                </a:pPr>
                <a:r>
                  <a:rPr lang="cs-CZ" sz="1600" dirty="0"/>
                  <a:t>ad1)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sz="1600" i="1">
                        <a:latin typeface="Cambria Math" panose="02040503050406030204" pitchFamily="18" charset="0"/>
                      </a:rPr>
                      <m:t>: </m:t>
                    </m:r>
                    <m:sSubSup>
                      <m:sSub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6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         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cs-CZ" sz="1600" i="1">
                        <a:latin typeface="Cambria Math" panose="02040503050406030204" pitchFamily="18" charset="0"/>
                      </a:rPr>
                      <m:t>: </m:t>
                    </m:r>
                    <m:sSubSup>
                      <m:sSub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cs-CZ" sz="1600" dirty="0"/>
              </a:p>
              <a:p>
                <a:pPr marL="0" indent="0">
                  <a:buNone/>
                </a:pPr>
                <a:r>
                  <a:rPr lang="cs-CZ" sz="1600" dirty="0"/>
                  <a:t>ad2) Volba testové statistiky:</a:t>
                </a:r>
              </a:p>
              <a:p>
                <a:pPr marL="0" indent="0">
                  <a:buNone/>
                </a:pPr>
                <a:r>
                  <a:rPr lang="cs-CZ" sz="1600" dirty="0"/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cs-CZ" sz="1600" b="1" dirty="0"/>
                  <a:t> </a:t>
                </a:r>
              </a:p>
              <a:p>
                <a:pPr marL="0" indent="0">
                  <a:buNone/>
                </a:pPr>
                <a:r>
                  <a:rPr lang="cs-CZ" sz="1600" dirty="0"/>
                  <a:t>ad3) Ověření předpokladů: </a:t>
                </a:r>
                <a:r>
                  <a:rPr lang="cs-CZ" sz="1600" dirty="0">
                    <a:solidFill>
                      <a:schemeClr val="accent6"/>
                    </a:solidFill>
                  </a:rPr>
                  <a:t>OK</a:t>
                </a:r>
              </a:p>
              <a:p>
                <a:pPr marL="0" indent="0">
                  <a:buNone/>
                </a:pPr>
                <a:r>
                  <a:rPr lang="cs-CZ" sz="1600" dirty="0"/>
                  <a:t>a</a:t>
                </a:r>
                <a:r>
                  <a:rPr lang="en-US" sz="1600" dirty="0"/>
                  <a:t>d</a:t>
                </a:r>
                <a:r>
                  <a:rPr lang="cs-CZ" sz="1600" dirty="0"/>
                  <a:t>4) Pozorovaná hodnota: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𝑂𝐵𝑆</m:t>
                        </m:r>
                      </m:sub>
                    </m:sSub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cs-CZ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=10,1</m:t>
                    </m:r>
                    <m:r>
                      <a:rPr lang="cs-CZ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∙1=</m:t>
                    </m:r>
                    <m:r>
                      <a:rPr lang="cs-CZ" sz="1600" i="1">
                        <a:latin typeface="Cambria Math" panose="02040503050406030204" pitchFamily="18" charset="0"/>
                      </a:rPr>
                      <m:t>10,</m:t>
                    </m:r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cs-CZ" sz="1600" dirty="0"/>
              </a:p>
              <a:p>
                <a:pPr marL="0" indent="0">
                  <a:buNone/>
                </a:pPr>
                <a:endParaRPr lang="cs-CZ" sz="1800" b="1" dirty="0"/>
              </a:p>
            </p:txBody>
          </p:sp>
        </mc:Choice>
        <mc:Fallback xmlns="">
          <p:sp>
            <p:nvSpPr>
              <p:cNvPr id="9" name="Zástupný symbol pro obsah 1">
                <a:extLst>
                  <a:ext uri="{FF2B5EF4-FFF2-40B4-BE49-F238E27FC236}">
                    <a16:creationId xmlns:a16="http://schemas.microsoft.com/office/drawing/2014/main" id="{709A46D4-0E16-42E1-A420-DF81EE2CF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96" y="1346199"/>
                <a:ext cx="11125200" cy="5181721"/>
              </a:xfrm>
              <a:prstGeom prst="rect">
                <a:avLst/>
              </a:prstGeom>
              <a:blipFill>
                <a:blip r:embed="rId3"/>
                <a:stretch>
                  <a:fillRect l="-438" t="-706" r="-4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Zástupný symbol pro obsah 3">
            <a:extLst>
              <a:ext uri="{FF2B5EF4-FFF2-40B4-BE49-F238E27FC236}">
                <a16:creationId xmlns:a16="http://schemas.microsoft.com/office/drawing/2014/main" id="{BD91208F-046B-4DEE-BB6F-2F4C2D92FC34}"/>
              </a:ext>
            </a:extLst>
          </p:cNvPr>
          <p:cNvGraphicFramePr>
            <a:graphicFrameLocks/>
          </p:cNvGraphicFramePr>
          <p:nvPr/>
        </p:nvGraphicFramePr>
        <p:xfrm>
          <a:off x="579196" y="2590873"/>
          <a:ext cx="11128076" cy="5938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2954">
                  <a:extLst>
                    <a:ext uri="{9D8B030D-6E8A-4147-A177-3AD203B41FA5}">
                      <a16:colId xmlns:a16="http://schemas.microsoft.com/office/drawing/2014/main" val="2957796579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2467754557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38840866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15470213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83667090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781334742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52447389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553604232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2388759558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83777509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45682264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768785664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47494541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796106704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8801505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STROJ 1 (g)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243,2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244,8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253,1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247,5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251,0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251,7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254,0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247,3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253,2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25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STROJ 2 (g)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251,3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249,1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249,9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250,8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251,9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252,2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224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708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dvouvýběrové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24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1</a:t>
            </a:r>
          </a:p>
        </p:txBody>
      </p:sp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307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cs-CZ" sz="21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  <p:pic>
        <p:nvPicPr>
          <p:cNvPr id="8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4EC0F646-0B36-46AE-A408-EAADF37C5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pro obsah 1">
                <a:extLst>
                  <a:ext uri="{FF2B5EF4-FFF2-40B4-BE49-F238E27FC236}">
                    <a16:creationId xmlns:a16="http://schemas.microsoft.com/office/drawing/2014/main" id="{709A46D4-0E16-42E1-A420-DF81EE2CFA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3696" y="1346199"/>
                <a:ext cx="11125200" cy="51817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1800" dirty="0">
                    <a:solidFill>
                      <a:schemeClr val="tx2"/>
                    </a:solidFill>
                  </a:rPr>
                  <a:t>Podnik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Čoko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používá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dva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typy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pro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automatické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Vedoucí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střediska</a:t>
                </a:r>
                <a:r>
                  <a:rPr lang="en-US" sz="1800" dirty="0">
                    <a:solidFill>
                      <a:schemeClr val="tx2"/>
                    </a:solidFill>
                  </a:rPr>
                  <a:t> je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přesvědčen</a:t>
                </a:r>
                <a:r>
                  <a:rPr lang="en-US" sz="1800" dirty="0">
                    <a:solidFill>
                      <a:schemeClr val="tx2"/>
                    </a:solidFill>
                  </a:rPr>
                  <a:t>,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že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variabilita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cs-CZ" sz="1800" dirty="0">
                    <a:solidFill>
                      <a:schemeClr val="tx2"/>
                    </a:solidFill>
                  </a:rPr>
                  <a:t>hmotností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sáčků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těchto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dvou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strojích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není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stejná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Bylo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tedy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náhodně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vybráno</a:t>
                </a:r>
                <a:r>
                  <a:rPr lang="en-US" sz="1800" dirty="0">
                    <a:solidFill>
                      <a:schemeClr val="tx2"/>
                    </a:solidFill>
                  </a:rPr>
                  <a:t> 14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balíčků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prvním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stroji</a:t>
                </a:r>
                <a:r>
                  <a:rPr lang="en-US" sz="1800" dirty="0">
                    <a:solidFill>
                      <a:schemeClr val="tx2"/>
                    </a:solidFill>
                  </a:rPr>
                  <a:t> a 8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druhém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stroji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br>
                  <a:rPr lang="cs-CZ" sz="1800" dirty="0">
                    <a:solidFill>
                      <a:schemeClr val="tx2"/>
                    </a:solidFill>
                  </a:rPr>
                </a:br>
                <a:r>
                  <a:rPr lang="cs-CZ" sz="1800" dirty="0">
                    <a:solidFill>
                      <a:schemeClr val="tx2"/>
                    </a:solidFill>
                  </a:rPr>
                  <a:t>d) </a:t>
                </a:r>
                <a:r>
                  <a:rPr lang="cs-CZ" sz="1800" b="1" dirty="0">
                    <a:solidFill>
                      <a:schemeClr val="tx2"/>
                    </a:solidFill>
                  </a:rPr>
                  <a:t>Ověřte čistým testem významnosti</a:t>
                </a:r>
                <a:r>
                  <a:rPr lang="en-US" sz="18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hladin</a:t>
                </a:r>
                <a:r>
                  <a:rPr lang="cs-CZ" sz="1800" dirty="0">
                    <a:solidFill>
                      <a:schemeClr val="tx2"/>
                    </a:solidFill>
                  </a:rPr>
                  <a:t>ě významnosti 3 %</a:t>
                </a:r>
                <a:r>
                  <a:rPr lang="en-US" sz="1800" dirty="0">
                    <a:solidFill>
                      <a:schemeClr val="tx2"/>
                    </a:solidFill>
                  </a:rPr>
                  <a:t>, </a:t>
                </a:r>
                <a:r>
                  <a:rPr lang="cs-CZ" sz="1800" dirty="0">
                    <a:solidFill>
                      <a:schemeClr val="tx2"/>
                    </a:solidFill>
                  </a:rPr>
                  <a:t>zda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lze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potvrdit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názor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vedoucího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střediska</a:t>
                </a:r>
                <a:r>
                  <a:rPr lang="cs-CZ" sz="1800" dirty="0">
                    <a:solidFill>
                      <a:schemeClr val="tx2"/>
                    </a:solidFill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cs-CZ" sz="1800" b="1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cs-CZ" sz="1800" b="1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cs-CZ" sz="1800" b="1" dirty="0"/>
                  <a:t>Řešení:</a:t>
                </a:r>
              </a:p>
              <a:p>
                <a:pPr marL="0" indent="0">
                  <a:buNone/>
                </a:pPr>
                <a:r>
                  <a:rPr lang="cs-CZ" sz="1600" dirty="0"/>
                  <a:t>ad1)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sz="1600" i="1">
                        <a:latin typeface="Cambria Math" panose="02040503050406030204" pitchFamily="18" charset="0"/>
                      </a:rPr>
                      <m:t>: </m:t>
                    </m:r>
                    <m:sSubSup>
                      <m:sSub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6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         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cs-CZ" sz="1600" i="1">
                        <a:latin typeface="Cambria Math" panose="02040503050406030204" pitchFamily="18" charset="0"/>
                      </a:rPr>
                      <m:t>: </m:t>
                    </m:r>
                    <m:sSubSup>
                      <m:sSub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cs-CZ" sz="1600" dirty="0"/>
              </a:p>
              <a:p>
                <a:pPr marL="0" indent="0">
                  <a:buNone/>
                </a:pPr>
                <a:r>
                  <a:rPr lang="cs-CZ" sz="1600" dirty="0"/>
                  <a:t>ad2) Volba testové statistiky:</a:t>
                </a:r>
              </a:p>
              <a:p>
                <a:pPr marL="0" indent="0">
                  <a:buNone/>
                </a:pPr>
                <a:r>
                  <a:rPr lang="cs-CZ" sz="1600" dirty="0"/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cs-CZ" sz="1600" b="1" dirty="0"/>
                  <a:t> </a:t>
                </a:r>
              </a:p>
              <a:p>
                <a:pPr marL="0" indent="0">
                  <a:buNone/>
                </a:pPr>
                <a:r>
                  <a:rPr lang="cs-CZ" sz="1600" dirty="0"/>
                  <a:t>ad3) Ověření předpokladů: </a:t>
                </a:r>
                <a:r>
                  <a:rPr lang="cs-CZ" sz="1600" dirty="0">
                    <a:solidFill>
                      <a:schemeClr val="accent6"/>
                    </a:solidFill>
                  </a:rPr>
                  <a:t>OK</a:t>
                </a:r>
              </a:p>
              <a:p>
                <a:pPr marL="0" indent="0">
                  <a:buNone/>
                </a:pPr>
                <a:r>
                  <a:rPr lang="cs-CZ" sz="1600" dirty="0"/>
                  <a:t>a</a:t>
                </a:r>
                <a:r>
                  <a:rPr lang="en-US" sz="1600" dirty="0"/>
                  <a:t>d</a:t>
                </a:r>
                <a:r>
                  <a:rPr lang="cs-CZ" sz="1600" dirty="0"/>
                  <a:t>4) Pozorovaná hodnota: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𝑂𝐵𝑆</m:t>
                        </m:r>
                      </m:sub>
                    </m:sSub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600" i="1">
                        <a:latin typeface="Cambria Math" panose="02040503050406030204" pitchFamily="18" charset="0"/>
                      </a:rPr>
                      <m:t>10,</m:t>
                    </m:r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cs-CZ" sz="1600" dirty="0"/>
              </a:p>
              <a:p>
                <a:pPr marL="0" indent="0">
                  <a:buNone/>
                </a:pPr>
                <a:r>
                  <a:rPr lang="cs-CZ" sz="1600" dirty="0"/>
                  <a:t>ad5) </a:t>
                </a:r>
                <a14:m>
                  <m:oMath xmlns:m="http://schemas.openxmlformats.org/officeDocument/2006/math"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h𝑜𝑑𝑛𝑜𝑡𝑎</m:t>
                    </m:r>
                  </m:oMath>
                </a14:m>
                <a:r>
                  <a:rPr lang="cs-CZ" sz="1600" dirty="0"/>
                  <a:t>:</a:t>
                </a:r>
              </a:p>
              <a:p>
                <a:pPr marL="0" indent="0">
                  <a:buNone/>
                </a:pPr>
                <a:endParaRPr lang="cs-CZ" sz="1800" b="1" dirty="0"/>
              </a:p>
            </p:txBody>
          </p:sp>
        </mc:Choice>
        <mc:Fallback xmlns="">
          <p:sp>
            <p:nvSpPr>
              <p:cNvPr id="9" name="Zástupný symbol pro obsah 1">
                <a:extLst>
                  <a:ext uri="{FF2B5EF4-FFF2-40B4-BE49-F238E27FC236}">
                    <a16:creationId xmlns:a16="http://schemas.microsoft.com/office/drawing/2014/main" id="{709A46D4-0E16-42E1-A420-DF81EE2CF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96" y="1346199"/>
                <a:ext cx="11125200" cy="5181721"/>
              </a:xfrm>
              <a:prstGeom prst="rect">
                <a:avLst/>
              </a:prstGeom>
              <a:blipFill>
                <a:blip r:embed="rId3"/>
                <a:stretch>
                  <a:fillRect l="-438" t="-706" r="-4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Zástupný symbol pro obsah 3">
            <a:extLst>
              <a:ext uri="{FF2B5EF4-FFF2-40B4-BE49-F238E27FC236}">
                <a16:creationId xmlns:a16="http://schemas.microsoft.com/office/drawing/2014/main" id="{BD91208F-046B-4DEE-BB6F-2F4C2D92FC34}"/>
              </a:ext>
            </a:extLst>
          </p:cNvPr>
          <p:cNvGraphicFramePr>
            <a:graphicFrameLocks/>
          </p:cNvGraphicFramePr>
          <p:nvPr/>
        </p:nvGraphicFramePr>
        <p:xfrm>
          <a:off x="579196" y="2590873"/>
          <a:ext cx="11128076" cy="5938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2954">
                  <a:extLst>
                    <a:ext uri="{9D8B030D-6E8A-4147-A177-3AD203B41FA5}">
                      <a16:colId xmlns:a16="http://schemas.microsoft.com/office/drawing/2014/main" val="2957796579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2467754557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38840866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15470213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83667090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781334742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52447389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553604232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2388759558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83777509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45682264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768785664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47494541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796106704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8801505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STROJ 1 (g)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243,2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244,8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253,1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247,5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251,0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251,7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254,0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247,3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253,2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25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STROJ 2 (g)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251,3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249,1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249,9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250,8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251,9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252,2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22438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A2BF0D09-62CD-429C-B367-4CA0D255B714}"/>
                  </a:ext>
                </a:extLst>
              </p:cNvPr>
              <p:cNvSpPr txBox="1"/>
              <p:nvPr/>
            </p:nvSpPr>
            <p:spPr>
              <a:xfrm>
                <a:off x="4902574" y="5366881"/>
                <a:ext cx="6625114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h𝑜𝑑𝑛𝑜𝑡𝑎</m:t>
                    </m:r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=2∙</m:t>
                    </m:r>
                    <m:r>
                      <a:rPr lang="cs-CZ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𝑚𝑖𝑛</m:t>
                    </m:r>
                    <m:d>
                      <m:dPr>
                        <m:begChr m:val="{"/>
                        <m:endChr m:val="}"/>
                        <m:ctrlPr>
                          <a:rPr lang="cs-CZ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cs-CZ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cs-CZ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𝑂𝐵𝑆</m:t>
                                </m:r>
                              </m:sub>
                            </m:sSub>
                          </m:e>
                        </m:d>
                        <m:r>
                          <a:rPr lang="cs-CZ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,1−</m:t>
                        </m:r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cs-CZ" sz="16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cs-CZ" sz="1600" b="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𝑂𝐵𝑆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cs-CZ" sz="1600" dirty="0"/>
                  <a:t>, </a:t>
                </a:r>
              </a:p>
              <a:p>
                <a:r>
                  <a:rPr lang="cs-CZ" sz="1600" dirty="0"/>
                  <a:t>	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cs-CZ" sz="1600" dirty="0"/>
                  <a:t> je distribuční funkce </a:t>
                </a:r>
                <a:r>
                  <a:rPr lang="cs-CZ" sz="1600" dirty="0" err="1"/>
                  <a:t>Fisherova</a:t>
                </a:r>
                <a:r>
                  <a:rPr lang="cs-CZ" sz="1600" dirty="0"/>
                  <a:t> – </a:t>
                </a:r>
                <a:r>
                  <a:rPr lang="cs-CZ" sz="1600" dirty="0" err="1"/>
                  <a:t>Snedecorova</a:t>
                </a:r>
                <a:r>
                  <a:rPr lang="cs-CZ" sz="1600" dirty="0"/>
                  <a:t> rozdělení     </a:t>
                </a:r>
              </a:p>
              <a:p>
                <a:r>
                  <a:rPr lang="cs-CZ" sz="1600" dirty="0"/>
                  <a:t>                    s 13 stupni volnosti v čitateli a 7 stupni volnosti ve jmenovateli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𝑂𝐵𝑆</m:t>
                            </m:r>
                          </m:sub>
                        </m:sSub>
                      </m:e>
                    </m:d>
                    <m:r>
                      <a:rPr lang="cs-CZ" sz="1600" i="1" dirty="0" smtClean="0">
                        <a:latin typeface="Cambria Math" panose="02040503050406030204" pitchFamily="18" charset="0"/>
                      </a:rPr>
                      <m:t>≅ 0,9974</m:t>
                    </m:r>
                  </m:oMath>
                </a14:m>
                <a:r>
                  <a:rPr lang="cs-CZ" sz="1600" dirty="0"/>
                  <a:t>      </a:t>
                </a:r>
                <a14:m>
                  <m:oMath xmlns:m="http://schemas.openxmlformats.org/officeDocument/2006/math">
                    <m:r>
                      <a:rPr lang="cs-CZ" sz="1600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sz="1600" i="1" dirty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𝑝𝑓</m:t>
                    </m:r>
                    <m:d>
                      <m:dPr>
                        <m:ctrlPr>
                          <a:rPr lang="cs-CZ" sz="1600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600" i="1" dirty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10.06,13,7</m:t>
                        </m:r>
                      </m:e>
                    </m:d>
                    <m:r>
                      <a:rPr lang="cs-CZ" sz="16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cs-CZ" sz="16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𝑂𝐵𝑆</m:t>
                            </m:r>
                          </m:sub>
                        </m:sSub>
                      </m:e>
                    </m:d>
                    <m:r>
                      <a:rPr lang="cs-CZ" sz="1600" i="1" dirty="0">
                        <a:latin typeface="Cambria Math" panose="02040503050406030204" pitchFamily="18" charset="0"/>
                      </a:rPr>
                      <m:t>≅ 0,</m:t>
                    </m:r>
                    <m:r>
                      <a:rPr lang="cs-CZ" sz="1600" b="0" i="1" dirty="0" smtClean="0">
                        <a:latin typeface="Cambria Math" panose="02040503050406030204" pitchFamily="18" charset="0"/>
                      </a:rPr>
                      <m:t>0026</m:t>
                    </m:r>
                  </m:oMath>
                </a14:m>
                <a:endParaRPr lang="cs-CZ" sz="1600" dirty="0"/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A2BF0D09-62CD-429C-B367-4CA0D255B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574" y="5366881"/>
                <a:ext cx="6625114" cy="1077218"/>
              </a:xfrm>
              <a:prstGeom prst="rect">
                <a:avLst/>
              </a:prstGeom>
              <a:blipFill>
                <a:blip r:embed="rId4"/>
                <a:stretch>
                  <a:fillRect t="-1695" b="-62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58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dvouvýběrové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25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1</a:t>
            </a:r>
          </a:p>
        </p:txBody>
      </p:sp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307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cs-CZ" sz="21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  <p:pic>
        <p:nvPicPr>
          <p:cNvPr id="8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4EC0F646-0B36-46AE-A408-EAADF37C5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pro obsah 1">
                <a:extLst>
                  <a:ext uri="{FF2B5EF4-FFF2-40B4-BE49-F238E27FC236}">
                    <a16:creationId xmlns:a16="http://schemas.microsoft.com/office/drawing/2014/main" id="{709A46D4-0E16-42E1-A420-DF81EE2CFA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3696" y="1346199"/>
                <a:ext cx="11125200" cy="51817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1800" dirty="0">
                    <a:solidFill>
                      <a:schemeClr val="tx2"/>
                    </a:solidFill>
                  </a:rPr>
                  <a:t>Podnik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Čoko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používá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dva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typy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pro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automatické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Vedoucí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střediska</a:t>
                </a:r>
                <a:r>
                  <a:rPr lang="en-US" sz="1800" dirty="0">
                    <a:solidFill>
                      <a:schemeClr val="tx2"/>
                    </a:solidFill>
                  </a:rPr>
                  <a:t> je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přesvědčen</a:t>
                </a:r>
                <a:r>
                  <a:rPr lang="en-US" sz="1800" dirty="0">
                    <a:solidFill>
                      <a:schemeClr val="tx2"/>
                    </a:solidFill>
                  </a:rPr>
                  <a:t>,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že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variabilita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cs-CZ" sz="1800" dirty="0">
                    <a:solidFill>
                      <a:schemeClr val="tx2"/>
                    </a:solidFill>
                  </a:rPr>
                  <a:t>hmotností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sáčků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těchto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dvou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strojích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není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stejná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Bylo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tedy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náhodně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vybráno</a:t>
                </a:r>
                <a:r>
                  <a:rPr lang="en-US" sz="1800" dirty="0">
                    <a:solidFill>
                      <a:schemeClr val="tx2"/>
                    </a:solidFill>
                  </a:rPr>
                  <a:t> 14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balíčků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prvním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stroji</a:t>
                </a:r>
                <a:r>
                  <a:rPr lang="en-US" sz="1800" dirty="0">
                    <a:solidFill>
                      <a:schemeClr val="tx2"/>
                    </a:solidFill>
                  </a:rPr>
                  <a:t> a 8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druhém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stroji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br>
                  <a:rPr lang="cs-CZ" sz="1800" dirty="0">
                    <a:solidFill>
                      <a:schemeClr val="tx2"/>
                    </a:solidFill>
                  </a:rPr>
                </a:br>
                <a:r>
                  <a:rPr lang="cs-CZ" sz="1800" dirty="0">
                    <a:solidFill>
                      <a:schemeClr val="tx2"/>
                    </a:solidFill>
                  </a:rPr>
                  <a:t>d) </a:t>
                </a:r>
                <a:r>
                  <a:rPr lang="cs-CZ" sz="1800" b="1" dirty="0">
                    <a:solidFill>
                      <a:schemeClr val="tx2"/>
                    </a:solidFill>
                  </a:rPr>
                  <a:t>Ověřte čistým testem významnosti</a:t>
                </a:r>
                <a:r>
                  <a:rPr lang="en-US" sz="18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hladin</a:t>
                </a:r>
                <a:r>
                  <a:rPr lang="cs-CZ" sz="1800" dirty="0">
                    <a:solidFill>
                      <a:schemeClr val="tx2"/>
                    </a:solidFill>
                  </a:rPr>
                  <a:t>ě významnosti 3 %</a:t>
                </a:r>
                <a:r>
                  <a:rPr lang="en-US" sz="1800" dirty="0">
                    <a:solidFill>
                      <a:schemeClr val="tx2"/>
                    </a:solidFill>
                  </a:rPr>
                  <a:t>, </a:t>
                </a:r>
                <a:r>
                  <a:rPr lang="cs-CZ" sz="1800" dirty="0">
                    <a:solidFill>
                      <a:schemeClr val="tx2"/>
                    </a:solidFill>
                  </a:rPr>
                  <a:t>zda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lze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potvrdit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názor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vedoucího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střediska</a:t>
                </a:r>
                <a:r>
                  <a:rPr lang="cs-CZ" sz="1800" dirty="0">
                    <a:solidFill>
                      <a:schemeClr val="tx2"/>
                    </a:solidFill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cs-CZ" sz="1800" b="1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cs-CZ" sz="1800" b="1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cs-CZ" sz="1800" b="1" dirty="0"/>
                  <a:t>Řešení:</a:t>
                </a:r>
              </a:p>
              <a:p>
                <a:pPr marL="0" indent="0">
                  <a:buNone/>
                </a:pPr>
                <a:r>
                  <a:rPr lang="cs-CZ" sz="1600" dirty="0"/>
                  <a:t>ad1)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sz="1600" i="1">
                        <a:latin typeface="Cambria Math" panose="02040503050406030204" pitchFamily="18" charset="0"/>
                      </a:rPr>
                      <m:t>: </m:t>
                    </m:r>
                    <m:sSubSup>
                      <m:sSub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6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         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cs-CZ" sz="1600" i="1">
                        <a:latin typeface="Cambria Math" panose="02040503050406030204" pitchFamily="18" charset="0"/>
                      </a:rPr>
                      <m:t>: </m:t>
                    </m:r>
                    <m:sSubSup>
                      <m:sSub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cs-CZ" sz="1600" dirty="0"/>
              </a:p>
              <a:p>
                <a:pPr marL="0" indent="0">
                  <a:buNone/>
                </a:pPr>
                <a:r>
                  <a:rPr lang="cs-CZ" sz="1600" dirty="0"/>
                  <a:t>ad2) Volba testové statistiky:</a:t>
                </a:r>
              </a:p>
              <a:p>
                <a:pPr marL="0" indent="0">
                  <a:buNone/>
                </a:pPr>
                <a:r>
                  <a:rPr lang="cs-CZ" sz="1600" dirty="0"/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cs-CZ" sz="1600" b="1" dirty="0"/>
                  <a:t> </a:t>
                </a:r>
              </a:p>
              <a:p>
                <a:pPr marL="0" indent="0">
                  <a:buNone/>
                </a:pPr>
                <a:r>
                  <a:rPr lang="cs-CZ" sz="1600" dirty="0"/>
                  <a:t>ad3) Ověření předpokladů: </a:t>
                </a:r>
                <a:r>
                  <a:rPr lang="cs-CZ" sz="1600" dirty="0">
                    <a:solidFill>
                      <a:schemeClr val="accent6"/>
                    </a:solidFill>
                  </a:rPr>
                  <a:t>OK</a:t>
                </a:r>
              </a:p>
              <a:p>
                <a:pPr marL="0" indent="0">
                  <a:buNone/>
                </a:pPr>
                <a:r>
                  <a:rPr lang="cs-CZ" sz="1600" dirty="0"/>
                  <a:t>a</a:t>
                </a:r>
                <a:r>
                  <a:rPr lang="en-US" sz="1600" dirty="0"/>
                  <a:t>d</a:t>
                </a:r>
                <a:r>
                  <a:rPr lang="cs-CZ" sz="1600" dirty="0"/>
                  <a:t>4) Pozorovaná hodnota: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𝑂𝐵𝑆</m:t>
                        </m:r>
                      </m:sub>
                    </m:sSub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600" i="1">
                        <a:latin typeface="Cambria Math" panose="02040503050406030204" pitchFamily="18" charset="0"/>
                      </a:rPr>
                      <m:t>10,06</m:t>
                    </m:r>
                  </m:oMath>
                </a14:m>
                <a:endParaRPr lang="cs-CZ" sz="1600" dirty="0"/>
              </a:p>
              <a:p>
                <a:pPr marL="0" indent="0">
                  <a:buNone/>
                </a:pPr>
                <a:r>
                  <a:rPr lang="cs-CZ" sz="1600" dirty="0"/>
                  <a:t>ad5) </a:t>
                </a:r>
                <a14:m>
                  <m:oMath xmlns:m="http://schemas.openxmlformats.org/officeDocument/2006/math"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h𝑜𝑑𝑛𝑜𝑡𝑎</m:t>
                    </m:r>
                    <m:r>
                      <a:rPr lang="cs-CZ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≅0,0052</m:t>
                    </m:r>
                  </m:oMath>
                </a14:m>
                <a:endParaRPr lang="cs-CZ" sz="1600" dirty="0"/>
              </a:p>
              <a:p>
                <a:pPr marL="0" indent="0">
                  <a:buNone/>
                </a:pPr>
                <a:endParaRPr lang="cs-CZ" sz="1800" b="1" dirty="0"/>
              </a:p>
            </p:txBody>
          </p:sp>
        </mc:Choice>
        <mc:Fallback xmlns="">
          <p:sp>
            <p:nvSpPr>
              <p:cNvPr id="9" name="Zástupný symbol pro obsah 1">
                <a:extLst>
                  <a:ext uri="{FF2B5EF4-FFF2-40B4-BE49-F238E27FC236}">
                    <a16:creationId xmlns:a16="http://schemas.microsoft.com/office/drawing/2014/main" id="{709A46D4-0E16-42E1-A420-DF81EE2CF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96" y="1346199"/>
                <a:ext cx="11125200" cy="5181721"/>
              </a:xfrm>
              <a:prstGeom prst="rect">
                <a:avLst/>
              </a:prstGeom>
              <a:blipFill>
                <a:blip r:embed="rId3"/>
                <a:stretch>
                  <a:fillRect l="-438" t="-706" r="-4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Zástupný symbol pro obsah 3">
            <a:extLst>
              <a:ext uri="{FF2B5EF4-FFF2-40B4-BE49-F238E27FC236}">
                <a16:creationId xmlns:a16="http://schemas.microsoft.com/office/drawing/2014/main" id="{BD91208F-046B-4DEE-BB6F-2F4C2D92FC34}"/>
              </a:ext>
            </a:extLst>
          </p:cNvPr>
          <p:cNvGraphicFramePr>
            <a:graphicFrameLocks/>
          </p:cNvGraphicFramePr>
          <p:nvPr/>
        </p:nvGraphicFramePr>
        <p:xfrm>
          <a:off x="579196" y="2590873"/>
          <a:ext cx="11128076" cy="5938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2954">
                  <a:extLst>
                    <a:ext uri="{9D8B030D-6E8A-4147-A177-3AD203B41FA5}">
                      <a16:colId xmlns:a16="http://schemas.microsoft.com/office/drawing/2014/main" val="2957796579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2467754557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38840866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15470213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83667090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781334742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52447389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553604232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2388759558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83777509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45682264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768785664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47494541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796106704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8801505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STROJ 1 (g)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243,2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244,8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253,1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247,5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251,0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251,7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254,0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247,3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253,2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25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STROJ 2 (g)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251,3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249,1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249,9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250,8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251,9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252,2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224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2844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dvouvýběrové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26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1</a:t>
            </a:r>
          </a:p>
        </p:txBody>
      </p:sp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307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cs-CZ" sz="21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  <p:pic>
        <p:nvPicPr>
          <p:cNvPr id="8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4EC0F646-0B36-46AE-A408-EAADF37C5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Zástupný symbol pro obsah 1">
                <a:extLst>
                  <a:ext uri="{FF2B5EF4-FFF2-40B4-BE49-F238E27FC236}">
                    <a16:creationId xmlns:a16="http://schemas.microsoft.com/office/drawing/2014/main" id="{709A46D4-0E16-42E1-A420-DF81EE2CFA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3696" y="1346199"/>
                <a:ext cx="11125200" cy="51817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1800" dirty="0">
                    <a:solidFill>
                      <a:schemeClr val="tx2"/>
                    </a:solidFill>
                  </a:rPr>
                  <a:t>Podnik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Čoko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používá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dva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typy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pro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automatické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Vedoucí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střediska</a:t>
                </a:r>
                <a:r>
                  <a:rPr lang="en-US" sz="1800" dirty="0">
                    <a:solidFill>
                      <a:schemeClr val="tx2"/>
                    </a:solidFill>
                  </a:rPr>
                  <a:t> je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přesvědčen</a:t>
                </a:r>
                <a:r>
                  <a:rPr lang="en-US" sz="1800" dirty="0">
                    <a:solidFill>
                      <a:schemeClr val="tx2"/>
                    </a:solidFill>
                  </a:rPr>
                  <a:t>,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že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variabilita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cs-CZ" sz="1800" dirty="0">
                    <a:solidFill>
                      <a:schemeClr val="tx2"/>
                    </a:solidFill>
                  </a:rPr>
                  <a:t>hmotností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sáčků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těchto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dvou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strojích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není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stejná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Bylo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tedy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náhodně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vybráno</a:t>
                </a:r>
                <a:r>
                  <a:rPr lang="en-US" sz="1800" dirty="0">
                    <a:solidFill>
                      <a:schemeClr val="tx2"/>
                    </a:solidFill>
                  </a:rPr>
                  <a:t> 14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balíčků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prvním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stroji</a:t>
                </a:r>
                <a:r>
                  <a:rPr lang="en-US" sz="1800" dirty="0">
                    <a:solidFill>
                      <a:schemeClr val="tx2"/>
                    </a:solidFill>
                  </a:rPr>
                  <a:t> a 8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druhém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stroji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br>
                  <a:rPr lang="cs-CZ" sz="1800" dirty="0">
                    <a:solidFill>
                      <a:schemeClr val="tx2"/>
                    </a:solidFill>
                  </a:rPr>
                </a:br>
                <a:r>
                  <a:rPr lang="cs-CZ" sz="1800" dirty="0">
                    <a:solidFill>
                      <a:schemeClr val="tx2"/>
                    </a:solidFill>
                  </a:rPr>
                  <a:t>d) </a:t>
                </a:r>
                <a:r>
                  <a:rPr lang="cs-CZ" sz="1800" b="1" dirty="0">
                    <a:solidFill>
                      <a:schemeClr val="tx2"/>
                    </a:solidFill>
                  </a:rPr>
                  <a:t>Ověřte čistým testem významnosti</a:t>
                </a:r>
                <a:r>
                  <a:rPr lang="en-US" sz="18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hladin</a:t>
                </a:r>
                <a:r>
                  <a:rPr lang="cs-CZ" sz="1800" dirty="0">
                    <a:solidFill>
                      <a:schemeClr val="tx2"/>
                    </a:solidFill>
                  </a:rPr>
                  <a:t>ě významnosti 3 %</a:t>
                </a:r>
                <a:r>
                  <a:rPr lang="en-US" sz="1800" dirty="0">
                    <a:solidFill>
                      <a:schemeClr val="tx2"/>
                    </a:solidFill>
                  </a:rPr>
                  <a:t>, </a:t>
                </a:r>
                <a:r>
                  <a:rPr lang="cs-CZ" sz="1800" dirty="0">
                    <a:solidFill>
                      <a:schemeClr val="tx2"/>
                    </a:solidFill>
                  </a:rPr>
                  <a:t>zda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lze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potvrdit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názor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vedoucího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střediska</a:t>
                </a:r>
                <a:r>
                  <a:rPr lang="cs-CZ" sz="1800" dirty="0">
                    <a:solidFill>
                      <a:schemeClr val="tx2"/>
                    </a:solidFill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cs-CZ" sz="1800" b="1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cs-CZ" sz="1800" b="1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cs-CZ" sz="1800" b="1" dirty="0"/>
                  <a:t>Řešení:</a:t>
                </a:r>
              </a:p>
              <a:p>
                <a:pPr marL="0" indent="0">
                  <a:buNone/>
                </a:pPr>
                <a:r>
                  <a:rPr lang="cs-CZ" sz="1600" dirty="0"/>
                  <a:t>ad1)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sz="1600" i="1">
                        <a:latin typeface="Cambria Math" panose="02040503050406030204" pitchFamily="18" charset="0"/>
                      </a:rPr>
                      <m:t>: </m:t>
                    </m:r>
                    <m:sSubSup>
                      <m:sSub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6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         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cs-CZ" sz="1600" i="1">
                        <a:latin typeface="Cambria Math" panose="02040503050406030204" pitchFamily="18" charset="0"/>
                      </a:rPr>
                      <m:t>: </m:t>
                    </m:r>
                    <m:sSubSup>
                      <m:sSub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cs-CZ" sz="1600" dirty="0"/>
              </a:p>
              <a:p>
                <a:pPr marL="0" indent="0">
                  <a:buNone/>
                </a:pPr>
                <a:r>
                  <a:rPr lang="cs-CZ" sz="1600" dirty="0"/>
                  <a:t>ad2) Volba testové statistiky:</a:t>
                </a:r>
              </a:p>
              <a:p>
                <a:pPr marL="0" indent="0">
                  <a:buNone/>
                </a:pPr>
                <a:r>
                  <a:rPr lang="cs-CZ" sz="1600" dirty="0"/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cs-CZ" sz="1600" b="1" dirty="0"/>
                  <a:t> </a:t>
                </a:r>
              </a:p>
              <a:p>
                <a:pPr marL="0" indent="0">
                  <a:buNone/>
                </a:pPr>
                <a:r>
                  <a:rPr lang="cs-CZ" sz="1600" dirty="0"/>
                  <a:t>ad3) Ověření předpokladů: </a:t>
                </a:r>
                <a:r>
                  <a:rPr lang="cs-CZ" sz="1600" dirty="0">
                    <a:solidFill>
                      <a:schemeClr val="accent6"/>
                    </a:solidFill>
                  </a:rPr>
                  <a:t>OK</a:t>
                </a:r>
              </a:p>
              <a:p>
                <a:pPr marL="0" indent="0">
                  <a:buNone/>
                </a:pPr>
                <a:r>
                  <a:rPr lang="cs-CZ" sz="1600" dirty="0"/>
                  <a:t>a</a:t>
                </a:r>
                <a:r>
                  <a:rPr lang="en-US" sz="1600" dirty="0"/>
                  <a:t>d</a:t>
                </a:r>
                <a:r>
                  <a:rPr lang="cs-CZ" sz="1600" dirty="0"/>
                  <a:t>4) Pozorovaná hodnota: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𝑂𝐵𝑆</m:t>
                        </m:r>
                      </m:sub>
                    </m:sSub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600" i="1">
                        <a:latin typeface="Cambria Math" panose="02040503050406030204" pitchFamily="18" charset="0"/>
                      </a:rPr>
                      <m:t>10,06</m:t>
                    </m:r>
                  </m:oMath>
                </a14:m>
                <a:endParaRPr lang="cs-CZ" sz="1600" dirty="0"/>
              </a:p>
              <a:p>
                <a:pPr marL="0" indent="0">
                  <a:buNone/>
                </a:pPr>
                <a:r>
                  <a:rPr lang="cs-CZ" sz="1600" dirty="0"/>
                  <a:t>ad5) </a:t>
                </a:r>
                <a14:m>
                  <m:oMath xmlns:m="http://schemas.openxmlformats.org/officeDocument/2006/math"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h𝑜𝑑𝑛𝑜𝑡𝑎</m:t>
                    </m:r>
                    <m:r>
                      <a:rPr lang="cs-CZ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≅0,005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&lt;0,03</m:t>
                    </m:r>
                  </m:oMath>
                </a14:m>
                <a:r>
                  <a:rPr lang="cs-CZ" sz="1600" dirty="0"/>
                  <a:t>        </a:t>
                </a:r>
              </a:p>
              <a:p>
                <a:pPr marL="0" indent="0">
                  <a:buNone/>
                </a:pPr>
                <a:r>
                  <a:rPr lang="cs-CZ" sz="1600" dirty="0"/>
                  <a:t>ad6) Na hladině významnosti 3 % zamítáme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1600" dirty="0"/>
                  <a:t> ve prospěch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cs-CZ" sz="1600" dirty="0"/>
                  <a:t>.</a:t>
                </a:r>
              </a:p>
              <a:p>
                <a:pPr marL="0" indent="0">
                  <a:buNone/>
                </a:pPr>
                <a:endParaRPr lang="cs-CZ" sz="1800" b="1" dirty="0"/>
              </a:p>
            </p:txBody>
          </p:sp>
        </mc:Choice>
        <mc:Fallback>
          <p:sp>
            <p:nvSpPr>
              <p:cNvPr id="9" name="Zástupný symbol pro obsah 1">
                <a:extLst>
                  <a:ext uri="{FF2B5EF4-FFF2-40B4-BE49-F238E27FC236}">
                    <a16:creationId xmlns:a16="http://schemas.microsoft.com/office/drawing/2014/main" id="{709A46D4-0E16-42E1-A420-DF81EE2CF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96" y="1346199"/>
                <a:ext cx="11125200" cy="5181721"/>
              </a:xfrm>
              <a:prstGeom prst="rect">
                <a:avLst/>
              </a:prstGeom>
              <a:blipFill>
                <a:blip r:embed="rId3"/>
                <a:stretch>
                  <a:fillRect l="-438" t="-706" r="-4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Zástupný symbol pro obsah 3">
            <a:extLst>
              <a:ext uri="{FF2B5EF4-FFF2-40B4-BE49-F238E27FC236}">
                <a16:creationId xmlns:a16="http://schemas.microsoft.com/office/drawing/2014/main" id="{BD91208F-046B-4DEE-BB6F-2F4C2D92FC34}"/>
              </a:ext>
            </a:extLst>
          </p:cNvPr>
          <p:cNvGraphicFramePr>
            <a:graphicFrameLocks/>
          </p:cNvGraphicFramePr>
          <p:nvPr/>
        </p:nvGraphicFramePr>
        <p:xfrm>
          <a:off x="579196" y="2590873"/>
          <a:ext cx="11128076" cy="5938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2954">
                  <a:extLst>
                    <a:ext uri="{9D8B030D-6E8A-4147-A177-3AD203B41FA5}">
                      <a16:colId xmlns:a16="http://schemas.microsoft.com/office/drawing/2014/main" val="2957796579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2467754557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38840866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15470213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83667090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781334742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52447389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553604232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2388759558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83777509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45682264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768785664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47494541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796106704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8801505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STROJ 1 (g)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243,2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244,8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253,1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247,5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251,0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251,7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254,0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247,3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253,2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25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STROJ 2 (g)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251,3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249,1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249,9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250,8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251,9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252,2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224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8732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dvouvýběrové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27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1</a:t>
            </a:r>
          </a:p>
        </p:txBody>
      </p:sp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307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cs-CZ" sz="21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  <p:pic>
        <p:nvPicPr>
          <p:cNvPr id="8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4EC0F646-0B36-46AE-A408-EAADF37C5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Zástupný symbol pro obsah 1">
                <a:extLst>
                  <a:ext uri="{FF2B5EF4-FFF2-40B4-BE49-F238E27FC236}">
                    <a16:creationId xmlns:a16="http://schemas.microsoft.com/office/drawing/2014/main" id="{709A46D4-0E16-42E1-A420-DF81EE2CFA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3696" y="1346199"/>
                <a:ext cx="11125200" cy="51817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1800" dirty="0">
                    <a:solidFill>
                      <a:schemeClr val="tx2"/>
                    </a:solidFill>
                  </a:rPr>
                  <a:t>Podnik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Čoko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používá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dva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typy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pro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automatické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Vedoucí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střediska</a:t>
                </a:r>
                <a:r>
                  <a:rPr lang="en-US" sz="1800" dirty="0">
                    <a:solidFill>
                      <a:schemeClr val="tx2"/>
                    </a:solidFill>
                  </a:rPr>
                  <a:t> je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přesvědčen</a:t>
                </a:r>
                <a:r>
                  <a:rPr lang="en-US" sz="1800" dirty="0">
                    <a:solidFill>
                      <a:schemeClr val="tx2"/>
                    </a:solidFill>
                  </a:rPr>
                  <a:t>,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že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variabilita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cs-CZ" sz="1800" dirty="0">
                    <a:solidFill>
                      <a:schemeClr val="tx2"/>
                    </a:solidFill>
                  </a:rPr>
                  <a:t>hmotností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sáčků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těchto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dvou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strojích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není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stejná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Bylo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tedy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náhodně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vybráno</a:t>
                </a:r>
                <a:r>
                  <a:rPr lang="en-US" sz="1800" dirty="0">
                    <a:solidFill>
                      <a:schemeClr val="tx2"/>
                    </a:solidFill>
                  </a:rPr>
                  <a:t> 14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balíčků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prvním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stroji</a:t>
                </a:r>
                <a:r>
                  <a:rPr lang="en-US" sz="1800" dirty="0">
                    <a:solidFill>
                      <a:schemeClr val="tx2"/>
                    </a:solidFill>
                  </a:rPr>
                  <a:t> a 8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druhém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stroji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br>
                  <a:rPr lang="cs-CZ" sz="1800" dirty="0">
                    <a:solidFill>
                      <a:schemeClr val="tx2"/>
                    </a:solidFill>
                  </a:rPr>
                </a:br>
                <a:r>
                  <a:rPr lang="cs-CZ" sz="1800" dirty="0">
                    <a:solidFill>
                      <a:schemeClr val="tx2"/>
                    </a:solidFill>
                  </a:rPr>
                  <a:t>d) </a:t>
                </a:r>
                <a:r>
                  <a:rPr lang="cs-CZ" sz="1800" b="1" dirty="0">
                    <a:solidFill>
                      <a:schemeClr val="tx2"/>
                    </a:solidFill>
                  </a:rPr>
                  <a:t>Ověřte čistým testem významnosti</a:t>
                </a:r>
                <a:r>
                  <a:rPr lang="en-US" sz="18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hladin</a:t>
                </a:r>
                <a:r>
                  <a:rPr lang="cs-CZ" sz="1800" dirty="0">
                    <a:solidFill>
                      <a:schemeClr val="tx2"/>
                    </a:solidFill>
                  </a:rPr>
                  <a:t>ě významnosti 3 %</a:t>
                </a:r>
                <a:r>
                  <a:rPr lang="en-US" sz="1800" dirty="0">
                    <a:solidFill>
                      <a:schemeClr val="tx2"/>
                    </a:solidFill>
                  </a:rPr>
                  <a:t>, </a:t>
                </a:r>
                <a:r>
                  <a:rPr lang="cs-CZ" sz="1800" dirty="0">
                    <a:solidFill>
                      <a:schemeClr val="tx2"/>
                    </a:solidFill>
                  </a:rPr>
                  <a:t>zda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lze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potvrdit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názor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vedoucího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střediska</a:t>
                </a:r>
                <a:r>
                  <a:rPr lang="cs-CZ" sz="1800" dirty="0">
                    <a:solidFill>
                      <a:schemeClr val="tx2"/>
                    </a:solidFill>
                  </a:rPr>
                  <a:t>.</a:t>
                </a: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cs-CZ" sz="1800" b="1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cs-CZ" sz="1800" b="1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cs-CZ" sz="1800" b="1" dirty="0"/>
                  <a:t>Řešení:</a:t>
                </a:r>
              </a:p>
              <a:p>
                <a:pPr marL="0" indent="0">
                  <a:buNone/>
                </a:pPr>
                <a:r>
                  <a:rPr lang="cs-CZ" sz="1600" dirty="0"/>
                  <a:t>ad1)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cs-CZ" sz="1600" i="1">
                        <a:latin typeface="Cambria Math" panose="02040503050406030204" pitchFamily="18" charset="0"/>
                      </a:rPr>
                      <m:t>: </m:t>
                    </m:r>
                    <m:sSubSup>
                      <m:sSub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6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         </m:t>
                        </m:r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cs-CZ" sz="1600" i="1">
                        <a:latin typeface="Cambria Math" panose="02040503050406030204" pitchFamily="18" charset="0"/>
                      </a:rPr>
                      <m:t>: </m:t>
                    </m:r>
                    <m:sSubSup>
                      <m:sSub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cs-CZ" sz="1600" dirty="0"/>
              </a:p>
              <a:p>
                <a:pPr marL="0" indent="0">
                  <a:buNone/>
                </a:pPr>
                <a:r>
                  <a:rPr lang="cs-CZ" sz="1600" dirty="0"/>
                  <a:t>ad2) Volba testové statistiky:</a:t>
                </a:r>
              </a:p>
              <a:p>
                <a:pPr marL="0" indent="0">
                  <a:buNone/>
                </a:pPr>
                <a:r>
                  <a:rPr lang="cs-CZ" sz="1600" dirty="0"/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</a:rPr>
                      <m:t>~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cs-CZ" sz="1600" b="1" dirty="0"/>
                  <a:t> </a:t>
                </a:r>
              </a:p>
              <a:p>
                <a:pPr marL="0" indent="0">
                  <a:buNone/>
                </a:pPr>
                <a:r>
                  <a:rPr lang="cs-CZ" sz="1600" dirty="0"/>
                  <a:t>ad3) Ověření předpokladů: </a:t>
                </a:r>
                <a:r>
                  <a:rPr lang="cs-CZ" sz="1600" dirty="0">
                    <a:solidFill>
                      <a:schemeClr val="accent6"/>
                    </a:solidFill>
                  </a:rPr>
                  <a:t>OK</a:t>
                </a:r>
              </a:p>
              <a:p>
                <a:pPr marL="0" indent="0">
                  <a:buNone/>
                </a:pPr>
                <a:r>
                  <a:rPr lang="cs-CZ" sz="1600" dirty="0"/>
                  <a:t>a</a:t>
                </a:r>
                <a:r>
                  <a:rPr lang="en-US" sz="1600" dirty="0"/>
                  <a:t>d</a:t>
                </a:r>
                <a:r>
                  <a:rPr lang="cs-CZ" sz="1600" dirty="0"/>
                  <a:t>4) Pozorovaná hodnota: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𝑂𝐵𝑆</m:t>
                        </m:r>
                      </m:sub>
                    </m:sSub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600" i="1">
                        <a:latin typeface="Cambria Math" panose="02040503050406030204" pitchFamily="18" charset="0"/>
                      </a:rPr>
                      <m:t>10,06</m:t>
                    </m:r>
                  </m:oMath>
                </a14:m>
                <a:endParaRPr lang="cs-CZ" sz="1600" dirty="0"/>
              </a:p>
              <a:p>
                <a:pPr marL="0" indent="0">
                  <a:buNone/>
                </a:pPr>
                <a:r>
                  <a:rPr lang="cs-CZ" sz="1600" dirty="0"/>
                  <a:t>ad5) </a:t>
                </a:r>
                <a14:m>
                  <m:oMath xmlns:m="http://schemas.openxmlformats.org/officeDocument/2006/math"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h𝑜𝑑𝑛𝑜𝑡𝑎</m:t>
                    </m:r>
                    <m:r>
                      <a:rPr lang="cs-CZ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≅0,005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&lt;0,03</m:t>
                    </m:r>
                  </m:oMath>
                </a14:m>
                <a:r>
                  <a:rPr lang="cs-CZ" sz="1600" dirty="0"/>
                  <a:t>        </a:t>
                </a:r>
              </a:p>
              <a:p>
                <a:pPr marL="0" indent="0">
                  <a:buNone/>
                </a:pPr>
                <a:r>
                  <a:rPr lang="cs-CZ" sz="1600" dirty="0"/>
                  <a:t>ad6) Variabilit</a:t>
                </a:r>
                <a:r>
                  <a:rPr lang="en-US" sz="1600" dirty="0"/>
                  <a:t>a</a:t>
                </a:r>
                <a:r>
                  <a:rPr lang="cs-CZ" sz="1600" dirty="0"/>
                  <a:t> hm</a:t>
                </a:r>
                <a:r>
                  <a:rPr lang="en-US" sz="1600" dirty="0"/>
                  <a:t>.</a:t>
                </a:r>
                <a:r>
                  <a:rPr lang="cs-CZ" sz="1600" dirty="0"/>
                  <a:t> sáčků vyrobených na prvním a druhém stroji se statisticky významně liší.</a:t>
                </a:r>
              </a:p>
              <a:p>
                <a:pPr marL="0" indent="0">
                  <a:buNone/>
                </a:pPr>
                <a:endParaRPr lang="cs-CZ" sz="1800" b="1" dirty="0"/>
              </a:p>
            </p:txBody>
          </p:sp>
        </mc:Choice>
        <mc:Fallback>
          <p:sp>
            <p:nvSpPr>
              <p:cNvPr id="9" name="Zástupný symbol pro obsah 1">
                <a:extLst>
                  <a:ext uri="{FF2B5EF4-FFF2-40B4-BE49-F238E27FC236}">
                    <a16:creationId xmlns:a16="http://schemas.microsoft.com/office/drawing/2014/main" id="{709A46D4-0E16-42E1-A420-DF81EE2CF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96" y="1346199"/>
                <a:ext cx="11125200" cy="5181721"/>
              </a:xfrm>
              <a:prstGeom prst="rect">
                <a:avLst/>
              </a:prstGeom>
              <a:blipFill>
                <a:blip r:embed="rId3"/>
                <a:stretch>
                  <a:fillRect l="-438" t="-706" r="-4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Zástupný symbol pro obsah 3">
            <a:extLst>
              <a:ext uri="{FF2B5EF4-FFF2-40B4-BE49-F238E27FC236}">
                <a16:creationId xmlns:a16="http://schemas.microsoft.com/office/drawing/2014/main" id="{BD91208F-046B-4DEE-BB6F-2F4C2D92FC34}"/>
              </a:ext>
            </a:extLst>
          </p:cNvPr>
          <p:cNvGraphicFramePr>
            <a:graphicFrameLocks/>
          </p:cNvGraphicFramePr>
          <p:nvPr/>
        </p:nvGraphicFramePr>
        <p:xfrm>
          <a:off x="579196" y="2590873"/>
          <a:ext cx="11128076" cy="5938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2954">
                  <a:extLst>
                    <a:ext uri="{9D8B030D-6E8A-4147-A177-3AD203B41FA5}">
                      <a16:colId xmlns:a16="http://schemas.microsoft.com/office/drawing/2014/main" val="2957796579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2467754557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38840866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15470213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83667090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781334742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52447389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553604232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2388759558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83777509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45682264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768785664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47494541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796106704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8801505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STROJ 1 (g)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243,2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244,8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253,1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247,5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251,0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251,7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254,0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247,3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253,2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25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STROJ 2 (g)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251,3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249,1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249,9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250,8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251,9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252,2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224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11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dvouvýběrové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28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Testy o shodě středních hodnot</a:t>
            </a:r>
          </a:p>
        </p:txBody>
      </p:sp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307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cs-CZ" sz="21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b="1" dirty="0"/>
          </a:p>
          <a:p>
            <a:endParaRPr lang="cs-CZ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ulka 1">
                <a:extLst>
                  <a:ext uri="{FF2B5EF4-FFF2-40B4-BE49-F238E27FC236}">
                    <a16:creationId xmlns:a16="http://schemas.microsoft.com/office/drawing/2014/main" id="{2255A8DC-506A-4C14-9C75-F81F52AA09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5408560"/>
                  </p:ext>
                </p:extLst>
              </p:nvPr>
            </p:nvGraphicFramePr>
            <p:xfrm>
              <a:off x="514562" y="1234549"/>
              <a:ext cx="11281410" cy="5095559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2022985">
                      <a:extLst>
                        <a:ext uri="{9D8B030D-6E8A-4147-A177-3AD203B41FA5}">
                          <a16:colId xmlns:a16="http://schemas.microsoft.com/office/drawing/2014/main" val="3484213290"/>
                        </a:ext>
                      </a:extLst>
                    </a:gridCol>
                    <a:gridCol w="1457238">
                      <a:extLst>
                        <a:ext uri="{9D8B030D-6E8A-4147-A177-3AD203B41FA5}">
                          <a16:colId xmlns:a16="http://schemas.microsoft.com/office/drawing/2014/main" val="3048689054"/>
                        </a:ext>
                      </a:extLst>
                    </a:gridCol>
                    <a:gridCol w="2714625">
                      <a:extLst>
                        <a:ext uri="{9D8B030D-6E8A-4147-A177-3AD203B41FA5}">
                          <a16:colId xmlns:a16="http://schemas.microsoft.com/office/drawing/2014/main" val="2405562045"/>
                        </a:ext>
                      </a:extLst>
                    </a:gridCol>
                    <a:gridCol w="3328744">
                      <a:extLst>
                        <a:ext uri="{9D8B030D-6E8A-4147-A177-3AD203B41FA5}">
                          <a16:colId xmlns:a16="http://schemas.microsoft.com/office/drawing/2014/main" val="3029536601"/>
                        </a:ext>
                      </a:extLst>
                    </a:gridCol>
                    <a:gridCol w="1757818">
                      <a:extLst>
                        <a:ext uri="{9D8B030D-6E8A-4147-A177-3AD203B41FA5}">
                          <a16:colId xmlns:a16="http://schemas.microsoft.com/office/drawing/2014/main" val="1852482063"/>
                        </a:ext>
                      </a:extLst>
                    </a:gridCol>
                  </a:tblGrid>
                  <a:tr h="0">
                    <a:tc gridSpan="5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Mějme dva </a:t>
                          </a:r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nezávislé</a:t>
                          </a:r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výběry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cs-CZ" sz="1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sz="14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cs-CZ" sz="1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cs-CZ" sz="1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ze spojitého rozdělení. 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cs-CZ" sz="14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cs-CZ" sz="14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cs-CZ" sz="14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 …, </m:t>
                              </m:r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 kde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je rozsah prvního výběru: </a:t>
                          </a:r>
                          <a14:m>
                            <m:oMath xmlns:m="http://schemas.openxmlformats.org/officeDocument/2006/math">
                              <m:r>
                                <a:rPr lang="cs-CZ" sz="14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4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4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cs-CZ" sz="14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cs-CZ" sz="14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cs-CZ" sz="14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4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4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cs-CZ" sz="14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cs-CZ" sz="14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cs-CZ" sz="14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cs-CZ" sz="14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cs-CZ" sz="14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cs-CZ" sz="14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 …, </m:t>
                              </m:r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 kde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je rozsah druhého výběru: </a:t>
                          </a:r>
                          <a14:m>
                            <m:oMath xmlns:m="http://schemas.openxmlformats.org/officeDocument/2006/math">
                              <m:r>
                                <a:rPr lang="cs-CZ" sz="14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4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4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cs-CZ" sz="14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cs-CZ" sz="14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cs-CZ" sz="14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4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4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cs-CZ" sz="14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cs-CZ" sz="14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cs-CZ" sz="14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a</a:t>
                          </a:r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předpokládejme, že rozsahy výběrů nepřesahují 5 % velikosti populace, tj.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cs-CZ" sz="14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cs-CZ" sz="14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05</m:t>
                              </m:r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</a:rPr>
                                <m:t>neboli</m:t>
                              </m:r>
                              <m: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14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sz="14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𝑝𝑟𝑜</m:t>
                              </m:r>
                              <m: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cs-CZ" sz="14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cs-CZ" sz="14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oMath>
                          </a14:m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.</a:t>
                          </a:r>
                          <a:endParaRPr lang="cs-CZ" sz="1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505658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Název testu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>
                              <a:solidFill>
                                <a:schemeClr val="tx1"/>
                              </a:solidFill>
                              <a:effectLst/>
                            </a:rPr>
                            <a:t>Nulová hypotéza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cs-CZ" sz="1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  <m:r>
                                      <a:rPr lang="cs-CZ" sz="1400" b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cs-CZ" sz="1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𝝐</m:t>
                                    </m:r>
                                    <m:r>
                                      <a:rPr lang="cs-CZ" sz="1400" b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cs-CZ" sz="1400" b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sz="1400" b="1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Další předpoklady testu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Testová statistika </a:t>
                          </a:r>
                          <a14:m>
                            <m:oMath xmlns:m="http://schemas.openxmlformats.org/officeDocument/2006/math">
                              <m:r>
                                <a:rPr lang="cs-CZ" sz="1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d>
                                <m:dPr>
                                  <m:ctrlPr>
                                    <a:rPr lang="cs-CZ" sz="1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</m:d>
                            </m:oMath>
                          </a14:m>
                          <a:endParaRPr lang="cs-CZ" sz="14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Nulové rozdělení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393370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Dvouvýběrový</a:t>
                          </a:r>
                          <a:endParaRPr lang="cs-CZ" sz="14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z test</a:t>
                          </a:r>
                          <a:endParaRPr lang="cs-CZ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cs-CZ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cs-CZ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cs-CZ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cs-CZ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cs-CZ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cs-CZ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cs-CZ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71755" marR="71755" lvl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sz="1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71755" marR="71755" lvl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většinou:</a:t>
                          </a:r>
                          <a:endParaRPr lang="cs-CZ" sz="1400" i="1" dirty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endParaRPr>
                        </a:p>
                        <a:p>
                          <a:pPr marL="71755" marR="71755" lvl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4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cs-CZ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s-CZ" sz="1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s-CZ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cs-CZ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cs-CZ" sz="1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cs-CZ" sz="1400" b="0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</a:p>
                        <a:p>
                          <a:pPr marL="71755" marR="71755" lvl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tj.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4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cs-CZ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s-CZ" sz="1400" b="1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cs-CZ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cs-CZ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cs-CZ" sz="1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71755" marR="7175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cs-CZ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>
                              <a:solidFill>
                                <a:schemeClr val="tx1"/>
                              </a:solidFill>
                              <a:effectLst/>
                            </a:rPr>
                            <a:t>normalita obou populací nebo 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cs-CZ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&gt;30</m:t>
                              </m:r>
                            </m:oMath>
                          </a14:m>
                          <a:r>
                            <a:rPr lang="cs-CZ" sz="1400">
                              <a:solidFill>
                                <a:schemeClr val="tx1"/>
                              </a:solidFill>
                              <a:effectLst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cs-CZ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&gt;30</m:t>
                              </m:r>
                            </m:oMath>
                          </a14:m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endParaRPr lang="cs-CZ" sz="140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>
                              <a:solidFill>
                                <a:schemeClr val="tx1"/>
                              </a:solidFill>
                              <a:effectLst/>
                            </a:rPr>
                            <a:t>známe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cs-CZ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s-CZ" sz="1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cs-CZ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cs-CZ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cs-CZ" sz="14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2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cs-CZ" sz="12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cs-CZ" sz="12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cs-CZ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cs-CZ" sz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cs-CZ" sz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cs-CZ" sz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cs-CZ" sz="12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cs-CZ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cs-CZ" sz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cs-CZ" sz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cs-CZ" sz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ctrlPr>
                                          <a:rPr lang="cs-CZ" sz="12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cs-CZ" sz="12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cs-CZ" sz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cs-CZ" sz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cs-CZ" sz="12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cs-CZ" sz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cs-CZ" sz="12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f>
                                          <m:fPr>
                                            <m:ctrlPr>
                                              <a:rPr lang="cs-CZ" sz="12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Sup>
                                              <m:sSubSupPr>
                                                <m:ctrlPr>
                                                  <a:rPr lang="cs-CZ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cs-CZ" sz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s-CZ" sz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cs-CZ" sz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cs-CZ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s-CZ" sz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s-CZ" sz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  <m:r>
                                          <a:rPr lang="cs-CZ" sz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>
                                          <m:fPr>
                                            <m:ctrlPr>
                                              <a:rPr lang="cs-CZ" sz="12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Sup>
                                              <m:sSubSupPr>
                                                <m:ctrlPr>
                                                  <a:rPr lang="cs-CZ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cs-CZ" sz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s-CZ" sz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cs-CZ" sz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cs-CZ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s-CZ" sz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s-CZ" sz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cs-CZ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d>
                                  <m:dPr>
                                    <m:ctrlPr>
                                      <a:rPr lang="cs-CZ" sz="12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;</m:t>
                                    </m:r>
                                    <m:r>
                                      <a:rPr lang="cs-CZ" sz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9276562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>
                              <a:solidFill>
                                <a:schemeClr val="tx1"/>
                              </a:solidFill>
                              <a:effectLst/>
                            </a:rPr>
                            <a:t>Dvouvýběrový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>
                              <a:solidFill>
                                <a:schemeClr val="tx1"/>
                              </a:solidFill>
                              <a:effectLst/>
                            </a:rPr>
                            <a:t>t test</a:t>
                          </a:r>
                          <a:endParaRPr lang="cs-CZ" sz="14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>
                              <a:solidFill>
                                <a:schemeClr val="tx1"/>
                              </a:solidFill>
                              <a:effectLst/>
                            </a:rPr>
                            <a:t>normalita obou populací</a:t>
                          </a:r>
                          <a:r>
                            <a:rPr lang="en-US" sz="140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endParaRPr lang="cs-CZ" sz="140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>
                              <a:solidFill>
                                <a:schemeClr val="tx1"/>
                              </a:solidFill>
                              <a:effectLst/>
                            </a:rPr>
                            <a:t>neznáme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cs-CZ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s-CZ" sz="14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cs-CZ" sz="14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cs-CZ" sz="14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40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cs-CZ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cs-CZ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cs-CZ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cs-CZ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4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2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cs-CZ" sz="12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cs-CZ" sz="12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cs-CZ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cs-CZ" sz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cs-CZ" sz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cs-CZ" sz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cs-CZ" sz="12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cs-CZ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cs-CZ" sz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cs-CZ" sz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cs-CZ" sz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ctrlPr>
                                          <a:rPr lang="cs-CZ" sz="12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cs-CZ" sz="12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cs-CZ" sz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cs-CZ" sz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cs-CZ" sz="12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cs-CZ" sz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cs-CZ" sz="12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f>
                                          <m:fPr>
                                            <m:ctrlPr>
                                              <a:rPr lang="cs-CZ" sz="12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d>
                                              <m:dPr>
                                                <m:ctrlPr>
                                                  <a:rPr lang="cs-CZ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cs-CZ" sz="12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cs-CZ" sz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cs-CZ" sz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cs-CZ" sz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−1</m:t>
                                                </m:r>
                                              </m:e>
                                            </m:d>
                                            <m:sSubSup>
                                              <m:sSubSupPr>
                                                <m:ctrlPr>
                                                  <a:rPr lang="cs-CZ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cs-CZ" sz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s-CZ" sz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cs-CZ" sz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cs-CZ" sz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cs-CZ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cs-CZ" sz="12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cs-CZ" sz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cs-CZ" sz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cs-CZ" sz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−1</m:t>
                                                </m:r>
                                              </m:e>
                                            </m:d>
                                            <m:sSubSup>
                                              <m:sSubSupPr>
                                                <m:ctrlPr>
                                                  <a:rPr lang="cs-CZ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cs-CZ" sz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s-CZ" sz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cs-CZ" sz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cs-CZ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s-CZ" sz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s-CZ" sz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cs-CZ" sz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cs-CZ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s-CZ" sz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s-CZ" sz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cs-CZ" sz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−2</m:t>
                                            </m:r>
                                          </m:den>
                                        </m:f>
                                        <m:r>
                                          <a:rPr lang="cs-CZ" sz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cs-CZ" sz="12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f>
                                              <m:fPr>
                                                <m:ctrlPr>
                                                  <a:rPr lang="cs-CZ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cs-CZ" sz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sSub>
                                                  <m:sSubPr>
                                                    <m:ctrlPr>
                                                      <a:rPr lang="cs-CZ" sz="12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cs-CZ" sz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cs-CZ" sz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  <m:r>
                                              <a:rPr lang="cs-CZ" sz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cs-CZ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cs-CZ" sz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sSub>
                                                  <m:sSubPr>
                                                    <m:ctrlPr>
                                                      <a:rPr lang="cs-CZ" sz="12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cs-CZ" sz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cs-CZ" sz="12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</m:e>
                                        </m:rad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cs-CZ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2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cs-CZ" sz="12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cs-CZ" sz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cs-CZ" sz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cs-CZ" sz="12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cs-CZ" sz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cs-CZ" sz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8804617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>
                              <a:solidFill>
                                <a:schemeClr val="tx1"/>
                              </a:solidFill>
                              <a:effectLst/>
                            </a:rPr>
                            <a:t>Aspinové – Welchův test</a:t>
                          </a:r>
                          <a:endParaRPr lang="cs-CZ" sz="14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normalita obou populací</a:t>
                          </a: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endParaRPr lang="cs-CZ" sz="14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neznáme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cs-CZ" sz="1400" b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s-CZ" sz="1400" b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cs-CZ" sz="1400" b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cs-CZ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cs-CZ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cs-CZ" sz="14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cs-CZ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2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lang="cs-CZ" sz="12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cs-CZ" sz="12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cs-CZ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cs-CZ" sz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cs-CZ" sz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cs-CZ" sz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cs-CZ" sz="12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acc>
                                              <m:accPr>
                                                <m:chr m:val="̅"/>
                                                <m:ctrlPr>
                                                  <a:rPr lang="cs-CZ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cs-CZ" sz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acc>
                                          </m:e>
                                          <m:sub>
                                            <m:r>
                                              <a:rPr lang="cs-CZ" sz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cs-CZ" sz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d>
                                      <m:dPr>
                                        <m:ctrlPr>
                                          <a:rPr lang="cs-CZ" sz="12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cs-CZ" sz="12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cs-CZ" sz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cs-CZ" sz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cs-CZ" sz="12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cs-CZ" sz="12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cs-CZ" sz="12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f>
                                          <m:fPr>
                                            <m:ctrlPr>
                                              <a:rPr lang="cs-CZ" sz="12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Sup>
                                              <m:sSubSupPr>
                                                <m:ctrlPr>
                                                  <a:rPr lang="cs-CZ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cs-CZ" sz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𝑆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s-CZ" sz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cs-CZ" sz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cs-CZ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s-CZ" sz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s-CZ" sz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  <m:r>
                                          <a:rPr lang="cs-CZ" sz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>
                                          <m:fPr>
                                            <m:ctrlPr>
                                              <a:rPr lang="cs-CZ" sz="12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Sup>
                                              <m:sSubSupPr>
                                                <m:ctrlPr>
                                                  <a:rPr lang="cs-CZ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cs-CZ" sz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𝑆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s-CZ" sz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cs-CZ" sz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cs-CZ" sz="12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cs-CZ" sz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cs-CZ" sz="12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rad>
                                  </m:den>
                                </m:f>
                              </m:oMath>
                            </m:oMathPara>
                          </a14:m>
                          <a:endParaRPr lang="cs-CZ" sz="12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2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cs-CZ" sz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kde</m:t>
                                </m:r>
                                <m:r>
                                  <a:rPr lang="cs-CZ" sz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cs-CZ" sz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  <m:r>
                                  <a:rPr lang="cs-CZ" sz="12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cs-CZ" sz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0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cs-CZ" sz="10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cs-CZ" sz="10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cs-CZ" sz="10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Sup>
                                                  <m:sSubSupPr>
                                                    <m:ctrlPr>
                                                      <a:rPr lang="cs-CZ" sz="10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cs-CZ" sz="10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𝑆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cs-CZ" sz="10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cs-CZ" sz="10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bSup>
                                              </m:num>
                                              <m:den>
                                                <m:sSub>
                                                  <m:sSubPr>
                                                    <m:ctrlPr>
                                                      <a:rPr lang="cs-CZ" sz="10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cs-CZ" sz="10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cs-CZ" sz="10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  <m:r>
                                              <a:rPr lang="cs-CZ" sz="10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cs-CZ" sz="10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Sup>
                                                  <m:sSubSupPr>
                                                    <m:ctrlPr>
                                                      <a:rPr lang="cs-CZ" sz="10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cs-CZ" sz="10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𝑆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cs-CZ" sz="10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cs-CZ" sz="10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bSup>
                                              </m:num>
                                              <m:den>
                                                <m:sSub>
                                                  <m:sSubPr>
                                                    <m:ctrlPr>
                                                      <a:rPr lang="cs-CZ" sz="10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cs-CZ" sz="10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cs-CZ" sz="10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cs-CZ" sz="1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f>
                                      <m:fPr>
                                        <m:ctrlPr>
                                          <a:rPr lang="cs-CZ" sz="10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cs-CZ" sz="10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0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cs-CZ" sz="10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cs-CZ" sz="1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cs-CZ" sz="10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cs-CZ" sz="10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cs-CZ" sz="10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Sup>
                                                  <m:sSubSupPr>
                                                    <m:ctrlPr>
                                                      <a:rPr lang="cs-CZ" sz="10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cs-CZ" sz="10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𝑆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cs-CZ" sz="10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cs-CZ" sz="10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bSup>
                                              </m:num>
                                              <m:den>
                                                <m:sSub>
                                                  <m:sSubPr>
                                                    <m:ctrlPr>
                                                      <a:rPr lang="cs-CZ" sz="10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cs-CZ" sz="10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cs-CZ" sz="10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cs-CZ" sz="1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cs-CZ" sz="10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cs-CZ" sz="10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sz="1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cs-CZ" sz="10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sz="10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cs-CZ" sz="10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cs-CZ" sz="1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cs-CZ" sz="10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cs-CZ" sz="10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cs-CZ" sz="1000" i="1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Sup>
                                                  <m:sSubSupPr>
                                                    <m:ctrlPr>
                                                      <a:rPr lang="cs-CZ" sz="10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cs-CZ" sz="10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𝑆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cs-CZ" sz="10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cs-CZ" sz="10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bSup>
                                              </m:num>
                                              <m:den>
                                                <m:sSub>
                                                  <m:sSubPr>
                                                    <m:ctrlPr>
                                                      <a:rPr lang="cs-CZ" sz="1000" i="1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cs-CZ" sz="10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cs-CZ" sz="1000">
                                                        <a:solidFill>
                                                          <a:schemeClr val="tx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cs-CZ" sz="10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cs-CZ" sz="10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cs-CZ" sz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3341817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ulka 1">
                <a:extLst>
                  <a:ext uri="{FF2B5EF4-FFF2-40B4-BE49-F238E27FC236}">
                    <a16:creationId xmlns:a16="http://schemas.microsoft.com/office/drawing/2014/main" id="{2255A8DC-506A-4C14-9C75-F81F52AA091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5408560"/>
                  </p:ext>
                </p:extLst>
              </p:nvPr>
            </p:nvGraphicFramePr>
            <p:xfrm>
              <a:off x="514562" y="1234549"/>
              <a:ext cx="11281410" cy="5112704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2022985">
                      <a:extLst>
                        <a:ext uri="{9D8B030D-6E8A-4147-A177-3AD203B41FA5}">
                          <a16:colId xmlns:a16="http://schemas.microsoft.com/office/drawing/2014/main" val="3484213290"/>
                        </a:ext>
                      </a:extLst>
                    </a:gridCol>
                    <a:gridCol w="1457238">
                      <a:extLst>
                        <a:ext uri="{9D8B030D-6E8A-4147-A177-3AD203B41FA5}">
                          <a16:colId xmlns:a16="http://schemas.microsoft.com/office/drawing/2014/main" val="3048689054"/>
                        </a:ext>
                      </a:extLst>
                    </a:gridCol>
                    <a:gridCol w="2714625">
                      <a:extLst>
                        <a:ext uri="{9D8B030D-6E8A-4147-A177-3AD203B41FA5}">
                          <a16:colId xmlns:a16="http://schemas.microsoft.com/office/drawing/2014/main" val="2405562045"/>
                        </a:ext>
                      </a:extLst>
                    </a:gridCol>
                    <a:gridCol w="3328744">
                      <a:extLst>
                        <a:ext uri="{9D8B030D-6E8A-4147-A177-3AD203B41FA5}">
                          <a16:colId xmlns:a16="http://schemas.microsoft.com/office/drawing/2014/main" val="3029536601"/>
                        </a:ext>
                      </a:extLst>
                    </a:gridCol>
                    <a:gridCol w="1757818">
                      <a:extLst>
                        <a:ext uri="{9D8B030D-6E8A-4147-A177-3AD203B41FA5}">
                          <a16:colId xmlns:a16="http://schemas.microsoft.com/office/drawing/2014/main" val="1852482063"/>
                        </a:ext>
                      </a:extLst>
                    </a:gridCol>
                  </a:tblGrid>
                  <a:tr h="1124776">
                    <a:tc gridSpan="5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" t="-3243" r="-108" b="-35513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5056589"/>
                      </a:ext>
                    </a:extLst>
                  </a:tr>
                  <a:tr h="49072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Název testu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9331" t="-238750" r="-536820" b="-72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Další předpoklady testu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6447" t="-238750" r="-53297" b="-72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Nulové rozdělení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39337007"/>
                      </a:ext>
                    </a:extLst>
                  </a:tr>
                  <a:tr h="88906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Dvouvýběrový</a:t>
                          </a:r>
                          <a:endParaRPr lang="cs-CZ" sz="14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dirty="0">
                              <a:solidFill>
                                <a:schemeClr val="tx1"/>
                              </a:solidFill>
                              <a:effectLst/>
                            </a:rPr>
                            <a:t>z test</a:t>
                          </a:r>
                          <a:endParaRPr lang="cs-CZ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9331" t="-47130" r="-536820" b="-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8251" t="-185616" r="-187668" b="-295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6447" t="-185616" r="-53297" b="-2952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1176" t="-185616" r="-692" b="-2952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92765625"/>
                      </a:ext>
                    </a:extLst>
                  </a:tr>
                  <a:tr h="88906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>
                              <a:solidFill>
                                <a:schemeClr val="tx1"/>
                              </a:solidFill>
                              <a:effectLst/>
                            </a:rPr>
                            <a:t>Dvouvýběrový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>
                              <a:solidFill>
                                <a:schemeClr val="tx1"/>
                              </a:solidFill>
                              <a:effectLst/>
                            </a:rPr>
                            <a:t>t test</a:t>
                          </a:r>
                          <a:endParaRPr lang="cs-CZ" sz="14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8251" t="-283673" r="-187668" b="-193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6447" t="-283673" r="-53297" b="-193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1176" t="-283673" r="-692" b="-1931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88046176"/>
                      </a:ext>
                    </a:extLst>
                  </a:tr>
                  <a:tr h="171907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>
                              <a:solidFill>
                                <a:schemeClr val="tx1"/>
                              </a:solidFill>
                              <a:effectLst/>
                            </a:rPr>
                            <a:t>Aspinové – Welchův test</a:t>
                          </a:r>
                          <a:endParaRPr lang="cs-CZ" sz="14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8251" t="-200000" r="-187668" b="-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6447" t="-200000" r="-53297" b="-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1176" t="-200000" r="-692" b="-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341817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466191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dvouvýběrové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29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Test o shodě mediánů</a:t>
            </a:r>
          </a:p>
        </p:txBody>
      </p:sp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307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cs-CZ" sz="21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b="1" dirty="0"/>
          </a:p>
          <a:p>
            <a:endParaRPr lang="cs-CZ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ulka 6">
                <a:extLst>
                  <a:ext uri="{FF2B5EF4-FFF2-40B4-BE49-F238E27FC236}">
                    <a16:creationId xmlns:a16="http://schemas.microsoft.com/office/drawing/2014/main" id="{A24D3EB3-B904-4D13-908D-2984514000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6136864"/>
                  </p:ext>
                </p:extLst>
              </p:nvPr>
            </p:nvGraphicFramePr>
            <p:xfrm>
              <a:off x="525145" y="1387094"/>
              <a:ext cx="11260243" cy="4564381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2932631">
                      <a:extLst>
                        <a:ext uri="{9D8B030D-6E8A-4147-A177-3AD203B41FA5}">
                          <a16:colId xmlns:a16="http://schemas.microsoft.com/office/drawing/2014/main" val="751782309"/>
                        </a:ext>
                      </a:extLst>
                    </a:gridCol>
                    <a:gridCol w="1357886">
                      <a:extLst>
                        <a:ext uri="{9D8B030D-6E8A-4147-A177-3AD203B41FA5}">
                          <a16:colId xmlns:a16="http://schemas.microsoft.com/office/drawing/2014/main" val="2747399125"/>
                        </a:ext>
                      </a:extLst>
                    </a:gridCol>
                    <a:gridCol w="1607525">
                      <a:extLst>
                        <a:ext uri="{9D8B030D-6E8A-4147-A177-3AD203B41FA5}">
                          <a16:colId xmlns:a16="http://schemas.microsoft.com/office/drawing/2014/main" val="1913879600"/>
                        </a:ext>
                      </a:extLst>
                    </a:gridCol>
                    <a:gridCol w="3926145">
                      <a:extLst>
                        <a:ext uri="{9D8B030D-6E8A-4147-A177-3AD203B41FA5}">
                          <a16:colId xmlns:a16="http://schemas.microsoft.com/office/drawing/2014/main" val="1422884829"/>
                        </a:ext>
                      </a:extLst>
                    </a:gridCol>
                    <a:gridCol w="1436056">
                      <a:extLst>
                        <a:ext uri="{9D8B030D-6E8A-4147-A177-3AD203B41FA5}">
                          <a16:colId xmlns:a16="http://schemas.microsoft.com/office/drawing/2014/main" val="3844777281"/>
                        </a:ext>
                      </a:extLst>
                    </a:gridCol>
                  </a:tblGrid>
                  <a:tr h="0">
                    <a:tc gridSpan="5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Mějme dva </a:t>
                          </a:r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nezávislé</a:t>
                          </a:r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výběry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cs-CZ" sz="1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cs-CZ" sz="1400" b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cs-CZ" sz="1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cs-CZ" sz="1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ze spojitého rozdělení</a:t>
                          </a:r>
                        </a:p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a</a:t>
                          </a:r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předpokládejme, že rozsahy výběrů nepřesahují 5 % velikosti populace, tj.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≤0,05</m:t>
                              </m:r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</a:rPr>
                                <m:t>neboli</m:t>
                              </m:r>
                              <m: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US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&gt;20</m:t>
                              </m:r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pro</m:t>
                              </m:r>
                              <m: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cs-CZ" sz="14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4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1,2</m:t>
                                  </m:r>
                                </m:e>
                              </m:d>
                            </m:oMath>
                          </a14:m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.</a:t>
                          </a:r>
                          <a:endParaRPr lang="cs-CZ" sz="1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323077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Název testu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Nulová hypotéza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cs-CZ" sz="1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  <m:r>
                                      <a:rPr lang="cs-CZ" sz="1400" b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cs-CZ" sz="1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𝝐</m:t>
                                    </m:r>
                                    <m:r>
                                      <a:rPr lang="cs-CZ" sz="1400" b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cs-CZ" sz="1400" b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sz="14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Předpoklady testu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Testová statistika </a:t>
                          </a:r>
                          <a14:m>
                            <m:oMath xmlns:m="http://schemas.openxmlformats.org/officeDocument/2006/math">
                              <m:r>
                                <a:rPr lang="cs-CZ" sz="1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d>
                                <m:dPr>
                                  <m:ctrlPr>
                                    <a:rPr lang="cs-CZ" sz="1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</m:d>
                            </m:oMath>
                          </a14:m>
                          <a:endParaRPr lang="cs-CZ" sz="14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Kritický obor W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957909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Mannův – </a:t>
                          </a:r>
                          <a:r>
                            <a:rPr lang="cs-CZ" sz="1400" b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Whitneyho</a:t>
                          </a:r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 test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cs-CZ" sz="1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cs-CZ" sz="14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0,5</m:t>
                                  </m:r>
                                </m:sub>
                                <m:sup>
                                  <m:r>
                                    <a:rPr lang="cs-CZ" sz="14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cs-CZ" sz="14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0,5</m:t>
                                  </m:r>
                                </m:sub>
                                <m:sup>
                                  <m:r>
                                    <a:rPr lang="cs-CZ" sz="14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</a:p>
                        <a:p>
                          <a:pPr marL="71755" marR="7175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(obecně: výběry pochází z populací se stejným rozdělením)</a:t>
                          </a:r>
                          <a:endParaRPr lang="cs-CZ" sz="1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stejný tvar rozdělení</a:t>
                          </a:r>
                          <a:endParaRPr lang="cs-CZ" sz="1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3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cs-CZ" sz="1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  <m:d>
                                <m:d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4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 sz="14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U</m:t>
                                      </m:r>
                                    </m:e>
                                    <m:sub>
                                      <m:r>
                                        <a:rPr lang="cs-CZ" sz="1400" b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cs-CZ" sz="14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cs-CZ" sz="14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 sz="14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U</m:t>
                                      </m:r>
                                    </m:e>
                                    <m:sub>
                                      <m:r>
                                        <a:rPr lang="cs-CZ" sz="1400" b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 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kde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         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U</m:t>
                                  </m:r>
                                </m:e>
                                <m:sub>
                                  <m:r>
                                    <a:rPr lang="cs-CZ" sz="14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cs-CZ" sz="14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cs-CZ" sz="14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cs-CZ" sz="14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 sz="14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e>
                                    <m:sub>
                                      <m:r>
                                        <a:rPr lang="cs-CZ" sz="1400" b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cs-CZ" sz="14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sz="14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cs-CZ" sz="14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n</m:t>
                                          </m:r>
                                        </m:e>
                                        <m:sub>
                                          <m:r>
                                            <a:rPr lang="cs-CZ" sz="1400" b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cs-CZ" sz="1400" b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cs-CZ" sz="14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cs-CZ" sz="14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   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4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 sz="14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U</m:t>
                                    </m:r>
                                  </m:e>
                                  <m:sub>
                                    <m:r>
                                      <a:rPr lang="cs-CZ" sz="14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cs-CZ" sz="14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cs-CZ" sz="14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 sz="14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a:rPr lang="cs-CZ" sz="14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cs-CZ" sz="14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 sz="14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a:rPr lang="cs-CZ" sz="14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cs-CZ" sz="14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cs-CZ" sz="14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cs-CZ" sz="14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cs-CZ" sz="14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e>
                                      <m:sub>
                                        <m:r>
                                          <a:rPr lang="cs-CZ" sz="14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cs-CZ" sz="14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cs-CZ" sz="1400" b="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cs-CZ" sz="1400" b="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n</m:t>
                                            </m:r>
                                          </m:e>
                                          <m:sub>
                                            <m:r>
                                              <a:rPr lang="cs-CZ" sz="1400" b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cs-CZ" sz="14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cs-CZ" sz="14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cs-CZ" sz="14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cs-CZ" sz="14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 sz="14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cs-CZ" sz="14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4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Poznámka: Pro výpočet nejprve seřadíme všechna pozorování od nejmenšího po největší tak, jako by byly z jednoho vzorku, a přiřadíme jednotlivým hodnotám jejich pořadí. Symbolem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cs-CZ" sz="14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(resp.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cs-CZ" sz="14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 označíme součet pořadí hodnot příslušných první (resp. druhé) skupině.</a:t>
                          </a:r>
                          <a:endParaRPr lang="cs-CZ" sz="1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W</m:t>
                                </m:r>
                                <m:r>
                                  <a:rPr lang="cs-CZ" sz="1400" b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cs-CZ" sz="14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 sz="14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  <m:r>
                                      <a:rPr lang="cs-CZ" sz="14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cs-CZ" sz="14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  <m:r>
                                      <a:rPr lang="cs-CZ" sz="14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≤</m:t>
                                    </m:r>
                                    <m:sSub>
                                      <m:sSubPr>
                                        <m:ctrlPr>
                                          <a:rPr lang="cs-CZ" sz="14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cs-CZ" sz="14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cs-CZ" sz="14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krit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cs-CZ" sz="14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71755" marR="7175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Kritické hodnoty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krit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jsou tabelovány</a:t>
                          </a:r>
                        </a:p>
                        <a:p>
                          <a:pPr marL="71755" marR="7175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(Tab. T7, volíme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cs-CZ" sz="14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cs-CZ" sz="14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.</a:t>
                          </a:r>
                          <a:endParaRPr lang="cs-CZ" sz="1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856912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ulka 6">
                <a:extLst>
                  <a:ext uri="{FF2B5EF4-FFF2-40B4-BE49-F238E27FC236}">
                    <a16:creationId xmlns:a16="http://schemas.microsoft.com/office/drawing/2014/main" id="{A24D3EB3-B904-4D13-908D-29845140004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6136864"/>
                  </p:ext>
                </p:extLst>
              </p:nvPr>
            </p:nvGraphicFramePr>
            <p:xfrm>
              <a:off x="525145" y="1387094"/>
              <a:ext cx="11260243" cy="4564381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2932631">
                      <a:extLst>
                        <a:ext uri="{9D8B030D-6E8A-4147-A177-3AD203B41FA5}">
                          <a16:colId xmlns:a16="http://schemas.microsoft.com/office/drawing/2014/main" val="751782309"/>
                        </a:ext>
                      </a:extLst>
                    </a:gridCol>
                    <a:gridCol w="1357886">
                      <a:extLst>
                        <a:ext uri="{9D8B030D-6E8A-4147-A177-3AD203B41FA5}">
                          <a16:colId xmlns:a16="http://schemas.microsoft.com/office/drawing/2014/main" val="2747399125"/>
                        </a:ext>
                      </a:extLst>
                    </a:gridCol>
                    <a:gridCol w="1607525">
                      <a:extLst>
                        <a:ext uri="{9D8B030D-6E8A-4147-A177-3AD203B41FA5}">
                          <a16:colId xmlns:a16="http://schemas.microsoft.com/office/drawing/2014/main" val="1913879600"/>
                        </a:ext>
                      </a:extLst>
                    </a:gridCol>
                    <a:gridCol w="3926145">
                      <a:extLst>
                        <a:ext uri="{9D8B030D-6E8A-4147-A177-3AD203B41FA5}">
                          <a16:colId xmlns:a16="http://schemas.microsoft.com/office/drawing/2014/main" val="1422884829"/>
                        </a:ext>
                      </a:extLst>
                    </a:gridCol>
                    <a:gridCol w="1436056">
                      <a:extLst>
                        <a:ext uri="{9D8B030D-6E8A-4147-A177-3AD203B41FA5}">
                          <a16:colId xmlns:a16="http://schemas.microsoft.com/office/drawing/2014/main" val="3844777281"/>
                        </a:ext>
                      </a:extLst>
                    </a:gridCol>
                  </a:tblGrid>
                  <a:tr h="551371">
                    <a:tc gridSpan="5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" t="-6593" r="-108" b="-74395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3230771"/>
                      </a:ext>
                    </a:extLst>
                  </a:tr>
                  <a:tr h="73609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Název testu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6143" t="-80165" r="-513901" b="-4595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Předpoklady testu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0466" t="-80165" r="-36957" b="-4595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Kritický obor W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95790906"/>
                      </a:ext>
                    </a:extLst>
                  </a:tr>
                  <a:tr h="327691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Mannův – </a:t>
                          </a:r>
                          <a:r>
                            <a:rPr lang="cs-CZ" sz="1400" b="1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Whitneyho</a:t>
                          </a:r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 test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6143" t="-40520" r="-513901" b="-33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stejný tvar rozdělení</a:t>
                          </a:r>
                          <a:endParaRPr lang="cs-CZ" sz="1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0466" t="-40520" r="-36957" b="-33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vert="vert27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83475" t="-40520" r="-847" b="-33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8569121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85598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dvouvýběrové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Jak postupovat při testování hypotéz?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b="1" u="sng" dirty="0"/>
                  <a:t>Klasický přístup</a:t>
                </a:r>
                <a:r>
                  <a:rPr lang="cs-CZ" dirty="0"/>
                  <a:t>: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600" dirty="0">
                    <a:solidFill>
                      <a:schemeClr val="tx1"/>
                    </a:solidFill>
                  </a:rPr>
                  <a:t>Formulujeme </a:t>
                </a:r>
                <a:r>
                  <a:rPr lang="cs-CZ" sz="1600" b="1" dirty="0">
                    <a:solidFill>
                      <a:schemeClr val="tx1"/>
                    </a:solidFill>
                  </a:rPr>
                  <a:t>nulovou a alternativní hypotézu</a:t>
                </a:r>
                <a:r>
                  <a:rPr lang="cs-CZ" sz="1600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600" dirty="0">
                    <a:solidFill>
                      <a:schemeClr val="tx1"/>
                    </a:solidFill>
                  </a:rPr>
                  <a:t>Stanovíme </a:t>
                </a:r>
                <a:r>
                  <a:rPr lang="cs-CZ" sz="1600" b="1" dirty="0">
                    <a:solidFill>
                      <a:schemeClr val="tx1"/>
                    </a:solidFill>
                  </a:rPr>
                  <a:t>hladinu významnosti </a:t>
                </a:r>
                <a:r>
                  <a:rPr lang="cs-CZ" sz="1600" dirty="0">
                    <a:solidFill>
                      <a:schemeClr val="tx1"/>
                    </a:solidFill>
                  </a:rPr>
                  <a:t>(p-st chyby I. druhu).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600" dirty="0">
                    <a:solidFill>
                      <a:schemeClr val="tx1"/>
                    </a:solidFill>
                  </a:rPr>
                  <a:t>Zvolíme tzv. </a:t>
                </a:r>
                <a:r>
                  <a:rPr lang="cs-CZ" sz="1600" b="1" dirty="0">
                    <a:solidFill>
                      <a:schemeClr val="tx1"/>
                    </a:solidFill>
                  </a:rPr>
                  <a:t>testovou statistiku</a:t>
                </a:r>
                <a:r>
                  <a:rPr lang="cs-CZ" sz="1600" dirty="0">
                    <a:solidFill>
                      <a:schemeClr val="tx1"/>
                    </a:solidFill>
                  </a:rPr>
                  <a:t>, tj. výběrovou charakteristiku, jejíž rozdělení závisí na testovaném parametru </a:t>
                </a:r>
                <a14:m>
                  <m:oMath xmlns:m="http://schemas.openxmlformats.org/officeDocument/2006/math">
                    <m:r>
                      <a:rPr lang="cs-CZ" sz="16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cs-CZ" sz="16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cs-CZ" sz="1600" dirty="0">
                    <a:solidFill>
                      <a:schemeClr val="tx1"/>
                    </a:solidFill>
                  </a:rPr>
                  <a:t> </a:t>
                </a:r>
                <a:endParaRPr lang="cs-CZ" sz="1600" dirty="0"/>
              </a:p>
              <a:p>
                <a:pPr marL="0" indent="0">
                  <a:lnSpc>
                    <a:spcPct val="120000"/>
                  </a:lnSpc>
                  <a:buClr>
                    <a:srgbClr val="00A499"/>
                  </a:buClr>
                  <a:buNone/>
                </a:pPr>
                <a:r>
                  <a:rPr lang="cs-CZ" sz="1600" dirty="0">
                    <a:solidFill>
                      <a:schemeClr val="tx1"/>
                    </a:solidFill>
                  </a:rPr>
                  <a:t>     Rozdělení testové statistiky za předpokladu platnosti </a:t>
                </a:r>
                <a14:m>
                  <m:oMath xmlns:m="http://schemas.openxmlformats.org/officeDocument/2006/math">
                    <m:r>
                      <a:rPr lang="cs-CZ" sz="1600" i="1" dirty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1600" i="1" baseline="-250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1600" dirty="0">
                    <a:solidFill>
                      <a:schemeClr val="tx1"/>
                    </a:solidFill>
                  </a:rPr>
                  <a:t> nazýváme nulové rozdělení,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sz="1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cs-CZ" sz="1600" dirty="0">
                    <a:solidFill>
                      <a:schemeClr val="tx1"/>
                    </a:solidFill>
                  </a:rPr>
                  <a:t> je p-kvantil nulového rozdělení.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600" dirty="0">
                    <a:solidFill>
                      <a:schemeClr val="tx1"/>
                    </a:solidFill>
                  </a:rPr>
                  <a:t>Ověříme </a:t>
                </a:r>
                <a:r>
                  <a:rPr lang="cs-CZ" sz="1600" b="1" dirty="0">
                    <a:solidFill>
                      <a:schemeClr val="tx1"/>
                    </a:solidFill>
                  </a:rPr>
                  <a:t>předpoklady testu</a:t>
                </a:r>
                <a:r>
                  <a:rPr lang="cs-CZ" sz="1600" dirty="0">
                    <a:solidFill>
                      <a:schemeClr val="tx1"/>
                    </a:solidFill>
                  </a:rPr>
                  <a:t>!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600" dirty="0">
                    <a:solidFill>
                      <a:schemeClr val="tx1"/>
                    </a:solidFill>
                  </a:rPr>
                  <a:t>Určíme </a:t>
                </a:r>
                <a:r>
                  <a:rPr lang="cs-CZ" sz="1600" b="1" dirty="0">
                    <a:solidFill>
                      <a:schemeClr val="tx1"/>
                    </a:solidFill>
                  </a:rPr>
                  <a:t>kritický obor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𝑊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cs-CZ" sz="1600" dirty="0">
                    <a:solidFill>
                      <a:schemeClr val="tx1"/>
                    </a:solidFill>
                  </a:rPr>
                  <a:t>: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6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600" dirty="0"/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600" dirty="0">
                    <a:solidFill>
                      <a:schemeClr val="tx1"/>
                    </a:solidFill>
                  </a:rPr>
                  <a:t>Na základě konkrétní realizace výběru určíme </a:t>
                </a:r>
                <a:r>
                  <a:rPr lang="cs-CZ" sz="1600" b="1" dirty="0">
                    <a:solidFill>
                      <a:schemeClr val="tx1"/>
                    </a:solidFill>
                  </a:rPr>
                  <a:t>pozorovanou hodnotu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cs-CZ" sz="1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𝑶𝑩𝑺</m:t>
                        </m:r>
                      </m:sub>
                    </m:sSub>
                    <m:r>
                      <a:rPr lang="cs-CZ" sz="1600" b="1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cs-CZ" sz="1600" b="1" dirty="0">
                    <a:solidFill>
                      <a:schemeClr val="tx1"/>
                    </a:solidFill>
                  </a:rPr>
                  <a:t>testové statistiky</a:t>
                </a:r>
                <a:r>
                  <a:rPr lang="cs-CZ" sz="1600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600" b="1" dirty="0">
                    <a:solidFill>
                      <a:schemeClr val="tx1"/>
                    </a:solidFill>
                  </a:rPr>
                  <a:t>Rozhodneme o výsledku testu: </a:t>
                </a:r>
              </a:p>
              <a:p>
                <a:pPr>
                  <a:lnSpc>
                    <a:spcPct val="120000"/>
                  </a:lnSpc>
                </a:pPr>
                <a:endParaRPr lang="cs-CZ" sz="2100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cs-CZ" b="1" dirty="0"/>
              </a:p>
              <a:p>
                <a:endParaRPr lang="cs-CZ" b="1" dirty="0"/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 l="-548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ulka 1"/>
              <p:cNvGraphicFramePr>
                <a:graphicFrameLocks noGrp="1"/>
              </p:cNvGraphicFramePr>
              <p:nvPr/>
            </p:nvGraphicFramePr>
            <p:xfrm>
              <a:off x="3632760" y="5650616"/>
              <a:ext cx="6679488" cy="6157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5822">
                      <a:extLst>
                        <a:ext uri="{9D8B030D-6E8A-4147-A177-3AD203B41FA5}">
                          <a16:colId xmlns:a16="http://schemas.microsoft.com/office/drawing/2014/main" val="444562275"/>
                        </a:ext>
                      </a:extLst>
                    </a:gridCol>
                    <a:gridCol w="5413666">
                      <a:extLst>
                        <a:ext uri="{9D8B030D-6E8A-4147-A177-3AD203B41FA5}">
                          <a16:colId xmlns:a16="http://schemas.microsoft.com/office/drawing/2014/main" val="4213981957"/>
                        </a:ext>
                      </a:extLst>
                    </a:gridCol>
                  </a:tblGrid>
                  <a:tr h="267107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𝑂𝐵𝑆</m:t>
                                    </m:r>
                                  </m:sub>
                                </m:sSub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 </m:t>
                                </m:r>
                                <m:sSup>
                                  <m:sSupPr>
                                    <m:ctrlPr>
                                      <a:rPr lang="cs-CZ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30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Na hladině významnosti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zamítáme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1600" b="0" i="1" baseline="-25000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ve prospěch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cs-CZ" sz="1600" b="0" i="1" baseline="-25000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.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75155229"/>
                      </a:ext>
                    </a:extLst>
                  </a:tr>
                  <a:tr h="333852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3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𝑂𝐵𝑆</m:t>
                                    </m:r>
                                  </m:sub>
                                </m:sSub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∉ </m:t>
                                </m:r>
                                <m:sSup>
                                  <m:sSupPr>
                                    <m:ctrlPr>
                                      <a:rPr lang="cs-CZ" sz="16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cs-CZ" sz="1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30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Na hladině významnosti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nezamítáme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cs-CZ" sz="1600" b="0" i="1" baseline="-25000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.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246608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ulka 1"/>
              <p:cNvGraphicFramePr>
                <a:graphicFrameLocks noGrp="1"/>
              </p:cNvGraphicFramePr>
              <p:nvPr/>
            </p:nvGraphicFramePr>
            <p:xfrm>
              <a:off x="3632760" y="5650616"/>
              <a:ext cx="6679488" cy="6157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65822">
                      <a:extLst>
                        <a:ext uri="{9D8B030D-6E8A-4147-A177-3AD203B41FA5}">
                          <a16:colId xmlns:a16="http://schemas.microsoft.com/office/drawing/2014/main" val="444562275"/>
                        </a:ext>
                      </a:extLst>
                    </a:gridCol>
                    <a:gridCol w="5413666">
                      <a:extLst>
                        <a:ext uri="{9D8B030D-6E8A-4147-A177-3AD203B41FA5}">
                          <a16:colId xmlns:a16="http://schemas.microsoft.com/office/drawing/2014/main" val="4213981957"/>
                        </a:ext>
                      </a:extLst>
                    </a:gridCol>
                  </a:tblGrid>
                  <a:tr h="2819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1" t="-21277" r="-428365" b="-129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510" t="-21277" r="-225" b="-1297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75155229"/>
                      </a:ext>
                    </a:extLst>
                  </a:tr>
                  <a:tr h="333852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81" t="-103636" r="-428365" b="-1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3510" t="-103636" r="-225" b="-1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2466087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786A24D8-E4FE-48EF-8346-A19C722A97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1985410"/>
                  </p:ext>
                </p:extLst>
              </p:nvPr>
            </p:nvGraphicFramePr>
            <p:xfrm>
              <a:off x="3632760" y="3906505"/>
              <a:ext cx="6679488" cy="12484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1505">
                      <a:extLst>
                        <a:ext uri="{9D8B030D-6E8A-4147-A177-3AD203B41FA5}">
                          <a16:colId xmlns:a16="http://schemas.microsoft.com/office/drawing/2014/main" val="1090093737"/>
                        </a:ext>
                      </a:extLst>
                    </a:gridCol>
                    <a:gridCol w="3937983">
                      <a:extLst>
                        <a:ext uri="{9D8B030D-6E8A-4147-A177-3AD203B41FA5}">
                          <a16:colId xmlns:a16="http://schemas.microsoft.com/office/drawing/2014/main" val="1405682773"/>
                        </a:ext>
                      </a:extLst>
                    </a:gridCol>
                  </a:tblGrid>
                  <a:tr h="275718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Tvar alternativní hypotézy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lang="cs-CZ" sz="16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  <m:t>𝑨</m:t>
                                  </m:r>
                                </m:sub>
                              </m:sSub>
                            </m:oMath>
                          </a14:m>
                          <a:endParaRPr lang="cs-CZ" sz="1600" b="1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A4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Kritický obor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cs-CZ" sz="16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  <m:sup>
                                  <m:r>
                                    <a:rPr lang="en-US" sz="16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endParaRPr lang="cs-CZ" sz="1600" b="1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A4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0609761"/>
                      </a:ext>
                    </a:extLst>
                  </a:tr>
                  <a:tr h="264028"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US" sz="16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∞, </m:t>
                                    </m:r>
                                    <m:sSub>
                                      <m:sSubPr>
                                        <m:ctrlP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64304100"/>
                      </a:ext>
                    </a:extLst>
                  </a:tr>
                  <a:tr h="274590"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US" sz="16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&gt;</m:t>
                                </m:r>
                                <m:sSub>
                                  <m:sSubPr>
                                    <m:ctrlP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lang="cs-CZ" sz="1600" b="0" i="1" smtClea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sub>
                                    </m:sSub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cs-CZ" sz="16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∞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2655902"/>
                      </a:ext>
                    </a:extLst>
                  </a:tr>
                  <a:tr h="434089"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US" sz="16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∞, </m:t>
                                  </m:r>
                                  <m:sSub>
                                    <m:sSubPr>
                                      <m:ctrlPr>
                                        <a:rPr lang="cs-CZ" sz="16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f>
                                        <m:fPr>
                                          <m:ctrlPr>
                                            <a:rPr lang="cs-CZ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cs-CZ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num>
                                        <m:den>
                                          <m:r>
                                            <a:rPr lang="cs-CZ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</m:sSub>
                                </m:e>
                              </m:d>
                              <m:r>
                                <a:rPr lang="cs-CZ" sz="16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∪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6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cs-CZ" sz="16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f>
                                        <m:fPr>
                                          <m:ctrlPr>
                                            <a:rPr lang="cs-CZ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cs-CZ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num>
                                        <m:den>
                                          <m:r>
                                            <a:rPr lang="cs-CZ" sz="1600" b="0" i="1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b>
                                  </m:sSub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e>
                              </m:d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7678535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ulka 7">
                <a:extLst>
                  <a:ext uri="{FF2B5EF4-FFF2-40B4-BE49-F238E27FC236}">
                    <a16:creationId xmlns:a16="http://schemas.microsoft.com/office/drawing/2014/main" id="{786A24D8-E4FE-48EF-8346-A19C722A978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1985410"/>
                  </p:ext>
                </p:extLst>
              </p:nvPr>
            </p:nvGraphicFramePr>
            <p:xfrm>
              <a:off x="3632760" y="3906505"/>
              <a:ext cx="6679488" cy="12484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41505">
                      <a:extLst>
                        <a:ext uri="{9D8B030D-6E8A-4147-A177-3AD203B41FA5}">
                          <a16:colId xmlns:a16="http://schemas.microsoft.com/office/drawing/2014/main" val="1090093737"/>
                        </a:ext>
                      </a:extLst>
                    </a:gridCol>
                    <a:gridCol w="3937983">
                      <a:extLst>
                        <a:ext uri="{9D8B030D-6E8A-4147-A177-3AD203B41FA5}">
                          <a16:colId xmlns:a16="http://schemas.microsoft.com/office/drawing/2014/main" val="1405682773"/>
                        </a:ext>
                      </a:extLst>
                    </a:gridCol>
                  </a:tblGrid>
                  <a:tr h="275718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22" t="-22222" r="-144222" b="-36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69706" t="-22222" r="-309" b="-36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0609761"/>
                      </a:ext>
                    </a:extLst>
                  </a:tr>
                  <a:tr h="264028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22" t="-125000" r="-144222" b="-270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69706" t="-125000" r="-309" b="-270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4304100"/>
                      </a:ext>
                    </a:extLst>
                  </a:tr>
                  <a:tr h="27459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22" t="-220000" r="-144222" b="-16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69706" t="-220000" r="-309" b="-16444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2655902"/>
                      </a:ext>
                    </a:extLst>
                  </a:tr>
                  <a:tr h="434089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22" t="-200000" r="-144222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69706" t="-200000" r="-309" b="-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67853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484864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dvouvýběrové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30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Test o shodě parametrů dvou binomických rozdělení</a:t>
            </a:r>
          </a:p>
        </p:txBody>
      </p:sp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307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cs-CZ" sz="21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b="1" dirty="0"/>
          </a:p>
          <a:p>
            <a:endParaRPr lang="cs-CZ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ulka 1">
                <a:extLst>
                  <a:ext uri="{FF2B5EF4-FFF2-40B4-BE49-F238E27FC236}">
                    <a16:creationId xmlns:a16="http://schemas.microsoft.com/office/drawing/2014/main" id="{D2AB8017-047A-4C52-9751-0E144670D2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1480915"/>
                  </p:ext>
                </p:extLst>
              </p:nvPr>
            </p:nvGraphicFramePr>
            <p:xfrm>
              <a:off x="533400" y="1346200"/>
              <a:ext cx="11125200" cy="3253487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1994973">
                      <a:extLst>
                        <a:ext uri="{9D8B030D-6E8A-4147-A177-3AD203B41FA5}">
                          <a16:colId xmlns:a16="http://schemas.microsoft.com/office/drawing/2014/main" val="1392843356"/>
                        </a:ext>
                      </a:extLst>
                    </a:gridCol>
                    <a:gridCol w="2191401">
                      <a:extLst>
                        <a:ext uri="{9D8B030D-6E8A-4147-A177-3AD203B41FA5}">
                          <a16:colId xmlns:a16="http://schemas.microsoft.com/office/drawing/2014/main" val="2692869172"/>
                        </a:ext>
                      </a:extLst>
                    </a:gridCol>
                    <a:gridCol w="2246647">
                      <a:extLst>
                        <a:ext uri="{9D8B030D-6E8A-4147-A177-3AD203B41FA5}">
                          <a16:colId xmlns:a16="http://schemas.microsoft.com/office/drawing/2014/main" val="657812891"/>
                        </a:ext>
                      </a:extLst>
                    </a:gridCol>
                    <a:gridCol w="2962383">
                      <a:extLst>
                        <a:ext uri="{9D8B030D-6E8A-4147-A177-3AD203B41FA5}">
                          <a16:colId xmlns:a16="http://schemas.microsoft.com/office/drawing/2014/main" val="266597641"/>
                        </a:ext>
                      </a:extLst>
                    </a:gridCol>
                    <a:gridCol w="1729796">
                      <a:extLst>
                        <a:ext uri="{9D8B030D-6E8A-4147-A177-3AD203B41FA5}">
                          <a16:colId xmlns:a16="http://schemas.microsoft.com/office/drawing/2014/main" val="255146915"/>
                        </a:ext>
                      </a:extLst>
                    </a:gridCol>
                  </a:tblGrid>
                  <a:tr h="0">
                    <a:tc gridSpan="5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Mějme dva </a:t>
                          </a:r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nezávislé</a:t>
                          </a:r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výběry z alternativního rozdělení. 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m:rPr>
                                  <m:sty m:val="p"/>
                                </m:rPr>
                                <a:rPr lang="cs-CZ" sz="14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=1, 2, …, </m:t>
                              </m:r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cs-CZ" sz="14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 kde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cs-CZ" sz="14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je rozsah prvního výběru: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cs-CZ" sz="14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US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r>
                                <m:rPr>
                                  <m:sty m:val="p"/>
                                </m:rPr>
                                <a:rPr lang="cs-CZ" sz="14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d>
                                <m:d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4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 sz="14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π</m:t>
                                      </m:r>
                                    </m:e>
                                    <m:sub>
                                      <m:r>
                                        <a:rPr lang="cs-CZ" sz="1400" b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oMath>
                          </a14:m>
                          <a:endParaRPr lang="cs-CZ" sz="14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m:rPr>
                                  <m:sty m:val="p"/>
                                </m:rPr>
                                <a:rPr lang="cs-CZ" sz="14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  <m: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=1, 2, …, </m:t>
                              </m:r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cs-CZ" sz="14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 kde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cs-CZ" sz="14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je rozsah druhého výběru: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cs-CZ" sz="14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</m:sub>
                              </m:sSub>
                              <m:r>
                                <a:rPr lang="en-US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~</m:t>
                              </m:r>
                              <m:r>
                                <m:rPr>
                                  <m:sty m:val="p"/>
                                </m:rPr>
                                <a:rPr lang="cs-CZ" sz="14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d>
                                <m:d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4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 sz="14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π</m:t>
                                      </m:r>
                                    </m:e>
                                    <m:sub>
                                      <m:r>
                                        <a:rPr lang="en-US" sz="1400" b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cs-CZ" sz="14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a</a:t>
                          </a:r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předpokládejme, že rozsahy výběrů nepřesahují 5 % velikosti populace, tj.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≤0,05</m:t>
                              </m:r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</a:rPr>
                                <m:t>neboli</m:t>
                              </m:r>
                              <m: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US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≥20</m:t>
                              </m:r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pro</m:t>
                              </m:r>
                              <m: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cs-CZ" sz="14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4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1,2</m:t>
                                  </m:r>
                                </m:e>
                              </m:d>
                            </m:oMath>
                          </a14:m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.</a:t>
                          </a:r>
                          <a:endParaRPr lang="cs-CZ" sz="1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664144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Název testu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Nulová hypotéza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cs-CZ" sz="14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  <m:r>
                                      <a:rPr lang="cs-CZ" sz="1400" b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cs-CZ" sz="1400" b="1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𝝐</m:t>
                                    </m:r>
                                    <m:r>
                                      <a:rPr lang="cs-CZ" sz="1400" b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cs-CZ" sz="1400" b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sz="14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Další předpoklady testu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Testová statistika </a:t>
                          </a:r>
                          <a14:m>
                            <m:oMath xmlns:m="http://schemas.openxmlformats.org/officeDocument/2006/math">
                              <m:r>
                                <a:rPr lang="cs-CZ" sz="1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  <m:d>
                                <m:dPr>
                                  <m:ctrlPr>
                                    <a:rPr lang="cs-CZ" sz="1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400" b="1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</m:d>
                            </m:oMath>
                          </a14:m>
                          <a:endParaRPr lang="cs-CZ" sz="14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Nulové rozdělení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4706804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Test 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o shodě parametrů dvou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bin. rozdělení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cs-CZ" sz="14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 sz="14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b>
                                    <m:r>
                                      <a:rPr lang="cs-CZ" sz="14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cs-CZ" sz="14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cs-CZ" sz="14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 sz="14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π</m:t>
                                    </m:r>
                                  </m:e>
                                  <m:sub>
                                    <m:r>
                                      <a:rPr lang="cs-CZ" sz="14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cs-CZ" sz="14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cs-CZ" sz="14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</m:oMath>
                            </m:oMathPara>
                          </a14:m>
                          <a:endParaRPr lang="cs-CZ" sz="1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cs-CZ" sz="1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většinou: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  <m:sub>
                                  <m:r>
                                    <a:rPr lang="cs-CZ" sz="14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  <m:sub>
                                  <m:r>
                                    <a:rPr lang="cs-CZ" sz="14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cs-CZ" sz="14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cs-CZ" sz="1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sz="14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tj.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4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  <m:sub>
                                  <m:r>
                                    <a:rPr lang="cs-CZ" sz="14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s-CZ" sz="1400" b="0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  <m:sub>
                                  <m:r>
                                    <a:rPr lang="cs-CZ" sz="14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cs-CZ" sz="1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15000"/>
                            </a:lnSpc>
                            <a:spcBef>
                              <a:spcPts val="0"/>
                            </a:spcBef>
                            <a:spcAft>
                              <a:spcPts val="12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cs-CZ" sz="1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 sz="14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cs-CZ" sz="14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</m:sub>
                                </m:sSub>
                                <m:r>
                                  <a:rPr lang="en-US" sz="14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f>
                                  <m:fPr>
                                    <m:ctrlPr>
                                      <a:rPr lang="cs-CZ" sz="14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cs-CZ" sz="14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p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14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i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cs-CZ" sz="14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 b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sSub>
                                          <m:sSubPr>
                                            <m:ctrlPr>
                                              <a:rPr lang="cs-CZ" sz="1400" b="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400" b="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p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1400" b="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i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cs-CZ" sz="14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14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pro</m:t>
                                </m:r>
                                <m:r>
                                  <a:rPr lang="cs-CZ" sz="14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cs-CZ" sz="14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a:rPr lang="cs-CZ" sz="14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 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cs-CZ" sz="14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4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1,2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sz="1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sz="16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p</m:t>
                                          </m:r>
                                        </m:e>
                                        <m:sub>
                                          <m:r>
                                            <a:rPr lang="en-US" sz="1600" b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1600" b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cs-CZ" sz="16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p</m:t>
                                          </m:r>
                                        </m:e>
                                        <m:sub>
                                          <m:r>
                                            <a:rPr lang="en-US" sz="1600" b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6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sz="16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π</m:t>
                                          </m:r>
                                        </m:e>
                                        <m:sub>
                                          <m:r>
                                            <a:rPr lang="en-US" sz="1600" b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1600" b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cs-CZ" sz="16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π</m:t>
                                          </m:r>
                                        </m:e>
                                        <m:sub>
                                          <m:r>
                                            <a:rPr lang="en-US" sz="1600" b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lang="cs-CZ" sz="16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cs-CZ" sz="1600" b="0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600" b="0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p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cs-CZ" sz="1600" b="0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600" b="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1−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cs-CZ" sz="1600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1600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p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600" b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cs-CZ" sz="1600" b="0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cs-CZ" sz="1600" b="0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n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sz="1600" b="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r>
                                        <a:rPr lang="en-US" sz="1600" b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cs-CZ" sz="16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cs-CZ" sz="1600" b="0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600" b="0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p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b="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cs-CZ" sz="1600" b="0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600" b="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1−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cs-CZ" sz="1600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sz="1600" b="0" i="1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p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600" b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effectLst/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cs-CZ" sz="1600" b="0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cs-CZ" sz="1600" b="0" i="1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n</m:t>
                                              </m:r>
                                            </m:e>
                                            <m:sub>
                                              <m:r>
                                                <a:rPr lang="cs-CZ" sz="1600" b="0">
                                                  <a:solidFill>
                                                    <a:schemeClr val="tx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rad>
                                </m:den>
                              </m:f>
                            </m:oMath>
                          </a14:m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  <m:d>
                                  <m:dPr>
                                    <m:ctrlPr>
                                      <a:rPr lang="cs-CZ" sz="14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4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sz="14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;1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sz="14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586189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ulka 1">
                <a:extLst>
                  <a:ext uri="{FF2B5EF4-FFF2-40B4-BE49-F238E27FC236}">
                    <a16:creationId xmlns:a16="http://schemas.microsoft.com/office/drawing/2014/main" id="{D2AB8017-047A-4C52-9751-0E144670D2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1480915"/>
                  </p:ext>
                </p:extLst>
              </p:nvPr>
            </p:nvGraphicFramePr>
            <p:xfrm>
              <a:off x="533400" y="1346200"/>
              <a:ext cx="11125200" cy="3253741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1994973">
                      <a:extLst>
                        <a:ext uri="{9D8B030D-6E8A-4147-A177-3AD203B41FA5}">
                          <a16:colId xmlns:a16="http://schemas.microsoft.com/office/drawing/2014/main" val="1392843356"/>
                        </a:ext>
                      </a:extLst>
                    </a:gridCol>
                    <a:gridCol w="2191401">
                      <a:extLst>
                        <a:ext uri="{9D8B030D-6E8A-4147-A177-3AD203B41FA5}">
                          <a16:colId xmlns:a16="http://schemas.microsoft.com/office/drawing/2014/main" val="2692869172"/>
                        </a:ext>
                      </a:extLst>
                    </a:gridCol>
                    <a:gridCol w="2246647">
                      <a:extLst>
                        <a:ext uri="{9D8B030D-6E8A-4147-A177-3AD203B41FA5}">
                          <a16:colId xmlns:a16="http://schemas.microsoft.com/office/drawing/2014/main" val="657812891"/>
                        </a:ext>
                      </a:extLst>
                    </a:gridCol>
                    <a:gridCol w="2962383">
                      <a:extLst>
                        <a:ext uri="{9D8B030D-6E8A-4147-A177-3AD203B41FA5}">
                          <a16:colId xmlns:a16="http://schemas.microsoft.com/office/drawing/2014/main" val="266597641"/>
                        </a:ext>
                      </a:extLst>
                    </a:gridCol>
                    <a:gridCol w="1729796">
                      <a:extLst>
                        <a:ext uri="{9D8B030D-6E8A-4147-A177-3AD203B41FA5}">
                          <a16:colId xmlns:a16="http://schemas.microsoft.com/office/drawing/2014/main" val="255146915"/>
                        </a:ext>
                      </a:extLst>
                    </a:gridCol>
                  </a:tblGrid>
                  <a:tr h="1065086">
                    <a:tc gridSpan="5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5" t="-2857" r="-110" b="-20685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36641448"/>
                      </a:ext>
                    </a:extLst>
                  </a:tr>
                  <a:tr h="49072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Název testu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1111" t="-222222" r="-316944" b="-3469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Další předpoklady testu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7490" t="-222222" r="-58848" b="-3469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Nulové rozdělení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47068047"/>
                      </a:ext>
                    </a:extLst>
                  </a:tr>
                  <a:tr h="169792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Test 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o shodě parametrů dvou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4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bin. rozdělení</a:t>
                          </a:r>
                          <a:endParaRPr lang="cs-CZ" sz="14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1111" t="-93548" r="-316944" b="-7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86450" t="-93548" r="-209214" b="-7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7490" t="-93548" r="-58848" b="-7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3310" t="-93548" r="-704" b="-7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5861896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938626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dvouvýběrové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31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Párové testy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cs-CZ" dirty="0"/>
                  <a:t>Jsou-li výsledkem zjišťování dvojice náhodných veličin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i="1">
                        <a:latin typeface="Cambria Math"/>
                      </a:rPr>
                      <m:t>,…, 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, které tvoří </a:t>
                </a:r>
                <a:r>
                  <a:rPr lang="cs-CZ" dirty="0">
                    <a:solidFill>
                      <a:srgbClr val="00A499"/>
                    </a:solidFill>
                  </a:rPr>
                  <a:t>páry závislých pozorování</a:t>
                </a:r>
                <a:r>
                  <a:rPr lang="cs-CZ" dirty="0">
                    <a:solidFill>
                      <a:srgbClr val="FF0000"/>
                    </a:solidFill>
                  </a:rPr>
                  <a:t> </a:t>
                </a:r>
                <a:r>
                  <a:rPr lang="cs-CZ" dirty="0"/>
                  <a:t>(jde o veličiny zjišťované na stejné statistické jednotce), musíme při ověřování shody polohy přistoupit k párovým testům.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cs-CZ" dirty="0"/>
                  <a:t>Definujme soubor rozdílů (diferencí)</a:t>
                </a:r>
              </a:p>
              <a:p>
                <a:pPr marL="0" indent="0" algn="ctr">
                  <a:lnSpc>
                    <a:spcPct val="110000"/>
                  </a:lnSpc>
                  <a:buNone/>
                </a:pPr>
                <a:r>
                  <a:rPr lang="cs-CZ" dirty="0"/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/>
                          </a:rPr>
                          <m:t>𝑫</m:t>
                        </m:r>
                        <m:r>
                          <a:rPr lang="cs-CZ" i="1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cs-CZ" i="1">
                                <a:latin typeface="Cambria Math"/>
                              </a:rPr>
                              <m:t>,  …,</m:t>
                            </m:r>
                            <m:sSub>
                              <m:sSubPr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cs-CZ" i="1">
                            <a:latin typeface="Cambria Math"/>
                          </a:rPr>
                          <m:t>,   </m:t>
                        </m:r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</a:rPr>
                          <m:t>kde</m:t>
                        </m:r>
                        <m:r>
                          <a:rPr lang="cs-CZ" i="1">
                            <a:latin typeface="Cambria Math"/>
                          </a:rPr>
                          <m:t> </m:t>
                        </m:r>
                        <m:r>
                          <a:rPr lang="cs-CZ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𝑌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cs-CZ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cs-CZ" dirty="0"/>
                  <a:t>Lze předpokládat, že náhodné veličiny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,  …,</m:t>
                        </m:r>
                        <m:sSub>
                          <m:sSub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dirty="0"/>
                  <a:t> jsou nezávislé a že mají stejné rozdělení se střední hodnotou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cs-CZ" dirty="0"/>
                  <a:t>. Test o shodě dvou středních hodnot prováděný na základě dvou závislých výběrů můžeme převést na </a:t>
                </a:r>
                <a:r>
                  <a:rPr lang="cs-CZ" dirty="0" err="1"/>
                  <a:t>jednovýběrový</a:t>
                </a:r>
                <a:r>
                  <a:rPr lang="cs-CZ" dirty="0"/>
                  <a:t> test o střední hodnotě aplikovaný na soubor diferencí (rozdílů) </a:t>
                </a:r>
                <a14:m>
                  <m:oMath xmlns:m="http://schemas.openxmlformats.org/officeDocument/2006/math">
                    <m:r>
                      <a:rPr lang="cs-CZ" b="1" i="1">
                        <a:latin typeface="Cambria Math"/>
                      </a:rPr>
                      <m:t>𝑫</m:t>
                    </m:r>
                  </m:oMath>
                </a14:m>
                <a:r>
                  <a:rPr lang="cs-CZ" dirty="0"/>
                  <a:t>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cs-CZ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cs-CZ" b="1" dirty="0"/>
                  <a:t>Názvy testů</a:t>
                </a:r>
                <a:r>
                  <a:rPr lang="cs-CZ" dirty="0"/>
                  <a:t>: párový t-test, párový </a:t>
                </a:r>
                <a:r>
                  <a:rPr lang="cs-CZ" dirty="0" err="1"/>
                  <a:t>Wilcoxonův</a:t>
                </a:r>
                <a:r>
                  <a:rPr lang="cs-CZ" dirty="0"/>
                  <a:t> test, …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endParaRPr lang="cs-CZ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cs-CZ" b="1" dirty="0"/>
              </a:p>
              <a:p>
                <a:endParaRPr lang="cs-CZ" b="1" dirty="0"/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 l="-548" t="-5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7125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dvouvýběrové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32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Jak empiricky posoudit shodu párových dat?</a:t>
            </a:r>
          </a:p>
        </p:txBody>
      </p:sp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3076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dirty="0">
                <a:solidFill>
                  <a:schemeClr val="tx2"/>
                </a:solidFill>
              </a:rPr>
              <a:t>U 6aut bylo zjištěno ojetí předních pneumatik (mm).</a:t>
            </a:r>
          </a:p>
          <a:p>
            <a:pPr marL="0" indent="0">
              <a:lnSpc>
                <a:spcPct val="110000"/>
              </a:lnSpc>
              <a:buNone/>
            </a:pPr>
            <a:endParaRPr lang="cs-CZ" dirty="0">
              <a:solidFill>
                <a:schemeClr val="tx2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cs-CZ" dirty="0">
              <a:solidFill>
                <a:schemeClr val="tx2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cs-CZ" dirty="0">
              <a:solidFill>
                <a:schemeClr val="tx2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dirty="0">
                <a:solidFill>
                  <a:schemeClr val="tx2"/>
                </a:solidFill>
              </a:rPr>
              <a:t>Ojíždějí se pravá a levá pneumatika stejně?</a:t>
            </a:r>
          </a:p>
          <a:p>
            <a:pPr marL="0" indent="0">
              <a:lnSpc>
                <a:spcPct val="120000"/>
              </a:lnSpc>
              <a:buNone/>
            </a:pPr>
            <a:endParaRPr lang="cs-CZ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b="1" dirty="0"/>
          </a:p>
          <a:p>
            <a:endParaRPr lang="cs-CZ" b="1" dirty="0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B00EA136-3623-4412-BC69-DC23CCF1C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955042"/>
              </p:ext>
            </p:extLst>
          </p:nvPr>
        </p:nvGraphicFramePr>
        <p:xfrm>
          <a:off x="712471" y="1938116"/>
          <a:ext cx="8427718" cy="989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5360">
                  <a:extLst>
                    <a:ext uri="{9D8B030D-6E8A-4147-A177-3AD203B41FA5}">
                      <a16:colId xmlns:a16="http://schemas.microsoft.com/office/drawing/2014/main" val="572217420"/>
                    </a:ext>
                  </a:extLst>
                </a:gridCol>
                <a:gridCol w="1030393">
                  <a:extLst>
                    <a:ext uri="{9D8B030D-6E8A-4147-A177-3AD203B41FA5}">
                      <a16:colId xmlns:a16="http://schemas.microsoft.com/office/drawing/2014/main" val="3196118854"/>
                    </a:ext>
                  </a:extLst>
                </a:gridCol>
                <a:gridCol w="1030393">
                  <a:extLst>
                    <a:ext uri="{9D8B030D-6E8A-4147-A177-3AD203B41FA5}">
                      <a16:colId xmlns:a16="http://schemas.microsoft.com/office/drawing/2014/main" val="341388122"/>
                    </a:ext>
                  </a:extLst>
                </a:gridCol>
                <a:gridCol w="1030393">
                  <a:extLst>
                    <a:ext uri="{9D8B030D-6E8A-4147-A177-3AD203B41FA5}">
                      <a16:colId xmlns:a16="http://schemas.microsoft.com/office/drawing/2014/main" val="4219729807"/>
                    </a:ext>
                  </a:extLst>
                </a:gridCol>
                <a:gridCol w="1030393">
                  <a:extLst>
                    <a:ext uri="{9D8B030D-6E8A-4147-A177-3AD203B41FA5}">
                      <a16:colId xmlns:a16="http://schemas.microsoft.com/office/drawing/2014/main" val="1390959995"/>
                    </a:ext>
                  </a:extLst>
                </a:gridCol>
                <a:gridCol w="1030393">
                  <a:extLst>
                    <a:ext uri="{9D8B030D-6E8A-4147-A177-3AD203B41FA5}">
                      <a16:colId xmlns:a16="http://schemas.microsoft.com/office/drawing/2014/main" val="2828605547"/>
                    </a:ext>
                  </a:extLst>
                </a:gridCol>
                <a:gridCol w="1030393">
                  <a:extLst>
                    <a:ext uri="{9D8B030D-6E8A-4147-A177-3AD203B41FA5}">
                      <a16:colId xmlns:a16="http://schemas.microsoft.com/office/drawing/2014/main" val="3315691504"/>
                    </a:ext>
                  </a:extLst>
                </a:gridCol>
              </a:tblGrid>
              <a:tr h="175260">
                <a:tc gridSpan="7"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Ojetí předních pneumatik (mm)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48107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Pravá pneumatika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1,8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1,0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2,2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0,9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1,6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74308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Levá pneumatika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1,1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2,0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1,1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1,4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1,4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15214"/>
                  </a:ext>
                </a:extLst>
              </a:tr>
            </a:tbl>
          </a:graphicData>
        </a:graphic>
      </p:graphicFrame>
      <p:pic>
        <p:nvPicPr>
          <p:cNvPr id="8" name="Obrázek 7">
            <a:extLst>
              <a:ext uri="{FF2B5EF4-FFF2-40B4-BE49-F238E27FC236}">
                <a16:creationId xmlns:a16="http://schemas.microsoft.com/office/drawing/2014/main" id="{B7735206-CE49-46FE-86D1-7CCB1755A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40" t="16131" r="9682" b="12908"/>
          <a:stretch/>
        </p:blipFill>
        <p:spPr>
          <a:xfrm>
            <a:off x="712471" y="3818793"/>
            <a:ext cx="4327232" cy="26042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B609CB69-1A21-4CA8-8733-BE4843238C72}"/>
                  </a:ext>
                </a:extLst>
              </p:cNvPr>
              <p:cNvSpPr txBox="1"/>
              <p:nvPr/>
            </p:nvSpPr>
            <p:spPr>
              <a:xfrm>
                <a:off x="6014721" y="3917281"/>
                <a:ext cx="46268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=0,96</m:t>
                    </m:r>
                    <m:r>
                      <a:rPr lang="cs-CZ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cs-CZ" sz="2000" dirty="0"/>
                  <a:t>  (výběrový korelační koeficient)</a:t>
                </a: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B609CB69-1A21-4CA8-8733-BE4843238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721" y="3917281"/>
                <a:ext cx="4626844" cy="400110"/>
              </a:xfrm>
              <a:prstGeom prst="rect">
                <a:avLst/>
              </a:prstGeom>
              <a:blipFill>
                <a:blip r:embed="rId3"/>
                <a:stretch>
                  <a:fillRect t="-9231" r="-791" b="-2769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>
            <a:extLst>
              <a:ext uri="{FF2B5EF4-FFF2-40B4-BE49-F238E27FC236}">
                <a16:creationId xmlns:a16="http://schemas.microsoft.com/office/drawing/2014/main" id="{12BD9A55-C6E7-464F-A940-8A4B5F82FFD1}"/>
              </a:ext>
            </a:extLst>
          </p:cNvPr>
          <p:cNvSpPr txBox="1"/>
          <p:nvPr/>
        </p:nvSpPr>
        <p:spPr>
          <a:xfrm>
            <a:off x="7152299" y="4421617"/>
            <a:ext cx="28848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dirty="0">
                <a:solidFill>
                  <a:srgbClr val="00A499"/>
                </a:solidFill>
              </a:rPr>
              <a:t>Velmi nevhodný postup!!!</a:t>
            </a:r>
          </a:p>
          <a:p>
            <a:pPr algn="ctr"/>
            <a:endParaRPr lang="cs-CZ" sz="2000" dirty="0">
              <a:solidFill>
                <a:srgbClr val="00A499"/>
              </a:solidFill>
            </a:endParaRPr>
          </a:p>
          <a:p>
            <a:pPr algn="ctr"/>
            <a:r>
              <a:rPr lang="cs-CZ" sz="2000" b="1" dirty="0">
                <a:solidFill>
                  <a:srgbClr val="00A499"/>
                </a:solidFill>
              </a:rPr>
              <a:t>Proč?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79855F2-7A51-44F7-BB2C-95FA6A4941C2}"/>
              </a:ext>
            </a:extLst>
          </p:cNvPr>
          <p:cNvSpPr txBox="1"/>
          <p:nvPr/>
        </p:nvSpPr>
        <p:spPr>
          <a:xfrm>
            <a:off x="5430593" y="5577308"/>
            <a:ext cx="65161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800" dirty="0">
                <a:solidFill>
                  <a:srgbClr val="00A499"/>
                </a:solidFill>
              </a:rPr>
              <a:t>Ve skutečnosti </a:t>
            </a:r>
            <a:r>
              <a:rPr lang="cs-CZ" sz="1800" b="1" dirty="0">
                <a:solidFill>
                  <a:srgbClr val="00A499"/>
                </a:solidFill>
              </a:rPr>
              <a:t>nechceme sledovat shodu dat s regresní přímkou</a:t>
            </a:r>
            <a:r>
              <a:rPr lang="cs-CZ" sz="1800" dirty="0">
                <a:solidFill>
                  <a:srgbClr val="00A499"/>
                </a:solidFill>
              </a:rPr>
              <a:t>, </a:t>
            </a:r>
          </a:p>
          <a:p>
            <a:pPr algn="ctr"/>
            <a:r>
              <a:rPr lang="cs-CZ" sz="1800" dirty="0">
                <a:solidFill>
                  <a:srgbClr val="00A499"/>
                </a:solidFill>
              </a:rPr>
              <a:t>ale shodu dat s osou prvního a třetího kvadrantu.</a:t>
            </a:r>
          </a:p>
        </p:txBody>
      </p:sp>
    </p:spTree>
    <p:extLst>
      <p:ext uri="{BB962C8B-B14F-4D97-AF65-F5344CB8AC3E}">
        <p14:creationId xmlns:p14="http://schemas.microsoft.com/office/powerpoint/2010/main" val="212878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dvouvýběrové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33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Jak empiricky posoudit shodu párových dat?</a:t>
            </a:r>
          </a:p>
        </p:txBody>
      </p:sp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3076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dirty="0">
                <a:solidFill>
                  <a:schemeClr val="tx2"/>
                </a:solidFill>
              </a:rPr>
              <a:t>U 6aut bylo zjištěno ojetí předních pneumatik (mm).</a:t>
            </a:r>
          </a:p>
          <a:p>
            <a:pPr marL="0" indent="0">
              <a:lnSpc>
                <a:spcPct val="110000"/>
              </a:lnSpc>
              <a:buNone/>
            </a:pPr>
            <a:endParaRPr lang="cs-CZ" dirty="0">
              <a:solidFill>
                <a:schemeClr val="tx2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cs-CZ" dirty="0">
              <a:solidFill>
                <a:schemeClr val="tx2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cs-CZ" dirty="0">
              <a:solidFill>
                <a:schemeClr val="tx2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dirty="0">
                <a:solidFill>
                  <a:schemeClr val="tx2"/>
                </a:solidFill>
              </a:rPr>
              <a:t>Ojíždějí se pravá a levá pneumatika stejně?</a:t>
            </a:r>
          </a:p>
          <a:p>
            <a:pPr marL="0" indent="0">
              <a:lnSpc>
                <a:spcPct val="120000"/>
              </a:lnSpc>
              <a:buNone/>
            </a:pPr>
            <a:endParaRPr lang="cs-CZ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b="1" dirty="0"/>
          </a:p>
          <a:p>
            <a:endParaRPr lang="cs-CZ" b="1" dirty="0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B00EA136-3623-4412-BC69-DC23CCF1C6EB}"/>
              </a:ext>
            </a:extLst>
          </p:cNvPr>
          <p:cNvGraphicFramePr>
            <a:graphicFrameLocks noGrp="1"/>
          </p:cNvGraphicFramePr>
          <p:nvPr/>
        </p:nvGraphicFramePr>
        <p:xfrm>
          <a:off x="712471" y="1938116"/>
          <a:ext cx="8427718" cy="989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5360">
                  <a:extLst>
                    <a:ext uri="{9D8B030D-6E8A-4147-A177-3AD203B41FA5}">
                      <a16:colId xmlns:a16="http://schemas.microsoft.com/office/drawing/2014/main" val="572217420"/>
                    </a:ext>
                  </a:extLst>
                </a:gridCol>
                <a:gridCol w="1030393">
                  <a:extLst>
                    <a:ext uri="{9D8B030D-6E8A-4147-A177-3AD203B41FA5}">
                      <a16:colId xmlns:a16="http://schemas.microsoft.com/office/drawing/2014/main" val="3196118854"/>
                    </a:ext>
                  </a:extLst>
                </a:gridCol>
                <a:gridCol w="1030393">
                  <a:extLst>
                    <a:ext uri="{9D8B030D-6E8A-4147-A177-3AD203B41FA5}">
                      <a16:colId xmlns:a16="http://schemas.microsoft.com/office/drawing/2014/main" val="341388122"/>
                    </a:ext>
                  </a:extLst>
                </a:gridCol>
                <a:gridCol w="1030393">
                  <a:extLst>
                    <a:ext uri="{9D8B030D-6E8A-4147-A177-3AD203B41FA5}">
                      <a16:colId xmlns:a16="http://schemas.microsoft.com/office/drawing/2014/main" val="4219729807"/>
                    </a:ext>
                  </a:extLst>
                </a:gridCol>
                <a:gridCol w="1030393">
                  <a:extLst>
                    <a:ext uri="{9D8B030D-6E8A-4147-A177-3AD203B41FA5}">
                      <a16:colId xmlns:a16="http://schemas.microsoft.com/office/drawing/2014/main" val="1390959995"/>
                    </a:ext>
                  </a:extLst>
                </a:gridCol>
                <a:gridCol w="1030393">
                  <a:extLst>
                    <a:ext uri="{9D8B030D-6E8A-4147-A177-3AD203B41FA5}">
                      <a16:colId xmlns:a16="http://schemas.microsoft.com/office/drawing/2014/main" val="2828605547"/>
                    </a:ext>
                  </a:extLst>
                </a:gridCol>
                <a:gridCol w="1030393">
                  <a:extLst>
                    <a:ext uri="{9D8B030D-6E8A-4147-A177-3AD203B41FA5}">
                      <a16:colId xmlns:a16="http://schemas.microsoft.com/office/drawing/2014/main" val="3315691504"/>
                    </a:ext>
                  </a:extLst>
                </a:gridCol>
              </a:tblGrid>
              <a:tr h="175260">
                <a:tc gridSpan="7"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Ojetí předních pneumatik (mm)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48107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Pravá pneumatika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1,8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1,0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2,2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0,9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1,6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74308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Levá pneumatika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1,1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2,0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1,1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1,4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1,4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1521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B609CB69-1A21-4CA8-8733-BE4843238C72}"/>
                  </a:ext>
                </a:extLst>
              </p:cNvPr>
              <p:cNvSpPr txBox="1"/>
              <p:nvPr/>
            </p:nvSpPr>
            <p:spPr>
              <a:xfrm>
                <a:off x="6014721" y="3917281"/>
                <a:ext cx="46268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=0,96</m:t>
                    </m:r>
                    <m:r>
                      <a:rPr lang="cs-CZ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2 </m:t>
                    </m:r>
                  </m:oMath>
                </a14:m>
                <a:r>
                  <a:rPr lang="cs-CZ" sz="2000" dirty="0"/>
                  <a:t>  (výběrový korelační koeficient)</a:t>
                </a: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B609CB69-1A21-4CA8-8733-BE4843238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721" y="3917281"/>
                <a:ext cx="4626844" cy="400110"/>
              </a:xfrm>
              <a:prstGeom prst="rect">
                <a:avLst/>
              </a:prstGeom>
              <a:blipFill>
                <a:blip r:embed="rId2"/>
                <a:stretch>
                  <a:fillRect t="-9231" r="-791" b="-2769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ovéPole 9">
            <a:extLst>
              <a:ext uri="{FF2B5EF4-FFF2-40B4-BE49-F238E27FC236}">
                <a16:creationId xmlns:a16="http://schemas.microsoft.com/office/drawing/2014/main" id="{12BD9A55-C6E7-464F-A940-8A4B5F82FFD1}"/>
              </a:ext>
            </a:extLst>
          </p:cNvPr>
          <p:cNvSpPr txBox="1"/>
          <p:nvPr/>
        </p:nvSpPr>
        <p:spPr>
          <a:xfrm>
            <a:off x="7152299" y="4421617"/>
            <a:ext cx="28848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dirty="0">
                <a:solidFill>
                  <a:srgbClr val="00A499"/>
                </a:solidFill>
              </a:rPr>
              <a:t>Velmi nevhodný postup!!!</a:t>
            </a:r>
          </a:p>
          <a:p>
            <a:pPr algn="ctr"/>
            <a:endParaRPr lang="cs-CZ" sz="2000" dirty="0">
              <a:solidFill>
                <a:srgbClr val="00A499"/>
              </a:solidFill>
            </a:endParaRPr>
          </a:p>
          <a:p>
            <a:pPr algn="ctr"/>
            <a:r>
              <a:rPr lang="cs-CZ" sz="2000" b="1" dirty="0">
                <a:solidFill>
                  <a:srgbClr val="00A499"/>
                </a:solidFill>
              </a:rPr>
              <a:t>Proč?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79855F2-7A51-44F7-BB2C-95FA6A4941C2}"/>
              </a:ext>
            </a:extLst>
          </p:cNvPr>
          <p:cNvSpPr txBox="1"/>
          <p:nvPr/>
        </p:nvSpPr>
        <p:spPr>
          <a:xfrm>
            <a:off x="5430593" y="5577308"/>
            <a:ext cx="65161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800" dirty="0">
                <a:solidFill>
                  <a:srgbClr val="00A499"/>
                </a:solidFill>
              </a:rPr>
              <a:t>Ve skutečnosti </a:t>
            </a:r>
            <a:r>
              <a:rPr lang="cs-CZ" sz="1800" b="1" dirty="0">
                <a:solidFill>
                  <a:srgbClr val="00A499"/>
                </a:solidFill>
              </a:rPr>
              <a:t>nechceme sledovat shodu dat s regresní přímkou</a:t>
            </a:r>
            <a:r>
              <a:rPr lang="cs-CZ" sz="1800" dirty="0">
                <a:solidFill>
                  <a:srgbClr val="00A499"/>
                </a:solidFill>
              </a:rPr>
              <a:t>, </a:t>
            </a:r>
          </a:p>
          <a:p>
            <a:pPr algn="ctr"/>
            <a:r>
              <a:rPr lang="cs-CZ" sz="1800" dirty="0">
                <a:solidFill>
                  <a:srgbClr val="00A499"/>
                </a:solidFill>
              </a:rPr>
              <a:t>ale shodu dat s osou prvního a třetího kvadrantu.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A607295C-EC69-40BC-881A-5AD9A616E3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33" t="17207" r="16326" b="13623"/>
          <a:stretch/>
        </p:blipFill>
        <p:spPr>
          <a:xfrm>
            <a:off x="659528" y="3761581"/>
            <a:ext cx="2758675" cy="25971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422481DA-9DFA-4848-B151-DEB3E83CB85F}"/>
                  </a:ext>
                </a:extLst>
              </p:cNvPr>
              <p:cNvSpPr txBox="1"/>
              <p:nvPr/>
            </p:nvSpPr>
            <p:spPr>
              <a:xfrm>
                <a:off x="1655446" y="4052285"/>
                <a:ext cx="11031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dirty="0" smtClean="0">
                          <a:solidFill>
                            <a:srgbClr val="00A499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cs-CZ" b="1" i="1" dirty="0" smtClean="0">
                          <a:solidFill>
                            <a:srgbClr val="00A499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cs-CZ" b="1" i="1" dirty="0" smtClean="0">
                          <a:solidFill>
                            <a:srgbClr val="00A499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cs-CZ" b="1" i="1" dirty="0" smtClean="0">
                          <a:solidFill>
                            <a:srgbClr val="00A4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b="1" i="1" dirty="0" smtClean="0">
                          <a:solidFill>
                            <a:srgbClr val="00A499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cs-CZ" b="1" dirty="0">
                  <a:solidFill>
                    <a:srgbClr val="00A499"/>
                  </a:solidFill>
                </a:endParaRPr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422481DA-9DFA-4848-B151-DEB3E83CB8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446" y="4052285"/>
                <a:ext cx="1103187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48567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dvouvýběrové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34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Jak empiricky posoudit shodu párových dat?</a:t>
            </a:r>
          </a:p>
        </p:txBody>
      </p:sp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3076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dirty="0">
                <a:solidFill>
                  <a:schemeClr val="tx2"/>
                </a:solidFill>
              </a:rPr>
              <a:t>U 6aut bylo zjištěno ojetí předních pneumatik (mm).</a:t>
            </a:r>
          </a:p>
          <a:p>
            <a:pPr marL="0" indent="0">
              <a:lnSpc>
                <a:spcPct val="110000"/>
              </a:lnSpc>
              <a:buNone/>
            </a:pPr>
            <a:endParaRPr lang="cs-CZ" dirty="0">
              <a:solidFill>
                <a:schemeClr val="tx2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cs-CZ" dirty="0">
              <a:solidFill>
                <a:schemeClr val="tx2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cs-CZ" dirty="0">
              <a:solidFill>
                <a:schemeClr val="tx2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dirty="0">
                <a:solidFill>
                  <a:schemeClr val="tx2"/>
                </a:solidFill>
              </a:rPr>
              <a:t>Ojíždějí se pravá a levá pneumatika stejně?</a:t>
            </a:r>
          </a:p>
          <a:p>
            <a:pPr marL="0" indent="0">
              <a:lnSpc>
                <a:spcPct val="120000"/>
              </a:lnSpc>
              <a:buNone/>
            </a:pPr>
            <a:endParaRPr lang="cs-CZ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b="1" dirty="0"/>
          </a:p>
          <a:p>
            <a:endParaRPr lang="cs-CZ" b="1" dirty="0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B00EA136-3623-4412-BC69-DC23CCF1C6EB}"/>
              </a:ext>
            </a:extLst>
          </p:cNvPr>
          <p:cNvGraphicFramePr>
            <a:graphicFrameLocks noGrp="1"/>
          </p:cNvGraphicFramePr>
          <p:nvPr/>
        </p:nvGraphicFramePr>
        <p:xfrm>
          <a:off x="712471" y="1938116"/>
          <a:ext cx="8427718" cy="989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5360">
                  <a:extLst>
                    <a:ext uri="{9D8B030D-6E8A-4147-A177-3AD203B41FA5}">
                      <a16:colId xmlns:a16="http://schemas.microsoft.com/office/drawing/2014/main" val="572217420"/>
                    </a:ext>
                  </a:extLst>
                </a:gridCol>
                <a:gridCol w="1030393">
                  <a:extLst>
                    <a:ext uri="{9D8B030D-6E8A-4147-A177-3AD203B41FA5}">
                      <a16:colId xmlns:a16="http://schemas.microsoft.com/office/drawing/2014/main" val="3196118854"/>
                    </a:ext>
                  </a:extLst>
                </a:gridCol>
                <a:gridCol w="1030393">
                  <a:extLst>
                    <a:ext uri="{9D8B030D-6E8A-4147-A177-3AD203B41FA5}">
                      <a16:colId xmlns:a16="http://schemas.microsoft.com/office/drawing/2014/main" val="341388122"/>
                    </a:ext>
                  </a:extLst>
                </a:gridCol>
                <a:gridCol w="1030393">
                  <a:extLst>
                    <a:ext uri="{9D8B030D-6E8A-4147-A177-3AD203B41FA5}">
                      <a16:colId xmlns:a16="http://schemas.microsoft.com/office/drawing/2014/main" val="4219729807"/>
                    </a:ext>
                  </a:extLst>
                </a:gridCol>
                <a:gridCol w="1030393">
                  <a:extLst>
                    <a:ext uri="{9D8B030D-6E8A-4147-A177-3AD203B41FA5}">
                      <a16:colId xmlns:a16="http://schemas.microsoft.com/office/drawing/2014/main" val="1390959995"/>
                    </a:ext>
                  </a:extLst>
                </a:gridCol>
                <a:gridCol w="1030393">
                  <a:extLst>
                    <a:ext uri="{9D8B030D-6E8A-4147-A177-3AD203B41FA5}">
                      <a16:colId xmlns:a16="http://schemas.microsoft.com/office/drawing/2014/main" val="2828605547"/>
                    </a:ext>
                  </a:extLst>
                </a:gridCol>
                <a:gridCol w="1030393">
                  <a:extLst>
                    <a:ext uri="{9D8B030D-6E8A-4147-A177-3AD203B41FA5}">
                      <a16:colId xmlns:a16="http://schemas.microsoft.com/office/drawing/2014/main" val="3315691504"/>
                    </a:ext>
                  </a:extLst>
                </a:gridCol>
              </a:tblGrid>
              <a:tr h="175260">
                <a:tc gridSpan="7"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Ojetí předních pneumatik (mm)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48107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Pravá pneumatika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1,8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1,0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2,2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0,9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1,6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74308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Levá pneumatika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1,1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2,0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1,1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1,4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1,4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15214"/>
                  </a:ext>
                </a:extLst>
              </a:tr>
            </a:tbl>
          </a:graphicData>
        </a:graphic>
      </p:graphicFrame>
      <p:pic>
        <p:nvPicPr>
          <p:cNvPr id="16" name="Obrázek 15">
            <a:extLst>
              <a:ext uri="{FF2B5EF4-FFF2-40B4-BE49-F238E27FC236}">
                <a16:creationId xmlns:a16="http://schemas.microsoft.com/office/drawing/2014/main" id="{19C09D0B-C86D-4C1C-8BDF-200AFD8E8A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89" t="16848" r="15983" b="23300"/>
          <a:stretch/>
        </p:blipFill>
        <p:spPr>
          <a:xfrm>
            <a:off x="712471" y="3799326"/>
            <a:ext cx="3164638" cy="2553115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E368167B-38EB-4D25-8843-B07A5EADD4F5}"/>
              </a:ext>
            </a:extLst>
          </p:cNvPr>
          <p:cNvSpPr txBox="1"/>
          <p:nvPr/>
        </p:nvSpPr>
        <p:spPr>
          <a:xfrm>
            <a:off x="5838070" y="4863346"/>
            <a:ext cx="4970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dirty="0">
                <a:solidFill>
                  <a:srgbClr val="00A499"/>
                </a:solidFill>
              </a:rPr>
              <a:t>Na grafu nejsou vidět jednotlivé datové páry…</a:t>
            </a:r>
          </a:p>
        </p:txBody>
      </p:sp>
    </p:spTree>
    <p:extLst>
      <p:ext uri="{BB962C8B-B14F-4D97-AF65-F5344CB8AC3E}">
        <p14:creationId xmlns:p14="http://schemas.microsoft.com/office/powerpoint/2010/main" val="106223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dvouvýběrové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35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Jak empiricky posoudit shodu párových dat?</a:t>
            </a:r>
          </a:p>
        </p:txBody>
      </p:sp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3076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dirty="0">
                <a:solidFill>
                  <a:schemeClr val="tx2"/>
                </a:solidFill>
              </a:rPr>
              <a:t>U 6aut bylo zjištěno ojetí předních pneumatik (mm).</a:t>
            </a:r>
          </a:p>
          <a:p>
            <a:pPr marL="0" indent="0">
              <a:lnSpc>
                <a:spcPct val="110000"/>
              </a:lnSpc>
              <a:buNone/>
            </a:pPr>
            <a:endParaRPr lang="cs-CZ" dirty="0">
              <a:solidFill>
                <a:schemeClr val="tx2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cs-CZ" dirty="0">
              <a:solidFill>
                <a:schemeClr val="tx2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cs-CZ" dirty="0">
              <a:solidFill>
                <a:schemeClr val="tx2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dirty="0">
                <a:solidFill>
                  <a:schemeClr val="tx2"/>
                </a:solidFill>
              </a:rPr>
              <a:t>Ojíždějí se pravá a levá pneumatika stejně?</a:t>
            </a:r>
          </a:p>
          <a:p>
            <a:pPr marL="0" indent="0">
              <a:lnSpc>
                <a:spcPct val="120000"/>
              </a:lnSpc>
              <a:buNone/>
            </a:pPr>
            <a:endParaRPr lang="cs-CZ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b="1" dirty="0"/>
          </a:p>
          <a:p>
            <a:endParaRPr lang="cs-CZ" b="1" dirty="0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B00EA136-3623-4412-BC69-DC23CCF1C6EB}"/>
              </a:ext>
            </a:extLst>
          </p:cNvPr>
          <p:cNvGraphicFramePr>
            <a:graphicFrameLocks noGrp="1"/>
          </p:cNvGraphicFramePr>
          <p:nvPr/>
        </p:nvGraphicFramePr>
        <p:xfrm>
          <a:off x="712471" y="1938116"/>
          <a:ext cx="8427718" cy="989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5360">
                  <a:extLst>
                    <a:ext uri="{9D8B030D-6E8A-4147-A177-3AD203B41FA5}">
                      <a16:colId xmlns:a16="http://schemas.microsoft.com/office/drawing/2014/main" val="572217420"/>
                    </a:ext>
                  </a:extLst>
                </a:gridCol>
                <a:gridCol w="1030393">
                  <a:extLst>
                    <a:ext uri="{9D8B030D-6E8A-4147-A177-3AD203B41FA5}">
                      <a16:colId xmlns:a16="http://schemas.microsoft.com/office/drawing/2014/main" val="3196118854"/>
                    </a:ext>
                  </a:extLst>
                </a:gridCol>
                <a:gridCol w="1030393">
                  <a:extLst>
                    <a:ext uri="{9D8B030D-6E8A-4147-A177-3AD203B41FA5}">
                      <a16:colId xmlns:a16="http://schemas.microsoft.com/office/drawing/2014/main" val="341388122"/>
                    </a:ext>
                  </a:extLst>
                </a:gridCol>
                <a:gridCol w="1030393">
                  <a:extLst>
                    <a:ext uri="{9D8B030D-6E8A-4147-A177-3AD203B41FA5}">
                      <a16:colId xmlns:a16="http://schemas.microsoft.com/office/drawing/2014/main" val="4219729807"/>
                    </a:ext>
                  </a:extLst>
                </a:gridCol>
                <a:gridCol w="1030393">
                  <a:extLst>
                    <a:ext uri="{9D8B030D-6E8A-4147-A177-3AD203B41FA5}">
                      <a16:colId xmlns:a16="http://schemas.microsoft.com/office/drawing/2014/main" val="1390959995"/>
                    </a:ext>
                  </a:extLst>
                </a:gridCol>
                <a:gridCol w="1030393">
                  <a:extLst>
                    <a:ext uri="{9D8B030D-6E8A-4147-A177-3AD203B41FA5}">
                      <a16:colId xmlns:a16="http://schemas.microsoft.com/office/drawing/2014/main" val="2828605547"/>
                    </a:ext>
                  </a:extLst>
                </a:gridCol>
                <a:gridCol w="1030393">
                  <a:extLst>
                    <a:ext uri="{9D8B030D-6E8A-4147-A177-3AD203B41FA5}">
                      <a16:colId xmlns:a16="http://schemas.microsoft.com/office/drawing/2014/main" val="3315691504"/>
                    </a:ext>
                  </a:extLst>
                </a:gridCol>
              </a:tblGrid>
              <a:tr h="175260">
                <a:tc gridSpan="7"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Ojetí předních pneumatik (mm)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48107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Pravá pneumatika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1,8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1,0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2,2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0,9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1,6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74308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Levá pneumatika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1,1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2,0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1,1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1,4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1,4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15214"/>
                  </a:ext>
                </a:extLst>
              </a:tr>
            </a:tbl>
          </a:graphicData>
        </a:graphic>
      </p:graphicFrame>
      <p:pic>
        <p:nvPicPr>
          <p:cNvPr id="10" name="Obrázek 9">
            <a:extLst>
              <a:ext uri="{FF2B5EF4-FFF2-40B4-BE49-F238E27FC236}">
                <a16:creationId xmlns:a16="http://schemas.microsoft.com/office/drawing/2014/main" id="{E895B0B9-A1F0-45C8-994A-89EF623920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098" t="10039" r="7889" b="20433"/>
          <a:stretch/>
        </p:blipFill>
        <p:spPr>
          <a:xfrm>
            <a:off x="712471" y="3703375"/>
            <a:ext cx="3306505" cy="280114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400644E-9D35-4A0D-A19E-EF5A95AA44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546" y="4667250"/>
            <a:ext cx="792480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dvouvýběrové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36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Jak empiricky posoudit shodu párových dat?</a:t>
            </a:r>
          </a:p>
        </p:txBody>
      </p:sp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3076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dirty="0">
                <a:solidFill>
                  <a:schemeClr val="tx2"/>
                </a:solidFill>
              </a:rPr>
              <a:t>U 6aut bylo zjištěno ojetí předních pneumatik (mm).</a:t>
            </a:r>
          </a:p>
          <a:p>
            <a:pPr marL="0" indent="0">
              <a:lnSpc>
                <a:spcPct val="110000"/>
              </a:lnSpc>
              <a:buNone/>
            </a:pPr>
            <a:endParaRPr lang="cs-CZ" dirty="0">
              <a:solidFill>
                <a:schemeClr val="tx2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cs-CZ" dirty="0">
              <a:solidFill>
                <a:schemeClr val="tx2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cs-CZ" dirty="0">
              <a:solidFill>
                <a:schemeClr val="tx2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dirty="0">
                <a:solidFill>
                  <a:schemeClr val="tx2"/>
                </a:solidFill>
              </a:rPr>
              <a:t>Ojíždějí se pravá a levá pneumatika stejně?</a:t>
            </a:r>
          </a:p>
          <a:p>
            <a:pPr marL="0" indent="0">
              <a:lnSpc>
                <a:spcPct val="120000"/>
              </a:lnSpc>
              <a:buNone/>
            </a:pPr>
            <a:endParaRPr lang="cs-CZ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b="1" dirty="0"/>
          </a:p>
          <a:p>
            <a:endParaRPr lang="cs-CZ" b="1" dirty="0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B00EA136-3623-4412-BC69-DC23CCF1C6EB}"/>
              </a:ext>
            </a:extLst>
          </p:cNvPr>
          <p:cNvGraphicFramePr>
            <a:graphicFrameLocks noGrp="1"/>
          </p:cNvGraphicFramePr>
          <p:nvPr/>
        </p:nvGraphicFramePr>
        <p:xfrm>
          <a:off x="712471" y="1938116"/>
          <a:ext cx="8427718" cy="989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5360">
                  <a:extLst>
                    <a:ext uri="{9D8B030D-6E8A-4147-A177-3AD203B41FA5}">
                      <a16:colId xmlns:a16="http://schemas.microsoft.com/office/drawing/2014/main" val="572217420"/>
                    </a:ext>
                  </a:extLst>
                </a:gridCol>
                <a:gridCol w="1030393">
                  <a:extLst>
                    <a:ext uri="{9D8B030D-6E8A-4147-A177-3AD203B41FA5}">
                      <a16:colId xmlns:a16="http://schemas.microsoft.com/office/drawing/2014/main" val="3196118854"/>
                    </a:ext>
                  </a:extLst>
                </a:gridCol>
                <a:gridCol w="1030393">
                  <a:extLst>
                    <a:ext uri="{9D8B030D-6E8A-4147-A177-3AD203B41FA5}">
                      <a16:colId xmlns:a16="http://schemas.microsoft.com/office/drawing/2014/main" val="341388122"/>
                    </a:ext>
                  </a:extLst>
                </a:gridCol>
                <a:gridCol w="1030393">
                  <a:extLst>
                    <a:ext uri="{9D8B030D-6E8A-4147-A177-3AD203B41FA5}">
                      <a16:colId xmlns:a16="http://schemas.microsoft.com/office/drawing/2014/main" val="4219729807"/>
                    </a:ext>
                  </a:extLst>
                </a:gridCol>
                <a:gridCol w="1030393">
                  <a:extLst>
                    <a:ext uri="{9D8B030D-6E8A-4147-A177-3AD203B41FA5}">
                      <a16:colId xmlns:a16="http://schemas.microsoft.com/office/drawing/2014/main" val="1390959995"/>
                    </a:ext>
                  </a:extLst>
                </a:gridCol>
                <a:gridCol w="1030393">
                  <a:extLst>
                    <a:ext uri="{9D8B030D-6E8A-4147-A177-3AD203B41FA5}">
                      <a16:colId xmlns:a16="http://schemas.microsoft.com/office/drawing/2014/main" val="2828605547"/>
                    </a:ext>
                  </a:extLst>
                </a:gridCol>
                <a:gridCol w="1030393">
                  <a:extLst>
                    <a:ext uri="{9D8B030D-6E8A-4147-A177-3AD203B41FA5}">
                      <a16:colId xmlns:a16="http://schemas.microsoft.com/office/drawing/2014/main" val="3315691504"/>
                    </a:ext>
                  </a:extLst>
                </a:gridCol>
              </a:tblGrid>
              <a:tr h="175260">
                <a:tc gridSpan="7"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Ojetí předních pneumatik (mm)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48107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Pravá pneumatika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1,8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1,0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2,2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0,9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1,6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74308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Levá pneumatika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1,1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2,0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1,1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1,4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1,4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15214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A40B9FBC-5BA9-481D-BC8D-A69F5F6AAA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2" t="9322" r="7889" b="30468"/>
          <a:stretch/>
        </p:blipFill>
        <p:spPr>
          <a:xfrm>
            <a:off x="712471" y="3837257"/>
            <a:ext cx="7088748" cy="233970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4569283-354E-4AA0-A3F2-6C942836FE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471" y="5384483"/>
            <a:ext cx="792480" cy="792480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496D3E0F-B6FA-4789-B5E1-D25314AE8930}"/>
              </a:ext>
            </a:extLst>
          </p:cNvPr>
          <p:cNvSpPr txBox="1"/>
          <p:nvPr/>
        </p:nvSpPr>
        <p:spPr>
          <a:xfrm>
            <a:off x="8140505" y="3905982"/>
            <a:ext cx="39352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Červená chybová úsečka označuje průměr a 95% IO </a:t>
            </a:r>
            <a:r>
              <a:rPr lang="cs-CZ" dirty="0" err="1"/>
              <a:t>stř</a:t>
            </a:r>
            <a:r>
              <a:rPr lang="cs-CZ" dirty="0"/>
              <a:t>. hodnoty</a:t>
            </a:r>
          </a:p>
          <a:p>
            <a:pPr>
              <a:buClr>
                <a:srgbClr val="00A499"/>
              </a:buClr>
            </a:pPr>
            <a:endParaRPr lang="cs-CZ" dirty="0"/>
          </a:p>
          <a:p>
            <a:pPr marL="285750" indent="-285750"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Čerchovaná čára označuje nulový efekt rozdílů</a:t>
            </a:r>
          </a:p>
        </p:txBody>
      </p:sp>
    </p:spTree>
    <p:extLst>
      <p:ext uri="{BB962C8B-B14F-4D97-AF65-F5344CB8AC3E}">
        <p14:creationId xmlns:p14="http://schemas.microsoft.com/office/powerpoint/2010/main" val="23687173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dvouvýběrové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37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Jak empiricky posoudit shodu párových dat?</a:t>
            </a:r>
          </a:p>
        </p:txBody>
      </p:sp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3076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dirty="0">
                <a:solidFill>
                  <a:schemeClr val="tx2"/>
                </a:solidFill>
              </a:rPr>
              <a:t>U 6aut bylo zjištěno ojetí předních pneumatik (mm).</a:t>
            </a:r>
          </a:p>
          <a:p>
            <a:pPr marL="0" indent="0">
              <a:lnSpc>
                <a:spcPct val="110000"/>
              </a:lnSpc>
              <a:buNone/>
            </a:pPr>
            <a:endParaRPr lang="cs-CZ" dirty="0">
              <a:solidFill>
                <a:schemeClr val="tx2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cs-CZ" dirty="0">
              <a:solidFill>
                <a:schemeClr val="tx2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cs-CZ" dirty="0">
              <a:solidFill>
                <a:schemeClr val="tx2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dirty="0">
                <a:solidFill>
                  <a:schemeClr val="tx2"/>
                </a:solidFill>
              </a:rPr>
              <a:t>Ojíždějí se pravá a levá pneumatika stejně?</a:t>
            </a:r>
          </a:p>
          <a:p>
            <a:pPr marL="0" indent="0">
              <a:lnSpc>
                <a:spcPct val="120000"/>
              </a:lnSpc>
              <a:buNone/>
            </a:pPr>
            <a:endParaRPr lang="cs-CZ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b="1" dirty="0"/>
          </a:p>
          <a:p>
            <a:endParaRPr lang="cs-CZ" b="1" dirty="0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B00EA136-3623-4412-BC69-DC23CCF1C6EB}"/>
              </a:ext>
            </a:extLst>
          </p:cNvPr>
          <p:cNvGraphicFramePr>
            <a:graphicFrameLocks noGrp="1"/>
          </p:cNvGraphicFramePr>
          <p:nvPr/>
        </p:nvGraphicFramePr>
        <p:xfrm>
          <a:off x="712471" y="1938116"/>
          <a:ext cx="8427718" cy="989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5360">
                  <a:extLst>
                    <a:ext uri="{9D8B030D-6E8A-4147-A177-3AD203B41FA5}">
                      <a16:colId xmlns:a16="http://schemas.microsoft.com/office/drawing/2014/main" val="572217420"/>
                    </a:ext>
                  </a:extLst>
                </a:gridCol>
                <a:gridCol w="1030393">
                  <a:extLst>
                    <a:ext uri="{9D8B030D-6E8A-4147-A177-3AD203B41FA5}">
                      <a16:colId xmlns:a16="http://schemas.microsoft.com/office/drawing/2014/main" val="3196118854"/>
                    </a:ext>
                  </a:extLst>
                </a:gridCol>
                <a:gridCol w="1030393">
                  <a:extLst>
                    <a:ext uri="{9D8B030D-6E8A-4147-A177-3AD203B41FA5}">
                      <a16:colId xmlns:a16="http://schemas.microsoft.com/office/drawing/2014/main" val="341388122"/>
                    </a:ext>
                  </a:extLst>
                </a:gridCol>
                <a:gridCol w="1030393">
                  <a:extLst>
                    <a:ext uri="{9D8B030D-6E8A-4147-A177-3AD203B41FA5}">
                      <a16:colId xmlns:a16="http://schemas.microsoft.com/office/drawing/2014/main" val="4219729807"/>
                    </a:ext>
                  </a:extLst>
                </a:gridCol>
                <a:gridCol w="1030393">
                  <a:extLst>
                    <a:ext uri="{9D8B030D-6E8A-4147-A177-3AD203B41FA5}">
                      <a16:colId xmlns:a16="http://schemas.microsoft.com/office/drawing/2014/main" val="1390959995"/>
                    </a:ext>
                  </a:extLst>
                </a:gridCol>
                <a:gridCol w="1030393">
                  <a:extLst>
                    <a:ext uri="{9D8B030D-6E8A-4147-A177-3AD203B41FA5}">
                      <a16:colId xmlns:a16="http://schemas.microsoft.com/office/drawing/2014/main" val="2828605547"/>
                    </a:ext>
                  </a:extLst>
                </a:gridCol>
                <a:gridCol w="1030393">
                  <a:extLst>
                    <a:ext uri="{9D8B030D-6E8A-4147-A177-3AD203B41FA5}">
                      <a16:colId xmlns:a16="http://schemas.microsoft.com/office/drawing/2014/main" val="3315691504"/>
                    </a:ext>
                  </a:extLst>
                </a:gridCol>
              </a:tblGrid>
              <a:tr h="175260">
                <a:tc gridSpan="7"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Ojetí předních pneumatik (mm)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cs-CZ" sz="2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148107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Pravá pneumatika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1,8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1,0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2,2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0,9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1,6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743080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marL="226695" indent="-226695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Levá pneumatika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1,1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2,0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1,1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1,4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1,4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15214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7355947F-6A19-42CE-A16F-773A7C4A81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189" y="5538470"/>
            <a:ext cx="792480" cy="79248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691D36B3-0992-4721-8CB1-B545E563AB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18" t="16848" r="8413" b="14340"/>
          <a:stretch/>
        </p:blipFill>
        <p:spPr>
          <a:xfrm>
            <a:off x="592667" y="3983672"/>
            <a:ext cx="6014897" cy="2347278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1B41BA3E-B635-4202-8FDE-5AB9FB93D002}"/>
              </a:ext>
            </a:extLst>
          </p:cNvPr>
          <p:cNvSpPr txBox="1"/>
          <p:nvPr/>
        </p:nvSpPr>
        <p:spPr>
          <a:xfrm>
            <a:off x="592667" y="3685097"/>
            <a:ext cx="254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rgbClr val="00A499"/>
                </a:solidFill>
              </a:rPr>
              <a:t>Blandův</a:t>
            </a:r>
            <a:r>
              <a:rPr lang="cs-CZ" b="1" dirty="0">
                <a:solidFill>
                  <a:srgbClr val="00A499"/>
                </a:solidFill>
              </a:rPr>
              <a:t> – Altmanův graf</a:t>
            </a: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3D9C5C81-44F0-4BD3-AF76-4B55309671B8}"/>
              </a:ext>
            </a:extLst>
          </p:cNvPr>
          <p:cNvCxnSpPr/>
          <p:nvPr/>
        </p:nvCxnSpPr>
        <p:spPr>
          <a:xfrm flipH="1" flipV="1">
            <a:off x="6607565" y="4286250"/>
            <a:ext cx="604344" cy="365760"/>
          </a:xfrm>
          <a:prstGeom prst="straightConnector1">
            <a:avLst/>
          </a:prstGeom>
          <a:ln w="28575">
            <a:solidFill>
              <a:srgbClr val="00A4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D8B0A026-DD95-47A1-9075-B80C6379EC68}"/>
              </a:ext>
            </a:extLst>
          </p:cNvPr>
          <p:cNvCxnSpPr/>
          <p:nvPr/>
        </p:nvCxnSpPr>
        <p:spPr>
          <a:xfrm flipH="1">
            <a:off x="6602309" y="5157311"/>
            <a:ext cx="609600" cy="312579"/>
          </a:xfrm>
          <a:prstGeom prst="straightConnector1">
            <a:avLst/>
          </a:prstGeom>
          <a:ln w="28575">
            <a:solidFill>
              <a:srgbClr val="00A4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47304FFB-A3A4-4615-B0D8-F5B137D71BF5}"/>
              </a:ext>
            </a:extLst>
          </p:cNvPr>
          <p:cNvSpPr txBox="1"/>
          <p:nvPr/>
        </p:nvSpPr>
        <p:spPr>
          <a:xfrm>
            <a:off x="7313509" y="4286250"/>
            <a:ext cx="4348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/>
              <a:t>Limity shody (</a:t>
            </a:r>
            <a:r>
              <a:rPr lang="cs-CZ" u="sng" dirty="0" err="1"/>
              <a:t>limits</a:t>
            </a:r>
            <a:r>
              <a:rPr lang="cs-CZ" u="sng" dirty="0"/>
              <a:t> </a:t>
            </a:r>
            <a:r>
              <a:rPr lang="cs-CZ" u="sng" dirty="0" err="1"/>
              <a:t>of</a:t>
            </a:r>
            <a:r>
              <a:rPr lang="cs-CZ" u="sng" dirty="0"/>
              <a:t> </a:t>
            </a:r>
            <a:r>
              <a:rPr lang="cs-CZ" u="sng" dirty="0" err="1"/>
              <a:t>agreements</a:t>
            </a:r>
            <a:r>
              <a:rPr lang="cs-CZ" u="sng" dirty="0"/>
              <a:t>, </a:t>
            </a:r>
            <a:r>
              <a:rPr lang="cs-CZ" u="sng" dirty="0" err="1"/>
              <a:t>LoA</a:t>
            </a:r>
            <a:r>
              <a:rPr lang="cs-CZ" u="sng" dirty="0"/>
              <a:t>)</a:t>
            </a:r>
            <a:r>
              <a:rPr lang="cs-CZ" dirty="0"/>
              <a:t> – vymezují interval, v němž lze očekávat naměřené hodnoty rozdílů párových měření v případě, že rozdíly mají normální rozdělení (nutno ověřit!!!)</a:t>
            </a:r>
          </a:p>
        </p:txBody>
      </p:sp>
    </p:spTree>
    <p:extLst>
      <p:ext uri="{BB962C8B-B14F-4D97-AF65-F5344CB8AC3E}">
        <p14:creationId xmlns:p14="http://schemas.microsoft.com/office/powerpoint/2010/main" val="210863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dvouvýběrové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38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Blandův</a:t>
            </a:r>
            <a:r>
              <a:rPr lang="cs-CZ" dirty="0"/>
              <a:t> – Altmanův graf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cs-CZ" sz="2000" dirty="0"/>
                  <a:t>Graf pro posouzení shody párových dat</a:t>
                </a:r>
              </a:p>
              <a:p>
                <a:pPr marL="0" indent="0">
                  <a:buNone/>
                </a:pPr>
                <a:endParaRPr lang="cs-CZ" sz="2000" dirty="0"/>
              </a:p>
              <a:p>
                <a:pPr marL="0" indent="0">
                  <a:buNone/>
                </a:pPr>
                <a:endParaRPr lang="cs-CZ" sz="2000" dirty="0"/>
              </a:p>
              <a:p>
                <a:pPr marL="0" indent="0">
                  <a:buNone/>
                </a:pPr>
                <a:endParaRPr lang="cs-CZ" sz="2000" dirty="0"/>
              </a:p>
              <a:p>
                <a:pPr marL="0" indent="0">
                  <a:buNone/>
                </a:pPr>
                <a:endParaRPr lang="cs-CZ" sz="2000" dirty="0"/>
              </a:p>
              <a:p>
                <a:pPr marL="0" indent="0">
                  <a:buNone/>
                </a:pPr>
                <a:endParaRPr lang="cs-CZ" sz="2000" dirty="0"/>
              </a:p>
              <a:p>
                <a:pPr marL="0" indent="0">
                  <a:buNone/>
                </a:pPr>
                <a:endParaRPr lang="cs-CZ" sz="2000" dirty="0"/>
              </a:p>
              <a:p>
                <a:pPr marL="0" indent="0">
                  <a:buNone/>
                </a:pPr>
                <a:endParaRPr lang="cs-CZ" sz="2000" dirty="0"/>
              </a:p>
              <a:p>
                <a:pPr marL="0" indent="0">
                  <a:buNone/>
                </a:pPr>
                <a:r>
                  <a:rPr lang="cs-CZ" sz="2000" b="1" dirty="0">
                    <a:solidFill>
                      <a:srgbClr val="00A499"/>
                    </a:solidFill>
                  </a:rPr>
                  <a:t>Odvození limit shody: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cs-CZ" sz="2000" dirty="0"/>
                  <a:t> … diference párových měření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     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cs-CZ" sz="200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  <m:t>0,025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0,975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=0,95</m:t>
                    </m:r>
                  </m:oMath>
                </a14:m>
                <a:r>
                  <a:rPr lang="en-US" sz="2000" dirty="0"/>
                  <a:t> </a:t>
                </a:r>
                <a:endParaRPr lang="cs-CZ" sz="2000" dirty="0"/>
              </a:p>
              <a:p>
                <a:pPr marL="0" indent="0">
                  <a:buNone/>
                </a:pPr>
                <a:endParaRPr lang="cs-CZ" b="1" dirty="0"/>
              </a:p>
              <a:p>
                <a:endParaRPr lang="cs-CZ" b="1" dirty="0"/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 l="-548" t="-189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Obrázek 18">
            <a:extLst>
              <a:ext uri="{FF2B5EF4-FFF2-40B4-BE49-F238E27FC236}">
                <a16:creationId xmlns:a16="http://schemas.microsoft.com/office/drawing/2014/main" id="{E621E3C8-E827-478A-9B8F-903F54B785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18" t="16848" r="8413" b="14340"/>
          <a:stretch/>
        </p:blipFill>
        <p:spPr>
          <a:xfrm>
            <a:off x="592667" y="1857692"/>
            <a:ext cx="6014897" cy="2347278"/>
          </a:xfrm>
          <a:prstGeom prst="rect">
            <a:avLst/>
          </a:prstGeom>
        </p:spPr>
      </p:pic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44250D47-498E-4F3F-AE1F-4F921C34A016}"/>
              </a:ext>
            </a:extLst>
          </p:cNvPr>
          <p:cNvCxnSpPr/>
          <p:nvPr/>
        </p:nvCxnSpPr>
        <p:spPr>
          <a:xfrm flipH="1" flipV="1">
            <a:off x="6607565" y="2160270"/>
            <a:ext cx="604344" cy="365760"/>
          </a:xfrm>
          <a:prstGeom prst="straightConnector1">
            <a:avLst/>
          </a:prstGeom>
          <a:ln w="28575">
            <a:solidFill>
              <a:srgbClr val="00A4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77C5631F-4AE6-465C-8978-EDEA6C087163}"/>
              </a:ext>
            </a:extLst>
          </p:cNvPr>
          <p:cNvCxnSpPr/>
          <p:nvPr/>
        </p:nvCxnSpPr>
        <p:spPr>
          <a:xfrm flipH="1">
            <a:off x="6602309" y="3031331"/>
            <a:ext cx="609600" cy="312579"/>
          </a:xfrm>
          <a:prstGeom prst="straightConnector1">
            <a:avLst/>
          </a:prstGeom>
          <a:ln w="28575">
            <a:solidFill>
              <a:srgbClr val="00A4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233F5026-2453-4E2C-B351-B1D7D96BC2DB}"/>
              </a:ext>
            </a:extLst>
          </p:cNvPr>
          <p:cNvSpPr txBox="1"/>
          <p:nvPr/>
        </p:nvSpPr>
        <p:spPr>
          <a:xfrm>
            <a:off x="7313509" y="2160270"/>
            <a:ext cx="4348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/>
              <a:t>Limity shody (</a:t>
            </a:r>
            <a:r>
              <a:rPr lang="cs-CZ" u="sng" dirty="0" err="1"/>
              <a:t>limits</a:t>
            </a:r>
            <a:r>
              <a:rPr lang="cs-CZ" u="sng" dirty="0"/>
              <a:t> </a:t>
            </a:r>
            <a:r>
              <a:rPr lang="cs-CZ" u="sng" dirty="0" err="1"/>
              <a:t>of</a:t>
            </a:r>
            <a:r>
              <a:rPr lang="cs-CZ" u="sng" dirty="0"/>
              <a:t> </a:t>
            </a:r>
            <a:r>
              <a:rPr lang="cs-CZ" u="sng" dirty="0" err="1"/>
              <a:t>agreements</a:t>
            </a:r>
            <a:r>
              <a:rPr lang="cs-CZ" u="sng" dirty="0"/>
              <a:t>, </a:t>
            </a:r>
            <a:r>
              <a:rPr lang="cs-CZ" u="sng" dirty="0" err="1"/>
              <a:t>LoA</a:t>
            </a:r>
            <a:r>
              <a:rPr lang="cs-CZ" u="sng" dirty="0"/>
              <a:t>)</a:t>
            </a:r>
            <a:r>
              <a:rPr lang="cs-CZ" dirty="0"/>
              <a:t> – vymezují interval, v němž lze očekávat naměřené hodnoty rozdílů párových měření v případě, že rozdíly mají normální rozdělení (nutno ověřit!!!)</a:t>
            </a:r>
          </a:p>
        </p:txBody>
      </p:sp>
    </p:spTree>
    <p:extLst>
      <p:ext uri="{BB962C8B-B14F-4D97-AF65-F5344CB8AC3E}">
        <p14:creationId xmlns:p14="http://schemas.microsoft.com/office/powerpoint/2010/main" val="208696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dvouvýběrové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39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Blandův</a:t>
            </a:r>
            <a:r>
              <a:rPr lang="cs-CZ" dirty="0"/>
              <a:t> – Altmanův graf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cs-CZ" sz="2000" dirty="0"/>
                  <a:t>Graf pro posouzení shody párových dat</a:t>
                </a:r>
              </a:p>
              <a:p>
                <a:pPr marL="0" indent="0">
                  <a:buNone/>
                </a:pPr>
                <a:endParaRPr lang="cs-CZ" sz="2000" dirty="0"/>
              </a:p>
              <a:p>
                <a:pPr marL="0" indent="0">
                  <a:buNone/>
                </a:pPr>
                <a:endParaRPr lang="cs-CZ" sz="2000" dirty="0"/>
              </a:p>
              <a:p>
                <a:pPr marL="0" indent="0">
                  <a:buNone/>
                </a:pPr>
                <a:endParaRPr lang="cs-CZ" sz="2000" dirty="0"/>
              </a:p>
              <a:p>
                <a:pPr marL="0" indent="0">
                  <a:buNone/>
                </a:pPr>
                <a:endParaRPr lang="cs-CZ" sz="2000" dirty="0"/>
              </a:p>
              <a:p>
                <a:pPr marL="0" indent="0">
                  <a:buNone/>
                </a:pPr>
                <a:endParaRPr lang="cs-CZ" sz="2000" dirty="0"/>
              </a:p>
              <a:p>
                <a:pPr marL="0" indent="0">
                  <a:buNone/>
                </a:pPr>
                <a:endParaRPr lang="cs-CZ" sz="2000" dirty="0"/>
              </a:p>
              <a:p>
                <a:pPr marL="0" indent="0">
                  <a:buNone/>
                </a:pPr>
                <a:endParaRPr lang="cs-CZ" sz="2000" dirty="0"/>
              </a:p>
              <a:p>
                <a:pPr marL="0" indent="0">
                  <a:buNone/>
                </a:pPr>
                <a:r>
                  <a:rPr lang="cs-CZ" sz="2000" b="1" dirty="0">
                    <a:solidFill>
                      <a:srgbClr val="00A499"/>
                    </a:solidFill>
                  </a:rPr>
                  <a:t>Odvození limit shody: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cs-CZ" sz="2000" dirty="0"/>
                  <a:t> … diference párových měření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     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cs-CZ" sz="200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cs-CZ" sz="2000" b="0" i="1" smtClean="0">
                                <a:latin typeface="Cambria Math" panose="02040503050406030204" pitchFamily="18" charset="0"/>
                              </a:rPr>
                              <m:t>0,025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0,975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=0,95</m:t>
                    </m:r>
                  </m:oMath>
                </a14:m>
                <a:r>
                  <a:rPr lang="en-US" sz="2000" dirty="0"/>
                  <a:t> </a:t>
                </a:r>
                <a:endParaRPr lang="cs-CZ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−1,96&lt;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&lt;1,96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=0,95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pPr marL="0" indent="0">
                  <a:buNone/>
                </a:pPr>
                <a:endParaRPr lang="cs-CZ" sz="2000" dirty="0"/>
              </a:p>
              <a:p>
                <a:pPr marL="0" indent="0">
                  <a:buNone/>
                </a:pPr>
                <a:endParaRPr lang="cs-CZ" b="1" dirty="0"/>
              </a:p>
              <a:p>
                <a:endParaRPr lang="cs-CZ" b="1" dirty="0"/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  <a:blipFill>
                <a:blip r:embed="rId2"/>
                <a:stretch>
                  <a:fillRect l="-548" t="-177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Obrázek 18">
            <a:extLst>
              <a:ext uri="{FF2B5EF4-FFF2-40B4-BE49-F238E27FC236}">
                <a16:creationId xmlns:a16="http://schemas.microsoft.com/office/drawing/2014/main" id="{E621E3C8-E827-478A-9B8F-903F54B785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18" t="16848" r="8413" b="14340"/>
          <a:stretch/>
        </p:blipFill>
        <p:spPr>
          <a:xfrm>
            <a:off x="592667" y="1857692"/>
            <a:ext cx="6014897" cy="2347278"/>
          </a:xfrm>
          <a:prstGeom prst="rect">
            <a:avLst/>
          </a:prstGeom>
        </p:spPr>
      </p:pic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44250D47-498E-4F3F-AE1F-4F921C34A016}"/>
              </a:ext>
            </a:extLst>
          </p:cNvPr>
          <p:cNvCxnSpPr/>
          <p:nvPr/>
        </p:nvCxnSpPr>
        <p:spPr>
          <a:xfrm flipH="1" flipV="1">
            <a:off x="6607565" y="2160270"/>
            <a:ext cx="604344" cy="365760"/>
          </a:xfrm>
          <a:prstGeom prst="straightConnector1">
            <a:avLst/>
          </a:prstGeom>
          <a:ln w="28575">
            <a:solidFill>
              <a:srgbClr val="00A4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77C5631F-4AE6-465C-8978-EDEA6C087163}"/>
              </a:ext>
            </a:extLst>
          </p:cNvPr>
          <p:cNvCxnSpPr/>
          <p:nvPr/>
        </p:nvCxnSpPr>
        <p:spPr>
          <a:xfrm flipH="1">
            <a:off x="6602309" y="3031331"/>
            <a:ext cx="609600" cy="312579"/>
          </a:xfrm>
          <a:prstGeom prst="straightConnector1">
            <a:avLst/>
          </a:prstGeom>
          <a:ln w="28575">
            <a:solidFill>
              <a:srgbClr val="00A4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233F5026-2453-4E2C-B351-B1D7D96BC2DB}"/>
              </a:ext>
            </a:extLst>
          </p:cNvPr>
          <p:cNvSpPr txBox="1"/>
          <p:nvPr/>
        </p:nvSpPr>
        <p:spPr>
          <a:xfrm>
            <a:off x="7313509" y="2160270"/>
            <a:ext cx="4348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/>
              <a:t>Limity shody (</a:t>
            </a:r>
            <a:r>
              <a:rPr lang="cs-CZ" u="sng" dirty="0" err="1"/>
              <a:t>limits</a:t>
            </a:r>
            <a:r>
              <a:rPr lang="cs-CZ" u="sng" dirty="0"/>
              <a:t> </a:t>
            </a:r>
            <a:r>
              <a:rPr lang="cs-CZ" u="sng" dirty="0" err="1"/>
              <a:t>of</a:t>
            </a:r>
            <a:r>
              <a:rPr lang="cs-CZ" u="sng" dirty="0"/>
              <a:t> </a:t>
            </a:r>
            <a:r>
              <a:rPr lang="cs-CZ" u="sng" dirty="0" err="1"/>
              <a:t>agreements</a:t>
            </a:r>
            <a:r>
              <a:rPr lang="cs-CZ" u="sng" dirty="0"/>
              <a:t>, </a:t>
            </a:r>
            <a:r>
              <a:rPr lang="cs-CZ" u="sng" dirty="0" err="1"/>
              <a:t>LoA</a:t>
            </a:r>
            <a:r>
              <a:rPr lang="cs-CZ" u="sng" dirty="0"/>
              <a:t>)</a:t>
            </a:r>
            <a:r>
              <a:rPr lang="cs-CZ" dirty="0"/>
              <a:t> – vymezují interval, v němž lze očekávat naměřené hodnoty rozdílů párových měření v případě, že rozdíly mají normální rozdělení (nutno ověřit!!!)</a:t>
            </a:r>
          </a:p>
        </p:txBody>
      </p:sp>
    </p:spTree>
    <p:extLst>
      <p:ext uri="{BB962C8B-B14F-4D97-AF65-F5344CB8AC3E}">
        <p14:creationId xmlns:p14="http://schemas.microsoft.com/office/powerpoint/2010/main" val="927538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dvouvýběrové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Jak postupovat při testování hypotéz?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6" y="1346200"/>
                <a:ext cx="11354083" cy="48307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b="1" u="sng" dirty="0"/>
                  <a:t>Čistý test významnosti</a:t>
                </a:r>
                <a:r>
                  <a:rPr lang="cs-CZ" dirty="0"/>
                  <a:t>: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600" dirty="0">
                    <a:solidFill>
                      <a:schemeClr val="tx1"/>
                    </a:solidFill>
                  </a:rPr>
                  <a:t>Formulujeme </a:t>
                </a:r>
                <a:r>
                  <a:rPr lang="cs-CZ" sz="1600" b="1" dirty="0">
                    <a:solidFill>
                      <a:schemeClr val="tx1"/>
                    </a:solidFill>
                  </a:rPr>
                  <a:t>nulovou a alternativní hypotézu</a:t>
                </a:r>
                <a:r>
                  <a:rPr lang="cs-CZ" sz="1600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600" dirty="0">
                    <a:solidFill>
                      <a:schemeClr val="tx1"/>
                    </a:solidFill>
                  </a:rPr>
                  <a:t>Stanovíme </a:t>
                </a:r>
                <a:r>
                  <a:rPr lang="cs-CZ" sz="1600" b="1" dirty="0">
                    <a:solidFill>
                      <a:schemeClr val="tx1"/>
                    </a:solidFill>
                  </a:rPr>
                  <a:t>hladinu významnosti </a:t>
                </a:r>
                <a:r>
                  <a:rPr lang="cs-CZ" sz="1600" dirty="0">
                    <a:solidFill>
                      <a:schemeClr val="tx1"/>
                    </a:solidFill>
                  </a:rPr>
                  <a:t>(p-st chyby I. druhu).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600" dirty="0">
                    <a:solidFill>
                      <a:schemeClr val="tx1"/>
                    </a:solidFill>
                  </a:rPr>
                  <a:t>Zvolíme tzv. </a:t>
                </a:r>
                <a:r>
                  <a:rPr lang="cs-CZ" sz="1600" b="1" dirty="0">
                    <a:solidFill>
                      <a:schemeClr val="tx1"/>
                    </a:solidFill>
                  </a:rPr>
                  <a:t>testovou statistiku</a:t>
                </a:r>
                <a:r>
                  <a:rPr lang="cs-CZ" sz="1600" dirty="0">
                    <a:solidFill>
                      <a:schemeClr val="tx1"/>
                    </a:solidFill>
                  </a:rPr>
                  <a:t>, tj. výběrovou charakteristiku, jejíž rozdělení závisí na testovaném parametru </a:t>
                </a:r>
                <a14:m>
                  <m:oMath xmlns:m="http://schemas.openxmlformats.org/officeDocument/2006/math">
                    <m:r>
                      <a:rPr lang="cs-CZ" sz="16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cs-CZ" sz="16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cs-CZ" sz="1600" dirty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600" dirty="0">
                    <a:solidFill>
                      <a:schemeClr val="tx1"/>
                    </a:solidFill>
                  </a:rPr>
                  <a:t>Ověříme </a:t>
                </a:r>
                <a:r>
                  <a:rPr lang="cs-CZ" sz="1600" b="1" dirty="0">
                    <a:solidFill>
                      <a:schemeClr val="tx1"/>
                    </a:solidFill>
                  </a:rPr>
                  <a:t>předpoklady testu</a:t>
                </a:r>
                <a:r>
                  <a:rPr lang="cs-CZ" sz="1600" dirty="0">
                    <a:solidFill>
                      <a:schemeClr val="tx1"/>
                    </a:solidFill>
                  </a:rPr>
                  <a:t>!</a:t>
                </a:r>
              </a:p>
              <a:p>
                <a:pPr>
                  <a:lnSpc>
                    <a:spcPct val="120000"/>
                  </a:lnSpc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600" dirty="0">
                    <a:solidFill>
                      <a:schemeClr val="tx1"/>
                    </a:solidFill>
                  </a:rPr>
                  <a:t>Na základě konkrétní realizace výběru určíme </a:t>
                </a:r>
                <a:r>
                  <a:rPr lang="cs-CZ" sz="1600" b="1" dirty="0">
                    <a:solidFill>
                      <a:schemeClr val="tx1"/>
                    </a:solidFill>
                  </a:rPr>
                  <a:t>pozorovanou hodnotu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cs-CZ" sz="1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𝑶𝑩𝑺</m:t>
                        </m:r>
                      </m:sub>
                    </m:sSub>
                    <m:r>
                      <a:rPr lang="cs-CZ" sz="1600" b="1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cs-CZ" sz="1600" b="1" dirty="0">
                    <a:solidFill>
                      <a:schemeClr val="tx1"/>
                    </a:solidFill>
                  </a:rPr>
                  <a:t>testové statistiky</a:t>
                </a:r>
                <a:r>
                  <a:rPr lang="cs-CZ" sz="1600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600" dirty="0"/>
                  <a:t>Vypočteme </a:t>
                </a:r>
                <a:r>
                  <a:rPr lang="cs-CZ" sz="1600" b="1" i="1" dirty="0"/>
                  <a:t>p</a:t>
                </a:r>
                <a:r>
                  <a:rPr lang="cs-CZ" sz="1600" b="1" dirty="0"/>
                  <a:t>-hodnotu </a:t>
                </a:r>
                <a:r>
                  <a:rPr lang="cs-CZ" sz="1600" dirty="0"/>
                  <a:t>(angl. „</a:t>
                </a:r>
                <a:r>
                  <a:rPr lang="cs-CZ" sz="1600" i="1" dirty="0"/>
                  <a:t>p</a:t>
                </a:r>
                <a:r>
                  <a:rPr lang="cs-CZ" sz="1600" dirty="0"/>
                  <a:t>-</a:t>
                </a:r>
                <a:r>
                  <a:rPr lang="cs-CZ" sz="1600" dirty="0" err="1"/>
                  <a:t>value</a:t>
                </a:r>
                <a:r>
                  <a:rPr lang="cs-CZ" sz="1600" dirty="0"/>
                  <a:t>“ nebo „</a:t>
                </a:r>
                <a:r>
                  <a:rPr lang="cs-CZ" sz="1600" dirty="0" err="1"/>
                  <a:t>significance</a:t>
                </a:r>
                <a:r>
                  <a:rPr lang="cs-CZ" sz="1600" dirty="0"/>
                  <a:t> </a:t>
                </a:r>
                <a:r>
                  <a:rPr lang="cs-CZ" sz="1600" dirty="0" err="1"/>
                  <a:t>level</a:t>
                </a:r>
                <a:r>
                  <a:rPr lang="cs-CZ" sz="1600" dirty="0"/>
                  <a:t>“).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6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6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6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sz="1600" dirty="0"/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sz="1600" b="1" dirty="0"/>
                  <a:t>Rozhodneme</a:t>
                </a:r>
                <a:r>
                  <a:rPr lang="cs-CZ" sz="1600" dirty="0"/>
                  <a:t> o výsledku testu.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b="1" dirty="0"/>
              </a:p>
              <a:p>
                <a:endParaRPr lang="cs-CZ" sz="1800" b="1" dirty="0"/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6" y="1346200"/>
                <a:ext cx="11354083" cy="4830763"/>
              </a:xfrm>
              <a:blipFill>
                <a:blip r:embed="rId2"/>
                <a:stretch>
                  <a:fillRect l="-537"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ulk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9332415"/>
                  </p:ext>
                </p:extLst>
              </p:nvPr>
            </p:nvGraphicFramePr>
            <p:xfrm>
              <a:off x="3989628" y="4218093"/>
              <a:ext cx="7554631" cy="11613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00696">
                      <a:extLst>
                        <a:ext uri="{9D8B030D-6E8A-4147-A177-3AD203B41FA5}">
                          <a16:colId xmlns:a16="http://schemas.microsoft.com/office/drawing/2014/main" val="1090093737"/>
                        </a:ext>
                      </a:extLst>
                    </a:gridCol>
                    <a:gridCol w="4453935">
                      <a:extLst>
                        <a:ext uri="{9D8B030D-6E8A-4147-A177-3AD203B41FA5}">
                          <a16:colId xmlns:a16="http://schemas.microsoft.com/office/drawing/2014/main" val="1405682773"/>
                        </a:ext>
                      </a:extLst>
                    </a:gridCol>
                  </a:tblGrid>
                  <a:tr h="250259"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:r>
                            <a:rPr lang="cs-CZ" sz="1600" b="1" dirty="0">
                              <a:solidFill>
                                <a:schemeClr val="bg1"/>
                              </a:solidFill>
                              <a:effectLst/>
                            </a:rPr>
                            <a:t>Tvar alternativní hypotézy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lang="cs-CZ" sz="1600" b="1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/>
                                    </a:rPr>
                                    <m:t>𝑨</m:t>
                                  </m:r>
                                </m:sub>
                              </m:sSub>
                            </m:oMath>
                          </a14:m>
                          <a:endParaRPr lang="cs-CZ" sz="1600" b="1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A4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1" i="1" smtClean="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</a:rPr>
                                  <m:t>𝒑</m:t>
                                </m:r>
                                <m:r>
                                  <m:rPr>
                                    <m:nor/>
                                  </m:rPr>
                                  <a:rPr lang="cs-CZ" sz="1600" b="1">
                                    <a:solidFill>
                                      <a:schemeClr val="bg1"/>
                                    </a:solidFill>
                                    <a:effectLst/>
                                  </a:rPr>
                                  <m:t>−</m:t>
                                </m:r>
                                <m:r>
                                  <a:rPr lang="cs-CZ" sz="1600" b="1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/>
                                  </a:rPr>
                                  <m:t>𝒉𝒐𝒅𝒏𝒐𝒕𝒂</m:t>
                                </m:r>
                              </m:oMath>
                            </m:oMathPara>
                          </a14:m>
                          <a:endParaRPr lang="cs-CZ" sz="1600" b="1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A499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0609761"/>
                      </a:ext>
                    </a:extLst>
                  </a:tr>
                  <a:tr h="280930"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US" sz="16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𝑝</m:t>
                                </m:r>
                                <m:r>
                                  <m:rPr>
                                    <m:nor/>
                                  </m:rPr>
                                  <a:rPr lang="cs-CZ" sz="1600" b="0">
                                    <a:solidFill>
                                      <a:schemeClr val="tx1"/>
                                    </a:solidFill>
                                    <a:effectLst/>
                                  </a:rPr>
                                  <m:t>−</m:t>
                                </m:r>
                                <m:r>
                                  <a:rPr lang="cs-CZ" sz="16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h𝑜𝑑𝑛𝑜𝑡𝑎</m:t>
                                </m:r>
                                <m:r>
                                  <a:rPr lang="cs-CZ" sz="16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𝑂𝐵𝑆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cs-CZ" sz="1600" b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64304100"/>
                      </a:ext>
                    </a:extLst>
                  </a:tr>
                  <a:tr h="286230"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US" sz="16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&gt;</m:t>
                                </m:r>
                                <m:sSub>
                                  <m:sSubPr>
                                    <m:ctrlP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𝑝</m:t>
                                </m:r>
                                <m:r>
                                  <m:rPr>
                                    <m:nor/>
                                  </m:rPr>
                                  <a:rPr lang="cs-CZ" sz="1600" b="0">
                                    <a:solidFill>
                                      <a:schemeClr val="tx1"/>
                                    </a:solidFill>
                                    <a:effectLst/>
                                  </a:rPr>
                                  <m:t>−</m:t>
                                </m:r>
                                <m:r>
                                  <a:rPr lang="cs-CZ" sz="16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h𝑜𝑑𝑛𝑜𝑡𝑎</m:t>
                                </m:r>
                                <m:r>
                                  <a:rPr lang="cs-CZ" sz="16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cs-CZ" sz="1600" b="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/>
                                          </a:rPr>
                                          <m:t>𝑂𝐵𝑆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2655902"/>
                      </a:ext>
                    </a:extLst>
                  </a:tr>
                  <a:tr h="343947">
                    <a:tc>
                      <a:txBody>
                        <a:bodyPr/>
                        <a:lstStyle/>
                        <a:p>
                          <a:pPr indent="0" algn="just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US" sz="16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≠</m:t>
                                </m:r>
                                <m:sSub>
                                  <m:sSubPr>
                                    <m:ctrlP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indent="0" algn="ctr">
                            <a:spcAft>
                              <a:spcPts val="0"/>
                            </a:spcAft>
                            <a:tabLst>
                              <a:tab pos="2986405" algn="ctr"/>
                              <a:tab pos="5972810" algn="r"/>
                            </a:tabLst>
                          </a:pPr>
                          <a14:m>
                            <m:oMath xmlns:m="http://schemas.openxmlformats.org/officeDocument/2006/math">
                              <m:r>
                                <a:rPr lang="cs-CZ" sz="16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𝑝</m:t>
                              </m:r>
                              <m:r>
                                <m:rPr>
                                  <m:nor/>
                                </m:rPr>
                                <a:rPr lang="cs-CZ" sz="1600" b="0">
                                  <a:solidFill>
                                    <a:schemeClr val="tx1"/>
                                  </a:solidFill>
                                  <a:effectLst/>
                                </a:rPr>
                                <m:t>−</m:t>
                              </m:r>
                              <m:r>
                                <a:rPr lang="cs-CZ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h𝑜𝑑𝑛𝑜𝑡𝑎</m:t>
                              </m:r>
                              <m:r>
                                <a:rPr lang="cs-CZ" sz="16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=</m:t>
                              </m:r>
                              <m:r>
                                <a:rPr lang="cs-CZ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2</m:t>
                              </m:r>
                              <m:r>
                                <a:rPr lang="cs-CZ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𝑚𝑖𝑛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sz="16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6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cs-CZ" sz="16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</a:rPr>
                                            <m:t>𝑂𝐵𝑆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16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;</m:t>
                                  </m:r>
                                  <m:r>
                                    <a:rPr lang="en-US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cs-CZ" sz="16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sz="16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cs-CZ" sz="16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cs-CZ" sz="1600" b="0" i="1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</a:rPr>
                                            <m:t>𝑂𝐵𝑆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767853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ulk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9332415"/>
                  </p:ext>
                </p:extLst>
              </p:nvPr>
            </p:nvGraphicFramePr>
            <p:xfrm>
              <a:off x="3989628" y="4218093"/>
              <a:ext cx="7554631" cy="11613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00696">
                      <a:extLst>
                        <a:ext uri="{9D8B030D-6E8A-4147-A177-3AD203B41FA5}">
                          <a16:colId xmlns:a16="http://schemas.microsoft.com/office/drawing/2014/main" val="1090093737"/>
                        </a:ext>
                      </a:extLst>
                    </a:gridCol>
                    <a:gridCol w="4453935">
                      <a:extLst>
                        <a:ext uri="{9D8B030D-6E8A-4147-A177-3AD203B41FA5}">
                          <a16:colId xmlns:a16="http://schemas.microsoft.com/office/drawing/2014/main" val="1405682773"/>
                        </a:ext>
                      </a:extLst>
                    </a:gridCol>
                  </a:tblGrid>
                  <a:tr h="250259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96" t="-24390" r="-144008" b="-3731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767" t="-24390" r="-274" b="-3731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00609761"/>
                      </a:ext>
                    </a:extLst>
                  </a:tr>
                  <a:tr h="28093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96" t="-108511" r="-144008" b="-225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767" t="-108511" r="-274" b="-2255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4304100"/>
                      </a:ext>
                    </a:extLst>
                  </a:tr>
                  <a:tr h="28623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96" t="-208511" r="-144008" b="-125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767" t="-208511" r="-274" b="-1255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12655902"/>
                      </a:ext>
                    </a:extLst>
                  </a:tr>
                  <a:tr h="343947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96" t="-254386" r="-144008" b="-35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69767" t="-254386" r="-274" b="-35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678535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ulk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4925023"/>
                  </p:ext>
                </p:extLst>
              </p:nvPr>
            </p:nvGraphicFramePr>
            <p:xfrm>
              <a:off x="3989629" y="5681345"/>
              <a:ext cx="7554631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9737">
                      <a:extLst>
                        <a:ext uri="{9D8B030D-6E8A-4147-A177-3AD203B41FA5}">
                          <a16:colId xmlns:a16="http://schemas.microsoft.com/office/drawing/2014/main" val="4131432076"/>
                        </a:ext>
                      </a:extLst>
                    </a:gridCol>
                    <a:gridCol w="5634894">
                      <a:extLst>
                        <a:ext uri="{9D8B030D-6E8A-4147-A177-3AD203B41FA5}">
                          <a16:colId xmlns:a16="http://schemas.microsoft.com/office/drawing/2014/main" val="6365825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𝑝</m:t>
                                </m:r>
                                <m:r>
                                  <m:rPr>
                                    <m:nor/>
                                  </m:rPr>
                                  <a:rPr lang="cs-CZ" sz="1600" b="0">
                                    <a:solidFill>
                                      <a:schemeClr val="tx1"/>
                                    </a:solidFill>
                                    <a:effectLst/>
                                  </a:rPr>
                                  <m:t>−</m:t>
                                </m:r>
                                <m:r>
                                  <a:rPr lang="cs-CZ" sz="16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h𝑜𝑑𝑛𝑜𝑡𝑎</m:t>
                                </m:r>
                                <m:r>
                                  <a:rPr lang="en-US" sz="1600" b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&lt;</m:t>
                                </m:r>
                                <m:r>
                                  <a:rPr lang="en-US" sz="16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Na hladině významnosti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zamítáme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US" sz="1600" b="0" i="1" baseline="-25000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ve prospěch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cs-CZ" sz="1600" b="0" i="1" baseline="-25000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.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77004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cs-CZ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𝑝</m:t>
                                </m:r>
                                <m:r>
                                  <m:rPr>
                                    <m:nor/>
                                  </m:rPr>
                                  <a:rPr lang="cs-CZ" sz="1600" b="0">
                                    <a:solidFill>
                                      <a:schemeClr val="tx1"/>
                                    </a:solidFill>
                                    <a:effectLst/>
                                  </a:rPr>
                                  <m:t>−</m:t>
                                </m:r>
                                <m:r>
                                  <a:rPr lang="cs-CZ" sz="16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h𝑜𝑑𝑛𝑜𝑡𝑎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sz="1600" b="0" i="1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Na hladině významnosti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nezamítáme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0" i="1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cs-CZ" sz="1600" b="0" i="1" baseline="-25000" dirty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.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011396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ulk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4925023"/>
                  </p:ext>
                </p:extLst>
              </p:nvPr>
            </p:nvGraphicFramePr>
            <p:xfrm>
              <a:off x="3989629" y="5681345"/>
              <a:ext cx="7554631" cy="741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9737">
                      <a:extLst>
                        <a:ext uri="{9D8B030D-6E8A-4147-A177-3AD203B41FA5}">
                          <a16:colId xmlns:a16="http://schemas.microsoft.com/office/drawing/2014/main" val="4131432076"/>
                        </a:ext>
                      </a:extLst>
                    </a:gridCol>
                    <a:gridCol w="5634894">
                      <a:extLst>
                        <a:ext uri="{9D8B030D-6E8A-4147-A177-3AD203B41FA5}">
                          <a16:colId xmlns:a16="http://schemas.microsoft.com/office/drawing/2014/main" val="6365825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17" t="-16129" r="-294286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4162" t="-16129" r="-216" b="-1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7004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17" t="-118033" r="-29428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4162" t="-118033" r="-216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113965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539960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dvouvýběrové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40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Blandův</a:t>
            </a:r>
            <a:r>
              <a:rPr lang="cs-CZ" dirty="0"/>
              <a:t> – Altmanův graf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cs-CZ" sz="2000" dirty="0"/>
                  <a:t>Graf pro posouzení shody párových dat</a:t>
                </a:r>
              </a:p>
              <a:p>
                <a:pPr marL="0" indent="0">
                  <a:buNone/>
                </a:pPr>
                <a:endParaRPr lang="cs-CZ" sz="2000" dirty="0"/>
              </a:p>
              <a:p>
                <a:pPr marL="0" indent="0">
                  <a:buNone/>
                </a:pPr>
                <a:endParaRPr lang="cs-CZ" sz="2000" dirty="0"/>
              </a:p>
              <a:p>
                <a:pPr marL="0" indent="0">
                  <a:buNone/>
                </a:pPr>
                <a:endParaRPr lang="cs-CZ" sz="2000" dirty="0"/>
              </a:p>
              <a:p>
                <a:pPr marL="0" indent="0">
                  <a:buNone/>
                </a:pPr>
                <a:endParaRPr lang="cs-CZ" sz="2000" dirty="0"/>
              </a:p>
              <a:p>
                <a:pPr marL="0" indent="0">
                  <a:buNone/>
                </a:pPr>
                <a:endParaRPr lang="cs-CZ" sz="2000" dirty="0"/>
              </a:p>
              <a:p>
                <a:pPr marL="0" indent="0">
                  <a:buNone/>
                </a:pPr>
                <a:endParaRPr lang="cs-CZ" sz="2000" dirty="0"/>
              </a:p>
              <a:p>
                <a:pPr marL="0" indent="0">
                  <a:buNone/>
                </a:pPr>
                <a:endParaRPr lang="cs-CZ" sz="2000" dirty="0"/>
              </a:p>
              <a:p>
                <a:pPr marL="0" indent="0">
                  <a:buNone/>
                </a:pPr>
                <a:r>
                  <a:rPr lang="cs-CZ" sz="2000" b="1" dirty="0">
                    <a:solidFill>
                      <a:srgbClr val="00A499"/>
                    </a:solidFill>
                  </a:rPr>
                  <a:t>Odvození limit shody: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0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cs-CZ" sz="2000" dirty="0"/>
                  <a:t> … diference párových měření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     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cs-CZ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cs-CZ" sz="2000" dirty="0"/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−1,96&lt;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&lt;1,96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=0,95</m:t>
                    </m:r>
                  </m:oMath>
                </a14:m>
                <a:r>
                  <a:rPr lang="en-US" dirty="0"/>
                  <a:t> </a:t>
                </a:r>
                <a:endParaRPr lang="cs-CZ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cs-CZ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−1,96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cs-CZ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1,96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=0,95</m:t>
                    </m:r>
                  </m:oMath>
                </a14:m>
                <a:r>
                  <a:rPr lang="en-US" sz="2000" dirty="0"/>
                  <a:t> </a:t>
                </a:r>
                <a:endParaRPr lang="cs-CZ" sz="2000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sz="2000" dirty="0"/>
              </a:p>
              <a:p>
                <a:pPr marL="0" indent="0">
                  <a:buNone/>
                </a:pPr>
                <a:endParaRPr lang="cs-CZ" b="1" dirty="0"/>
              </a:p>
              <a:p>
                <a:endParaRPr lang="cs-CZ" b="1" dirty="0"/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5148262"/>
              </a:xfrm>
              <a:blipFill>
                <a:blip r:embed="rId2"/>
                <a:stretch>
                  <a:fillRect l="-548" t="-177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Obrázek 18">
            <a:extLst>
              <a:ext uri="{FF2B5EF4-FFF2-40B4-BE49-F238E27FC236}">
                <a16:creationId xmlns:a16="http://schemas.microsoft.com/office/drawing/2014/main" id="{E621E3C8-E827-478A-9B8F-903F54B785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18" t="16848" r="8413" b="14340"/>
          <a:stretch/>
        </p:blipFill>
        <p:spPr>
          <a:xfrm>
            <a:off x="592667" y="1857692"/>
            <a:ext cx="6014897" cy="2347278"/>
          </a:xfrm>
          <a:prstGeom prst="rect">
            <a:avLst/>
          </a:prstGeom>
        </p:spPr>
      </p:pic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44250D47-498E-4F3F-AE1F-4F921C34A016}"/>
              </a:ext>
            </a:extLst>
          </p:cNvPr>
          <p:cNvCxnSpPr/>
          <p:nvPr/>
        </p:nvCxnSpPr>
        <p:spPr>
          <a:xfrm flipH="1" flipV="1">
            <a:off x="6607565" y="2160270"/>
            <a:ext cx="604344" cy="365760"/>
          </a:xfrm>
          <a:prstGeom prst="straightConnector1">
            <a:avLst/>
          </a:prstGeom>
          <a:ln w="28575">
            <a:solidFill>
              <a:srgbClr val="00A4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77C5631F-4AE6-465C-8978-EDEA6C087163}"/>
              </a:ext>
            </a:extLst>
          </p:cNvPr>
          <p:cNvCxnSpPr/>
          <p:nvPr/>
        </p:nvCxnSpPr>
        <p:spPr>
          <a:xfrm flipH="1">
            <a:off x="6602309" y="3031331"/>
            <a:ext cx="609600" cy="312579"/>
          </a:xfrm>
          <a:prstGeom prst="straightConnector1">
            <a:avLst/>
          </a:prstGeom>
          <a:ln w="28575">
            <a:solidFill>
              <a:srgbClr val="00A4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233F5026-2453-4E2C-B351-B1D7D96BC2DB}"/>
              </a:ext>
            </a:extLst>
          </p:cNvPr>
          <p:cNvSpPr txBox="1"/>
          <p:nvPr/>
        </p:nvSpPr>
        <p:spPr>
          <a:xfrm>
            <a:off x="7313509" y="2160270"/>
            <a:ext cx="4348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/>
              <a:t>Limity shody (</a:t>
            </a:r>
            <a:r>
              <a:rPr lang="cs-CZ" u="sng" dirty="0" err="1"/>
              <a:t>limits</a:t>
            </a:r>
            <a:r>
              <a:rPr lang="cs-CZ" u="sng" dirty="0"/>
              <a:t> </a:t>
            </a:r>
            <a:r>
              <a:rPr lang="cs-CZ" u="sng" dirty="0" err="1"/>
              <a:t>of</a:t>
            </a:r>
            <a:r>
              <a:rPr lang="cs-CZ" u="sng" dirty="0"/>
              <a:t> </a:t>
            </a:r>
            <a:r>
              <a:rPr lang="cs-CZ" u="sng" dirty="0" err="1"/>
              <a:t>agreements</a:t>
            </a:r>
            <a:r>
              <a:rPr lang="cs-CZ" u="sng" dirty="0"/>
              <a:t>, </a:t>
            </a:r>
            <a:r>
              <a:rPr lang="cs-CZ" u="sng" dirty="0" err="1"/>
              <a:t>LoA</a:t>
            </a:r>
            <a:r>
              <a:rPr lang="cs-CZ" u="sng" dirty="0"/>
              <a:t>)</a:t>
            </a:r>
            <a:r>
              <a:rPr lang="cs-CZ" dirty="0"/>
              <a:t> – vymezují interval, v němž lze očekávat naměřené hodnoty rozdílů párových měření v případě, že rozdíly mají normální rozdělení (nutno ověřit!!!)</a:t>
            </a:r>
          </a:p>
        </p:txBody>
      </p:sp>
    </p:spTree>
    <p:extLst>
      <p:ext uri="{BB962C8B-B14F-4D97-AF65-F5344CB8AC3E}">
        <p14:creationId xmlns:p14="http://schemas.microsoft.com/office/powerpoint/2010/main" val="8703585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dvouvýběrové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41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Blandův</a:t>
            </a:r>
            <a:r>
              <a:rPr lang="cs-CZ" dirty="0"/>
              <a:t> – Altmanův graf</a:t>
            </a:r>
          </a:p>
        </p:txBody>
      </p:sp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51482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000" dirty="0"/>
              <a:t>Graf pro posouzení shody párových dat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Pokud jsou limity shody v praxi akceptovatelné jako hranice přijatelného rozdílu opakovaných měření, pak je lze využít jako míru reprodukovatelnosti nebo opakovatelnosti. 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sz="2000" dirty="0"/>
              <a:t>Pokud diference opakovaných měření dané hranice překračují, nelze měření označit za reprodukovatelná (opakovatelná).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en-US" sz="2000" dirty="0" err="1"/>
              <a:t>Jako</a:t>
            </a:r>
            <a:r>
              <a:rPr lang="en-US" sz="2000" dirty="0"/>
              <a:t> </a:t>
            </a:r>
            <a:r>
              <a:rPr lang="en-US" sz="2000" dirty="0" err="1"/>
              <a:t>alternativn</a:t>
            </a:r>
            <a:r>
              <a:rPr lang="cs-CZ" sz="2000" dirty="0"/>
              <a:t>í míra posouzení opakovatelnosti se používá </a:t>
            </a:r>
            <a:r>
              <a:rPr lang="cs-CZ" sz="2000" dirty="0">
                <a:solidFill>
                  <a:srgbClr val="00A499"/>
                </a:solidFill>
              </a:rPr>
              <a:t>koeficient opakovatelnosti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Clr>
                <a:srgbClr val="00A499"/>
              </a:buClr>
              <a:buNone/>
            </a:pPr>
            <a:r>
              <a:rPr lang="cs-CZ" sz="2000" dirty="0"/>
              <a:t>    (</a:t>
            </a:r>
            <a:r>
              <a:rPr lang="cs-CZ" sz="2000" dirty="0" err="1"/>
              <a:t>coefficient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repeatibility</a:t>
            </a:r>
            <a:r>
              <a:rPr lang="cs-CZ" sz="2000" dirty="0"/>
              <a:t>, CR).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b="1" dirty="0"/>
          </a:p>
          <a:p>
            <a:endParaRPr lang="cs-CZ" b="1" dirty="0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E621E3C8-E827-478A-9B8F-903F54B785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8" t="16848" r="8413" b="14340"/>
          <a:stretch/>
        </p:blipFill>
        <p:spPr>
          <a:xfrm>
            <a:off x="592667" y="1857692"/>
            <a:ext cx="6014897" cy="2347278"/>
          </a:xfrm>
          <a:prstGeom prst="rect">
            <a:avLst/>
          </a:prstGeom>
        </p:spPr>
      </p:pic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44250D47-498E-4F3F-AE1F-4F921C34A016}"/>
              </a:ext>
            </a:extLst>
          </p:cNvPr>
          <p:cNvCxnSpPr/>
          <p:nvPr/>
        </p:nvCxnSpPr>
        <p:spPr>
          <a:xfrm flipH="1" flipV="1">
            <a:off x="6607565" y="2160270"/>
            <a:ext cx="604344" cy="365760"/>
          </a:xfrm>
          <a:prstGeom prst="straightConnector1">
            <a:avLst/>
          </a:prstGeom>
          <a:ln w="28575">
            <a:solidFill>
              <a:srgbClr val="00A4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77C5631F-4AE6-465C-8978-EDEA6C087163}"/>
              </a:ext>
            </a:extLst>
          </p:cNvPr>
          <p:cNvCxnSpPr/>
          <p:nvPr/>
        </p:nvCxnSpPr>
        <p:spPr>
          <a:xfrm flipH="1">
            <a:off x="6602309" y="3031331"/>
            <a:ext cx="609600" cy="312579"/>
          </a:xfrm>
          <a:prstGeom prst="straightConnector1">
            <a:avLst/>
          </a:prstGeom>
          <a:ln w="28575">
            <a:solidFill>
              <a:srgbClr val="00A4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233F5026-2453-4E2C-B351-B1D7D96BC2DB}"/>
              </a:ext>
            </a:extLst>
          </p:cNvPr>
          <p:cNvSpPr txBox="1"/>
          <p:nvPr/>
        </p:nvSpPr>
        <p:spPr>
          <a:xfrm>
            <a:off x="7313509" y="2160270"/>
            <a:ext cx="4348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/>
              <a:t>Limity shody (</a:t>
            </a:r>
            <a:r>
              <a:rPr lang="cs-CZ" u="sng" dirty="0" err="1"/>
              <a:t>limits</a:t>
            </a:r>
            <a:r>
              <a:rPr lang="cs-CZ" u="sng" dirty="0"/>
              <a:t> </a:t>
            </a:r>
            <a:r>
              <a:rPr lang="cs-CZ" u="sng" dirty="0" err="1"/>
              <a:t>of</a:t>
            </a:r>
            <a:r>
              <a:rPr lang="cs-CZ" u="sng" dirty="0"/>
              <a:t> </a:t>
            </a:r>
            <a:r>
              <a:rPr lang="cs-CZ" u="sng" dirty="0" err="1"/>
              <a:t>agreements</a:t>
            </a:r>
            <a:r>
              <a:rPr lang="cs-CZ" u="sng" dirty="0"/>
              <a:t>, </a:t>
            </a:r>
            <a:r>
              <a:rPr lang="cs-CZ" u="sng" dirty="0" err="1"/>
              <a:t>LoA</a:t>
            </a:r>
            <a:r>
              <a:rPr lang="cs-CZ" u="sng" dirty="0"/>
              <a:t>)</a:t>
            </a:r>
            <a:r>
              <a:rPr lang="cs-CZ" dirty="0"/>
              <a:t> – vymezují interval, v němž lze očekávat naměřené hodnoty rozdílů párových měření v případě, že rozdíly mají normální rozdělení (nutno ověřit!!!)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496E3EB8-E56B-4E4C-984E-449D50DC9646}"/>
                  </a:ext>
                </a:extLst>
              </p:cNvPr>
              <p:cNvSpPr txBox="1"/>
              <p:nvPr/>
            </p:nvSpPr>
            <p:spPr>
              <a:xfrm>
                <a:off x="10394554" y="6007536"/>
                <a:ext cx="1429782" cy="369332"/>
              </a:xfrm>
              <a:prstGeom prst="rect">
                <a:avLst/>
              </a:prstGeom>
              <a:noFill/>
              <a:ln w="19050">
                <a:solidFill>
                  <a:srgbClr val="00A499"/>
                </a:solidFill>
              </a:ln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𝐶𝑅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</a:rPr>
                        <m:t>=1,96</m:t>
                      </m:r>
                      <m:r>
                        <a:rPr lang="cs-CZ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cs-CZ" sz="1800" dirty="0"/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496E3EB8-E56B-4E4C-984E-449D50DC96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4554" y="6007536"/>
                <a:ext cx="142978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00A499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07718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dvouvýběrové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42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Blandův</a:t>
            </a:r>
            <a:r>
              <a:rPr lang="cs-CZ" dirty="0"/>
              <a:t> – Altmanův graf</a:t>
            </a:r>
          </a:p>
        </p:txBody>
      </p:sp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145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r>
              <a:rPr lang="cs-CZ" sz="1600" i="1" dirty="0"/>
              <a:t>Zdroj: Dušek, L., Pavlík, T., Koptíková, J.: Analýza dat v neurologii VII. Reprodukovatelnost a opakovatelnost měření u spojitých dat. Česká a slovenská neurologie a neurochirurgie 2008; 71(1): 106-109.</a:t>
            </a:r>
          </a:p>
          <a:p>
            <a:pPr marL="0" indent="0">
              <a:buNone/>
            </a:pPr>
            <a:endParaRPr lang="cs-CZ" sz="1600" b="1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0CCACB29-144B-4EF3-9E04-94F519650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360" y="1414442"/>
            <a:ext cx="999172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026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dvouvýběrové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43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Blandův</a:t>
            </a:r>
            <a:r>
              <a:rPr lang="cs-CZ" dirty="0"/>
              <a:t> – Altmanův graf</a:t>
            </a:r>
          </a:p>
        </p:txBody>
      </p:sp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145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r>
              <a:rPr lang="cs-CZ" sz="1600" i="1" dirty="0"/>
              <a:t>Zdroj: Dušek, L., Pavlík, T., Koptíková, J.: Analýza dat v neurologii VII. Reprodukovatelnost a opakovatelnost měření u spojitých dat. Česká a slovenská neurologie a neurochirurgie 2008; 71(1): 106-109.</a:t>
            </a:r>
          </a:p>
          <a:p>
            <a:pPr marL="0" indent="0">
              <a:buNone/>
            </a:pPr>
            <a:endParaRPr lang="cs-CZ" sz="1600" b="1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C6DEF8D-6706-42B9-9B64-370A8C9B8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10" y="1450826"/>
            <a:ext cx="1004887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781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dvouvýběrové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44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Blandův</a:t>
            </a:r>
            <a:r>
              <a:rPr lang="cs-CZ" dirty="0"/>
              <a:t> – Altmanův graf</a:t>
            </a:r>
          </a:p>
        </p:txBody>
      </p:sp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145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471748C-A9EC-42AC-9EB8-219C41469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10" y="1450826"/>
            <a:ext cx="10048875" cy="378142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81FEA89F-9E90-46A8-9C70-6D363FCF249B}"/>
              </a:ext>
            </a:extLst>
          </p:cNvPr>
          <p:cNvSpPr txBox="1"/>
          <p:nvPr/>
        </p:nvSpPr>
        <p:spPr>
          <a:xfrm>
            <a:off x="0" y="5326231"/>
            <a:ext cx="724055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 err="1">
                <a:solidFill>
                  <a:srgbClr val="00A499"/>
                </a:solidFill>
              </a:rPr>
              <a:t>Heteroskedasticita</a:t>
            </a:r>
            <a:r>
              <a:rPr lang="cs-CZ" dirty="0">
                <a:solidFill>
                  <a:srgbClr val="00A499"/>
                </a:solidFill>
              </a:rPr>
              <a:t> diferencí</a:t>
            </a:r>
          </a:p>
          <a:p>
            <a:pPr algn="ctr"/>
            <a:r>
              <a:rPr lang="cs-CZ" dirty="0"/>
              <a:t>(rozptyl diferencí měření 1 a 2 se mění v závislosti na průměru měření,</a:t>
            </a:r>
          </a:p>
          <a:p>
            <a:pPr algn="ctr"/>
            <a:r>
              <a:rPr lang="cs-CZ" dirty="0"/>
              <a:t>není odhalitelné pomocí t-testu)</a:t>
            </a:r>
          </a:p>
        </p:txBody>
      </p:sp>
    </p:spTree>
    <p:extLst>
      <p:ext uri="{BB962C8B-B14F-4D97-AF65-F5344CB8AC3E}">
        <p14:creationId xmlns:p14="http://schemas.microsoft.com/office/powerpoint/2010/main" val="23829471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dvouvýběrové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45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Blandův</a:t>
            </a:r>
            <a:r>
              <a:rPr lang="cs-CZ" dirty="0"/>
              <a:t> – Altmanův graf</a:t>
            </a:r>
          </a:p>
        </p:txBody>
      </p:sp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145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r>
              <a:rPr lang="cs-CZ" sz="1600" i="1" dirty="0"/>
              <a:t>Zdroj: Dušek, L., Pavlík, T., Koptíková, J.: Analýza dat v neurologii VII. Reprodukovatelnost a opakovatelnost měření u spojitých dat. Česká a slovenská neurologie a neurochirurgie 2008; 71(1): 106-109.</a:t>
            </a:r>
          </a:p>
          <a:p>
            <a:pPr marL="0" indent="0">
              <a:buNone/>
            </a:pPr>
            <a:endParaRPr lang="cs-CZ" sz="1600" b="1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F5861E7-33E1-4FC5-89A9-68C9D1C26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477666"/>
            <a:ext cx="100107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560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dvouvýběrové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46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Blandův</a:t>
            </a:r>
            <a:r>
              <a:rPr lang="cs-CZ" dirty="0"/>
              <a:t> – Altmanův graf</a:t>
            </a:r>
          </a:p>
        </p:txBody>
      </p:sp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145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F5861E7-33E1-4FC5-89A9-68C9D1C26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477666"/>
            <a:ext cx="10010775" cy="356235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9FEA49A-7042-42F7-8A77-2380C65A45C1}"/>
              </a:ext>
            </a:extLst>
          </p:cNvPr>
          <p:cNvSpPr txBox="1"/>
          <p:nvPr/>
        </p:nvSpPr>
        <p:spPr>
          <a:xfrm>
            <a:off x="51435" y="5336152"/>
            <a:ext cx="688387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00A499"/>
                </a:solidFill>
              </a:rPr>
              <a:t>Proporcionální chyba </a:t>
            </a:r>
          </a:p>
          <a:p>
            <a:pPr algn="ctr"/>
            <a:r>
              <a:rPr lang="cs-CZ" dirty="0"/>
              <a:t>(velikost odchylky měření 1 a 2 se mění v závislosti na průměru měření,</a:t>
            </a:r>
          </a:p>
          <a:p>
            <a:pPr algn="ctr"/>
            <a:r>
              <a:rPr lang="cs-CZ" dirty="0"/>
              <a:t>není odhalitelná pomocí t-testu)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7106A07-A4F4-4E9F-B5EC-C06E0CCDA5BB}"/>
              </a:ext>
            </a:extLst>
          </p:cNvPr>
          <p:cNvSpPr txBox="1"/>
          <p:nvPr/>
        </p:nvSpPr>
        <p:spPr>
          <a:xfrm>
            <a:off x="6935314" y="5336152"/>
            <a:ext cx="418093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00A499"/>
                </a:solidFill>
              </a:rPr>
              <a:t>Vychýlení (angl. </a:t>
            </a:r>
            <a:r>
              <a:rPr lang="cs-CZ" dirty="0" err="1">
                <a:solidFill>
                  <a:srgbClr val="00A499"/>
                </a:solidFill>
              </a:rPr>
              <a:t>bias</a:t>
            </a:r>
            <a:r>
              <a:rPr lang="cs-CZ" dirty="0">
                <a:solidFill>
                  <a:srgbClr val="00A499"/>
                </a:solidFill>
              </a:rPr>
              <a:t>)</a:t>
            </a:r>
          </a:p>
          <a:p>
            <a:pPr algn="ctr"/>
            <a:r>
              <a:rPr lang="cs-CZ" dirty="0"/>
              <a:t>(detekovatelné t-testem)</a:t>
            </a:r>
          </a:p>
        </p:txBody>
      </p:sp>
    </p:spTree>
    <p:extLst>
      <p:ext uri="{BB962C8B-B14F-4D97-AF65-F5344CB8AC3E}">
        <p14:creationId xmlns:p14="http://schemas.microsoft.com/office/powerpoint/2010/main" val="28694038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dvouvýběrové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47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Blandův</a:t>
            </a:r>
            <a:r>
              <a:rPr lang="cs-CZ" dirty="0"/>
              <a:t> – Altmanův graf</a:t>
            </a:r>
          </a:p>
        </p:txBody>
      </p:sp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145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934B58B-B078-412F-8107-346158404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33" y="1443089"/>
            <a:ext cx="10800000" cy="3971822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B4ECE3B1-D212-475A-8E48-AD5F60376426}"/>
              </a:ext>
            </a:extLst>
          </p:cNvPr>
          <p:cNvSpPr txBox="1"/>
          <p:nvPr/>
        </p:nvSpPr>
        <p:spPr>
          <a:xfrm>
            <a:off x="405761" y="5508159"/>
            <a:ext cx="1149901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/>
              <a:t>Zdroj: BLAND, J Martin a </a:t>
            </a:r>
            <a:r>
              <a:rPr lang="cs-CZ" sz="1600" i="1" dirty="0" err="1"/>
              <a:t>Douglas</a:t>
            </a:r>
            <a:r>
              <a:rPr lang="cs-CZ" sz="1600" i="1" dirty="0"/>
              <a:t> G ALTMAN. </a:t>
            </a:r>
            <a:r>
              <a:rPr lang="cs-CZ" sz="1600" i="1" dirty="0" err="1"/>
              <a:t>Measuring</a:t>
            </a:r>
            <a:r>
              <a:rPr lang="cs-CZ" sz="1600" i="1" dirty="0"/>
              <a:t> </a:t>
            </a:r>
            <a:r>
              <a:rPr lang="cs-CZ" sz="1600" i="1" dirty="0" err="1"/>
              <a:t>agreement</a:t>
            </a:r>
            <a:r>
              <a:rPr lang="cs-CZ" sz="1600" i="1" dirty="0"/>
              <a:t> in </a:t>
            </a:r>
            <a:r>
              <a:rPr lang="cs-CZ" sz="1600" i="1" dirty="0" err="1"/>
              <a:t>method</a:t>
            </a:r>
            <a:r>
              <a:rPr lang="cs-CZ" sz="1600" i="1" dirty="0"/>
              <a:t> </a:t>
            </a:r>
            <a:r>
              <a:rPr lang="cs-CZ" sz="1600" i="1" dirty="0" err="1"/>
              <a:t>comparison</a:t>
            </a:r>
            <a:r>
              <a:rPr lang="cs-CZ" sz="1600" i="1" dirty="0"/>
              <a:t> </a:t>
            </a:r>
            <a:r>
              <a:rPr lang="cs-CZ" sz="1600" i="1" dirty="0" err="1"/>
              <a:t>studies</a:t>
            </a:r>
            <a:r>
              <a:rPr lang="cs-CZ" sz="1600" i="1" dirty="0"/>
              <a:t>. </a:t>
            </a:r>
            <a:r>
              <a:rPr lang="cs-CZ" sz="1600" i="1" dirty="0" err="1"/>
              <a:t>Statistical</a:t>
            </a:r>
            <a:r>
              <a:rPr lang="cs-CZ" sz="1600" i="1" dirty="0"/>
              <a:t> </a:t>
            </a:r>
            <a:r>
              <a:rPr lang="cs-CZ" sz="1600" i="1" dirty="0" err="1"/>
              <a:t>Methods</a:t>
            </a:r>
            <a:r>
              <a:rPr lang="cs-CZ" sz="1600" i="1" dirty="0"/>
              <a:t> in </a:t>
            </a:r>
            <a:r>
              <a:rPr lang="cs-CZ" sz="1600" i="1" dirty="0" err="1"/>
              <a:t>Medical</a:t>
            </a:r>
            <a:r>
              <a:rPr lang="cs-CZ" sz="1600" i="1" dirty="0"/>
              <a:t> </a:t>
            </a:r>
            <a:r>
              <a:rPr lang="cs-CZ" sz="1600" i="1" dirty="0" err="1"/>
              <a:t>Research</a:t>
            </a:r>
            <a:r>
              <a:rPr lang="cs-CZ" sz="1600" i="1" dirty="0"/>
              <a:t> [online]. 2016, </a:t>
            </a:r>
            <a:r>
              <a:rPr lang="cs-CZ" sz="1600" b="1" i="1" dirty="0"/>
              <a:t>8</a:t>
            </a:r>
            <a:r>
              <a:rPr lang="cs-CZ" sz="1600" i="1" dirty="0"/>
              <a:t>(2), 135-160 [cit. 2018-04-16]. DOI: 10.1177/096228029900800204. ISSN 0962-2802. Dostupné z: </a:t>
            </a:r>
            <a:r>
              <a:rPr lang="cs-CZ" sz="1600" i="1" dirty="0">
                <a:hlinkClick r:id="rId3"/>
              </a:rPr>
              <a:t>http://journals.sagepub.com/doi/10.1177/096228029900800204</a:t>
            </a:r>
            <a:r>
              <a:rPr lang="cs-CZ" sz="16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13677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dvouvýběrové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48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Blandův</a:t>
            </a:r>
            <a:r>
              <a:rPr lang="cs-CZ" dirty="0"/>
              <a:t> – Altmanův graf</a:t>
            </a:r>
          </a:p>
        </p:txBody>
      </p:sp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145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4ECE3B1-D212-475A-8E48-AD5F60376426}"/>
              </a:ext>
            </a:extLst>
          </p:cNvPr>
          <p:cNvSpPr txBox="1"/>
          <p:nvPr/>
        </p:nvSpPr>
        <p:spPr>
          <a:xfrm>
            <a:off x="405761" y="5508159"/>
            <a:ext cx="1149901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/>
              <a:t>Zdroj: BLAND, J Martin a </a:t>
            </a:r>
            <a:r>
              <a:rPr lang="cs-CZ" sz="1600" i="1" dirty="0" err="1"/>
              <a:t>Douglas</a:t>
            </a:r>
            <a:r>
              <a:rPr lang="cs-CZ" sz="1600" i="1" dirty="0"/>
              <a:t> G ALTMAN. </a:t>
            </a:r>
            <a:r>
              <a:rPr lang="cs-CZ" sz="1600" i="1" dirty="0" err="1"/>
              <a:t>Measuring</a:t>
            </a:r>
            <a:r>
              <a:rPr lang="cs-CZ" sz="1600" i="1" dirty="0"/>
              <a:t> </a:t>
            </a:r>
            <a:r>
              <a:rPr lang="cs-CZ" sz="1600" i="1" dirty="0" err="1"/>
              <a:t>agreement</a:t>
            </a:r>
            <a:r>
              <a:rPr lang="cs-CZ" sz="1600" i="1" dirty="0"/>
              <a:t> in </a:t>
            </a:r>
            <a:r>
              <a:rPr lang="cs-CZ" sz="1600" i="1" dirty="0" err="1"/>
              <a:t>method</a:t>
            </a:r>
            <a:r>
              <a:rPr lang="cs-CZ" sz="1600" i="1" dirty="0"/>
              <a:t> </a:t>
            </a:r>
            <a:r>
              <a:rPr lang="cs-CZ" sz="1600" i="1" dirty="0" err="1"/>
              <a:t>comparison</a:t>
            </a:r>
            <a:r>
              <a:rPr lang="cs-CZ" sz="1600" i="1" dirty="0"/>
              <a:t> </a:t>
            </a:r>
            <a:r>
              <a:rPr lang="cs-CZ" sz="1600" i="1" dirty="0" err="1"/>
              <a:t>studies</a:t>
            </a:r>
            <a:r>
              <a:rPr lang="cs-CZ" sz="1600" i="1" dirty="0"/>
              <a:t>. </a:t>
            </a:r>
            <a:r>
              <a:rPr lang="cs-CZ" sz="1600" i="1" dirty="0" err="1"/>
              <a:t>Statistical</a:t>
            </a:r>
            <a:r>
              <a:rPr lang="cs-CZ" sz="1600" i="1" dirty="0"/>
              <a:t> </a:t>
            </a:r>
            <a:r>
              <a:rPr lang="cs-CZ" sz="1600" i="1" dirty="0" err="1"/>
              <a:t>Methods</a:t>
            </a:r>
            <a:r>
              <a:rPr lang="cs-CZ" sz="1600" i="1" dirty="0"/>
              <a:t> in </a:t>
            </a:r>
            <a:r>
              <a:rPr lang="cs-CZ" sz="1600" i="1" dirty="0" err="1"/>
              <a:t>Medical</a:t>
            </a:r>
            <a:r>
              <a:rPr lang="cs-CZ" sz="1600" i="1" dirty="0"/>
              <a:t> </a:t>
            </a:r>
            <a:r>
              <a:rPr lang="cs-CZ" sz="1600" i="1" dirty="0" err="1"/>
              <a:t>Research</a:t>
            </a:r>
            <a:r>
              <a:rPr lang="cs-CZ" sz="1600" i="1" dirty="0"/>
              <a:t> [online]. 2016, </a:t>
            </a:r>
            <a:r>
              <a:rPr lang="cs-CZ" sz="1600" b="1" i="1" dirty="0"/>
              <a:t>8</a:t>
            </a:r>
            <a:r>
              <a:rPr lang="cs-CZ" sz="1600" i="1" dirty="0"/>
              <a:t>(2), 135-160 [cit. 2018-04-16]. DOI: 10.1177/096228029900800204. ISSN 0962-2802. Dostupné z: </a:t>
            </a:r>
            <a:r>
              <a:rPr lang="cs-CZ" sz="1600" i="1" dirty="0">
                <a:hlinkClick r:id="rId2"/>
              </a:rPr>
              <a:t>http://journals.sagepub.com/doi/10.1177/096228029900800204</a:t>
            </a:r>
            <a:r>
              <a:rPr lang="cs-CZ" sz="1600" i="1" dirty="0"/>
              <a:t> 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B304281-2CC8-4F29-A868-999E46DC9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" y="1573323"/>
            <a:ext cx="10166093" cy="38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662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dvouvýběrové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49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Blandův</a:t>
            </a:r>
            <a:r>
              <a:rPr lang="cs-CZ" dirty="0"/>
              <a:t> – Altmanův graf</a:t>
            </a:r>
          </a:p>
        </p:txBody>
      </p:sp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145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4ECE3B1-D212-475A-8E48-AD5F60376426}"/>
              </a:ext>
            </a:extLst>
          </p:cNvPr>
          <p:cNvSpPr txBox="1"/>
          <p:nvPr/>
        </p:nvSpPr>
        <p:spPr>
          <a:xfrm>
            <a:off x="405761" y="5508159"/>
            <a:ext cx="1149901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600" i="1" dirty="0"/>
              <a:t>Zdroj: BLAND, J Martin a </a:t>
            </a:r>
            <a:r>
              <a:rPr lang="cs-CZ" sz="1600" i="1" dirty="0" err="1"/>
              <a:t>Douglas</a:t>
            </a:r>
            <a:r>
              <a:rPr lang="cs-CZ" sz="1600" i="1" dirty="0"/>
              <a:t> G ALTMAN. </a:t>
            </a:r>
            <a:r>
              <a:rPr lang="cs-CZ" sz="1600" i="1" dirty="0" err="1"/>
              <a:t>Measuring</a:t>
            </a:r>
            <a:r>
              <a:rPr lang="cs-CZ" sz="1600" i="1" dirty="0"/>
              <a:t> </a:t>
            </a:r>
            <a:r>
              <a:rPr lang="cs-CZ" sz="1600" i="1" dirty="0" err="1"/>
              <a:t>agreement</a:t>
            </a:r>
            <a:r>
              <a:rPr lang="cs-CZ" sz="1600" i="1" dirty="0"/>
              <a:t> in </a:t>
            </a:r>
            <a:r>
              <a:rPr lang="cs-CZ" sz="1600" i="1" dirty="0" err="1"/>
              <a:t>method</a:t>
            </a:r>
            <a:r>
              <a:rPr lang="cs-CZ" sz="1600" i="1" dirty="0"/>
              <a:t> </a:t>
            </a:r>
            <a:r>
              <a:rPr lang="cs-CZ" sz="1600" i="1" dirty="0" err="1"/>
              <a:t>comparison</a:t>
            </a:r>
            <a:r>
              <a:rPr lang="cs-CZ" sz="1600" i="1" dirty="0"/>
              <a:t> </a:t>
            </a:r>
            <a:r>
              <a:rPr lang="cs-CZ" sz="1600" i="1" dirty="0" err="1"/>
              <a:t>studies</a:t>
            </a:r>
            <a:r>
              <a:rPr lang="cs-CZ" sz="1600" i="1" dirty="0"/>
              <a:t>. </a:t>
            </a:r>
            <a:r>
              <a:rPr lang="cs-CZ" sz="1600" i="1" dirty="0" err="1"/>
              <a:t>Statistical</a:t>
            </a:r>
            <a:r>
              <a:rPr lang="cs-CZ" sz="1600" i="1" dirty="0"/>
              <a:t> </a:t>
            </a:r>
            <a:r>
              <a:rPr lang="cs-CZ" sz="1600" i="1" dirty="0" err="1"/>
              <a:t>Methods</a:t>
            </a:r>
            <a:r>
              <a:rPr lang="cs-CZ" sz="1600" i="1" dirty="0"/>
              <a:t> in </a:t>
            </a:r>
            <a:r>
              <a:rPr lang="cs-CZ" sz="1600" i="1" dirty="0" err="1"/>
              <a:t>Medical</a:t>
            </a:r>
            <a:r>
              <a:rPr lang="cs-CZ" sz="1600" i="1" dirty="0"/>
              <a:t> </a:t>
            </a:r>
            <a:r>
              <a:rPr lang="cs-CZ" sz="1600" i="1" dirty="0" err="1"/>
              <a:t>Research</a:t>
            </a:r>
            <a:r>
              <a:rPr lang="cs-CZ" sz="1600" i="1" dirty="0"/>
              <a:t> [online]. 2016, </a:t>
            </a:r>
            <a:r>
              <a:rPr lang="cs-CZ" sz="1600" b="1" i="1" dirty="0"/>
              <a:t>8</a:t>
            </a:r>
            <a:r>
              <a:rPr lang="cs-CZ" sz="1600" i="1" dirty="0"/>
              <a:t>(2), 135-160 [cit. 2018-04-16]. DOI: 10.1177/096228029900800204. ISSN 0962-2802. Dostupné z: </a:t>
            </a:r>
            <a:r>
              <a:rPr lang="cs-CZ" sz="1600" i="1" dirty="0">
                <a:hlinkClick r:id="rId2"/>
              </a:rPr>
              <a:t>http://journals.sagepub.com/doi/10.1177/096228029900800204</a:t>
            </a:r>
            <a:r>
              <a:rPr lang="cs-CZ" sz="1600" i="1" dirty="0"/>
              <a:t>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CDD4C94-FE22-4C5D-9EDD-FBD7885B0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737" y="1346200"/>
            <a:ext cx="7118813" cy="400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80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dvouvýběrové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Chyba I. a II. druhu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>
                    <a:ea typeface="Cambria Math"/>
                  </a:rPr>
                  <a:t>Testování hypotéz je rozhodovací proces, tj. mohou  při něm vznikat chyby.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>
                  <a:ea typeface="Cambria Math"/>
                </a:endParaRP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>
                  <a:ea typeface="Cambria Math"/>
                </a:endParaRP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>
                  <a:ea typeface="Cambria Math"/>
                </a:endParaRP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>
                  <a:ea typeface="Cambria Math"/>
                </a:endParaRP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>
                  <a:ea typeface="Cambria Math"/>
                </a:endParaRP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>
                  <a:ea typeface="Cambria Math"/>
                </a:endParaRP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endParaRPr lang="cs-CZ" dirty="0">
                  <a:ea typeface="Cambria Math"/>
                </a:endParaRP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>
                    <a:ea typeface="Cambria Math"/>
                  </a:rPr>
                  <a:t>Chyba I. druhu</a:t>
                </a:r>
                <a:endParaRPr lang="cs-CZ" dirty="0">
                  <a:ea typeface="Cambria Math"/>
                </a:endParaRPr>
              </a:p>
              <a:p>
                <a:pPr lvl="1"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:r>
                  <a:rPr lang="cs-CZ" dirty="0">
                    <a:ea typeface="Cambria Math"/>
                  </a:rPr>
                  <a:t>zachytíme efekt, který ve skutečnosti neexistuje (falešně pozitivní výsledek)</a:t>
                </a:r>
              </a:p>
              <a:p>
                <a:pPr lvl="1">
                  <a:buClr>
                    <a:schemeClr val="tx1"/>
                  </a:buCl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cs-CZ" dirty="0">
                    <a:ea typeface="Cambria Math"/>
                  </a:rPr>
                  <a:t> … hladina významnosti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b="1" dirty="0">
                    <a:ea typeface="Cambria Math"/>
                  </a:rPr>
                  <a:t>Chyba II. druhu</a:t>
                </a:r>
              </a:p>
              <a:p>
                <a:pPr lvl="1">
                  <a:buClr>
                    <a:schemeClr val="tx2"/>
                  </a:buClr>
                  <a:buFont typeface="Wingdings" panose="05000000000000000000" pitchFamily="2" charset="2"/>
                  <a:buChar char="ü"/>
                </a:pPr>
                <a:r>
                  <a:rPr lang="cs-CZ" dirty="0">
                    <a:ea typeface="Cambria Math"/>
                  </a:rPr>
                  <a:t>nezachytíme efekt, který ve skutečnosti existuje (falešně negativní výsledek)</a:t>
                </a:r>
              </a:p>
              <a:p>
                <a:pPr lvl="1">
                  <a:buClr>
                    <a:schemeClr val="tx2"/>
                  </a:buCl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  <a:ea typeface="Cambria Math"/>
                      </a:rPr>
                      <m:t>1−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cs-CZ" dirty="0">
                    <a:ea typeface="Cambria Math"/>
                  </a:rPr>
                  <a:t> … síla testu (</a:t>
                </a:r>
                <a:r>
                  <a:rPr lang="cs-CZ" b="1" dirty="0" err="1">
                    <a:ea typeface="Cambria Math"/>
                  </a:rPr>
                  <a:t>power</a:t>
                </a:r>
                <a:r>
                  <a:rPr lang="cs-CZ" dirty="0">
                    <a:ea typeface="Cambria Math"/>
                  </a:rPr>
                  <a:t>), tj. p-st, že zachytíme efekt, který ve skutečnosti existuje</a:t>
                </a:r>
              </a:p>
              <a:p>
                <a:endParaRPr lang="cs-CZ" dirty="0">
                  <a:ea typeface="Cambria Math"/>
                </a:endParaRPr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200"/>
                <a:ext cx="11125200" cy="4830763"/>
              </a:xfrm>
              <a:blipFill>
                <a:blip r:embed="rId2"/>
                <a:stretch>
                  <a:fillRect l="-384" t="-1641" b="-37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900186"/>
              </p:ext>
            </p:extLst>
          </p:nvPr>
        </p:nvGraphicFramePr>
        <p:xfrm>
          <a:off x="2167434" y="1854091"/>
          <a:ext cx="7439526" cy="20116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82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4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4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Rozhodnutí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Nezamítáme H</a:t>
                      </a:r>
                      <a:r>
                        <a:rPr lang="cs-CZ" b="1" baseline="-25000" dirty="0"/>
                        <a:t>0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/>
                        <a:t>Zamítáme H</a:t>
                      </a:r>
                      <a:r>
                        <a:rPr lang="cs-CZ" b="1" baseline="-25000" dirty="0"/>
                        <a:t>0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000">
                <a:tc rowSpan="2"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Skutečnost</a:t>
                      </a: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/>
                        <a:t>Platí H</a:t>
                      </a:r>
                      <a:r>
                        <a:rPr lang="cs-CZ" b="1" baseline="-25000" dirty="0"/>
                        <a:t>0</a:t>
                      </a:r>
                      <a:endParaRPr lang="cs-CZ" b="1" dirty="0"/>
                    </a:p>
                    <a:p>
                      <a:pPr algn="ctr"/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Správné rozhodnutí</a:t>
                      </a:r>
                    </a:p>
                    <a:p>
                      <a:pPr algn="ctr"/>
                      <a:r>
                        <a:rPr lang="cs-CZ" dirty="0"/>
                        <a:t>Pravděpodobnost: 1 - </a:t>
                      </a:r>
                      <a:r>
                        <a:rPr lang="el-GR" dirty="0"/>
                        <a:t>α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Chyba I. druhu</a:t>
                      </a:r>
                    </a:p>
                    <a:p>
                      <a:pPr algn="ctr"/>
                      <a:r>
                        <a:rPr lang="cs-CZ" dirty="0"/>
                        <a:t>Pravděpodobnost: </a:t>
                      </a:r>
                      <a:r>
                        <a:rPr lang="el-GR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α</a:t>
                      </a:r>
                      <a:r>
                        <a:rPr lang="cs-CZ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00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/>
                        <a:t>Platí H</a:t>
                      </a:r>
                      <a:r>
                        <a:rPr lang="cs-CZ" b="1" baseline="-25000" dirty="0"/>
                        <a:t>A</a:t>
                      </a:r>
                      <a:endParaRPr lang="cs-CZ" b="1" dirty="0"/>
                    </a:p>
                    <a:p>
                      <a:pPr algn="ctr"/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rgbClr val="9999FF"/>
                          </a:solidFill>
                        </a:rPr>
                        <a:t>Chyba II. druhu</a:t>
                      </a:r>
                    </a:p>
                    <a:p>
                      <a:pPr algn="ctr"/>
                      <a:r>
                        <a:rPr lang="cs-CZ" dirty="0"/>
                        <a:t>Pravděpodobnost: </a:t>
                      </a:r>
                      <a:r>
                        <a:rPr lang="el-GR" b="1" dirty="0">
                          <a:solidFill>
                            <a:srgbClr val="9999FF"/>
                          </a:solidFill>
                        </a:rPr>
                        <a:t>β</a:t>
                      </a:r>
                      <a:r>
                        <a:rPr lang="cs-CZ" dirty="0">
                          <a:solidFill>
                            <a:srgbClr val="9999FF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Správné rozhodnutí</a:t>
                      </a:r>
                    </a:p>
                    <a:p>
                      <a:pPr algn="ctr"/>
                      <a:r>
                        <a:rPr lang="cs-CZ" dirty="0"/>
                        <a:t>Pravděpodobnost: 1 - </a:t>
                      </a:r>
                      <a:r>
                        <a:rPr lang="el-GR" dirty="0"/>
                        <a:t>β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20115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dvouvýběrové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50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Blandův</a:t>
            </a:r>
            <a:r>
              <a:rPr lang="cs-CZ" dirty="0"/>
              <a:t> – Altmanův graf</a:t>
            </a:r>
          </a:p>
        </p:txBody>
      </p:sp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145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CDD4C94-FE22-4C5D-9EDD-FBD7885B0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737" y="1346200"/>
            <a:ext cx="7118813" cy="4008502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0BA9816D-40E3-4261-91FB-858E9F133FB9}"/>
              </a:ext>
            </a:extLst>
          </p:cNvPr>
          <p:cNvSpPr txBox="1"/>
          <p:nvPr/>
        </p:nvSpPr>
        <p:spPr>
          <a:xfrm>
            <a:off x="267418" y="5715298"/>
            <a:ext cx="1149901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00A499"/>
                </a:solidFill>
              </a:rPr>
              <a:t>Jak najít limity shody pro poměr měření?</a:t>
            </a:r>
          </a:p>
        </p:txBody>
      </p:sp>
    </p:spTree>
    <p:extLst>
      <p:ext uri="{BB962C8B-B14F-4D97-AF65-F5344CB8AC3E}">
        <p14:creationId xmlns:p14="http://schemas.microsoft.com/office/powerpoint/2010/main" val="777718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dvouvýběrové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51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Blandův</a:t>
            </a:r>
            <a:r>
              <a:rPr lang="cs-CZ" dirty="0"/>
              <a:t> – Altmanův graf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199"/>
                <a:ext cx="11125200" cy="509460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cs-CZ" sz="1600" b="1" dirty="0">
                    <a:solidFill>
                      <a:srgbClr val="00A499"/>
                    </a:solidFill>
                  </a:rPr>
                  <a:t>Jak najít limity shody pro poměr měření?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cs-CZ" sz="1600" dirty="0"/>
                  <a:t>Nechť jsou výsledkem zjišťování dvojice náhodných veličin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sz="16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cs-CZ" sz="16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cs-CZ" sz="1600" i="1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6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cs-CZ" sz="16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cs-CZ" sz="16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cs-CZ" sz="1600" i="1">
                        <a:latin typeface="Cambria Math"/>
                      </a:rPr>
                      <m:t>,…, 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6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cs-CZ" sz="16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cs-CZ" sz="16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1600" dirty="0"/>
                  <a:t>, které tvoří </a:t>
                </a:r>
                <a:r>
                  <a:rPr lang="cs-CZ" sz="1600" dirty="0">
                    <a:solidFill>
                      <a:srgbClr val="00A499"/>
                    </a:solidFill>
                  </a:rPr>
                  <a:t>páry závislých pozorování </a:t>
                </a:r>
                <a:r>
                  <a:rPr lang="cs-CZ" sz="1600" dirty="0"/>
                  <a:t>(jde o veličiny zjišťované na stejné statistické jednotce).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cs-CZ" sz="1600" dirty="0"/>
                  <a:t>Definujme soubor rozdílů (diferencí) přirozených logaritmů jednotlivých měření</a:t>
                </a:r>
              </a:p>
              <a:p>
                <a:pPr marL="0" indent="0" algn="ctr">
                  <a:lnSpc>
                    <a:spcPct val="110000"/>
                  </a:lnSpc>
                  <a:buNone/>
                </a:pPr>
                <a:r>
                  <a:rPr lang="cs-CZ" sz="1600" dirty="0"/>
                  <a:t>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1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6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p>
                        <m:r>
                          <a:rPr lang="cs-CZ" sz="1600" b="1" i="1">
                            <a:latin typeface="Cambria Math" panose="02040503050406030204" pitchFamily="18" charset="0"/>
                          </a:rPr>
                          <m:t>𝑳𝑵</m:t>
                        </m:r>
                      </m:sup>
                    </m:sSup>
                    <m:r>
                      <a:rPr lang="cs-CZ" sz="16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𝐿𝑁</m:t>
                            </m:r>
                          </m:sup>
                        </m:sSubSup>
                        <m:r>
                          <a:rPr lang="cs-CZ" sz="1600" i="1">
                            <a:latin typeface="Cambria Math"/>
                          </a:rPr>
                          <m:t>,</m:t>
                        </m:r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𝐿𝑁</m:t>
                            </m:r>
                          </m:sup>
                        </m:sSubSup>
                        <m:r>
                          <a:rPr lang="cs-CZ" sz="1600" i="1">
                            <a:latin typeface="Cambria Math"/>
                          </a:rPr>
                          <m:t>,  …,</m:t>
                        </m:r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𝐿𝑁</m:t>
                            </m:r>
                          </m:sup>
                        </m:sSubSup>
                      </m:e>
                    </m:d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cs-CZ" sz="1600" b="0" i="0" smtClean="0">
                        <a:latin typeface="Cambria Math" panose="02040503050406030204" pitchFamily="18" charset="0"/>
                      </a:rPr>
                      <m:t>kde</m:t>
                    </m:r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𝐿𝑁</m:t>
                        </m:r>
                      </m:sup>
                    </m:sSubSup>
                    <m:r>
                      <a:rPr lang="cs-CZ" sz="16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cs-CZ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sz="16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cs-CZ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cs-CZ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cs-CZ" sz="1600" i="1"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sz="16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cs-CZ" sz="1600" dirty="0"/>
                  <a:t>.</a:t>
                </a:r>
              </a:p>
              <a:p>
                <a:pPr marL="0" indent="0">
                  <a:buNone/>
                </a:pPr>
                <a:r>
                  <a:rPr lang="cs-CZ" sz="1600" dirty="0"/>
                  <a:t>Nechť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cs-CZ" sz="1600" i="1">
                            <a:latin typeface="Cambria Math" panose="02040503050406030204" pitchFamily="18" charset="0"/>
                          </a:rPr>
                          <m:t>𝐿𝑁</m:t>
                        </m:r>
                      </m:sup>
                    </m:sSubSup>
                    <m:r>
                      <a:rPr lang="cs-CZ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cs-CZ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cs-CZ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cs-CZ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sSubSup>
                          <m:sSubSupPr>
                            <m:ctrlP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cs-CZ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cs-CZ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tj</m:t>
                    </m:r>
                    <m:r>
                      <a:rPr lang="cs-CZ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</m:t>
                    </m:r>
                    <m:f>
                      <m:fPr>
                        <m:ctrlPr>
                          <a:rPr lang="cs-CZ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𝐿𝑁</m:t>
                            </m:r>
                          </m:sup>
                        </m:sSubSup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den>
                    </m:f>
                    <m:r>
                      <a:rPr lang="cs-CZ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cs-CZ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cs-CZ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(0;1)</m:t>
                    </m:r>
                  </m:oMath>
                </a14:m>
                <a:r>
                  <a:rPr lang="en-US" sz="1600" dirty="0"/>
                  <a:t>. Pak</a:t>
                </a:r>
                <a:endParaRPr lang="cs-CZ" sz="16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0,025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f>
                          <m:fPr>
                            <m:ctrlP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𝐿𝑁</m:t>
                                </m:r>
                              </m:sup>
                            </m:sSubSup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den>
                        </m:f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0,975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=0,95</m:t>
                    </m:r>
                  </m:oMath>
                </a14:m>
                <a:r>
                  <a:rPr lang="en-US" sz="1600" dirty="0"/>
                  <a:t>.</a:t>
                </a:r>
                <a:endParaRPr lang="cs-CZ" sz="16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−1,96&lt;</m:t>
                        </m:r>
                        <m:f>
                          <m:fPr>
                            <m:ctrlP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𝐿𝑁</m:t>
                                </m:r>
                              </m:sup>
                            </m:sSubSup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den>
                        </m:f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&lt;1,96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=0,95</m:t>
                    </m:r>
                    <m:r>
                      <a:rPr lang="cs-CZ" sz="16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600" dirty="0"/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−1,96</m:t>
                        </m:r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𝐿𝑁</m:t>
                            </m:r>
                          </m:sup>
                        </m:sSub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1,96</m:t>
                        </m:r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=0,95</m:t>
                    </m:r>
                  </m:oMath>
                </a14:m>
                <a:r>
                  <a:rPr lang="cs-CZ" sz="1600" dirty="0"/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−1,96</m:t>
                        </m:r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func>
                          <m:func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cs-CZ" sz="160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  <m:r>
                          <a:rPr lang="cs-CZ" sz="1600" i="1"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cs-CZ" sz="160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b>
                              <m:sSub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1,96</m:t>
                        </m:r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=0,95</m:t>
                    </m:r>
                  </m:oMath>
                </a14:m>
                <a:r>
                  <a:rPr lang="cs-CZ" sz="1600" dirty="0"/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−1,96</m:t>
                        </m:r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func>
                          <m:func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cs-CZ" sz="160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f>
                              <m:fPr>
                                <m:ctrlPr>
                                  <a:rPr lang="cs-CZ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cs-CZ" sz="1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den>
                            </m:f>
                          </m:e>
                        </m:func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1,96</m:t>
                        </m:r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=0,95</m:t>
                    </m:r>
                  </m:oMath>
                </a14:m>
                <a:r>
                  <a:rPr lang="cs-CZ" sz="1600" dirty="0"/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−1,96</m:t>
                            </m:r>
                            <m:sSub>
                              <m:sSub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sup>
                        </m:s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f>
                          <m:f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1,96</m:t>
                            </m:r>
                            <m:sSub>
                              <m:sSubPr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=0,95</m:t>
                    </m:r>
                  </m:oMath>
                </a14:m>
                <a:r>
                  <a:rPr lang="cs-CZ" sz="1600" dirty="0"/>
                  <a:t> </a:t>
                </a:r>
              </a:p>
              <a:p>
                <a:pPr marL="0" indent="0" algn="ctr">
                  <a:lnSpc>
                    <a:spcPct val="110000"/>
                  </a:lnSpc>
                  <a:buNone/>
                </a:pPr>
                <a:endParaRPr lang="cs-CZ" sz="1600" dirty="0"/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199"/>
                <a:ext cx="11125200" cy="5094605"/>
              </a:xfrm>
              <a:blipFill>
                <a:blip r:embed="rId2"/>
                <a:stretch>
                  <a:fillRect l="-274" t="-119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bdélník 1">
            <a:extLst>
              <a:ext uri="{FF2B5EF4-FFF2-40B4-BE49-F238E27FC236}">
                <a16:creationId xmlns:a16="http://schemas.microsoft.com/office/drawing/2014/main" id="{21CD74AC-41BC-4596-9996-7CBE90921814}"/>
              </a:ext>
            </a:extLst>
          </p:cNvPr>
          <p:cNvSpPr/>
          <p:nvPr/>
        </p:nvSpPr>
        <p:spPr>
          <a:xfrm>
            <a:off x="4257675" y="5600700"/>
            <a:ext cx="3766185" cy="514350"/>
          </a:xfrm>
          <a:prstGeom prst="rect">
            <a:avLst/>
          </a:prstGeom>
          <a:noFill/>
          <a:ln w="28575">
            <a:solidFill>
              <a:srgbClr val="00A4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65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dvouvýběrové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52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Blandův</a:t>
            </a:r>
            <a:r>
              <a:rPr lang="cs-CZ" dirty="0"/>
              <a:t> – Altmanův graf</a:t>
            </a:r>
          </a:p>
        </p:txBody>
      </p:sp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1457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CDD4C94-FE22-4C5D-9EDD-FBD7885B0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737" y="1346200"/>
            <a:ext cx="7118813" cy="4008502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E995437D-B5EA-471B-B023-792F93B1161F}"/>
              </a:ext>
            </a:extLst>
          </p:cNvPr>
          <p:cNvSpPr txBox="1"/>
          <p:nvPr/>
        </p:nvSpPr>
        <p:spPr>
          <a:xfrm>
            <a:off x="7807277" y="3854645"/>
            <a:ext cx="1878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A499"/>
                </a:solidFill>
              </a:rPr>
              <a:t>Na </a:t>
            </a:r>
            <a:r>
              <a:rPr lang="en-US" dirty="0" err="1">
                <a:solidFill>
                  <a:srgbClr val="00A499"/>
                </a:solidFill>
              </a:rPr>
              <a:t>osu</a:t>
            </a:r>
            <a:r>
              <a:rPr lang="en-US" dirty="0">
                <a:solidFill>
                  <a:srgbClr val="00A499"/>
                </a:solidFill>
              </a:rPr>
              <a:t> x se v</a:t>
            </a:r>
            <a:r>
              <a:rPr lang="cs-CZ" dirty="0" err="1">
                <a:solidFill>
                  <a:srgbClr val="00A499"/>
                </a:solidFill>
              </a:rPr>
              <a:t>ynáší</a:t>
            </a:r>
            <a:endParaRPr lang="cs-CZ" dirty="0">
              <a:solidFill>
                <a:srgbClr val="00A499"/>
              </a:solidFill>
            </a:endParaRPr>
          </a:p>
          <a:p>
            <a:r>
              <a:rPr lang="cs-CZ" dirty="0">
                <a:solidFill>
                  <a:srgbClr val="00A499"/>
                </a:solidFill>
              </a:rPr>
              <a:t>průměr měření.</a:t>
            </a:r>
          </a:p>
        </p:txBody>
      </p:sp>
    </p:spTree>
    <p:extLst>
      <p:ext uri="{BB962C8B-B14F-4D97-AF65-F5344CB8AC3E}">
        <p14:creationId xmlns:p14="http://schemas.microsoft.com/office/powerpoint/2010/main" val="45949364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dvouvýběrové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53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Blandův</a:t>
            </a:r>
            <a:r>
              <a:rPr lang="cs-CZ" dirty="0"/>
              <a:t> – Altmanův graf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1"/>
              <p:cNvSpPr>
                <a:spLocks noGrp="1"/>
              </p:cNvSpPr>
              <p:nvPr>
                <p:ph idx="1"/>
              </p:nvPr>
            </p:nvSpPr>
            <p:spPr>
              <a:xfrm>
                <a:off x="592667" y="1346199"/>
                <a:ext cx="11125200" cy="509460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cs-CZ" b="1" dirty="0"/>
                  <a:t>Poznámky: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Vhodné používat společně s korelačním grafem posuzujícím shodu párových měření s přímkou 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/>
                  <a:t>     </a:t>
                </a:r>
                <a14:m>
                  <m:oMath xmlns:m="http://schemas.openxmlformats.org/officeDocument/2006/math">
                    <m:r>
                      <a:rPr lang="cs-CZ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s-CZ" dirty="0"/>
                  <a:t>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Limity shody uvádět pouze v případě, že předpokládáme, že diference mají normální rozdělení.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Vhodné ověřit, zda jsou limity shody v praxi akceptovatelné jako hranice přijatelného rozdílu </a:t>
                </a:r>
              </a:p>
              <a:p>
                <a:pPr marL="0" indent="0">
                  <a:buClr>
                    <a:srgbClr val="00A499"/>
                  </a:buClr>
                  <a:buNone/>
                </a:pPr>
                <a:r>
                  <a:rPr lang="cs-CZ" dirty="0"/>
                  <a:t>    (stanovuje expert v dané oblasti výzkumu).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/>
                  <a:t>V případě, že se v párových datech projeví proporcionální chyba, pokusíme se ji ve vizualizaci eliminovat pomocí logaritmické transformace (a zároveň v původních datech hledáme její zdroj).</a:t>
                </a:r>
              </a:p>
              <a:p>
                <a:pPr>
                  <a:buClr>
                    <a:srgbClr val="00A499"/>
                  </a:buClr>
                  <a:buFont typeface="Wingdings" panose="05000000000000000000" pitchFamily="2" charset="2"/>
                  <a:buChar char="§"/>
                </a:pPr>
                <a:r>
                  <a:rPr lang="cs-CZ" dirty="0" err="1"/>
                  <a:t>Blandův</a:t>
                </a:r>
                <a:r>
                  <a:rPr lang="cs-CZ" dirty="0"/>
                  <a:t> – </a:t>
                </a:r>
                <a:r>
                  <a:rPr lang="cs-CZ" dirty="0" err="1"/>
                  <a:t>Altmannův</a:t>
                </a:r>
                <a:r>
                  <a:rPr lang="cs-CZ" dirty="0"/>
                  <a:t> graf poskytuje větší možnosti využití (např. doplnění intervalových odhadů pro střední hodnotu a limity shody, stanovení limit shody jako funkce průměru diferencí, …)</a:t>
                </a:r>
              </a:p>
              <a:p>
                <a:pPr marL="0" indent="0">
                  <a:buNone/>
                </a:pPr>
                <a:endParaRPr lang="cs-CZ" sz="800" b="1" dirty="0"/>
              </a:p>
              <a:p>
                <a:pPr marL="0" indent="0">
                  <a:buNone/>
                </a:pPr>
                <a:r>
                  <a:rPr lang="cs-CZ" sz="1600" b="1" dirty="0"/>
                  <a:t>Zdroj:</a:t>
                </a:r>
              </a:p>
              <a:p>
                <a:pPr marL="0" indent="0">
                  <a:buNone/>
                </a:pPr>
                <a:r>
                  <a:rPr lang="cs-CZ" sz="1600" i="1" dirty="0"/>
                  <a:t>BLAND, J Martin a </a:t>
                </a:r>
                <a:r>
                  <a:rPr lang="cs-CZ" sz="1600" i="1" dirty="0" err="1"/>
                  <a:t>Douglas</a:t>
                </a:r>
                <a:r>
                  <a:rPr lang="cs-CZ" sz="1600" i="1" dirty="0"/>
                  <a:t> G ALTMAN. </a:t>
                </a:r>
                <a:r>
                  <a:rPr lang="cs-CZ" sz="1600" i="1" dirty="0" err="1"/>
                  <a:t>Measuring</a:t>
                </a:r>
                <a:r>
                  <a:rPr lang="cs-CZ" sz="1600" i="1" dirty="0"/>
                  <a:t> </a:t>
                </a:r>
                <a:r>
                  <a:rPr lang="cs-CZ" sz="1600" i="1" dirty="0" err="1"/>
                  <a:t>agreement</a:t>
                </a:r>
                <a:r>
                  <a:rPr lang="cs-CZ" sz="1600" i="1" dirty="0"/>
                  <a:t> in </a:t>
                </a:r>
                <a:r>
                  <a:rPr lang="cs-CZ" sz="1600" i="1" dirty="0" err="1"/>
                  <a:t>method</a:t>
                </a:r>
                <a:r>
                  <a:rPr lang="cs-CZ" sz="1600" i="1" dirty="0"/>
                  <a:t> </a:t>
                </a:r>
                <a:r>
                  <a:rPr lang="cs-CZ" sz="1600" i="1" dirty="0" err="1"/>
                  <a:t>comparison</a:t>
                </a:r>
                <a:r>
                  <a:rPr lang="cs-CZ" sz="1600" i="1" dirty="0"/>
                  <a:t> </a:t>
                </a:r>
                <a:r>
                  <a:rPr lang="cs-CZ" sz="1600" i="1" dirty="0" err="1"/>
                  <a:t>studies</a:t>
                </a:r>
                <a:r>
                  <a:rPr lang="cs-CZ" sz="1600" i="1" dirty="0"/>
                  <a:t>. </a:t>
                </a:r>
                <a:r>
                  <a:rPr lang="cs-CZ" sz="1600" i="1" dirty="0" err="1"/>
                  <a:t>Statistical</a:t>
                </a:r>
                <a:r>
                  <a:rPr lang="cs-CZ" sz="1600" i="1" dirty="0"/>
                  <a:t> </a:t>
                </a:r>
                <a:r>
                  <a:rPr lang="cs-CZ" sz="1600" i="1" dirty="0" err="1"/>
                  <a:t>Methods</a:t>
                </a:r>
                <a:r>
                  <a:rPr lang="cs-CZ" sz="1600" i="1" dirty="0"/>
                  <a:t> in </a:t>
                </a:r>
                <a:r>
                  <a:rPr lang="cs-CZ" sz="1600" i="1" dirty="0" err="1"/>
                  <a:t>Medical</a:t>
                </a:r>
                <a:r>
                  <a:rPr lang="cs-CZ" sz="1600" i="1" dirty="0"/>
                  <a:t> </a:t>
                </a:r>
                <a:r>
                  <a:rPr lang="cs-CZ" sz="1600" i="1" dirty="0" err="1"/>
                  <a:t>Research</a:t>
                </a:r>
                <a:r>
                  <a:rPr lang="cs-CZ" sz="1600" i="1" dirty="0"/>
                  <a:t> [online]. 2016, </a:t>
                </a:r>
                <a:r>
                  <a:rPr lang="cs-CZ" sz="1600" b="1" i="1" dirty="0"/>
                  <a:t>8</a:t>
                </a:r>
                <a:r>
                  <a:rPr lang="cs-CZ" sz="1600" i="1" dirty="0"/>
                  <a:t>(2), 135-160 [cit. 2018-04-16]. DOI: 10.1177/096228029900800204. ISSN 0962-2802. Dostupné z: </a:t>
                </a:r>
                <a:r>
                  <a:rPr lang="cs-CZ" sz="1600" i="1" dirty="0">
                    <a:hlinkClick r:id="rId2"/>
                  </a:rPr>
                  <a:t>http://journals.sagepub.com/doi/10.1177/096228029900800204</a:t>
                </a:r>
                <a:endParaRPr lang="cs-CZ" sz="1600" dirty="0"/>
              </a:p>
              <a:p>
                <a:pPr marL="0" indent="0" algn="ctr">
                  <a:lnSpc>
                    <a:spcPct val="110000"/>
                  </a:lnSpc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14" name="Zástupný symbol pro obsah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2667" y="1346199"/>
                <a:ext cx="11125200" cy="5094605"/>
              </a:xfrm>
              <a:blipFill>
                <a:blip r:embed="rId3"/>
                <a:stretch>
                  <a:fillRect l="-548" t="-1316" r="-712" b="-155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41706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84039" y="2103354"/>
            <a:ext cx="4890786" cy="1482456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Děkuji za pozornost!</a:t>
            </a:r>
            <a:br>
              <a:rPr lang="cs-CZ" dirty="0"/>
            </a:br>
            <a:r>
              <a:rPr lang="cs-CZ" sz="2000" dirty="0" err="1">
                <a:hlinkClick r:id="rId2"/>
              </a:rPr>
              <a:t>martina.litschmannova</a:t>
            </a:r>
            <a:r>
              <a:rPr lang="en-US" sz="2000" dirty="0">
                <a:hlinkClick r:id="rId2"/>
              </a:rPr>
              <a:t>@</a:t>
            </a:r>
            <a:r>
              <a:rPr lang="cs-CZ" sz="2000" dirty="0">
                <a:hlinkClick r:id="rId2"/>
              </a:rPr>
              <a:t>vsb.cz</a:t>
            </a:r>
            <a:endParaRPr lang="cs-CZ" sz="2000" dirty="0"/>
          </a:p>
        </p:txBody>
      </p:sp>
      <p:pic>
        <p:nvPicPr>
          <p:cNvPr id="3" name="Picture 2" descr="http://www.ush.sd/ar/_imgs/go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0" b="7930"/>
          <a:stretch>
            <a:fillRect/>
          </a:stretch>
        </p:blipFill>
        <p:spPr bwMode="auto">
          <a:xfrm>
            <a:off x="7883889" y="2103354"/>
            <a:ext cx="3494026" cy="282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43" y="5403512"/>
            <a:ext cx="5768098" cy="72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53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dvouvýběrové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6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Statistická významnost vs. praktická významnost</a:t>
            </a:r>
          </a:p>
        </p:txBody>
      </p:sp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30763"/>
          </a:xfrm>
        </p:spPr>
        <p:txBody>
          <a:bodyPr>
            <a:noAutofit/>
          </a:bodyPr>
          <a:lstStyle/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>
                <a:ea typeface="Cambria Math"/>
              </a:rPr>
              <a:t>Při použití příliš </a:t>
            </a:r>
            <a:r>
              <a:rPr lang="cs-CZ" b="1" dirty="0">
                <a:solidFill>
                  <a:schemeClr val="accent2"/>
                </a:solidFill>
                <a:ea typeface="Cambria Math"/>
              </a:rPr>
              <a:t>malého rozsahu výběru </a:t>
            </a:r>
            <a:r>
              <a:rPr lang="cs-CZ" dirty="0">
                <a:ea typeface="Cambria Math"/>
              </a:rPr>
              <a:t>bude i prakticky významný efekt označen za statisticky nevýznamný.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>
                <a:ea typeface="Cambria Math"/>
              </a:rPr>
              <a:t>Při použití příliš </a:t>
            </a:r>
            <a:r>
              <a:rPr lang="cs-CZ" b="1" dirty="0">
                <a:solidFill>
                  <a:schemeClr val="accent4"/>
                </a:solidFill>
                <a:ea typeface="Cambria Math"/>
              </a:rPr>
              <a:t>velkého rozsahu výběru </a:t>
            </a:r>
            <a:r>
              <a:rPr lang="cs-CZ" dirty="0">
                <a:ea typeface="Cambria Math"/>
              </a:rPr>
              <a:t>bude i velmi malý efekt (prakticky nevýznamný) označen za statisticky významný.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>
              <a:ea typeface="Cambria Math"/>
            </a:endParaRP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>
              <a:ea typeface="Cambria Math"/>
            </a:endParaRP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>
              <a:ea typeface="Cambria Math"/>
            </a:endParaRP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>
              <a:ea typeface="Cambria Math"/>
            </a:endParaRP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>
              <a:ea typeface="Cambria Math"/>
            </a:endParaRP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>
              <a:ea typeface="Cambria Math"/>
            </a:endParaRP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endParaRPr lang="cs-CZ" dirty="0">
              <a:ea typeface="Cambria Math"/>
            </a:endParaRP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Pomocí testování hypotéz </a:t>
            </a:r>
            <a:r>
              <a:rPr lang="cs-CZ" b="1" dirty="0"/>
              <a:t>se snažíme detekovat </a:t>
            </a:r>
            <a:r>
              <a:rPr lang="cs-CZ" dirty="0"/>
              <a:t>(tj. prokázat jako statisticky významný) takový </a:t>
            </a:r>
            <a:r>
              <a:rPr lang="cs-CZ" b="1" dirty="0"/>
              <a:t>efekt, který je prakticky významný </a:t>
            </a:r>
            <a:r>
              <a:rPr lang="cs-CZ" dirty="0"/>
              <a:t>(má praktickou důležitost) pro určitý řešený problém. (</a:t>
            </a:r>
            <a:r>
              <a:rPr lang="cs-CZ" dirty="0" err="1">
                <a:solidFill>
                  <a:srgbClr val="00A499"/>
                </a:solidFill>
              </a:rPr>
              <a:t>Power</a:t>
            </a:r>
            <a:r>
              <a:rPr lang="cs-CZ" dirty="0">
                <a:solidFill>
                  <a:srgbClr val="00A499"/>
                </a:solidFill>
              </a:rPr>
              <a:t> analýza</a:t>
            </a:r>
            <a:r>
              <a:rPr lang="cs-CZ" dirty="0"/>
              <a:t>)</a:t>
            </a:r>
          </a:p>
          <a:p>
            <a:pPr>
              <a:buClr>
                <a:srgbClr val="00A499"/>
              </a:buClr>
              <a:buFont typeface="Wingdings" panose="05000000000000000000" pitchFamily="2" charset="2"/>
              <a:buChar char="§"/>
            </a:pPr>
            <a:r>
              <a:rPr lang="cs-CZ" dirty="0"/>
              <a:t>Tohoto cíle chceme dosáhnout </a:t>
            </a:r>
            <a:r>
              <a:rPr lang="cs-CZ" b="1" dirty="0"/>
              <a:t>při co nejmenším možném rozsahu výběru </a:t>
            </a:r>
            <a:r>
              <a:rPr lang="cs-CZ" dirty="0"/>
              <a:t>(počtu měřených hodnot). </a:t>
            </a:r>
          </a:p>
          <a:p>
            <a:endParaRPr lang="cs-CZ" dirty="0">
              <a:ea typeface="Cambria Math"/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2190440" y="2716275"/>
          <a:ext cx="7439526" cy="25603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682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4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4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/>
                        <a:t>Statistická významnost </a:t>
                      </a:r>
                    </a:p>
                    <a:p>
                      <a:pPr algn="ctr"/>
                      <a:r>
                        <a:rPr lang="cs-CZ" dirty="0"/>
                        <a:t>(dle výsledku testu)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Ne</a:t>
                      </a:r>
                    </a:p>
                    <a:p>
                      <a:pPr algn="ctr"/>
                      <a:r>
                        <a:rPr lang="cs-CZ" b="1" dirty="0"/>
                        <a:t>(Nezamítáme H</a:t>
                      </a:r>
                      <a:r>
                        <a:rPr lang="cs-CZ" b="1" baseline="-25000" dirty="0"/>
                        <a:t>0</a:t>
                      </a:r>
                      <a:r>
                        <a:rPr lang="cs-CZ" b="1" baseline="0" dirty="0"/>
                        <a:t>)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/>
                        <a:t>Ano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/>
                        <a:t>(Zamítáme H</a:t>
                      </a:r>
                      <a:r>
                        <a:rPr lang="cs-CZ" b="1" baseline="-25000" dirty="0"/>
                        <a:t>0</a:t>
                      </a:r>
                      <a:r>
                        <a:rPr lang="cs-CZ" b="1" baseline="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000">
                <a:tc rowSpan="2"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Praktická významnost</a:t>
                      </a: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/>
                        <a:t>Ne</a:t>
                      </a:r>
                    </a:p>
                    <a:p>
                      <a:pPr algn="ctr"/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OK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accent4"/>
                          </a:solidFill>
                        </a:rPr>
                        <a:t>Příliš velký rozsah výběru?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000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/>
                        <a:t>Ano</a:t>
                      </a:r>
                    </a:p>
                    <a:p>
                      <a:pPr algn="ctr"/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accent2"/>
                          </a:solidFill>
                        </a:rPr>
                        <a:t>Příliš malý rozsah výběru?</a:t>
                      </a:r>
                      <a:endParaRPr lang="cs-CZ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OK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236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dvouvýběrové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7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Test o shodě rozptylů (F test)</a:t>
            </a:r>
          </a:p>
        </p:txBody>
      </p:sp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307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cs-CZ" sz="21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b="1" dirty="0"/>
          </a:p>
          <a:p>
            <a:endParaRPr lang="cs-CZ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ulka 6">
                <a:extLst>
                  <a:ext uri="{FF2B5EF4-FFF2-40B4-BE49-F238E27FC236}">
                    <a16:creationId xmlns:a16="http://schemas.microsoft.com/office/drawing/2014/main" id="{DA241D8F-4587-4088-9148-A3AFA5DA8B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4742258"/>
                  </p:ext>
                </p:extLst>
              </p:nvPr>
            </p:nvGraphicFramePr>
            <p:xfrm>
              <a:off x="442278" y="1346200"/>
              <a:ext cx="11425978" cy="4122420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2048909">
                      <a:extLst>
                        <a:ext uri="{9D8B030D-6E8A-4147-A177-3AD203B41FA5}">
                          <a16:colId xmlns:a16="http://schemas.microsoft.com/office/drawing/2014/main" val="3903632421"/>
                        </a:ext>
                      </a:extLst>
                    </a:gridCol>
                    <a:gridCol w="2234257">
                      <a:extLst>
                        <a:ext uri="{9D8B030D-6E8A-4147-A177-3AD203B41FA5}">
                          <a16:colId xmlns:a16="http://schemas.microsoft.com/office/drawing/2014/main" val="1789714710"/>
                        </a:ext>
                      </a:extLst>
                    </a:gridCol>
                    <a:gridCol w="3038690">
                      <a:extLst>
                        <a:ext uri="{9D8B030D-6E8A-4147-A177-3AD203B41FA5}">
                          <a16:colId xmlns:a16="http://schemas.microsoft.com/office/drawing/2014/main" val="455631459"/>
                        </a:ext>
                      </a:extLst>
                    </a:gridCol>
                    <a:gridCol w="2323777">
                      <a:extLst>
                        <a:ext uri="{9D8B030D-6E8A-4147-A177-3AD203B41FA5}">
                          <a16:colId xmlns:a16="http://schemas.microsoft.com/office/drawing/2014/main" val="3241414172"/>
                        </a:ext>
                      </a:extLst>
                    </a:gridCol>
                    <a:gridCol w="1780345">
                      <a:extLst>
                        <a:ext uri="{9D8B030D-6E8A-4147-A177-3AD203B41FA5}">
                          <a16:colId xmlns:a16="http://schemas.microsoft.com/office/drawing/2014/main" val="2230327048"/>
                        </a:ext>
                      </a:extLst>
                    </a:gridCol>
                  </a:tblGrid>
                  <a:tr h="1437555">
                    <a:tc gridSpan="5"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Mějme dva </a:t>
                          </a: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nezávislé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výběry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cs-CZ" sz="16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cs-CZ" sz="1600" b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cs-CZ" sz="16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cs-CZ" sz="16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cs-CZ" sz="16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6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cs-CZ" sz="16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ze spojitého rozdělení. </a:t>
                          </a: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6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m:rPr>
                                  <m:sty m:val="p"/>
                                </m:rPr>
                                <a:rPr lang="cs-CZ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  <m:r>
                                <a:rPr lang="cs-CZ" sz="16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=1, 2, …, </m:t>
                              </m:r>
                              <m:sSub>
                                <m:sSub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cs-CZ" sz="16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 kde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cs-CZ" sz="16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je rozsah prvního výběru: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cs-CZ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d>
                                <m:d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cs-CZ" sz="1600" b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j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cs-CZ" sz="16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μ</m:t>
                                  </m:r>
                                </m:e>
                                <m:sub>
                                  <m:r>
                                    <a:rPr lang="cs-CZ" sz="16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cs-CZ" sz="16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cs-CZ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d>
                                <m:d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cs-CZ" sz="1600" b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j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cs-CZ" sz="16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cs-CZ" sz="16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cs-CZ" sz="16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cs-CZ" sz="16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m:rPr>
                                  <m:sty m:val="p"/>
                                </m:rPr>
                                <a:rPr lang="cs-CZ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  <m:r>
                                <a:rPr lang="cs-CZ" sz="16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=1, 2, …, </m:t>
                              </m:r>
                              <m:sSub>
                                <m:sSub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cs-CZ" sz="16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 kde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cs-CZ" sz="16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je rozsah druhého výběru: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cs-CZ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d>
                                <m:d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cs-CZ" sz="1600" b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j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cs-CZ" sz="16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μ</m:t>
                                  </m:r>
                                </m:e>
                                <m:sub>
                                  <m:r>
                                    <a:rPr lang="cs-CZ" sz="16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cs-CZ" sz="16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cs-CZ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  <m:d>
                                <m:d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cs-CZ" sz="1600" b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j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cs-CZ" sz="16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cs-CZ" sz="16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cs-CZ" sz="16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l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a</a:t>
                          </a: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předpokládejme, že rozsahy výběrů nepřesahují 5 % velikosti populace, tj.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cs-CZ" sz="16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≤0,05</m:t>
                              </m:r>
                              <m:sSub>
                                <m:sSub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cs-CZ" sz="1600" b="0">
                                  <a:solidFill>
                                    <a:schemeClr val="tx1"/>
                                  </a:solidFill>
                                  <a:effectLst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cs-CZ" sz="1600" b="0">
                                  <a:solidFill>
                                    <a:schemeClr val="tx1"/>
                                  </a:solidFill>
                                  <a:effectLst/>
                                </a:rPr>
                                <m:t>neboli</m:t>
                              </m:r>
                              <m:r>
                                <a:rPr lang="cs-CZ" sz="16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en-US" sz="16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≥20</m:t>
                              </m:r>
                              <m:sSub>
                                <m:sSubPr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</m:sub>
                              </m:sSub>
                              <m:r>
                                <a:rPr lang="cs-CZ" sz="16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cs-CZ" sz="16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pro</m:t>
                              </m:r>
                              <m:r>
                                <a:rPr lang="cs-CZ" sz="16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cs-CZ" sz="1600" b="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  <m:r>
                                <a:rPr lang="cs-CZ" sz="16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6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1,2</m:t>
                                  </m:r>
                                </m:e>
                              </m:d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.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2790817"/>
                      </a:ext>
                    </a:extLst>
                  </a:tr>
                  <a:tr h="63286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chemeClr val="tx1"/>
                              </a:solidFill>
                              <a:effectLst/>
                            </a:rPr>
                            <a:t>Název testu</a:t>
                          </a:r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Nulová hypotéza</a:t>
                          </a:r>
                        </a:p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cs-CZ" sz="1600" b="1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cs-CZ" sz="1600" b="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  <m:r>
                                      <a:rPr lang="cs-CZ" sz="1600" b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cs-CZ" sz="1600" b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ℝ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Další předpoklady testu</a:t>
                          </a:r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Testová statistika </a:t>
                          </a:r>
                          <a14:m>
                            <m:oMath xmlns:m="http://schemas.openxmlformats.org/officeDocument/2006/math">
                              <m:r>
                                <a:rPr lang="cs-CZ" sz="1600" b="1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  <m:d>
                                <m:dPr>
                                  <m:ctrlPr>
                                    <a:rPr lang="cs-CZ" sz="16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16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</m:d>
                            </m:oMath>
                          </a14:m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Nulové rozdělení</a:t>
                          </a:r>
                          <a:endParaRPr lang="cs-CZ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12021434"/>
                      </a:ext>
                    </a:extLst>
                  </a:tr>
                  <a:tr h="205200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chemeClr val="tx1"/>
                              </a:solidFill>
                              <a:effectLst/>
                            </a:rPr>
                            <a:t>Test o shodě rozptylů</a:t>
                          </a:r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71755" marR="7175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s-CZ" sz="160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cs-CZ" sz="16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cs-CZ" sz="16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cs-CZ" sz="16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cs-CZ" sz="16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cs-CZ" sz="160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cs-CZ" sz="16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cs-CZ" sz="16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cs-CZ" sz="160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cs-CZ" sz="16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cs-CZ" sz="160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cs-CZ" sz="1600" b="1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cs-CZ" sz="16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marL="71755" marR="7175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71755" marR="7175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většinou: </a:t>
                          </a:r>
                        </a:p>
                        <a:p>
                          <a:pPr marL="71755" marR="71755"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cs-CZ" sz="1600" b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cs-CZ" sz="1600" b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cs-CZ" sz="16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cs-CZ" sz="1600" b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cs-CZ" sz="1600" b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cs-CZ" sz="1600" b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cs-CZ" sz="1600" b="0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marL="71755" marR="71755" algn="ctr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tj.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cs-CZ" sz="16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cs-CZ" sz="16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cs-CZ" sz="16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cs-CZ" sz="16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cs-CZ" sz="1600" b="0" i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cs-CZ" sz="1600" b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oMath>
                          </a14:m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normalita obou populací 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2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cs-CZ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>
                                      <m:fPr>
                                        <m:ctrlPr>
                                          <a:rPr lang="cs-CZ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cs-CZ" sz="16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6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</m:e>
                                          <m:sub>
                                            <m:r>
                                              <a:rPr lang="cs-CZ" sz="1600" b="1" i="0" smtClea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6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cs-CZ" sz="16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6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6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  <m:r>
                                      <a:rPr lang="en-US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num>
                                  <m:den>
                                    <m:f>
                                      <m:fPr>
                                        <m:ctrlPr>
                                          <a:rPr lang="cs-CZ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cs-CZ" sz="16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6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6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cs-CZ" sz="1600" i="1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6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6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  <m:r>
                                      <a:rPr lang="en-US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cs-CZ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6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−1,</m:t>
                                    </m:r>
                                    <m:sSub>
                                      <m:sSubPr>
                                        <m:ctrlPr>
                                          <a:rPr lang="cs-CZ" sz="1600" i="1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cs-CZ" sz="16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cs-CZ" sz="16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−1 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cs-CZ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2399016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ulka 6">
                <a:extLst>
                  <a:ext uri="{FF2B5EF4-FFF2-40B4-BE49-F238E27FC236}">
                    <a16:creationId xmlns:a16="http://schemas.microsoft.com/office/drawing/2014/main" id="{DA241D8F-4587-4088-9148-A3AFA5DA8BB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4742258"/>
                  </p:ext>
                </p:extLst>
              </p:nvPr>
            </p:nvGraphicFramePr>
            <p:xfrm>
              <a:off x="442278" y="1346200"/>
              <a:ext cx="11425978" cy="4122420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2048909">
                      <a:extLst>
                        <a:ext uri="{9D8B030D-6E8A-4147-A177-3AD203B41FA5}">
                          <a16:colId xmlns:a16="http://schemas.microsoft.com/office/drawing/2014/main" val="3903632421"/>
                        </a:ext>
                      </a:extLst>
                    </a:gridCol>
                    <a:gridCol w="2234257">
                      <a:extLst>
                        <a:ext uri="{9D8B030D-6E8A-4147-A177-3AD203B41FA5}">
                          <a16:colId xmlns:a16="http://schemas.microsoft.com/office/drawing/2014/main" val="1789714710"/>
                        </a:ext>
                      </a:extLst>
                    </a:gridCol>
                    <a:gridCol w="3038690">
                      <a:extLst>
                        <a:ext uri="{9D8B030D-6E8A-4147-A177-3AD203B41FA5}">
                          <a16:colId xmlns:a16="http://schemas.microsoft.com/office/drawing/2014/main" val="455631459"/>
                        </a:ext>
                      </a:extLst>
                    </a:gridCol>
                    <a:gridCol w="2323777">
                      <a:extLst>
                        <a:ext uri="{9D8B030D-6E8A-4147-A177-3AD203B41FA5}">
                          <a16:colId xmlns:a16="http://schemas.microsoft.com/office/drawing/2014/main" val="3241414172"/>
                        </a:ext>
                      </a:extLst>
                    </a:gridCol>
                    <a:gridCol w="1780345">
                      <a:extLst>
                        <a:ext uri="{9D8B030D-6E8A-4147-A177-3AD203B41FA5}">
                          <a16:colId xmlns:a16="http://schemas.microsoft.com/office/drawing/2014/main" val="2230327048"/>
                        </a:ext>
                      </a:extLst>
                    </a:gridCol>
                  </a:tblGrid>
                  <a:tr h="1437555">
                    <a:tc gridSpan="5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" t="-424" r="-107" b="-18813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62790817"/>
                      </a:ext>
                    </a:extLst>
                  </a:tr>
                  <a:tr h="63286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chemeClr val="tx1"/>
                              </a:solidFill>
                              <a:effectLst/>
                            </a:rPr>
                            <a:t>Název testu</a:t>
                          </a:r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1826" t="-225714" r="-319891" b="-32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Další předpoklady testu</a:t>
                          </a:r>
                          <a:endParaRPr lang="cs-CZ" sz="1600" b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15748" t="-225714" r="-77165" b="-32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 dirty="0">
                              <a:solidFill>
                                <a:schemeClr val="tx1"/>
                              </a:solidFill>
                              <a:effectLst/>
                            </a:rPr>
                            <a:t>Nulové rozdělení</a:t>
                          </a:r>
                          <a:endParaRPr lang="cs-CZ" sz="16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12021434"/>
                      </a:ext>
                    </a:extLst>
                  </a:tr>
                  <a:tr h="205200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cs-CZ" sz="1600">
                              <a:solidFill>
                                <a:schemeClr val="tx1"/>
                              </a:solidFill>
                              <a:effectLst/>
                            </a:rPr>
                            <a:t>Test o shodě rozptylů</a:t>
                          </a:r>
                          <a:endParaRPr lang="cs-CZ" sz="160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91826" t="-101484" r="-319891" b="-5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cs-CZ" sz="16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normalita obou populací </a:t>
                          </a:r>
                          <a:endParaRPr lang="cs-CZ" sz="16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15748" t="-101484" r="-77165" b="-5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42466" t="-101484" r="-685" b="-5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2399016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26643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dvouvýběrové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8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1</a:t>
            </a:r>
          </a:p>
        </p:txBody>
      </p:sp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307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cs-CZ" sz="21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b="1" dirty="0"/>
          </a:p>
          <a:p>
            <a:endParaRPr lang="cs-CZ" b="1" dirty="0"/>
          </a:p>
        </p:txBody>
      </p:sp>
      <p:pic>
        <p:nvPicPr>
          <p:cNvPr id="8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4EC0F646-0B36-46AE-A408-EAADF37C5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obsah 1">
            <a:extLst>
              <a:ext uri="{FF2B5EF4-FFF2-40B4-BE49-F238E27FC236}">
                <a16:creationId xmlns:a16="http://schemas.microsoft.com/office/drawing/2014/main" id="{709A46D4-0E16-42E1-A420-DF81EE2CFA11}"/>
              </a:ext>
            </a:extLst>
          </p:cNvPr>
          <p:cNvSpPr txBox="1">
            <a:spLocks/>
          </p:cNvSpPr>
          <p:nvPr/>
        </p:nvSpPr>
        <p:spPr>
          <a:xfrm>
            <a:off x="543696" y="1346199"/>
            <a:ext cx="11125200" cy="5181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dirty="0" err="1">
                <a:solidFill>
                  <a:schemeClr val="tx2"/>
                </a:solidFill>
              </a:rPr>
              <a:t>Podnik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Čoko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používá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dva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typy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strojů</a:t>
            </a:r>
            <a:r>
              <a:rPr lang="en-US" sz="1800" dirty="0">
                <a:solidFill>
                  <a:schemeClr val="tx2"/>
                </a:solidFill>
              </a:rPr>
              <a:t> pro </a:t>
            </a:r>
            <a:r>
              <a:rPr lang="en-US" sz="1800" dirty="0" err="1">
                <a:solidFill>
                  <a:schemeClr val="tx2"/>
                </a:solidFill>
              </a:rPr>
              <a:t>automatické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balení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sušenek</a:t>
            </a:r>
            <a:r>
              <a:rPr lang="en-US" sz="1800" dirty="0">
                <a:solidFill>
                  <a:schemeClr val="tx2"/>
                </a:solidFill>
              </a:rPr>
              <a:t>. </a:t>
            </a:r>
            <a:r>
              <a:rPr lang="en-US" sz="1800" dirty="0" err="1">
                <a:solidFill>
                  <a:schemeClr val="tx2"/>
                </a:solidFill>
              </a:rPr>
              <a:t>Vedoucí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střediska</a:t>
            </a:r>
            <a:r>
              <a:rPr lang="en-US" sz="1800" dirty="0">
                <a:solidFill>
                  <a:schemeClr val="tx2"/>
                </a:solidFill>
              </a:rPr>
              <a:t> je </a:t>
            </a:r>
            <a:r>
              <a:rPr lang="en-US" sz="1800" dirty="0" err="1">
                <a:solidFill>
                  <a:schemeClr val="tx2"/>
                </a:solidFill>
              </a:rPr>
              <a:t>přesvědčen</a:t>
            </a:r>
            <a:r>
              <a:rPr lang="en-US" sz="1800" dirty="0">
                <a:solidFill>
                  <a:schemeClr val="tx2"/>
                </a:solidFill>
              </a:rPr>
              <a:t>, </a:t>
            </a:r>
            <a:r>
              <a:rPr lang="en-US" sz="1800" dirty="0" err="1">
                <a:solidFill>
                  <a:schemeClr val="tx2"/>
                </a:solidFill>
              </a:rPr>
              <a:t>že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variabilita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cs-CZ" sz="1800" dirty="0">
                <a:solidFill>
                  <a:schemeClr val="tx2"/>
                </a:solidFill>
              </a:rPr>
              <a:t>hmotností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sáčků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sušenek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balených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na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těchto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dvou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strojích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není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stejná</a:t>
            </a:r>
            <a:r>
              <a:rPr lang="en-US" sz="1800" dirty="0">
                <a:solidFill>
                  <a:schemeClr val="tx2"/>
                </a:solidFill>
              </a:rPr>
              <a:t>. </a:t>
            </a:r>
            <a:r>
              <a:rPr lang="en-US" sz="1800" dirty="0" err="1">
                <a:solidFill>
                  <a:schemeClr val="tx2"/>
                </a:solidFill>
              </a:rPr>
              <a:t>Bylo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tedy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náhodně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vybráno</a:t>
            </a:r>
            <a:r>
              <a:rPr lang="en-US" sz="1800" dirty="0">
                <a:solidFill>
                  <a:schemeClr val="tx2"/>
                </a:solidFill>
              </a:rPr>
              <a:t> 14 </a:t>
            </a:r>
            <a:r>
              <a:rPr lang="en-US" sz="1800" dirty="0" err="1">
                <a:solidFill>
                  <a:schemeClr val="tx2"/>
                </a:solidFill>
              </a:rPr>
              <a:t>balíčků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sušenek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balených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na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prvním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stroji</a:t>
            </a:r>
            <a:r>
              <a:rPr lang="en-US" sz="1800" dirty="0">
                <a:solidFill>
                  <a:schemeClr val="tx2"/>
                </a:solidFill>
              </a:rPr>
              <a:t> a 8 </a:t>
            </a:r>
            <a:r>
              <a:rPr lang="en-US" sz="1800" dirty="0" err="1">
                <a:solidFill>
                  <a:schemeClr val="tx2"/>
                </a:solidFill>
              </a:rPr>
              <a:t>balených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na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druhém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stroji</a:t>
            </a:r>
            <a:r>
              <a:rPr lang="en-US" sz="1800" dirty="0">
                <a:solidFill>
                  <a:schemeClr val="tx2"/>
                </a:solidFill>
              </a:rPr>
              <a:t>. </a:t>
            </a:r>
            <a:br>
              <a:rPr lang="cs-CZ" sz="1800" dirty="0">
                <a:solidFill>
                  <a:schemeClr val="tx2"/>
                </a:solidFill>
              </a:rPr>
            </a:br>
            <a:r>
              <a:rPr lang="cs-CZ" sz="1800" dirty="0">
                <a:solidFill>
                  <a:schemeClr val="tx2"/>
                </a:solidFill>
              </a:rPr>
              <a:t>a)  Posuďte </a:t>
            </a:r>
            <a:r>
              <a:rPr lang="cs-CZ" sz="1800" b="1" dirty="0">
                <a:solidFill>
                  <a:schemeClr val="tx2"/>
                </a:solidFill>
              </a:rPr>
              <a:t>na základě explorační analýzy</a:t>
            </a:r>
            <a:r>
              <a:rPr lang="en-US" sz="1800" b="1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názor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vedoucího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  <a:r>
              <a:rPr lang="en-US" sz="1800" dirty="0" err="1">
                <a:solidFill>
                  <a:schemeClr val="tx2"/>
                </a:solidFill>
              </a:rPr>
              <a:t>střediska</a:t>
            </a:r>
            <a:r>
              <a:rPr lang="cs-CZ" sz="1800" dirty="0">
                <a:solidFill>
                  <a:schemeClr val="tx2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cs-CZ" sz="1800" b="1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cs-CZ" sz="1800" b="1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1800" b="1" dirty="0"/>
              <a:t>Řešení: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cs-CZ" sz="1800" b="1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cs-CZ" sz="1800" b="1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cs-CZ" sz="1800" b="1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cs-CZ" sz="1800" b="1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cs-CZ" sz="1800" b="1" dirty="0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cs-CZ" sz="1800" b="1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1600" dirty="0"/>
              <a:t>Předpokládáme, že tvrzení vedoucího střediska je opodstatněné. Nyní je vhodné toto tvrzení exaktně ověřit.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cs-CZ" sz="1800" b="1" dirty="0"/>
          </a:p>
          <a:p>
            <a:pPr marL="0" indent="0">
              <a:buFont typeface="Arial" panose="020B0604020202020204" pitchFamily="34" charset="0"/>
              <a:buNone/>
            </a:pPr>
            <a:endParaRPr lang="cs-CZ" sz="1800" b="1" dirty="0"/>
          </a:p>
          <a:p>
            <a:endParaRPr lang="cs-CZ" sz="1800" b="1" dirty="0"/>
          </a:p>
        </p:txBody>
      </p:sp>
      <p:graphicFrame>
        <p:nvGraphicFramePr>
          <p:cNvPr id="10" name="Zástupný symbol pro obsah 3">
            <a:extLst>
              <a:ext uri="{FF2B5EF4-FFF2-40B4-BE49-F238E27FC236}">
                <a16:creationId xmlns:a16="http://schemas.microsoft.com/office/drawing/2014/main" id="{BD91208F-046B-4DEE-BB6F-2F4C2D92FC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175355"/>
              </p:ext>
            </p:extLst>
          </p:nvPr>
        </p:nvGraphicFramePr>
        <p:xfrm>
          <a:off x="579196" y="2590873"/>
          <a:ext cx="11128076" cy="5938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2954">
                  <a:extLst>
                    <a:ext uri="{9D8B030D-6E8A-4147-A177-3AD203B41FA5}">
                      <a16:colId xmlns:a16="http://schemas.microsoft.com/office/drawing/2014/main" val="2957796579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2467754557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38840866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15470213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83667090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781334742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52447389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553604232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2388759558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83777509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45682264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768785664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47494541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796106704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8801505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STROJ 1 (g)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243,2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244,8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253,1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247,5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251,0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251,7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254,0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247,3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253,2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25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STROJ 2 (g)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251,3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249,1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249,9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250,8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251,9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252,2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224383"/>
                  </a:ext>
                </a:extLst>
              </a:tr>
            </a:tbl>
          </a:graphicData>
        </a:graphic>
      </p:graphicFrame>
      <p:pic>
        <p:nvPicPr>
          <p:cNvPr id="11" name="Obrázek 10">
            <a:extLst>
              <a:ext uri="{FF2B5EF4-FFF2-40B4-BE49-F238E27FC236}">
                <a16:creationId xmlns:a16="http://schemas.microsoft.com/office/drawing/2014/main" id="{7AD4BB7A-5B7E-49A9-AAC5-7ADD4AD563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8" t="17288" r="7681" b="23678"/>
          <a:stretch/>
        </p:blipFill>
        <p:spPr>
          <a:xfrm>
            <a:off x="579196" y="3804466"/>
            <a:ext cx="7304611" cy="22601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12BFD9D5-93F0-47B4-BAA4-998C2617BD2D}"/>
                  </a:ext>
                </a:extLst>
              </p:cNvPr>
              <p:cNvSpPr txBox="1"/>
              <p:nvPr/>
            </p:nvSpPr>
            <p:spPr>
              <a:xfrm flipH="1">
                <a:off x="8208882" y="3891750"/>
                <a:ext cx="2319468" cy="1412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b="0" i="1" smtClean="0">
                        <a:latin typeface="Cambria Math" panose="02040503050406030204" pitchFamily="18" charset="0"/>
                      </a:rPr>
                      <m:t>=11,3</m:t>
                    </m:r>
                  </m:oMath>
                </a14:m>
                <a:r>
                  <a:rPr lang="cs-CZ" dirty="0"/>
                  <a:t>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,1 </m:t>
                    </m:r>
                  </m:oMath>
                </a14:m>
                <a:r>
                  <a:rPr lang="cs-CZ" dirty="0"/>
                  <a:t> </a:t>
                </a:r>
              </a:p>
              <a:p>
                <a:endParaRPr lang="cs-CZ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cs-CZ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cs-CZ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=10,1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≫2</m:t>
                    </m:r>
                  </m:oMath>
                </a14:m>
                <a:r>
                  <a:rPr lang="cs-CZ" dirty="0"/>
                  <a:t> </a:t>
                </a:r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12BFD9D5-93F0-47B4-BAA4-998C2617B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208882" y="3891750"/>
                <a:ext cx="2319468" cy="14126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A97249A6-E4FC-4D57-B406-FFDBE49E7573}"/>
                  </a:ext>
                </a:extLst>
              </p:cNvPr>
              <p:cNvSpPr txBox="1"/>
              <p:nvPr/>
            </p:nvSpPr>
            <p:spPr>
              <a:xfrm>
                <a:off x="8220928" y="5440148"/>
                <a:ext cx="1670209" cy="372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sz="1800" dirty="0">
                    <a:solidFill>
                      <a:srgbClr val="00A499"/>
                    </a:solidFill>
                  </a:rPr>
                  <a:t>Volíme</a:t>
                </a:r>
                <a:r>
                  <a:rPr lang="en-US" sz="1800" dirty="0">
                    <a:solidFill>
                      <a:srgbClr val="00A499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sz="1800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cs-CZ" sz="1800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sz="1800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800" b="0" i="1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cs-CZ" sz="1600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600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sz="1600" i="1">
                            <a:solidFill>
                              <a:srgbClr val="00A499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600" b="1" i="0" smtClean="0">
                        <a:solidFill>
                          <a:srgbClr val="00A499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cs-CZ" sz="1600" b="1" dirty="0">
                  <a:solidFill>
                    <a:srgbClr val="00A499"/>
                  </a:solidFill>
                </a:endParaRPr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A97249A6-E4FC-4D57-B406-FFDBE49E7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0928" y="5440148"/>
                <a:ext cx="1670209" cy="372538"/>
              </a:xfrm>
              <a:prstGeom prst="rect">
                <a:avLst/>
              </a:prstGeom>
              <a:blipFill>
                <a:blip r:embed="rId5"/>
                <a:stretch>
                  <a:fillRect l="-3285" t="-6452" b="-2419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606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Litschmannová Martina, 2020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Vybrané </a:t>
            </a:r>
            <a:r>
              <a:rPr lang="cs-CZ" dirty="0" err="1"/>
              <a:t>dvouvýběrové</a:t>
            </a:r>
            <a:r>
              <a:rPr lang="cs-CZ" dirty="0"/>
              <a:t> testy parametrických hypotéz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332-A05E-4824-9942-9D2DF7C9C141}" type="slidenum">
              <a:rPr lang="cs-CZ" smtClean="0"/>
              <a:pPr/>
              <a:t>9</a:t>
            </a:fld>
            <a:r>
              <a:rPr lang="cs-CZ" dirty="0"/>
              <a:t> / 54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Příklad 1</a:t>
            </a:r>
          </a:p>
        </p:txBody>
      </p:sp>
      <p:sp>
        <p:nvSpPr>
          <p:cNvPr id="14" name="Zástupný symbol pro obsah 1"/>
          <p:cNvSpPr>
            <a:spLocks noGrp="1"/>
          </p:cNvSpPr>
          <p:nvPr>
            <p:ph idx="1"/>
          </p:nvPr>
        </p:nvSpPr>
        <p:spPr>
          <a:xfrm>
            <a:off x="592667" y="1346200"/>
            <a:ext cx="11125200" cy="483076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cs-CZ" sz="21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  <p:pic>
        <p:nvPicPr>
          <p:cNvPr id="8" name="Picture 2" descr="http://files.ccdr4.webnode.cz/200000032-b5c58b7b8e/FotkyFoto_fb%20pan%C3%A1%C4%8Dek%20otazn%C3%ADk.jpg">
            <a:extLst>
              <a:ext uri="{FF2B5EF4-FFF2-40B4-BE49-F238E27FC236}">
                <a16:creationId xmlns:a16="http://schemas.microsoft.com/office/drawing/2014/main" id="{4EC0F646-0B36-46AE-A408-EAADF37C5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653" y="5511800"/>
            <a:ext cx="765747" cy="97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Zástupný symbol pro obsah 1">
                <a:extLst>
                  <a:ext uri="{FF2B5EF4-FFF2-40B4-BE49-F238E27FC236}">
                    <a16:creationId xmlns:a16="http://schemas.microsoft.com/office/drawing/2014/main" id="{709A46D4-0E16-42E1-A420-DF81EE2CFA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3696" y="1346199"/>
                <a:ext cx="11125200" cy="518172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1800" dirty="0">
                    <a:solidFill>
                      <a:schemeClr val="tx2"/>
                    </a:solidFill>
                  </a:rPr>
                  <a:t>Podnik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Čoko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používá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dva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typy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pro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automatické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Vedoucí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střediska</a:t>
                </a:r>
                <a:r>
                  <a:rPr lang="en-US" sz="1800" dirty="0">
                    <a:solidFill>
                      <a:schemeClr val="tx2"/>
                    </a:solidFill>
                  </a:rPr>
                  <a:t> je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přesvědčen</a:t>
                </a:r>
                <a:r>
                  <a:rPr lang="en-US" sz="1800" dirty="0">
                    <a:solidFill>
                      <a:schemeClr val="tx2"/>
                    </a:solidFill>
                  </a:rPr>
                  <a:t>,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že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variabilita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cs-CZ" sz="1800" dirty="0">
                    <a:solidFill>
                      <a:schemeClr val="tx2"/>
                    </a:solidFill>
                  </a:rPr>
                  <a:t>hmotností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sáčků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těchto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dvou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strojích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není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stejná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Bylo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tedy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náhodně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vybráno</a:t>
                </a:r>
                <a:r>
                  <a:rPr lang="en-US" sz="1800" dirty="0">
                    <a:solidFill>
                      <a:schemeClr val="tx2"/>
                    </a:solidFill>
                  </a:rPr>
                  <a:t> 14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balíčků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sušenek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prvním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stroji</a:t>
                </a:r>
                <a:r>
                  <a:rPr lang="en-US" sz="1800" dirty="0">
                    <a:solidFill>
                      <a:schemeClr val="tx2"/>
                    </a:solidFill>
                  </a:rPr>
                  <a:t> a 8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balených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na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druhém</a:t>
                </a:r>
                <a:r>
                  <a:rPr lang="en-US" sz="1800" dirty="0">
                    <a:solidFill>
                      <a:schemeClr val="tx2"/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/>
                    </a:solidFill>
                  </a:rPr>
                  <a:t>stroji</a:t>
                </a:r>
                <a:r>
                  <a:rPr lang="en-US" sz="1800" dirty="0">
                    <a:solidFill>
                      <a:schemeClr val="tx2"/>
                    </a:solidFill>
                  </a:rPr>
                  <a:t>. </a:t>
                </a:r>
                <a:br>
                  <a:rPr lang="cs-CZ" sz="1800" dirty="0">
                    <a:solidFill>
                      <a:schemeClr val="tx2"/>
                    </a:solidFill>
                  </a:rPr>
                </a:br>
                <a:r>
                  <a:rPr lang="cs-CZ" sz="1800" dirty="0">
                    <a:solidFill>
                      <a:schemeClr val="tx2"/>
                    </a:solidFill>
                  </a:rPr>
                  <a:t>b) Posuďte názor vedoucího střediska </a:t>
                </a:r>
                <a:r>
                  <a:rPr lang="cs-CZ" sz="1800" b="1" dirty="0">
                    <a:solidFill>
                      <a:schemeClr val="tx2"/>
                    </a:solidFill>
                  </a:rPr>
                  <a:t>na základě intervalového odhadu </a:t>
                </a:r>
                <a:r>
                  <a:rPr lang="cs-CZ" sz="1800" dirty="0">
                    <a:solidFill>
                      <a:schemeClr val="tx2"/>
                    </a:solidFill>
                  </a:rPr>
                  <a:t>poměru rozptylů na 3% hladině významnosti .</a:t>
                </a:r>
                <a:endParaRPr lang="cs-CZ" sz="1800" b="1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cs-CZ" sz="1800" b="1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cs-CZ" sz="800" b="1" dirty="0">
                  <a:solidFill>
                    <a:schemeClr val="tx2"/>
                  </a:solidFill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cs-CZ" sz="1800" b="1" dirty="0"/>
                  <a:t>Řešení: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cs-CZ" sz="1800" dirty="0">
                    <a:solidFill>
                      <a:srgbClr val="00A499"/>
                    </a:solidFill>
                  </a:rPr>
                  <a:t>Bodový odhad</a:t>
                </a:r>
                <a:r>
                  <a:rPr lang="cs-CZ" sz="1800" b="1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cs-CZ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16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cs-CZ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cs-CZ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cs-CZ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cs-CZ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=10,1</m:t>
                    </m:r>
                  </m:oMath>
                </a14:m>
                <a:r>
                  <a:rPr lang="cs-CZ" sz="1600" dirty="0"/>
                  <a:t> </a:t>
                </a:r>
                <a:r>
                  <a:rPr lang="cs-CZ" sz="1800" b="1" dirty="0"/>
                  <a:t> </a:t>
                </a:r>
                <a:r>
                  <a:rPr lang="cs-CZ" sz="1800" dirty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800" b="0" i="1">
                        <a:latin typeface="Cambria Math" panose="02040503050406030204" pitchFamily="18" charset="0"/>
                      </a:rPr>
                      <m:t>=11,3</m:t>
                    </m:r>
                    <m:r>
                      <a:rPr lang="cs-CZ" sz="1800" b="0">
                        <a:latin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cs-CZ" sz="1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cs-CZ" sz="18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cs-CZ" sz="1800" b="0" i="1">
                        <a:latin typeface="Cambria Math" panose="02040503050406030204" pitchFamily="18" charset="0"/>
                      </a:rPr>
                      <m:t>=1,1 </m:t>
                    </m:r>
                  </m:oMath>
                </a14:m>
                <a:r>
                  <a:rPr lang="cs-CZ" sz="1800" dirty="0"/>
                  <a:t>)</a:t>
                </a:r>
                <a:endParaRPr lang="cs-CZ" sz="1800" b="1" dirty="0"/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cs-CZ" sz="1800" b="1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cs-CZ" sz="1800" b="1" dirty="0"/>
              </a:p>
              <a:p>
                <a:endParaRPr lang="cs-CZ" sz="1800" b="1" dirty="0"/>
              </a:p>
            </p:txBody>
          </p:sp>
        </mc:Choice>
        <mc:Fallback xmlns="">
          <p:sp>
            <p:nvSpPr>
              <p:cNvPr id="9" name="Zástupný symbol pro obsah 1">
                <a:extLst>
                  <a:ext uri="{FF2B5EF4-FFF2-40B4-BE49-F238E27FC236}">
                    <a16:creationId xmlns:a16="http://schemas.microsoft.com/office/drawing/2014/main" id="{709A46D4-0E16-42E1-A420-DF81EE2CF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96" y="1346199"/>
                <a:ext cx="11125200" cy="5181721"/>
              </a:xfrm>
              <a:prstGeom prst="rect">
                <a:avLst/>
              </a:prstGeom>
              <a:blipFill>
                <a:blip r:embed="rId3"/>
                <a:stretch>
                  <a:fillRect l="-438" t="-706" r="-4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Zástupný symbol pro obsah 3">
            <a:extLst>
              <a:ext uri="{FF2B5EF4-FFF2-40B4-BE49-F238E27FC236}">
                <a16:creationId xmlns:a16="http://schemas.microsoft.com/office/drawing/2014/main" id="{BD91208F-046B-4DEE-BB6F-2F4C2D92FC34}"/>
              </a:ext>
            </a:extLst>
          </p:cNvPr>
          <p:cNvGraphicFramePr>
            <a:graphicFrameLocks/>
          </p:cNvGraphicFramePr>
          <p:nvPr/>
        </p:nvGraphicFramePr>
        <p:xfrm>
          <a:off x="579196" y="2590873"/>
          <a:ext cx="11128076" cy="5938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2954">
                  <a:extLst>
                    <a:ext uri="{9D8B030D-6E8A-4147-A177-3AD203B41FA5}">
                      <a16:colId xmlns:a16="http://schemas.microsoft.com/office/drawing/2014/main" val="2957796579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2467754557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38840866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15470213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83667090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781334742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524473891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553604232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2388759558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83777509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45682264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3768785664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474945410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796106704"/>
                    </a:ext>
                  </a:extLst>
                </a:gridCol>
                <a:gridCol w="703223">
                  <a:extLst>
                    <a:ext uri="{9D8B030D-6E8A-4147-A177-3AD203B41FA5}">
                      <a16:colId xmlns:a16="http://schemas.microsoft.com/office/drawing/2014/main" val="18801505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STROJ 1 (g)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243,2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244,8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253,1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247,5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251,0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251,7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254,0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252,8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252,5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247,3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250,9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253,2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252,7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25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STROJ 2 (g)</a:t>
                      </a:r>
                      <a:endParaRPr lang="cs-CZ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F5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250,2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250,1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251,3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249,1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249,9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250,8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251,9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252,2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cs-CZ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5224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07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38315</TotalTime>
  <Words>6662</Words>
  <Application>Microsoft Office PowerPoint</Application>
  <PresentationFormat>Širokoúhlá obrazovka</PresentationFormat>
  <Paragraphs>1673</Paragraphs>
  <Slides>54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54</vt:i4>
      </vt:variant>
    </vt:vector>
  </HeadingPairs>
  <TitlesOfParts>
    <vt:vector size="62" baseType="lpstr">
      <vt:lpstr>Arial</vt:lpstr>
      <vt:lpstr>Calibri</vt:lpstr>
      <vt:lpstr>Calibri Light</vt:lpstr>
      <vt:lpstr>Cambria Math</vt:lpstr>
      <vt:lpstr>Times New Roman</vt:lpstr>
      <vt:lpstr>Wingdings</vt:lpstr>
      <vt:lpstr>Vlastní návrh</vt:lpstr>
      <vt:lpstr>1_Vlastní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Martina Litschmannová</dc:creator>
  <cp:lastModifiedBy>Martina Litschmannová</cp:lastModifiedBy>
  <cp:revision>527</cp:revision>
  <dcterms:created xsi:type="dcterms:W3CDTF">2019-08-14T09:45:45Z</dcterms:created>
  <dcterms:modified xsi:type="dcterms:W3CDTF">2020-04-21T12:11:04Z</dcterms:modified>
</cp:coreProperties>
</file>