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1" r:id="rId2"/>
  </p:sldMasterIdLst>
  <p:notesMasterIdLst>
    <p:notesMasterId r:id="rId77"/>
  </p:notesMasterIdLst>
  <p:handoutMasterIdLst>
    <p:handoutMasterId r:id="rId78"/>
  </p:handoutMasterIdLst>
  <p:sldIdLst>
    <p:sldId id="259" r:id="rId3"/>
    <p:sldId id="730" r:id="rId4"/>
    <p:sldId id="733" r:id="rId5"/>
    <p:sldId id="306" r:id="rId6"/>
    <p:sldId id="321" r:id="rId7"/>
    <p:sldId id="323" r:id="rId8"/>
    <p:sldId id="831" r:id="rId9"/>
    <p:sldId id="324" r:id="rId10"/>
    <p:sldId id="832" r:id="rId11"/>
    <p:sldId id="833" r:id="rId12"/>
    <p:sldId id="325" r:id="rId13"/>
    <p:sldId id="327" r:id="rId14"/>
    <p:sldId id="328" r:id="rId15"/>
    <p:sldId id="330" r:id="rId16"/>
    <p:sldId id="365" r:id="rId17"/>
    <p:sldId id="847" r:id="rId18"/>
    <p:sldId id="846" r:id="rId19"/>
    <p:sldId id="854" r:id="rId20"/>
    <p:sldId id="329" r:id="rId21"/>
    <p:sldId id="332" r:id="rId22"/>
    <p:sldId id="333" r:id="rId23"/>
    <p:sldId id="334" r:id="rId24"/>
    <p:sldId id="335" r:id="rId25"/>
    <p:sldId id="336" r:id="rId26"/>
    <p:sldId id="339" r:id="rId27"/>
    <p:sldId id="340" r:id="rId28"/>
    <p:sldId id="353" r:id="rId29"/>
    <p:sldId id="338" r:id="rId30"/>
    <p:sldId id="342" r:id="rId31"/>
    <p:sldId id="343" r:id="rId32"/>
    <p:sldId id="341" r:id="rId33"/>
    <p:sldId id="345" r:id="rId34"/>
    <p:sldId id="346" r:id="rId35"/>
    <p:sldId id="344" r:id="rId36"/>
    <p:sldId id="352" r:id="rId37"/>
    <p:sldId id="347" r:id="rId38"/>
    <p:sldId id="364" r:id="rId39"/>
    <p:sldId id="363" r:id="rId40"/>
    <p:sldId id="355" r:id="rId41"/>
    <p:sldId id="354" r:id="rId42"/>
    <p:sldId id="421" r:id="rId43"/>
    <p:sldId id="422" r:id="rId44"/>
    <p:sldId id="357" r:id="rId45"/>
    <p:sldId id="348" r:id="rId46"/>
    <p:sldId id="359" r:id="rId47"/>
    <p:sldId id="358" r:id="rId48"/>
    <p:sldId id="367" r:id="rId49"/>
    <p:sldId id="368" r:id="rId50"/>
    <p:sldId id="369" r:id="rId51"/>
    <p:sldId id="370" r:id="rId52"/>
    <p:sldId id="372" r:id="rId53"/>
    <p:sldId id="373" r:id="rId54"/>
    <p:sldId id="375" r:id="rId55"/>
    <p:sldId id="433" r:id="rId56"/>
    <p:sldId id="834" r:id="rId57"/>
    <p:sldId id="434" r:id="rId58"/>
    <p:sldId id="837" r:id="rId59"/>
    <p:sldId id="838" r:id="rId60"/>
    <p:sldId id="839" r:id="rId61"/>
    <p:sldId id="842" r:id="rId62"/>
    <p:sldId id="848" r:id="rId63"/>
    <p:sldId id="840" r:id="rId64"/>
    <p:sldId id="841" r:id="rId65"/>
    <p:sldId id="843" r:id="rId66"/>
    <p:sldId id="844" r:id="rId67"/>
    <p:sldId id="845" r:id="rId68"/>
    <p:sldId id="849" r:id="rId69"/>
    <p:sldId id="851" r:id="rId70"/>
    <p:sldId id="376" r:id="rId71"/>
    <p:sldId id="852" r:id="rId72"/>
    <p:sldId id="381" r:id="rId73"/>
    <p:sldId id="382" r:id="rId74"/>
    <p:sldId id="853" r:id="rId75"/>
    <p:sldId id="547" r:id="rId7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a Litschmannová" initials="M" lastIdx="1" clrIdx="0">
    <p:extLst>
      <p:ext uri="{19B8F6BF-5375-455C-9EA6-DF929625EA0E}">
        <p15:presenceInfo xmlns:p15="http://schemas.microsoft.com/office/powerpoint/2012/main" userId="Martina Litschmannov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99"/>
    <a:srgbClr val="CEF5F6"/>
    <a:srgbClr val="B6ECE6"/>
    <a:srgbClr val="D1F3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8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086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commentAuthors" Target="commentAuthor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handoutMaster" Target="handoutMasters/handoutMaster1.xml"/><Relationship Id="rId8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593D7-CC47-4C97-85AA-DEC62DBCBC42}" type="datetimeFigureOut">
              <a:rPr lang="cs-CZ" smtClean="0"/>
              <a:t>21.04.2020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010F3-9304-47CE-BBAF-C01A528D71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8180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3CADA-E0D7-462E-B257-F097299824C9}" type="datetimeFigureOut">
              <a:rPr lang="cs-CZ" smtClean="0"/>
              <a:t>21.04.2020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CA400-FF9F-4372-9083-93153931DC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6222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6962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2020,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920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2020,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9345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2020,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9895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A89A0-E3F2-4E50-B219-20B93D75FC5A}" type="datetime1">
              <a:rPr lang="cs-CZ" smtClean="0"/>
              <a:t>21.04.2020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A01A-5E05-42C2-8465-186D54A8145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819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801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2620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Náhodný vektor</a:t>
            </a:r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‹#›</a:t>
            </a:fld>
            <a:r>
              <a:rPr lang="cs-CZ" dirty="0"/>
              <a:t> / 74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3" hasCustomPrompt="1"/>
          </p:nvPr>
        </p:nvSpPr>
        <p:spPr>
          <a:xfrm>
            <a:off x="322263" y="363538"/>
            <a:ext cx="10861675" cy="736600"/>
          </a:xfrm>
        </p:spPr>
        <p:txBody>
          <a:bodyPr anchor="ctr">
            <a:normAutofit/>
          </a:bodyPr>
          <a:lstStyle>
            <a:lvl1pPr marL="0" indent="0">
              <a:buNone/>
              <a:defRPr sz="3600">
                <a:solidFill>
                  <a:srgbClr val="00A499"/>
                </a:solidFill>
              </a:defRPr>
            </a:lvl1pPr>
          </a:lstStyle>
          <a:p>
            <a:pPr lvl="0"/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1094818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2020,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4093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2020,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1922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2020,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8210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2020,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5508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2020,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0747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2020,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1501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1500162" y="2290104"/>
            <a:ext cx="939494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3200" dirty="0">
                <a:solidFill>
                  <a:srgbClr val="00A499"/>
                </a:solidFill>
              </a:rPr>
              <a:t>Úvod do testování hypotéz</a:t>
            </a:r>
            <a:endParaRPr lang="en-US" sz="3200" dirty="0">
              <a:solidFill>
                <a:srgbClr val="00A499"/>
              </a:solidFill>
            </a:endParaRPr>
          </a:p>
          <a:p>
            <a:pPr algn="ctr"/>
            <a:r>
              <a:rPr lang="cs-CZ" sz="3200" dirty="0">
                <a:solidFill>
                  <a:srgbClr val="00A499"/>
                </a:solidFill>
              </a:rPr>
              <a:t>a</a:t>
            </a:r>
            <a:r>
              <a:rPr lang="en-US" sz="3200" dirty="0">
                <a:solidFill>
                  <a:srgbClr val="00A499"/>
                </a:solidFill>
              </a:rPr>
              <a:t> v</a:t>
            </a:r>
            <a:r>
              <a:rPr lang="cs-CZ" sz="3200" dirty="0">
                <a:solidFill>
                  <a:srgbClr val="00A499"/>
                </a:solidFill>
              </a:rPr>
              <a:t>y</a:t>
            </a:r>
            <a:r>
              <a:rPr lang="en-US" sz="3200" dirty="0">
                <a:solidFill>
                  <a:srgbClr val="00A499"/>
                </a:solidFill>
              </a:rPr>
              <a:t>bran</a:t>
            </a:r>
            <a:r>
              <a:rPr lang="cs-CZ" sz="3200" dirty="0">
                <a:solidFill>
                  <a:srgbClr val="00A499"/>
                </a:solidFill>
              </a:rPr>
              <a:t>é </a:t>
            </a:r>
            <a:r>
              <a:rPr lang="cs-CZ" sz="3200" dirty="0" err="1">
                <a:solidFill>
                  <a:srgbClr val="00A499"/>
                </a:solidFill>
              </a:rPr>
              <a:t>jednovýběrové</a:t>
            </a:r>
            <a:r>
              <a:rPr lang="cs-CZ" sz="3200" dirty="0">
                <a:solidFill>
                  <a:srgbClr val="00A499"/>
                </a:solidFill>
              </a:rPr>
              <a:t> testy parametrických hypotéz</a:t>
            </a:r>
          </a:p>
        </p:txBody>
      </p:sp>
      <p:sp>
        <p:nvSpPr>
          <p:cNvPr id="11" name="Obdélník 10"/>
          <p:cNvSpPr/>
          <p:nvPr userDrawn="1"/>
        </p:nvSpPr>
        <p:spPr>
          <a:xfrm>
            <a:off x="4542117" y="3390047"/>
            <a:ext cx="31283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/>
              <a:t>Martina </a:t>
            </a:r>
            <a:r>
              <a:rPr lang="cs-CZ" sz="2400" dirty="0" err="1"/>
              <a:t>Litschmannová</a:t>
            </a:r>
            <a:endParaRPr lang="cs-CZ" sz="2400" dirty="0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82660" y="5201178"/>
            <a:ext cx="5847273" cy="864000"/>
          </a:xfrm>
          <a:prstGeom prst="rect">
            <a:avLst/>
          </a:prstGeom>
        </p:spPr>
      </p:pic>
      <p:sp>
        <p:nvSpPr>
          <p:cNvPr id="13" name="Obdélník 12"/>
          <p:cNvSpPr/>
          <p:nvPr userDrawn="1"/>
        </p:nvSpPr>
        <p:spPr>
          <a:xfrm>
            <a:off x="10296" y="6527920"/>
            <a:ext cx="12192000" cy="330080"/>
          </a:xfrm>
          <a:prstGeom prst="rect">
            <a:avLst/>
          </a:prstGeom>
          <a:solidFill>
            <a:srgbClr val="00A499"/>
          </a:solidFill>
          <a:ln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 userDrawn="1"/>
        </p:nvSpPr>
        <p:spPr>
          <a:xfrm>
            <a:off x="0" y="8949"/>
            <a:ext cx="12192000" cy="330080"/>
          </a:xfrm>
          <a:prstGeom prst="rect">
            <a:avLst/>
          </a:prstGeom>
          <a:solidFill>
            <a:srgbClr val="00A499"/>
          </a:solidFill>
          <a:ln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446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92667" y="1346200"/>
            <a:ext cx="11125200" cy="483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0" y="6527920"/>
            <a:ext cx="12192000" cy="330080"/>
          </a:xfrm>
          <a:prstGeom prst="rect">
            <a:avLst/>
          </a:prstGeom>
          <a:solidFill>
            <a:srgbClr val="00A499"/>
          </a:solidFill>
          <a:ln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400" dirty="0"/>
          </a:p>
        </p:txBody>
      </p:sp>
      <p:sp>
        <p:nvSpPr>
          <p:cNvPr id="8" name="Nadpis 1"/>
          <p:cNvSpPr txBox="1">
            <a:spLocks/>
          </p:cNvSpPr>
          <p:nvPr userDrawn="1"/>
        </p:nvSpPr>
        <p:spPr>
          <a:xfrm>
            <a:off x="0" y="330081"/>
            <a:ext cx="12192000" cy="787400"/>
          </a:xfrm>
          <a:prstGeom prst="rect">
            <a:avLst/>
          </a:prstGeom>
          <a:solidFill>
            <a:srgbClr val="D0EFF0"/>
          </a:solidFill>
          <a:ln>
            <a:solidFill>
              <a:srgbClr val="D0EFF0"/>
            </a:solidFill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A499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9" name="Obdélník 8"/>
          <p:cNvSpPr/>
          <p:nvPr userDrawn="1"/>
        </p:nvSpPr>
        <p:spPr>
          <a:xfrm>
            <a:off x="0" y="1"/>
            <a:ext cx="12192000" cy="330080"/>
          </a:xfrm>
          <a:prstGeom prst="rect">
            <a:avLst/>
          </a:prstGeom>
          <a:solidFill>
            <a:srgbClr val="00A499"/>
          </a:solidFill>
          <a:ln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14130" y1="48375" x2="14130" y2="48375"/>
                        <a14:foregroundMark x1="49638" y1="64621" x2="49638" y2="64621"/>
                        <a14:foregroundMark x1="70652" y1="63177" x2="70652" y2="63177"/>
                        <a14:foregroundMark x1="87319" y1="42960" x2="87319" y2="429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94533" y="426243"/>
            <a:ext cx="652217" cy="654580"/>
          </a:xfrm>
          <a:prstGeom prst="rect">
            <a:avLst/>
          </a:prstGeom>
        </p:spPr>
      </p:pic>
      <p:sp>
        <p:nvSpPr>
          <p:cNvPr id="10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206575" y="6527920"/>
            <a:ext cx="2743200" cy="321493"/>
          </a:xfrm>
          <a:prstGeom prst="rect">
            <a:avLst/>
          </a:prstGeom>
        </p:spPr>
        <p:txBody>
          <a:bodyPr anchor="ctr"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Litschmannová Martina, 2020,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48896" y="6527920"/>
            <a:ext cx="4114800" cy="330080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Test obecných znalostí</a:t>
            </a:r>
          </a:p>
        </p:txBody>
      </p:sp>
      <p:sp>
        <p:nvSpPr>
          <p:cNvPr id="12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203550" y="6538298"/>
            <a:ext cx="2743200" cy="330080"/>
          </a:xfrm>
          <a:prstGeom prst="rect">
            <a:avLst/>
          </a:prstGeom>
        </p:spPr>
        <p:txBody>
          <a:bodyPr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9BFF8332-A05E-4824-9942-9D2DF7C9C141}" type="slidenum">
              <a:rPr lang="cs-CZ" smtClean="0"/>
              <a:pPr/>
              <a:t>‹#›</a:t>
            </a:fld>
            <a:r>
              <a:rPr lang="cs-CZ" dirty="0"/>
              <a:t> / 26</a:t>
            </a:r>
          </a:p>
        </p:txBody>
      </p:sp>
    </p:spTree>
    <p:extLst>
      <p:ext uri="{BB962C8B-B14F-4D97-AF65-F5344CB8AC3E}">
        <p14:creationId xmlns:p14="http://schemas.microsoft.com/office/powerpoint/2010/main" val="3378790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8" r:id="rId12"/>
    <p:sldLayoutId id="2147483679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darc.org/statisticalHelp/advancedStatisticalTopics/convidenceVsHypothesis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hyperlink" Target="http://botanika.bf.jcu.cz/suspa/vyuka/materialy/KAP2.pdf" TargetMode="Externa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hyperlink" Target="mailto:martina.litschmannova@vsb.cz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467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testování hypotéz a </a:t>
            </a:r>
            <a:r>
              <a:rPr lang="cs-CZ" dirty="0" err="1"/>
              <a:t>jednovýběrové</a:t>
            </a:r>
            <a:r>
              <a:rPr lang="cs-CZ" dirty="0"/>
              <a:t> testy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10</a:t>
            </a:fld>
            <a:r>
              <a:rPr lang="cs-CZ" dirty="0"/>
              <a:t> / 74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Terminologie v praxi (2.2)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ástupný symbol pro obsah 2">
                <a:extLst>
                  <a:ext uri="{FF2B5EF4-FFF2-40B4-BE49-F238E27FC236}">
                    <a16:creationId xmlns:a16="http://schemas.microsoft.com/office/drawing/2014/main" id="{9500F427-E571-4832-B681-887B11BE89A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8547" y="1458310"/>
                <a:ext cx="11125200" cy="48307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cs-CZ" b="1" dirty="0"/>
                  <a:t>Zadání problému</a:t>
                </a:r>
                <a:r>
                  <a:rPr lang="cs-CZ" i="1" dirty="0"/>
                  <a:t>: </a:t>
                </a:r>
                <a:r>
                  <a:rPr lang="cs-CZ" dirty="0"/>
                  <a:t>Ověřte, zda průměrný plat v ČR je větší než 24 000,- Kč.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cs-CZ" dirty="0"/>
                  <a:t> ----------------------------------------------------------------------------------------------------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cs-CZ" b="1" dirty="0"/>
                  <a:t>Populace</a:t>
                </a:r>
                <a:r>
                  <a:rPr lang="cs-CZ" dirty="0"/>
                  <a:t> (základní soubor): všichni občané ČR pobírající mzdu</a:t>
                </a:r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cs-CZ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cs-CZ" b="1" dirty="0"/>
                  <a:t>Sledovaný statistický znak</a:t>
                </a:r>
                <a:r>
                  <a:rPr lang="cs-CZ" i="1" dirty="0"/>
                  <a:t> </a:t>
                </a:r>
                <a:r>
                  <a:rPr lang="cs-CZ" dirty="0"/>
                  <a:t>(náhodná veličina): mzda</a:t>
                </a:r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b="1" dirty="0"/>
                  <a:t>Nulová hypotéza </a:t>
                </a:r>
                <a14:m>
                  <m:oMath xmlns:m="http://schemas.openxmlformats.org/officeDocument/2006/math">
                    <m:r>
                      <a:rPr lang="cs-CZ" b="1" i="1" dirty="0" smtClean="0">
                        <a:latin typeface="Cambria Math" panose="02040503050406030204" pitchFamily="18" charset="0"/>
                      </a:rPr>
                      <m:t>𝑯</m:t>
                    </m:r>
                    <m:r>
                      <a:rPr lang="cs-CZ" b="1" i="1" baseline="-25000" dirty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cs-CZ" dirty="0"/>
                  <a:t>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𝜇</m:t>
                    </m:r>
                    <m:r>
                      <a:rPr lang="cs-CZ" i="1">
                        <a:latin typeface="Cambria Math"/>
                      </a:rPr>
                      <m:t>=24 000</m:t>
                    </m:r>
                  </m:oMath>
                </a14:m>
                <a:r>
                  <a:rPr lang="cs-CZ" dirty="0"/>
                  <a:t> </a:t>
                </a:r>
              </a:p>
              <a:p>
                <a:pPr marL="0" indent="0">
                  <a:buNone/>
                </a:pPr>
                <a:r>
                  <a:rPr lang="cs-CZ" dirty="0"/>
                  <a:t>(fakticky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𝜇</m:t>
                    </m:r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cs-CZ" i="1">
                        <a:latin typeface="Cambria Math"/>
                      </a:rPr>
                      <m:t>24 000</m:t>
                    </m:r>
                  </m:oMath>
                </a14:m>
                <a:r>
                  <a:rPr lang="cs-CZ" dirty="0"/>
                  <a:t>, ale uvádíme pouze „krajní“ jednoduchou hypotézu)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cs-CZ" b="1" dirty="0"/>
                  <a:t>Alternativní hypotéza </a:t>
                </a:r>
                <a14:m>
                  <m:oMath xmlns:m="http://schemas.openxmlformats.org/officeDocument/2006/math">
                    <m:r>
                      <a:rPr lang="cs-CZ" b="1" i="1" dirty="0" smtClean="0">
                        <a:latin typeface="Cambria Math" panose="02040503050406030204" pitchFamily="18" charset="0"/>
                      </a:rPr>
                      <m:t>𝑯</m:t>
                    </m:r>
                    <m:r>
                      <a:rPr lang="cs-CZ" b="1" i="1" baseline="-25000" dirty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cs-CZ" b="1" dirty="0"/>
                  <a:t>: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 </m:t>
                    </m:r>
                    <m:r>
                      <a:rPr lang="cs-CZ" i="1">
                        <a:latin typeface="Cambria Math"/>
                      </a:rPr>
                      <m:t>𝜇</m:t>
                    </m:r>
                    <m:r>
                      <a:rPr lang="cs-CZ" i="1">
                        <a:latin typeface="Cambria Math"/>
                      </a:rPr>
                      <m:t>&gt;24 000</m:t>
                    </m:r>
                  </m:oMath>
                </a14:m>
                <a:r>
                  <a:rPr lang="cs-CZ" dirty="0"/>
                  <a:t> 	</a:t>
                </a:r>
              </a:p>
              <a:p>
                <a:pPr marL="0" indent="0" algn="r">
                  <a:buFont typeface="Arial" panose="020B0604020202020204" pitchFamily="34" charset="0"/>
                  <a:buNone/>
                </a:pPr>
                <a:r>
                  <a:rPr lang="cs-CZ" dirty="0"/>
                  <a:t>(zadání obsahuje nerovnost v tomto tvaru)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cs-CZ" b="1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cs-CZ" b="1" dirty="0"/>
                  <a:t>Poznámka</a:t>
                </a:r>
                <a:r>
                  <a:rPr lang="cs-CZ" dirty="0"/>
                  <a:t>: </a:t>
                </a:r>
                <a:r>
                  <a:rPr lang="cs-CZ" i="1" dirty="0"/>
                  <a:t>Průměrný plat zjištěný z výběrového souboru by měl být větší než  24 000,- Kč. Pokud by tomu tak nebylo, měli bychom použít oboustrannou alternativní hypotézu</a:t>
                </a:r>
                <a:r>
                  <a:rPr lang="cs-CZ" dirty="0"/>
                  <a:t>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10" name="Zástupný symbol pro obsah 2">
                <a:extLst>
                  <a:ext uri="{FF2B5EF4-FFF2-40B4-BE49-F238E27FC236}">
                    <a16:creationId xmlns:a16="http://schemas.microsoft.com/office/drawing/2014/main" id="{9500F427-E571-4832-B681-887B11BE89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547" y="1458310"/>
                <a:ext cx="11125200" cy="4830763"/>
              </a:xfrm>
              <a:prstGeom prst="rect">
                <a:avLst/>
              </a:prstGeom>
              <a:blipFill>
                <a:blip r:embed="rId2"/>
                <a:stretch>
                  <a:fillRect l="-603" t="-1261" r="-548" b="-681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288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testování hypotéz a </a:t>
            </a:r>
            <a:r>
              <a:rPr lang="cs-CZ" dirty="0" err="1"/>
              <a:t>jednovýběrové</a:t>
            </a:r>
            <a:r>
              <a:rPr lang="cs-CZ" dirty="0"/>
              <a:t> testy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11</a:t>
            </a:fld>
            <a:r>
              <a:rPr lang="cs-CZ" dirty="0"/>
              <a:t> / 74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Jak ověřit, že je </a:t>
            </a:r>
            <a:r>
              <a:rPr lang="cs-CZ" dirty="0" err="1"/>
              <a:t>stat</a:t>
            </a:r>
            <a:r>
              <a:rPr lang="cs-CZ" dirty="0"/>
              <a:t>. hypotéza pravdivá?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cs-CZ" b="1" dirty="0"/>
                  <a:t>Příklad</a:t>
                </a:r>
                <a:r>
                  <a:rPr lang="cs-CZ" dirty="0"/>
                  <a:t>: </a:t>
                </a:r>
                <a:r>
                  <a:rPr lang="cs-CZ" dirty="0">
                    <a:solidFill>
                      <a:schemeClr val="tx2"/>
                    </a:solidFill>
                  </a:rPr>
                  <a:t>Ze zkušenosti očekáváme, že v MSK je střední hodnota obsahu cholesterolu v krvi vyšší než v literatuře uváděná hodnota 4, 7 </a:t>
                </a:r>
                <a:r>
                  <a:rPr lang="cs-CZ" dirty="0" err="1">
                    <a:solidFill>
                      <a:schemeClr val="tx2"/>
                    </a:solidFill>
                  </a:rPr>
                  <a:t>mmol</a:t>
                </a:r>
                <a:r>
                  <a:rPr lang="cs-CZ" dirty="0">
                    <a:solidFill>
                      <a:schemeClr val="tx2"/>
                    </a:solidFill>
                  </a:rPr>
                  <a:t>/l.</a:t>
                </a:r>
              </a:p>
              <a:p>
                <a:pPr marL="0" indent="0">
                  <a:buNone/>
                </a:pPr>
                <a:endParaRPr lang="cs-CZ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: 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=4,7</m:t>
                      </m:r>
                    </m:oMath>
                  </m:oMathPara>
                </a14:m>
                <a:endParaRPr lang="cs-CZ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: 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&gt;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4,7</m:t>
                      </m:r>
                    </m:oMath>
                  </m:oMathPara>
                </a14:m>
                <a:endParaRPr lang="cs-CZ" dirty="0">
                  <a:ea typeface="Cambria Math"/>
                </a:endParaRP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b="1" dirty="0"/>
                  <a:t>Jak tento předpoklad ověřit?</a:t>
                </a:r>
              </a:p>
              <a:p>
                <a:pPr marL="432000" lvl="1">
                  <a:lnSpc>
                    <a:spcPct val="100000"/>
                  </a:lnSpc>
                  <a:buFont typeface="Wingdings" panose="05000000000000000000" pitchFamily="2" charset="2"/>
                  <a:buChar char="ü"/>
                </a:pPr>
                <a:r>
                  <a:rPr lang="cs-CZ" dirty="0"/>
                  <a:t>Zjistíme údaje o obsahu cholesterolu v krvi u 100 náhodně vybraných </a:t>
                </a:r>
                <a:r>
                  <a:rPr lang="en-US" dirty="0" err="1"/>
                  <a:t>ob</a:t>
                </a:r>
                <a:r>
                  <a:rPr lang="cs-CZ" dirty="0" err="1"/>
                  <a:t>čanů</a:t>
                </a:r>
                <a:r>
                  <a:rPr lang="cs-CZ" dirty="0"/>
                  <a:t> MSK.</a:t>
                </a:r>
              </a:p>
              <a:p>
                <a:pPr marL="432000" lvl="1">
                  <a:lnSpc>
                    <a:spcPct val="100000"/>
                  </a:lnSpc>
                  <a:buFont typeface="Wingdings" panose="05000000000000000000" pitchFamily="2" charset="2"/>
                  <a:buChar char="ü"/>
                </a:pPr>
                <a:r>
                  <a:rPr lang="cs-CZ" dirty="0"/>
                  <a:t>Průměrný obsah cholesterolu v krvi probandů (tj. jedinců, kteří jsou předmětem zkoumání) byl </a:t>
                </a:r>
              </a:p>
              <a:p>
                <a:pPr marL="203400" lvl="1" indent="0">
                  <a:lnSpc>
                    <a:spcPct val="100000"/>
                  </a:lnSpc>
                  <a:buNone/>
                </a:pPr>
                <a:r>
                  <a:rPr lang="cs-CZ" dirty="0"/>
                  <a:t>     5,4 </a:t>
                </a:r>
                <a:r>
                  <a:rPr lang="cs-CZ" dirty="0" err="1"/>
                  <a:t>mmol</a:t>
                </a:r>
                <a:r>
                  <a:rPr lang="cs-CZ" dirty="0"/>
                  <a:t>/l.</a:t>
                </a:r>
              </a:p>
              <a:p>
                <a:pPr marL="203400" lvl="1" indent="0">
                  <a:lnSpc>
                    <a:spcPct val="100000"/>
                  </a:lnSpc>
                  <a:buNone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b="1" dirty="0"/>
                  <a:t>Jsou tyto výsledky v souladu s naší hypotézou?</a:t>
                </a:r>
              </a:p>
              <a:p>
                <a:pPr marL="432000" lvl="1">
                  <a:lnSpc>
                    <a:spcPct val="100000"/>
                  </a:lnSpc>
                  <a:buFont typeface="Wingdings" panose="05000000000000000000" pitchFamily="2" charset="2"/>
                  <a:buChar char="ü"/>
                </a:pPr>
                <a:r>
                  <a:rPr lang="cs-CZ" dirty="0"/>
                  <a:t>I kdyby byla testovaná hypotéza pravdivá, nelze očekávat, že průměrná hodnota pozorovaná ve výběru bude přesně 4,7 </a:t>
                </a:r>
                <a:r>
                  <a:rPr lang="cs-CZ" dirty="0" err="1"/>
                  <a:t>mmol</a:t>
                </a:r>
                <a:r>
                  <a:rPr lang="cs-CZ" dirty="0"/>
                  <a:t>/l. </a:t>
                </a:r>
              </a:p>
              <a:p>
                <a:pPr marL="432000" lvl="1">
                  <a:lnSpc>
                    <a:spcPct val="100000"/>
                  </a:lnSpc>
                  <a:buFont typeface="Wingdings" panose="05000000000000000000" pitchFamily="2" charset="2"/>
                  <a:buChar char="ü"/>
                </a:pPr>
                <a:r>
                  <a:rPr lang="cs-CZ" b="1" dirty="0"/>
                  <a:t>Nulovou hypotézu zamítneme, </a:t>
                </a:r>
                <a:r>
                  <a:rPr lang="cs-CZ" dirty="0"/>
                  <a:t>pokud získané </a:t>
                </a:r>
                <a:r>
                  <a:rPr lang="cs-CZ" b="1" dirty="0"/>
                  <a:t>uspořádání výběru </a:t>
                </a:r>
                <a:r>
                  <a:rPr lang="cs-CZ" dirty="0"/>
                  <a:t>bude za předpokladu platnosti nulové hypotézy </a:t>
                </a:r>
                <a:r>
                  <a:rPr lang="cs-CZ" b="1" dirty="0"/>
                  <a:t>velmi nepravděpodobné</a:t>
                </a:r>
                <a:r>
                  <a:rPr lang="cs-CZ" dirty="0"/>
                  <a:t>. </a:t>
                </a:r>
              </a:p>
              <a:p>
                <a:endParaRPr lang="cs-CZ" b="1" dirty="0"/>
              </a:p>
            </p:txBody>
          </p:sp>
        </mc:Choice>
        <mc:Fallback xmlns="">
          <p:sp>
            <p:nvSpPr>
              <p:cNvPr id="14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  <a:blipFill>
                <a:blip r:embed="rId2"/>
                <a:stretch>
                  <a:fillRect l="-548" t="-1894" r="-1041" b="-202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793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testování hypotéz a </a:t>
            </a:r>
            <a:r>
              <a:rPr lang="cs-CZ" dirty="0" err="1"/>
              <a:t>jednovýběrové</a:t>
            </a:r>
            <a:r>
              <a:rPr lang="cs-CZ" dirty="0"/>
              <a:t> testy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12</a:t>
            </a:fld>
            <a:r>
              <a:rPr lang="cs-CZ" dirty="0"/>
              <a:t> / 74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Testování hypotéz</a:t>
            </a:r>
          </a:p>
        </p:txBody>
      </p:sp>
      <p:sp>
        <p:nvSpPr>
          <p:cNvPr id="8" name="Obdélník 7"/>
          <p:cNvSpPr/>
          <p:nvPr/>
        </p:nvSpPr>
        <p:spPr>
          <a:xfrm>
            <a:off x="2102615" y="1348584"/>
            <a:ext cx="7422535" cy="707886"/>
          </a:xfrm>
          <a:prstGeom prst="rect">
            <a:avLst/>
          </a:prstGeom>
          <a:ln w="28575">
            <a:solidFill>
              <a:srgbClr val="00A49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2000" b="1" dirty="0"/>
              <a:t>Pravdivost nulové hypotézy nelze na základě dat dokázat!!! </a:t>
            </a:r>
          </a:p>
          <a:p>
            <a:pPr algn="ctr"/>
            <a:r>
              <a:rPr lang="cs-CZ" sz="2000" dirty="0"/>
              <a:t>Pravdivost nulové hypotézy lze na základě dat pouze vyvrátit.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478" y="2892069"/>
            <a:ext cx="1844824" cy="1516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1835528" y="2606424"/>
            <a:ext cx="3162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Nulová hypotéza</a:t>
            </a:r>
          </a:p>
          <a:p>
            <a:pPr algn="ctr"/>
            <a:r>
              <a:rPr lang="cs-CZ" sz="2000" dirty="0"/>
              <a:t>(obžalovaný je nevinen)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688214" y="3827281"/>
            <a:ext cx="3026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Data (výběrový soubor)</a:t>
            </a:r>
          </a:p>
          <a:p>
            <a:pPr algn="ctr"/>
            <a:r>
              <a:rPr lang="cs-CZ" sz="2000" dirty="0"/>
              <a:t>(svědci)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4891469" y="4526952"/>
            <a:ext cx="2300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Testové kritérium</a:t>
            </a:r>
          </a:p>
          <a:p>
            <a:pPr algn="ctr"/>
            <a:r>
              <a:rPr lang="cs-CZ" sz="2000" dirty="0"/>
              <a:t>(soudce)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384013" y="5512257"/>
            <a:ext cx="90235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Princip presumpce neviny</a:t>
            </a:r>
          </a:p>
          <a:p>
            <a:pPr algn="ctr"/>
            <a:r>
              <a:rPr lang="cs-CZ" sz="2000" dirty="0"/>
              <a:t>Neodsoudí-li soudce obžalovaného, nemusí to znamenat, že je obžalovaný nevinný. Může to znamenat, že neexistuje dostatek důkazů pro jeho odsouzení! 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6880310" y="2606423"/>
            <a:ext cx="28075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Alternativní hypotéza</a:t>
            </a:r>
          </a:p>
          <a:p>
            <a:pPr algn="ctr"/>
            <a:r>
              <a:rPr lang="cs-CZ" sz="2000" dirty="0"/>
              <a:t>(obžalovaný je vinen)</a:t>
            </a:r>
          </a:p>
        </p:txBody>
      </p:sp>
    </p:spTree>
    <p:extLst>
      <p:ext uri="{BB962C8B-B14F-4D97-AF65-F5344CB8AC3E}">
        <p14:creationId xmlns:p14="http://schemas.microsoft.com/office/powerpoint/2010/main" val="222281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testování hypotéz a </a:t>
            </a:r>
            <a:r>
              <a:rPr lang="cs-CZ" dirty="0" err="1"/>
              <a:t>jednovýběrové</a:t>
            </a:r>
            <a:r>
              <a:rPr lang="cs-CZ" dirty="0"/>
              <a:t> testy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13</a:t>
            </a:fld>
            <a:r>
              <a:rPr lang="cs-CZ" dirty="0"/>
              <a:t> / 74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Chyba I. a II. druhu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>
                    <a:ea typeface="Cambria Math"/>
                  </a:rPr>
                  <a:t>Testování hypotéz je rozhodovací proces, tj. mohou  při něm vznikat chyby.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>
                  <a:ea typeface="Cambria Math"/>
                </a:endParaRP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>
                  <a:ea typeface="Cambria Math"/>
                </a:endParaRP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>
                  <a:ea typeface="Cambria Math"/>
                </a:endParaRP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>
                  <a:ea typeface="Cambria Math"/>
                </a:endParaRP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>
                  <a:ea typeface="Cambria Math"/>
                </a:endParaRP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>
                  <a:ea typeface="Cambria Math"/>
                </a:endParaRP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>
                  <a:ea typeface="Cambria Math"/>
                </a:endParaRP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b="1" dirty="0">
                    <a:ea typeface="Cambria Math"/>
                  </a:rPr>
                  <a:t>Chyba I. druhu</a:t>
                </a:r>
                <a:endParaRPr lang="cs-CZ" dirty="0">
                  <a:ea typeface="Cambria Math"/>
                </a:endParaRPr>
              </a:p>
              <a:p>
                <a:pPr lvl="1">
                  <a:buClr>
                    <a:schemeClr val="tx1"/>
                  </a:buClr>
                  <a:buFont typeface="Wingdings" panose="05000000000000000000" pitchFamily="2" charset="2"/>
                  <a:buChar char="ü"/>
                </a:pPr>
                <a:r>
                  <a:rPr lang="cs-CZ" dirty="0">
                    <a:ea typeface="Cambria Math"/>
                  </a:rPr>
                  <a:t>zachytíme efekt, který ve skutečnosti neexistuje (falešně pozitivní výsledek)</a:t>
                </a:r>
              </a:p>
              <a:p>
                <a:pPr lvl="1">
                  <a:buClr>
                    <a:schemeClr val="tx1"/>
                  </a:buClr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cs-CZ" dirty="0">
                    <a:ea typeface="Cambria Math"/>
                  </a:rPr>
                  <a:t> … hladina významnosti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b="1" dirty="0">
                    <a:ea typeface="Cambria Math"/>
                  </a:rPr>
                  <a:t>Chyba II. druhu</a:t>
                </a:r>
              </a:p>
              <a:p>
                <a:pPr lvl="1">
                  <a:buClr>
                    <a:schemeClr val="tx2"/>
                  </a:buClr>
                  <a:buFont typeface="Wingdings" panose="05000000000000000000" pitchFamily="2" charset="2"/>
                  <a:buChar char="ü"/>
                </a:pPr>
                <a:r>
                  <a:rPr lang="cs-CZ" dirty="0">
                    <a:ea typeface="Cambria Math"/>
                  </a:rPr>
                  <a:t>nezachytíme efekt, který ve skutečnosti existuje (falešně negativní výsledek)</a:t>
                </a:r>
              </a:p>
              <a:p>
                <a:pPr lvl="1">
                  <a:buClr>
                    <a:schemeClr val="tx2"/>
                  </a:buClr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  <a:ea typeface="Cambria Math"/>
                      </a:rPr>
                      <m:t>1−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cs-CZ" dirty="0">
                    <a:ea typeface="Cambria Math"/>
                  </a:rPr>
                  <a:t> … síla testu (</a:t>
                </a:r>
                <a:r>
                  <a:rPr lang="cs-CZ" b="1" dirty="0" err="1">
                    <a:ea typeface="Cambria Math"/>
                  </a:rPr>
                  <a:t>power</a:t>
                </a:r>
                <a:r>
                  <a:rPr lang="cs-CZ" dirty="0">
                    <a:ea typeface="Cambria Math"/>
                  </a:rPr>
                  <a:t>), tj. p-st, že zachytíme efekt, který ve skutečnosti existuje</a:t>
                </a:r>
              </a:p>
              <a:p>
                <a:endParaRPr lang="cs-CZ" dirty="0">
                  <a:ea typeface="Cambria Math"/>
                </a:endParaRPr>
              </a:p>
            </p:txBody>
          </p:sp>
        </mc:Choice>
        <mc:Fallback xmlns="">
          <p:sp>
            <p:nvSpPr>
              <p:cNvPr id="14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  <a:blipFill>
                <a:blip r:embed="rId2"/>
                <a:stretch>
                  <a:fillRect l="-384" t="-1641" b="-37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2178864" y="2031256"/>
          <a:ext cx="7439526" cy="20116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6826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4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46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/>
                        <a:t>Rozhodnutí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Nezamítáme H</a:t>
                      </a:r>
                      <a:r>
                        <a:rPr lang="cs-CZ" b="1" baseline="-25000" dirty="0"/>
                        <a:t>0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/>
                        <a:t>Zamítáme H</a:t>
                      </a:r>
                      <a:r>
                        <a:rPr lang="cs-CZ" b="1" baseline="-25000" dirty="0"/>
                        <a:t>0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000">
                <a:tc rowSpan="2"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Skutečnost</a:t>
                      </a:r>
                    </a:p>
                  </a:txBody>
                  <a:tcPr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/>
                        <a:t>Platí H</a:t>
                      </a:r>
                      <a:r>
                        <a:rPr lang="cs-CZ" b="1" baseline="-25000" dirty="0"/>
                        <a:t>0</a:t>
                      </a:r>
                      <a:endParaRPr lang="cs-CZ" b="1" dirty="0"/>
                    </a:p>
                    <a:p>
                      <a:pPr algn="ctr"/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Správné rozhodnutí</a:t>
                      </a:r>
                    </a:p>
                    <a:p>
                      <a:pPr algn="ctr"/>
                      <a:r>
                        <a:rPr lang="cs-CZ" dirty="0"/>
                        <a:t>Pravděpodobnost: 1 - </a:t>
                      </a:r>
                      <a:r>
                        <a:rPr lang="el-GR" dirty="0"/>
                        <a:t>α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Chyba I. druhu</a:t>
                      </a:r>
                    </a:p>
                    <a:p>
                      <a:pPr algn="ctr"/>
                      <a:r>
                        <a:rPr lang="cs-CZ" dirty="0"/>
                        <a:t>Pravděpodobnost: </a:t>
                      </a:r>
                      <a:r>
                        <a:rPr lang="el-GR" b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α</a:t>
                      </a:r>
                      <a:r>
                        <a:rPr lang="cs-CZ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00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/>
                        <a:t>Platí H</a:t>
                      </a:r>
                      <a:r>
                        <a:rPr lang="cs-CZ" b="1" baseline="-25000" dirty="0"/>
                        <a:t>A</a:t>
                      </a:r>
                      <a:endParaRPr lang="cs-CZ" b="1" dirty="0"/>
                    </a:p>
                    <a:p>
                      <a:pPr algn="ctr"/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9999FF"/>
                          </a:solidFill>
                        </a:rPr>
                        <a:t>Chyba II. druhu</a:t>
                      </a:r>
                    </a:p>
                    <a:p>
                      <a:pPr algn="ctr"/>
                      <a:r>
                        <a:rPr lang="cs-CZ" dirty="0"/>
                        <a:t>Pravděpodobnost: </a:t>
                      </a:r>
                      <a:r>
                        <a:rPr lang="el-GR" b="1" dirty="0">
                          <a:solidFill>
                            <a:srgbClr val="9999FF"/>
                          </a:solidFill>
                        </a:rPr>
                        <a:t>β</a:t>
                      </a:r>
                      <a:r>
                        <a:rPr lang="cs-CZ" dirty="0">
                          <a:solidFill>
                            <a:srgbClr val="9999FF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Správné rozhodnutí</a:t>
                      </a:r>
                    </a:p>
                    <a:p>
                      <a:pPr algn="ctr"/>
                      <a:r>
                        <a:rPr lang="cs-CZ" dirty="0"/>
                        <a:t>Pravděpodobnost: 1 - </a:t>
                      </a:r>
                      <a:r>
                        <a:rPr lang="el-GR" dirty="0"/>
                        <a:t>β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201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testování hypotéz a </a:t>
            </a:r>
            <a:r>
              <a:rPr lang="cs-CZ" dirty="0" err="1"/>
              <a:t>jednovýběrové</a:t>
            </a:r>
            <a:r>
              <a:rPr lang="cs-CZ" dirty="0"/>
              <a:t> testy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14</a:t>
            </a:fld>
            <a:r>
              <a:rPr lang="cs-CZ" dirty="0"/>
              <a:t> / 74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Chyba I. a II. druhu</a:t>
            </a:r>
          </a:p>
        </p:txBody>
      </p:sp>
      <p:sp>
        <p:nvSpPr>
          <p:cNvPr id="14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4830763"/>
          </a:xfrm>
        </p:spPr>
        <p:txBody>
          <a:bodyPr>
            <a:normAutofit/>
          </a:bodyPr>
          <a:lstStyle/>
          <a:p>
            <a:endParaRPr lang="cs-CZ" dirty="0">
              <a:ea typeface="Cambria Math"/>
            </a:endParaRPr>
          </a:p>
          <a:p>
            <a:endParaRPr lang="cs-CZ" dirty="0">
              <a:ea typeface="Cambria Math"/>
            </a:endParaRPr>
          </a:p>
          <a:p>
            <a:endParaRPr lang="cs-CZ" dirty="0">
              <a:ea typeface="Cambria Math"/>
            </a:endParaRPr>
          </a:p>
          <a:p>
            <a:endParaRPr lang="cs-CZ" dirty="0">
              <a:ea typeface="Cambria Math"/>
            </a:endParaRPr>
          </a:p>
          <a:p>
            <a:endParaRPr lang="cs-CZ" dirty="0">
              <a:ea typeface="Cambria Math"/>
            </a:endParaRPr>
          </a:p>
          <a:p>
            <a:endParaRPr lang="cs-CZ" dirty="0">
              <a:ea typeface="Cambria Math"/>
            </a:endParaRPr>
          </a:p>
          <a:p>
            <a:endParaRPr lang="cs-CZ" dirty="0">
              <a:ea typeface="Cambria Math"/>
            </a:endParaRPr>
          </a:p>
          <a:p>
            <a:endParaRPr lang="cs-CZ" dirty="0">
              <a:ea typeface="Cambria Math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1319825" y="1186826"/>
          <a:ext cx="8866550" cy="526477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48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017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353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1683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/>
                        <a:t>Rozhodnutí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683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Nezamítáme H</a:t>
                      </a:r>
                      <a:r>
                        <a:rPr lang="cs-CZ" b="1" baseline="-25000" dirty="0"/>
                        <a:t>0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/>
                        <a:t>Zamítáme H</a:t>
                      </a:r>
                      <a:r>
                        <a:rPr lang="cs-CZ" b="1" baseline="-25000" dirty="0"/>
                        <a:t>0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5408">
                <a:tc rowSpan="2"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Skutečnost</a:t>
                      </a:r>
                    </a:p>
                  </a:txBody>
                  <a:tcPr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/>
                        <a:t>Platí H</a:t>
                      </a:r>
                      <a:r>
                        <a:rPr lang="cs-CZ" b="1" baseline="-25000" dirty="0"/>
                        <a:t>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baseline="-25000" dirty="0"/>
                        <a:t>(nejde o těhotenství)</a:t>
                      </a:r>
                      <a:endParaRPr lang="cs-CZ" sz="2000" b="1" dirty="0"/>
                    </a:p>
                    <a:p>
                      <a:pPr algn="ctr"/>
                      <a:r>
                        <a:rPr lang="cs-CZ" sz="1000" b="1" dirty="0"/>
                        <a:t>choriový gonadotropin (</a:t>
                      </a:r>
                      <a:r>
                        <a:rPr lang="cs-CZ" sz="1000" b="1" dirty="0" err="1"/>
                        <a:t>hCG</a:t>
                      </a:r>
                      <a:r>
                        <a:rPr lang="cs-CZ" sz="1000" b="1" dirty="0"/>
                        <a:t>) = 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2994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/>
                        <a:t>Platí H</a:t>
                      </a:r>
                      <a:r>
                        <a:rPr lang="cs-CZ" b="1" baseline="-25000" dirty="0"/>
                        <a:t>A</a:t>
                      </a:r>
                      <a:endParaRPr lang="cs-CZ" b="1" dirty="0"/>
                    </a:p>
                    <a:p>
                      <a:pPr algn="ctr"/>
                      <a:r>
                        <a:rPr lang="cs-CZ" sz="2000" b="1" baseline="-25000" dirty="0"/>
                        <a:t>(jde o těhotenství)</a:t>
                      </a:r>
                      <a:endParaRPr lang="cs-CZ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  <a:p>
                      <a:pPr algn="ctr"/>
                      <a:endParaRPr lang="cs-CZ" dirty="0"/>
                    </a:p>
                    <a:p>
                      <a:pPr algn="ctr"/>
                      <a:endParaRPr lang="cs-CZ" dirty="0"/>
                    </a:p>
                    <a:p>
                      <a:pPr algn="ctr"/>
                      <a:endParaRPr lang="cs-CZ" dirty="0"/>
                    </a:p>
                    <a:p>
                      <a:pPr algn="ctr"/>
                      <a:endParaRPr lang="cs-CZ" dirty="0"/>
                    </a:p>
                    <a:p>
                      <a:pPr algn="ctr"/>
                      <a:endParaRPr lang="cs-CZ" dirty="0"/>
                    </a:p>
                    <a:p>
                      <a:pPr algn="ctr"/>
                      <a:endParaRPr lang="cs-CZ" dirty="0"/>
                    </a:p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1" name="Skupina 30"/>
          <p:cNvGrpSpPr/>
          <p:nvPr/>
        </p:nvGrpSpPr>
        <p:grpSpPr>
          <a:xfrm>
            <a:off x="7385313" y="2093739"/>
            <a:ext cx="2437200" cy="2012206"/>
            <a:chOff x="7386318" y="2077163"/>
            <a:chExt cx="2437200" cy="2012206"/>
          </a:xfrm>
        </p:grpSpPr>
        <p:pic>
          <p:nvPicPr>
            <p:cNvPr id="9" name="Obrázek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86" r="51759" b="1"/>
            <a:stretch/>
          </p:blipFill>
          <p:spPr>
            <a:xfrm>
              <a:off x="7386318" y="2077163"/>
              <a:ext cx="2437200" cy="2012206"/>
            </a:xfrm>
            <a:prstGeom prst="rect">
              <a:avLst/>
            </a:prstGeom>
          </p:spPr>
        </p:pic>
        <p:sp>
          <p:nvSpPr>
            <p:cNvPr id="17" name="Obdélníkový bublinový popisek 16"/>
            <p:cNvSpPr/>
            <p:nvPr/>
          </p:nvSpPr>
          <p:spPr>
            <a:xfrm flipV="1">
              <a:off x="8341553" y="3255182"/>
              <a:ext cx="993014" cy="598712"/>
            </a:xfrm>
            <a:prstGeom prst="wedgeRectCallout">
              <a:avLst>
                <a:gd name="adj1" fmla="val -46389"/>
                <a:gd name="adj2" fmla="val 97326"/>
              </a:avLst>
            </a:prstGeom>
            <a:solidFill>
              <a:schemeClr val="bg1"/>
            </a:solidFill>
            <a:ln>
              <a:solidFill>
                <a:srgbClr val="00A4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chemeClr val="tx1"/>
                </a:solidFill>
              </a:endParaRPr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8360540" y="3250367"/>
              <a:ext cx="955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Jste těhotný!</a:t>
              </a:r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7386318" y="2077163"/>
              <a:ext cx="2437200" cy="3693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/>
                <a:t>Chyba I. druhu</a:t>
              </a:r>
            </a:p>
          </p:txBody>
        </p:sp>
      </p:grpSp>
      <p:grpSp>
        <p:nvGrpSpPr>
          <p:cNvPr id="30" name="Skupina 29"/>
          <p:cNvGrpSpPr/>
          <p:nvPr/>
        </p:nvGrpSpPr>
        <p:grpSpPr>
          <a:xfrm>
            <a:off x="4048896" y="2077163"/>
            <a:ext cx="2437200" cy="2012206"/>
            <a:chOff x="4048896" y="2077163"/>
            <a:chExt cx="2437200" cy="2012206"/>
          </a:xfrm>
        </p:grpSpPr>
        <p:grpSp>
          <p:nvGrpSpPr>
            <p:cNvPr id="16" name="Skupina 15"/>
            <p:cNvGrpSpPr/>
            <p:nvPr/>
          </p:nvGrpSpPr>
          <p:grpSpPr>
            <a:xfrm>
              <a:off x="4048896" y="2077163"/>
              <a:ext cx="2437200" cy="2012206"/>
              <a:chOff x="4048896" y="2077163"/>
              <a:chExt cx="2437200" cy="2012206"/>
            </a:xfrm>
          </p:grpSpPr>
          <p:pic>
            <p:nvPicPr>
              <p:cNvPr id="11" name="Obrázek 10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86" r="51759" b="1"/>
              <a:stretch/>
            </p:blipFill>
            <p:spPr>
              <a:xfrm>
                <a:off x="4048896" y="2077163"/>
                <a:ext cx="2437200" cy="2012206"/>
              </a:xfrm>
              <a:prstGeom prst="rect">
                <a:avLst/>
              </a:prstGeom>
            </p:spPr>
          </p:pic>
          <p:sp>
            <p:nvSpPr>
              <p:cNvPr id="13" name="Obdélníkový bublinový popisek 12"/>
              <p:cNvSpPr/>
              <p:nvPr/>
            </p:nvSpPr>
            <p:spPr>
              <a:xfrm flipV="1">
                <a:off x="4948113" y="3255182"/>
                <a:ext cx="993014" cy="598712"/>
              </a:xfrm>
              <a:prstGeom prst="wedgeRectCallout">
                <a:avLst>
                  <a:gd name="adj1" fmla="val -46389"/>
                  <a:gd name="adj2" fmla="val 97326"/>
                </a:avLst>
              </a:prstGeom>
              <a:solidFill>
                <a:schemeClr val="bg1"/>
              </a:solidFill>
              <a:ln>
                <a:solidFill>
                  <a:srgbClr val="00A4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TextovéPole 14"/>
              <p:cNvSpPr txBox="1"/>
              <p:nvPr/>
            </p:nvSpPr>
            <p:spPr>
              <a:xfrm>
                <a:off x="4986087" y="3236343"/>
                <a:ext cx="9550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600" b="1" dirty="0"/>
                  <a:t>Nejste těhotný!</a:t>
                </a:r>
              </a:p>
            </p:txBody>
          </p:sp>
        </p:grpSp>
        <p:sp>
          <p:nvSpPr>
            <p:cNvPr id="24" name="TextovéPole 23"/>
            <p:cNvSpPr txBox="1"/>
            <p:nvPr/>
          </p:nvSpPr>
          <p:spPr>
            <a:xfrm>
              <a:off x="4048896" y="2077163"/>
              <a:ext cx="2437200" cy="3693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>
                  <a:solidFill>
                    <a:schemeClr val="bg1"/>
                  </a:solidFill>
                </a:rPr>
                <a:t>Správné rozhodnutí</a:t>
              </a:r>
            </a:p>
          </p:txBody>
        </p:sp>
      </p:grpSp>
      <p:grpSp>
        <p:nvGrpSpPr>
          <p:cNvPr id="34" name="Skupina 33"/>
          <p:cNvGrpSpPr/>
          <p:nvPr/>
        </p:nvGrpSpPr>
        <p:grpSpPr>
          <a:xfrm>
            <a:off x="4048896" y="4316625"/>
            <a:ext cx="2455180" cy="2007214"/>
            <a:chOff x="4048896" y="4316625"/>
            <a:chExt cx="2455180" cy="2007214"/>
          </a:xfrm>
        </p:grpSpPr>
        <p:pic>
          <p:nvPicPr>
            <p:cNvPr id="35" name="Obrázek 3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31" t="1286" r="84" b="1"/>
            <a:stretch/>
          </p:blipFill>
          <p:spPr>
            <a:xfrm>
              <a:off x="4048896" y="4316625"/>
              <a:ext cx="2438400" cy="2007214"/>
            </a:xfrm>
            <a:prstGeom prst="rect">
              <a:avLst/>
            </a:prstGeom>
          </p:spPr>
        </p:pic>
        <p:sp>
          <p:nvSpPr>
            <p:cNvPr id="36" name="TextovéPole 35"/>
            <p:cNvSpPr txBox="1"/>
            <p:nvPr/>
          </p:nvSpPr>
          <p:spPr>
            <a:xfrm>
              <a:off x="4067883" y="5704788"/>
              <a:ext cx="955040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Nejste těhotná!</a:t>
              </a:r>
            </a:p>
          </p:txBody>
        </p:sp>
        <p:sp>
          <p:nvSpPr>
            <p:cNvPr id="37" name="TextovéPole 36"/>
            <p:cNvSpPr txBox="1"/>
            <p:nvPr/>
          </p:nvSpPr>
          <p:spPr>
            <a:xfrm>
              <a:off x="4066876" y="4316625"/>
              <a:ext cx="2437200" cy="369332"/>
            </a:xfrm>
            <a:prstGeom prst="rect">
              <a:avLst/>
            </a:prstGeom>
            <a:solidFill>
              <a:srgbClr val="9999FF"/>
            </a:solidFill>
            <a:ln>
              <a:solidFill>
                <a:srgbClr val="9999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/>
                <a:t>Chyba II. druhu</a:t>
              </a:r>
            </a:p>
          </p:txBody>
        </p:sp>
      </p:grpSp>
      <p:grpSp>
        <p:nvGrpSpPr>
          <p:cNvPr id="38" name="Skupina 37"/>
          <p:cNvGrpSpPr/>
          <p:nvPr/>
        </p:nvGrpSpPr>
        <p:grpSpPr>
          <a:xfrm>
            <a:off x="7386318" y="4340039"/>
            <a:ext cx="2438400" cy="2007214"/>
            <a:chOff x="7386318" y="4340039"/>
            <a:chExt cx="2438400" cy="2007214"/>
          </a:xfrm>
        </p:grpSpPr>
        <p:pic>
          <p:nvPicPr>
            <p:cNvPr id="39" name="Obrázek 3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31" t="1286" r="84" b="1"/>
            <a:stretch/>
          </p:blipFill>
          <p:spPr>
            <a:xfrm>
              <a:off x="7386318" y="4340039"/>
              <a:ext cx="2438400" cy="2007214"/>
            </a:xfrm>
            <a:prstGeom prst="rect">
              <a:avLst/>
            </a:prstGeom>
          </p:spPr>
        </p:pic>
        <p:sp>
          <p:nvSpPr>
            <p:cNvPr id="40" name="TextovéPole 39"/>
            <p:cNvSpPr txBox="1"/>
            <p:nvPr/>
          </p:nvSpPr>
          <p:spPr>
            <a:xfrm>
              <a:off x="7386318" y="4341854"/>
              <a:ext cx="2437200" cy="3693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>
                  <a:solidFill>
                    <a:schemeClr val="bg1"/>
                  </a:solidFill>
                </a:rPr>
                <a:t>Správné rozhodnutí</a:t>
              </a:r>
            </a:p>
          </p:txBody>
        </p:sp>
        <p:sp>
          <p:nvSpPr>
            <p:cNvPr id="41" name="TextovéPole 40"/>
            <p:cNvSpPr txBox="1"/>
            <p:nvPr/>
          </p:nvSpPr>
          <p:spPr>
            <a:xfrm>
              <a:off x="7432174" y="5704787"/>
              <a:ext cx="955040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Jste těhotná!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327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testování hypotéz a </a:t>
            </a:r>
            <a:r>
              <a:rPr lang="cs-CZ" dirty="0" err="1"/>
              <a:t>jednovýběrové</a:t>
            </a:r>
            <a:r>
              <a:rPr lang="cs-CZ" dirty="0"/>
              <a:t> testy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15</a:t>
            </a:fld>
            <a:r>
              <a:rPr lang="cs-CZ" dirty="0"/>
              <a:t> / 74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Chyba I. a II. druhu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dirty="0"/>
                  <a:t>Chtěli bychom provádět testy s nízkou hladinou významnosti a vysokou sílou testu (nízkou pravděpodobností chyby II. druhu).</a:t>
                </a:r>
                <a:endParaRPr lang="en-US" dirty="0"/>
              </a:p>
              <a:p>
                <a:pPr marL="0" indent="0">
                  <a:buNone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Čím menší hladina významnosti, tím větší pravděpodobnost chyby II. druhu! (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↘ ⇒ 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↗</m:t>
                    </m:r>
                  </m:oMath>
                </a14:m>
                <a:r>
                  <a:rPr lang="cs-CZ" dirty="0"/>
                  <a:t>)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Čím větší rozsah výběru, tím menší pravděpodobnost chyby II. druhu. (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↗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⇒ 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↘</m:t>
                    </m:r>
                  </m:oMath>
                </a14:m>
                <a:r>
                  <a:rPr lang="cs-CZ" dirty="0"/>
                  <a:t>)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Hladinu významnosti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cs-CZ" dirty="0"/>
                  <a:t> volíme obvykle 0,05.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Sílu testu lze poté ovlivnit volbou testové statistiky a dostatečného počtu pozorování.</a:t>
                </a:r>
              </a:p>
              <a:p>
                <a:pPr>
                  <a:lnSpc>
                    <a:spcPct val="120000"/>
                  </a:lnSpc>
                </a:pPr>
                <a:endParaRPr lang="cs-CZ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cs-CZ" b="1" dirty="0"/>
              </a:p>
              <a:p>
                <a:endParaRPr lang="cs-CZ" b="1" dirty="0"/>
              </a:p>
            </p:txBody>
          </p:sp>
        </mc:Choice>
        <mc:Fallback xmlns="">
          <p:sp>
            <p:nvSpPr>
              <p:cNvPr id="14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  <a:blipFill>
                <a:blip r:embed="rId2"/>
                <a:stretch>
                  <a:fillRect l="-548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28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testování hypotéz a </a:t>
            </a:r>
            <a:r>
              <a:rPr lang="cs-CZ" dirty="0" err="1"/>
              <a:t>jednovýběrové</a:t>
            </a:r>
            <a:r>
              <a:rPr lang="cs-CZ" dirty="0"/>
              <a:t> testy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16</a:t>
            </a:fld>
            <a:r>
              <a:rPr lang="cs-CZ" dirty="0"/>
              <a:t> / 74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Parametrické vs. neparametrické testy</a:t>
            </a:r>
          </a:p>
        </p:txBody>
      </p:sp>
      <p:sp>
        <p:nvSpPr>
          <p:cNvPr id="14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483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rgbClr val="00A499"/>
                </a:solidFill>
              </a:rPr>
              <a:t>Parametrické testy</a:t>
            </a: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jsou použitelné pouze pro určitý typ rozdělení náhodné veličiny (předpoklad normality, data jsou výběrem z alternativního rozdělení, …).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rgbClr val="00A499"/>
                </a:solidFill>
              </a:rPr>
              <a:t>Neparametrické testy</a:t>
            </a: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jsou použitelné bez ohledu na typ rozdělení,</a:t>
            </a: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mají menší sílu testu (větší pravděpodobnost chyby druhého druhu) než jejich parametrické protějšky,</a:t>
            </a: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jsou často použitelné i na kvalitativní (ordinální či nominální) data.</a:t>
            </a:r>
          </a:p>
          <a:p>
            <a:pPr marL="0" indent="0">
              <a:buNone/>
            </a:pPr>
            <a:endParaRPr lang="cs-CZ" b="1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067093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testování hypotéz a </a:t>
            </a:r>
            <a:r>
              <a:rPr lang="cs-CZ" dirty="0" err="1"/>
              <a:t>jednovýběrové</a:t>
            </a:r>
            <a:r>
              <a:rPr lang="cs-CZ" dirty="0"/>
              <a:t> testy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17</a:t>
            </a:fld>
            <a:r>
              <a:rPr lang="cs-CZ" dirty="0"/>
              <a:t> / 74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Jak postupovat při testování hypotéz?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cs-CZ" b="1" u="sng" dirty="0"/>
                  <a:t>Klasický přístup</a:t>
                </a:r>
                <a:r>
                  <a:rPr lang="cs-CZ" dirty="0"/>
                  <a:t>:</a:t>
                </a:r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2100" dirty="0">
                    <a:solidFill>
                      <a:schemeClr val="tx1"/>
                    </a:solidFill>
                  </a:rPr>
                  <a:t>Formulujeme </a:t>
                </a:r>
                <a:r>
                  <a:rPr lang="cs-CZ" sz="2100" b="1" dirty="0">
                    <a:solidFill>
                      <a:schemeClr val="tx1"/>
                    </a:solidFill>
                  </a:rPr>
                  <a:t>nulovou a alternativní hypotézu</a:t>
                </a:r>
                <a:r>
                  <a:rPr lang="cs-CZ" sz="2100" dirty="0">
                    <a:solidFill>
                      <a:schemeClr val="tx1"/>
                    </a:solidFill>
                  </a:rPr>
                  <a:t>.</a:t>
                </a:r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2100" dirty="0">
                    <a:solidFill>
                      <a:schemeClr val="tx1"/>
                    </a:solidFill>
                  </a:rPr>
                  <a:t>Stanovíme </a:t>
                </a:r>
                <a:r>
                  <a:rPr lang="cs-CZ" sz="2100" b="1" dirty="0">
                    <a:solidFill>
                      <a:schemeClr val="tx1"/>
                    </a:solidFill>
                  </a:rPr>
                  <a:t>hladinu významnosti </a:t>
                </a:r>
                <a:r>
                  <a:rPr lang="cs-CZ" sz="2100" dirty="0">
                    <a:solidFill>
                      <a:schemeClr val="tx1"/>
                    </a:solidFill>
                  </a:rPr>
                  <a:t>(p-st chyby I. druhu).</a:t>
                </a:r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2100" dirty="0">
                    <a:solidFill>
                      <a:schemeClr val="tx1"/>
                    </a:solidFill>
                  </a:rPr>
                  <a:t>Zvolíme tzv. </a:t>
                </a:r>
                <a:r>
                  <a:rPr lang="cs-CZ" sz="2100" b="1" dirty="0">
                    <a:solidFill>
                      <a:schemeClr val="tx1"/>
                    </a:solidFill>
                  </a:rPr>
                  <a:t>testovou statistiku</a:t>
                </a:r>
                <a:r>
                  <a:rPr lang="cs-CZ" sz="2100" dirty="0">
                    <a:solidFill>
                      <a:schemeClr val="tx1"/>
                    </a:solidFill>
                  </a:rPr>
                  <a:t>, tj. výběrovou charakteristiku, jejíž rozdělení závisí na testovaném parametru </a:t>
                </a:r>
                <a14:m>
                  <m:oMath xmlns:m="http://schemas.openxmlformats.org/officeDocument/2006/math">
                    <m:r>
                      <a:rPr lang="cs-CZ" sz="21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𝜃</m:t>
                    </m:r>
                    <m:r>
                      <a:rPr lang="cs-CZ" sz="21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r>
                  <a:rPr lang="cs-CZ" sz="2100" dirty="0">
                    <a:solidFill>
                      <a:schemeClr val="tx1"/>
                    </a:solidFill>
                  </a:rPr>
                  <a:t> (Rozdělení testové statistiky za předpokladu platnosti nulové hypotézy nazýváme nulové rozdělení.)</a:t>
                </a:r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2100" dirty="0">
                    <a:solidFill>
                      <a:schemeClr val="tx1"/>
                    </a:solidFill>
                  </a:rPr>
                  <a:t>Ověříme </a:t>
                </a:r>
                <a:r>
                  <a:rPr lang="cs-CZ" sz="2100" b="1" dirty="0">
                    <a:solidFill>
                      <a:schemeClr val="tx1"/>
                    </a:solidFill>
                  </a:rPr>
                  <a:t>předpoklady testu</a:t>
                </a:r>
                <a:r>
                  <a:rPr lang="cs-CZ" sz="2100" dirty="0">
                    <a:solidFill>
                      <a:schemeClr val="tx1"/>
                    </a:solidFill>
                  </a:rPr>
                  <a:t>!</a:t>
                </a:r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2100" dirty="0">
                    <a:solidFill>
                      <a:schemeClr val="tx1"/>
                    </a:solidFill>
                  </a:rPr>
                  <a:t>Určíme </a:t>
                </a:r>
                <a:r>
                  <a:rPr lang="cs-CZ" sz="2100" b="1" dirty="0">
                    <a:solidFill>
                      <a:schemeClr val="tx1"/>
                    </a:solidFill>
                  </a:rPr>
                  <a:t>kritický obor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1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𝑊</m:t>
                        </m:r>
                      </m:e>
                      <m:sup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cs-CZ" sz="2100" dirty="0">
                    <a:solidFill>
                      <a:schemeClr val="tx1"/>
                    </a:solidFill>
                  </a:rPr>
                  <a:t>, tj. množin</a:t>
                </a:r>
                <a:r>
                  <a:rPr lang="en-US" sz="2100" dirty="0">
                    <a:solidFill>
                      <a:schemeClr val="tx1"/>
                    </a:solidFill>
                  </a:rPr>
                  <a:t>u</a:t>
                </a:r>
                <a:r>
                  <a:rPr lang="cs-CZ" sz="2100" dirty="0">
                    <a:solidFill>
                      <a:schemeClr val="tx1"/>
                    </a:solidFill>
                  </a:rPr>
                  <a:t>, v níž se, za předpokladu platnosti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1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cs-CZ" sz="21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sz="2100" dirty="0">
                    <a:solidFill>
                      <a:schemeClr val="tx1"/>
                    </a:solidFill>
                  </a:rPr>
                  <a:t>, hodnoty testové statistiky vyskytují s velmi malou pravděpodobností. </a:t>
                </a:r>
              </a:p>
              <a:p>
                <a:pPr marL="432000" lvl="1">
                  <a:lnSpc>
                    <a:spcPct val="120000"/>
                  </a:lnSpc>
                  <a:buClr>
                    <a:schemeClr val="tx1"/>
                  </a:buClr>
                  <a:buFont typeface="Wingdings" panose="05000000000000000000" pitchFamily="2" charset="2"/>
                  <a:buChar char="ü"/>
                </a:pPr>
                <a:r>
                  <a:rPr lang="cs-CZ" sz="2100" dirty="0">
                    <a:solidFill>
                      <a:schemeClr val="tx1"/>
                    </a:solidFill>
                  </a:rPr>
                  <a:t>Doplňkem 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1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𝑊</m:t>
                        </m:r>
                      </m:e>
                      <m:sup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cs-CZ" sz="2100" dirty="0">
                    <a:solidFill>
                      <a:schemeClr val="tx1"/>
                    </a:solidFill>
                  </a:rPr>
                  <a:t> je tzv. obor přijetí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1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cs-CZ" sz="21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432000" lvl="1">
                  <a:lnSpc>
                    <a:spcPct val="120000"/>
                  </a:lnSpc>
                  <a:buClr>
                    <a:schemeClr val="tx1"/>
                  </a:buClr>
                  <a:buFont typeface="Wingdings" panose="05000000000000000000" pitchFamily="2" charset="2"/>
                  <a:buChar char="ü"/>
                </a:pPr>
                <a:r>
                  <a:rPr lang="cs-CZ" sz="2100" dirty="0">
                    <a:solidFill>
                      <a:schemeClr val="tx1"/>
                    </a:solidFill>
                  </a:rPr>
                  <a:t>Hranici mezi kritickým oborem a oborem přijetí označujeme jako kritická hodnota testu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1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cs-CZ" sz="21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𝑘𝑟𝑖𝑡</m:t>
                        </m:r>
                      </m:sub>
                    </m:sSub>
                  </m:oMath>
                </a14:m>
                <a:r>
                  <a:rPr lang="cs-CZ" sz="2100" dirty="0">
                    <a:solidFill>
                      <a:schemeClr val="tx1"/>
                    </a:solidFill>
                  </a:rPr>
                  <a:t>.</a:t>
                </a:r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2100" dirty="0">
                    <a:solidFill>
                      <a:schemeClr val="tx1"/>
                    </a:solidFill>
                  </a:rPr>
                  <a:t>Na základě konkrétní realizace výběru určíme </a:t>
                </a:r>
                <a:r>
                  <a:rPr lang="cs-CZ" sz="2100" b="1" dirty="0">
                    <a:solidFill>
                      <a:schemeClr val="tx1"/>
                    </a:solidFill>
                  </a:rPr>
                  <a:t>pozorovanou hodnotu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1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1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cs-CZ" sz="21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𝑶𝑩𝑺</m:t>
                        </m:r>
                      </m:sub>
                    </m:sSub>
                    <m:r>
                      <a:rPr lang="cs-CZ" sz="2100" b="1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cs-CZ" sz="2100" b="1" dirty="0">
                    <a:solidFill>
                      <a:schemeClr val="tx1"/>
                    </a:solidFill>
                  </a:rPr>
                  <a:t>testové statistiky</a:t>
                </a:r>
                <a:r>
                  <a:rPr lang="cs-CZ" sz="2100" dirty="0">
                    <a:solidFill>
                      <a:schemeClr val="tx1"/>
                    </a:solidFill>
                  </a:rPr>
                  <a:t>.</a:t>
                </a:r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2100" b="1" dirty="0">
                    <a:solidFill>
                      <a:schemeClr val="tx1"/>
                    </a:solidFill>
                  </a:rPr>
                  <a:t>Rozhodneme o výsledku testu. </a:t>
                </a:r>
              </a:p>
              <a:p>
                <a:pPr>
                  <a:lnSpc>
                    <a:spcPct val="120000"/>
                  </a:lnSpc>
                </a:pPr>
                <a:endParaRPr lang="cs-CZ" sz="2100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cs-CZ" b="1" dirty="0"/>
              </a:p>
              <a:p>
                <a:endParaRPr lang="cs-CZ" b="1" dirty="0"/>
              </a:p>
            </p:txBody>
          </p:sp>
        </mc:Choice>
        <mc:Fallback xmlns="">
          <p:sp>
            <p:nvSpPr>
              <p:cNvPr id="14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  <a:blipFill>
                <a:blip r:embed="rId2"/>
                <a:stretch>
                  <a:fillRect l="-493" t="-214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ulk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66385204"/>
                  </p:ext>
                </p:extLst>
              </p:nvPr>
            </p:nvGraphicFramePr>
            <p:xfrm>
              <a:off x="4107105" y="5561171"/>
              <a:ext cx="6679488" cy="6157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65822">
                      <a:extLst>
                        <a:ext uri="{9D8B030D-6E8A-4147-A177-3AD203B41FA5}">
                          <a16:colId xmlns:a16="http://schemas.microsoft.com/office/drawing/2014/main" val="444562275"/>
                        </a:ext>
                      </a:extLst>
                    </a:gridCol>
                    <a:gridCol w="5413666">
                      <a:extLst>
                        <a:ext uri="{9D8B030D-6E8A-4147-A177-3AD203B41FA5}">
                          <a16:colId xmlns:a16="http://schemas.microsoft.com/office/drawing/2014/main" val="4213981957"/>
                        </a:ext>
                      </a:extLst>
                    </a:gridCol>
                  </a:tblGrid>
                  <a:tr h="267107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𝑂𝐵𝑆</m:t>
                                    </m:r>
                                  </m:sub>
                                </m:sSub>
                                <m:r>
                                  <a:rPr lang="cs-CZ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cs-CZ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 </m:t>
                                </m:r>
                                <m:sSup>
                                  <m:sSupPr>
                                    <m:ctrlPr>
                                      <a:rPr lang="cs-CZ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16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𝑊</m:t>
                                    </m:r>
                                  </m:e>
                                  <m:sup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30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Na hladině významnosti </a:t>
                          </a:r>
                          <a14:m>
                            <m:oMath xmlns:m="http://schemas.openxmlformats.org/officeDocument/2006/math">
                              <m:r>
                                <a:rPr lang="cs-CZ" sz="16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oMath>
                          </a14:m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zamítáme </a:t>
                          </a:r>
                          <a14:m>
                            <m:oMath xmlns:m="http://schemas.openxmlformats.org/officeDocument/2006/math">
                              <m:r>
                                <a:rPr lang="cs-CZ" sz="1600" b="0" i="1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sz="1600" b="0" i="1" baseline="-25000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ve prospěch </a:t>
                          </a:r>
                          <a14:m>
                            <m:oMath xmlns:m="http://schemas.openxmlformats.org/officeDocument/2006/math">
                              <m:r>
                                <a:rPr lang="cs-CZ" sz="1600" b="0" i="1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cs-CZ" sz="1600" b="0" i="1" baseline="-25000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oMath>
                          </a14:m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.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75155229"/>
                      </a:ext>
                    </a:extLst>
                  </a:tr>
                  <a:tr h="333852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𝑂𝐵𝑆</m:t>
                                    </m:r>
                                  </m:sub>
                                </m:sSub>
                                <m:r>
                                  <a:rPr lang="cs-CZ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cs-CZ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∉ </m:t>
                                </m:r>
                                <m:sSup>
                                  <m:sSupPr>
                                    <m:ctrlPr>
                                      <a:rPr lang="cs-CZ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16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𝑊</m:t>
                                    </m:r>
                                  </m:e>
                                  <m:sup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30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Na hladině významnosti </a:t>
                          </a:r>
                          <a14:m>
                            <m:oMath xmlns:m="http://schemas.openxmlformats.org/officeDocument/2006/math">
                              <m:r>
                                <a:rPr lang="cs-CZ" sz="16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oMath>
                          </a14:m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nezamítáme </a:t>
                          </a:r>
                          <a14:m>
                            <m:oMath xmlns:m="http://schemas.openxmlformats.org/officeDocument/2006/math">
                              <m:r>
                                <a:rPr lang="cs-CZ" sz="1600" b="0" i="1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cs-CZ" sz="1600" b="0" i="1" baseline="-25000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.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246608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ulk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66385204"/>
                  </p:ext>
                </p:extLst>
              </p:nvPr>
            </p:nvGraphicFramePr>
            <p:xfrm>
              <a:off x="4107105" y="5561171"/>
              <a:ext cx="6679488" cy="6157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65822">
                      <a:extLst>
                        <a:ext uri="{9D8B030D-6E8A-4147-A177-3AD203B41FA5}">
                          <a16:colId xmlns:a16="http://schemas.microsoft.com/office/drawing/2014/main" val="444562275"/>
                        </a:ext>
                      </a:extLst>
                    </a:gridCol>
                    <a:gridCol w="5413666">
                      <a:extLst>
                        <a:ext uri="{9D8B030D-6E8A-4147-A177-3AD203B41FA5}">
                          <a16:colId xmlns:a16="http://schemas.microsoft.com/office/drawing/2014/main" val="4213981957"/>
                        </a:ext>
                      </a:extLst>
                    </a:gridCol>
                  </a:tblGrid>
                  <a:tr h="2819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1" t="-21277" r="-428365" b="-1276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3510" t="-21277" r="-225" b="-1276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75155229"/>
                      </a:ext>
                    </a:extLst>
                  </a:tr>
                  <a:tr h="333852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1" t="-103636" r="-428365" b="-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3510" t="-103636" r="-225" b="-90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2466087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73421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testování hypotéz a </a:t>
            </a:r>
            <a:r>
              <a:rPr lang="cs-CZ" dirty="0" err="1"/>
              <a:t>jednovýběrové</a:t>
            </a:r>
            <a:r>
              <a:rPr lang="cs-CZ" dirty="0"/>
              <a:t> testy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18</a:t>
            </a:fld>
            <a:r>
              <a:rPr lang="cs-CZ" dirty="0"/>
              <a:t> / 74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Jak postupovat při testování hypotéz?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cs-CZ" b="1" u="sng" dirty="0"/>
                  <a:t>Klasický přístup</a:t>
                </a:r>
                <a:r>
                  <a:rPr lang="cs-CZ" dirty="0"/>
                  <a:t>:</a:t>
                </a:r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1600" dirty="0">
                    <a:solidFill>
                      <a:schemeClr val="tx1"/>
                    </a:solidFill>
                  </a:rPr>
                  <a:t>Formulujeme </a:t>
                </a:r>
                <a:r>
                  <a:rPr lang="cs-CZ" sz="1600" b="1" dirty="0">
                    <a:solidFill>
                      <a:schemeClr val="tx1"/>
                    </a:solidFill>
                  </a:rPr>
                  <a:t>nulovou a alternativní hypotézu</a:t>
                </a:r>
                <a:r>
                  <a:rPr lang="cs-CZ" sz="1600" dirty="0">
                    <a:solidFill>
                      <a:schemeClr val="tx1"/>
                    </a:solidFill>
                  </a:rPr>
                  <a:t>.</a:t>
                </a:r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1600" dirty="0">
                    <a:solidFill>
                      <a:schemeClr val="tx1"/>
                    </a:solidFill>
                  </a:rPr>
                  <a:t>Stanovíme </a:t>
                </a:r>
                <a:r>
                  <a:rPr lang="cs-CZ" sz="1600" b="1" dirty="0">
                    <a:solidFill>
                      <a:schemeClr val="tx1"/>
                    </a:solidFill>
                  </a:rPr>
                  <a:t>hladinu významnosti </a:t>
                </a:r>
                <a:r>
                  <a:rPr lang="cs-CZ" sz="1600" dirty="0">
                    <a:solidFill>
                      <a:schemeClr val="tx1"/>
                    </a:solidFill>
                  </a:rPr>
                  <a:t>(p-st chyby I. druhu).</a:t>
                </a:r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1600" dirty="0">
                    <a:solidFill>
                      <a:schemeClr val="tx1"/>
                    </a:solidFill>
                  </a:rPr>
                  <a:t>Zvolíme tzv. </a:t>
                </a:r>
                <a:r>
                  <a:rPr lang="cs-CZ" sz="1600" b="1" dirty="0">
                    <a:solidFill>
                      <a:schemeClr val="tx1"/>
                    </a:solidFill>
                  </a:rPr>
                  <a:t>testovou statistiku</a:t>
                </a:r>
                <a:r>
                  <a:rPr lang="cs-CZ" sz="1600" dirty="0">
                    <a:solidFill>
                      <a:schemeClr val="tx1"/>
                    </a:solidFill>
                  </a:rPr>
                  <a:t>, tj. výběrovou charakteristiku, jejíž rozdělení závisí na testovaném parametru </a:t>
                </a:r>
                <a14:m>
                  <m:oMath xmlns:m="http://schemas.openxmlformats.org/officeDocument/2006/math">
                    <m:r>
                      <a:rPr lang="cs-CZ" sz="16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𝜃</m:t>
                    </m:r>
                    <m:r>
                      <a:rPr lang="cs-CZ" sz="16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r>
                  <a:rPr lang="cs-CZ" sz="1600" dirty="0">
                    <a:solidFill>
                      <a:schemeClr val="tx1"/>
                    </a:solidFill>
                  </a:rPr>
                  <a:t> (Rozdělení testové statistiky za předpokladu platnosti nulové hypotézy nazýváme nulové rozdělení.)</a:t>
                </a:r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1600" dirty="0">
                    <a:solidFill>
                      <a:schemeClr val="tx1"/>
                    </a:solidFill>
                  </a:rPr>
                  <a:t>Ověříme </a:t>
                </a:r>
                <a:r>
                  <a:rPr lang="cs-CZ" sz="1600" b="1" dirty="0">
                    <a:solidFill>
                      <a:schemeClr val="tx1"/>
                    </a:solidFill>
                  </a:rPr>
                  <a:t>předpoklady testu</a:t>
                </a:r>
                <a:r>
                  <a:rPr lang="cs-CZ" sz="1600" dirty="0">
                    <a:solidFill>
                      <a:schemeClr val="tx1"/>
                    </a:solidFill>
                  </a:rPr>
                  <a:t>!</a:t>
                </a:r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1600" dirty="0">
                    <a:solidFill>
                      <a:schemeClr val="tx1"/>
                    </a:solidFill>
                  </a:rPr>
                  <a:t>Určíme </a:t>
                </a:r>
                <a:r>
                  <a:rPr lang="cs-CZ" sz="1600" b="1" dirty="0">
                    <a:solidFill>
                      <a:schemeClr val="tx1"/>
                    </a:solidFill>
                  </a:rPr>
                  <a:t>kritický obor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𝑊</m:t>
                        </m:r>
                      </m:e>
                      <m:sup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cs-CZ" sz="1600" dirty="0">
                    <a:solidFill>
                      <a:schemeClr val="tx1"/>
                    </a:solidFill>
                  </a:rPr>
                  <a:t>:</a:t>
                </a:r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16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1600" dirty="0"/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16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1600" dirty="0">
                    <a:solidFill>
                      <a:schemeClr val="tx1"/>
                    </a:solidFill>
                  </a:rPr>
                  <a:t>Na základě konkrétní realizace výběru určíme </a:t>
                </a:r>
                <a:r>
                  <a:rPr lang="cs-CZ" sz="1600" b="1" dirty="0">
                    <a:solidFill>
                      <a:schemeClr val="tx1"/>
                    </a:solidFill>
                  </a:rPr>
                  <a:t>pozorovanou hodnotu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cs-CZ" sz="16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𝑶𝑩𝑺</m:t>
                        </m:r>
                      </m:sub>
                    </m:sSub>
                    <m:r>
                      <a:rPr lang="cs-CZ" sz="1600" b="1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cs-CZ" sz="1600" b="1" dirty="0">
                    <a:solidFill>
                      <a:schemeClr val="tx1"/>
                    </a:solidFill>
                  </a:rPr>
                  <a:t>testové statistiky</a:t>
                </a:r>
                <a:r>
                  <a:rPr lang="cs-CZ" sz="1600" dirty="0">
                    <a:solidFill>
                      <a:schemeClr val="tx1"/>
                    </a:solidFill>
                  </a:rPr>
                  <a:t>.</a:t>
                </a:r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1600" b="1" dirty="0">
                    <a:solidFill>
                      <a:schemeClr val="tx1"/>
                    </a:solidFill>
                  </a:rPr>
                  <a:t>Rozhodneme o výsledku testu: </a:t>
                </a:r>
              </a:p>
              <a:p>
                <a:pPr>
                  <a:lnSpc>
                    <a:spcPct val="120000"/>
                  </a:lnSpc>
                </a:pPr>
                <a:endParaRPr lang="cs-CZ" sz="2100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cs-CZ" b="1" dirty="0"/>
              </a:p>
              <a:p>
                <a:endParaRPr lang="cs-CZ" b="1" dirty="0"/>
              </a:p>
            </p:txBody>
          </p:sp>
        </mc:Choice>
        <mc:Fallback xmlns="">
          <p:sp>
            <p:nvSpPr>
              <p:cNvPr id="14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  <a:blipFill>
                <a:blip r:embed="rId2"/>
                <a:stretch>
                  <a:fillRect l="-548" t="-1894" r="-43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ulk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83681890"/>
                  </p:ext>
                </p:extLst>
              </p:nvPr>
            </p:nvGraphicFramePr>
            <p:xfrm>
              <a:off x="3632760" y="5650616"/>
              <a:ext cx="6679488" cy="6157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65822">
                      <a:extLst>
                        <a:ext uri="{9D8B030D-6E8A-4147-A177-3AD203B41FA5}">
                          <a16:colId xmlns:a16="http://schemas.microsoft.com/office/drawing/2014/main" val="444562275"/>
                        </a:ext>
                      </a:extLst>
                    </a:gridCol>
                    <a:gridCol w="5413666">
                      <a:extLst>
                        <a:ext uri="{9D8B030D-6E8A-4147-A177-3AD203B41FA5}">
                          <a16:colId xmlns:a16="http://schemas.microsoft.com/office/drawing/2014/main" val="4213981957"/>
                        </a:ext>
                      </a:extLst>
                    </a:gridCol>
                  </a:tblGrid>
                  <a:tr h="267107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𝑂𝐵𝑆</m:t>
                                    </m:r>
                                  </m:sub>
                                </m:sSub>
                                <m:r>
                                  <a:rPr lang="cs-CZ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cs-CZ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 </m:t>
                                </m:r>
                                <m:sSup>
                                  <m:sSupPr>
                                    <m:ctrlPr>
                                      <a:rPr lang="cs-CZ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16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𝑊</m:t>
                                    </m:r>
                                  </m:e>
                                  <m:sup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30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Na hladině významnosti </a:t>
                          </a:r>
                          <a14:m>
                            <m:oMath xmlns:m="http://schemas.openxmlformats.org/officeDocument/2006/math">
                              <m:r>
                                <a:rPr lang="cs-CZ" sz="16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oMath>
                          </a14:m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zamítáme </a:t>
                          </a:r>
                          <a14:m>
                            <m:oMath xmlns:m="http://schemas.openxmlformats.org/officeDocument/2006/math">
                              <m:r>
                                <a:rPr lang="cs-CZ" sz="1600" b="0" i="1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sz="1600" b="0" i="1" baseline="-25000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ve prospěch </a:t>
                          </a:r>
                          <a14:m>
                            <m:oMath xmlns:m="http://schemas.openxmlformats.org/officeDocument/2006/math">
                              <m:r>
                                <a:rPr lang="cs-CZ" sz="1600" b="0" i="1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cs-CZ" sz="1600" b="0" i="1" baseline="-25000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oMath>
                          </a14:m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.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75155229"/>
                      </a:ext>
                    </a:extLst>
                  </a:tr>
                  <a:tr h="333852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𝑂𝐵𝑆</m:t>
                                    </m:r>
                                  </m:sub>
                                </m:sSub>
                                <m:r>
                                  <a:rPr lang="cs-CZ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cs-CZ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∉ </m:t>
                                </m:r>
                                <m:sSup>
                                  <m:sSupPr>
                                    <m:ctrlPr>
                                      <a:rPr lang="cs-CZ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16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𝑊</m:t>
                                    </m:r>
                                  </m:e>
                                  <m:sup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30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Na hladině významnosti </a:t>
                          </a:r>
                          <a14:m>
                            <m:oMath xmlns:m="http://schemas.openxmlformats.org/officeDocument/2006/math">
                              <m:r>
                                <a:rPr lang="cs-CZ" sz="16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oMath>
                          </a14:m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nezamítáme </a:t>
                          </a:r>
                          <a14:m>
                            <m:oMath xmlns:m="http://schemas.openxmlformats.org/officeDocument/2006/math">
                              <m:r>
                                <a:rPr lang="cs-CZ" sz="1600" b="0" i="1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cs-CZ" sz="1600" b="0" i="1" baseline="-25000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.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246608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ulk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83681890"/>
                  </p:ext>
                </p:extLst>
              </p:nvPr>
            </p:nvGraphicFramePr>
            <p:xfrm>
              <a:off x="3632760" y="5650616"/>
              <a:ext cx="6679488" cy="6157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65822">
                      <a:extLst>
                        <a:ext uri="{9D8B030D-6E8A-4147-A177-3AD203B41FA5}">
                          <a16:colId xmlns:a16="http://schemas.microsoft.com/office/drawing/2014/main" val="444562275"/>
                        </a:ext>
                      </a:extLst>
                    </a:gridCol>
                    <a:gridCol w="5413666">
                      <a:extLst>
                        <a:ext uri="{9D8B030D-6E8A-4147-A177-3AD203B41FA5}">
                          <a16:colId xmlns:a16="http://schemas.microsoft.com/office/drawing/2014/main" val="4213981957"/>
                        </a:ext>
                      </a:extLst>
                    </a:gridCol>
                  </a:tblGrid>
                  <a:tr h="2819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1" t="-21277" r="-428365" b="-1297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3510" t="-21277" r="-225" b="-1297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75155229"/>
                      </a:ext>
                    </a:extLst>
                  </a:tr>
                  <a:tr h="333852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1" t="-103636" r="-428365" b="-1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3510" t="-103636" r="-225" b="-109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2466087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ulka 7">
                <a:extLst>
                  <a:ext uri="{FF2B5EF4-FFF2-40B4-BE49-F238E27FC236}">
                    <a16:creationId xmlns:a16="http://schemas.microsoft.com/office/drawing/2014/main" id="{786A24D8-E4FE-48EF-8346-A19C722A978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09299001"/>
                  </p:ext>
                </p:extLst>
              </p:nvPr>
            </p:nvGraphicFramePr>
            <p:xfrm>
              <a:off x="3632760" y="3673524"/>
              <a:ext cx="7179134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46578">
                      <a:extLst>
                        <a:ext uri="{9D8B030D-6E8A-4147-A177-3AD203B41FA5}">
                          <a16:colId xmlns:a16="http://schemas.microsoft.com/office/drawing/2014/main" val="1090093737"/>
                        </a:ext>
                      </a:extLst>
                    </a:gridCol>
                    <a:gridCol w="4232556">
                      <a:extLst>
                        <a:ext uri="{9D8B030D-6E8A-4147-A177-3AD203B41FA5}">
                          <a16:colId xmlns:a16="http://schemas.microsoft.com/office/drawing/2014/main" val="14056827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:r>
                            <a:rPr lang="cs-CZ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Tvar alternativní hypotézy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6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6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</a:rPr>
                                    <m:t>𝑯</m:t>
                                  </m:r>
                                </m:e>
                                <m:sub>
                                  <m:r>
                                    <a:rPr lang="cs-CZ" sz="16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</a:rPr>
                                    <m:t>𝑨</m:t>
                                  </m:r>
                                </m:sub>
                              </m:sSub>
                            </m:oMath>
                          </a14:m>
                          <a:endParaRPr lang="cs-CZ" sz="1600" b="1" dirty="0">
                            <a:solidFill>
                              <a:schemeClr val="bg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A4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:r>
                            <a:rPr lang="cs-CZ" sz="1600" b="1" dirty="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Kritický obor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cs-CZ" sz="16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16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oMath>
                          </a14:m>
                          <a:endParaRPr lang="cs-CZ" sz="1600" b="1" dirty="0">
                            <a:solidFill>
                              <a:schemeClr val="bg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A49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06097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𝜃</m:t>
                                </m:r>
                                <m:r>
                                  <a:rPr lang="en-US" sz="1600" b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cs-CZ" sz="16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cs-CZ" sz="16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∞, </m:t>
                                    </m:r>
                                    <m:sSub>
                                      <m:sSubPr>
                                        <m:ctrlP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643041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𝜃</m:t>
                                </m:r>
                                <m:r>
                                  <a:rPr lang="en-US" sz="1600" b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&gt;</m:t>
                                </m:r>
                                <m:sSub>
                                  <m:sSubPr>
                                    <m:ctrlPr>
                                      <a:rPr lang="cs-CZ" sz="16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cs-CZ" sz="16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1−</m:t>
                                        </m:r>
                                        <m: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sub>
                                    </m:sSub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∞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26559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𝜃</m:t>
                                </m:r>
                                <m:r>
                                  <a:rPr lang="en-US" sz="1600" b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≠</m:t>
                                </m:r>
                                <m:sSub>
                                  <m:sSubPr>
                                    <m:ctrlPr>
                                      <a:rPr lang="cs-CZ" sz="16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cs-CZ" sz="16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∞, </m:t>
                                  </m:r>
                                  <m:sSub>
                                    <m:sSubPr>
                                      <m:ctrlPr>
                                        <a:rPr lang="cs-CZ" sz="1600" b="0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600" b="0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f>
                                        <m:fPr>
                                          <m:ctrlPr>
                                            <a:rPr lang="cs-CZ" sz="1600" b="0" i="1" smtClean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cs-CZ" sz="1600" b="0" i="1" smtClean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num>
                                        <m:den>
                                          <m:r>
                                            <a:rPr lang="cs-CZ" sz="1600" b="0" i="1" smtClean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b>
                                  </m:sSub>
                                </m:e>
                              </m:d>
                              <m:r>
                                <a:rPr lang="cs-CZ" sz="16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∪</m:t>
                              </m:r>
                            </m:oMath>
                          </a14:m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sz="1600" b="0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600" b="0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cs-CZ" sz="1600" b="0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f>
                                        <m:fPr>
                                          <m:ctrlPr>
                                            <a:rPr lang="cs-CZ" sz="1600" b="0" i="1" smtClean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cs-CZ" sz="1600" b="0" i="1" smtClean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num>
                                        <m:den>
                                          <m:r>
                                            <a:rPr lang="cs-CZ" sz="1600" b="0" i="1" smtClean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b>
                                  </m:sSub>
                                  <m: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∞</m:t>
                                  </m:r>
                                </m:e>
                              </m:d>
                            </m:oMath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7678535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ulka 7">
                <a:extLst>
                  <a:ext uri="{FF2B5EF4-FFF2-40B4-BE49-F238E27FC236}">
                    <a16:creationId xmlns:a16="http://schemas.microsoft.com/office/drawing/2014/main" id="{786A24D8-E4FE-48EF-8346-A19C722A978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09299001"/>
                  </p:ext>
                </p:extLst>
              </p:nvPr>
            </p:nvGraphicFramePr>
            <p:xfrm>
              <a:off x="3632760" y="3673524"/>
              <a:ext cx="7179134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46578">
                      <a:extLst>
                        <a:ext uri="{9D8B030D-6E8A-4147-A177-3AD203B41FA5}">
                          <a16:colId xmlns:a16="http://schemas.microsoft.com/office/drawing/2014/main" val="1090093737"/>
                        </a:ext>
                      </a:extLst>
                    </a:gridCol>
                    <a:gridCol w="4232556">
                      <a:extLst>
                        <a:ext uri="{9D8B030D-6E8A-4147-A177-3AD203B41FA5}">
                          <a16:colId xmlns:a16="http://schemas.microsoft.com/office/drawing/2014/main" val="14056827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07" t="-16393" r="-144008" b="-3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69784" t="-16393" r="-288" b="-30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06097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07" t="-116393" r="-144008" b="-2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69784" t="-116393" r="-288" b="-20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643041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07" t="-216393" r="-144008" b="-1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69784" t="-216393" r="-288" b="-10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26559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07" t="-316393" r="-144008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69784" t="-316393" r="-288" b="-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7678535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484864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testování hypotéz a </a:t>
            </a:r>
            <a:r>
              <a:rPr lang="cs-CZ" dirty="0" err="1"/>
              <a:t>jednovýběrové</a:t>
            </a:r>
            <a:r>
              <a:rPr lang="cs-CZ" dirty="0"/>
              <a:t> testy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19</a:t>
            </a:fld>
            <a:r>
              <a:rPr lang="cs-CZ" dirty="0"/>
              <a:t> / 74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s hladinou cholesterolu</a:t>
            </a:r>
          </a:p>
        </p:txBody>
      </p:sp>
      <p:sp>
        <p:nvSpPr>
          <p:cNvPr id="14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483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Příklad</a:t>
            </a:r>
            <a:r>
              <a:rPr lang="cs-CZ" dirty="0"/>
              <a:t>: </a:t>
            </a:r>
            <a:r>
              <a:rPr lang="cs-CZ" dirty="0">
                <a:solidFill>
                  <a:schemeClr val="tx2"/>
                </a:solidFill>
              </a:rPr>
              <a:t>Ze zkušenosti očekáváme, že v MSK je střední hodnota obsahu cholesterolu v krvi vyšší než v literatuře uváděná hodnota 4, 7 </a:t>
            </a:r>
            <a:r>
              <a:rPr lang="cs-CZ" dirty="0" err="1">
                <a:solidFill>
                  <a:schemeClr val="tx2"/>
                </a:solidFill>
              </a:rPr>
              <a:t>mmol</a:t>
            </a:r>
            <a:r>
              <a:rPr lang="cs-CZ" dirty="0">
                <a:solidFill>
                  <a:schemeClr val="tx2"/>
                </a:solidFill>
              </a:rPr>
              <a:t>/l.</a:t>
            </a:r>
          </a:p>
        </p:txBody>
      </p:sp>
    </p:spTree>
    <p:extLst>
      <p:ext uri="{BB962C8B-B14F-4D97-AF65-F5344CB8AC3E}">
        <p14:creationId xmlns:p14="http://schemas.microsoft.com/office/powerpoint/2010/main" val="4149638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Opakování: Statistika – základní pojmy</a:t>
            </a: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Intervalové odhady vs. testování hypotéz</a:t>
            </a: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Testování hypotéz – základní pojmy</a:t>
            </a: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Klasický test (testování pomocí kritického oboru)</a:t>
            </a: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Čistý test významnosti (testování pomocí p-hodnoty)</a:t>
            </a: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Vybrané </a:t>
            </a:r>
            <a:r>
              <a:rPr lang="cs-CZ" dirty="0" err="1"/>
              <a:t>jednovýběrové</a:t>
            </a:r>
            <a:r>
              <a:rPr lang="cs-CZ" dirty="0"/>
              <a:t> testy parametrických hypotéz</a:t>
            </a:r>
          </a:p>
          <a:p>
            <a:pPr lvl="1">
              <a:buClr>
                <a:srgbClr val="00A499"/>
              </a:buClr>
              <a:buFont typeface="Wingdings" panose="05000000000000000000" pitchFamily="2" charset="2"/>
              <a:buChar char="ü"/>
            </a:pPr>
            <a:endParaRPr lang="cs-CZ" dirty="0"/>
          </a:p>
          <a:p>
            <a:pPr lvl="1">
              <a:buClr>
                <a:srgbClr val="00A499"/>
              </a:buClr>
              <a:buFont typeface="Wingdings" panose="05000000000000000000" pitchFamily="2" charset="2"/>
              <a:buChar char="ü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testování hypotéz a </a:t>
            </a:r>
            <a:r>
              <a:rPr lang="cs-CZ" dirty="0" err="1"/>
              <a:t>jednovýběrové</a:t>
            </a:r>
            <a:r>
              <a:rPr lang="cs-CZ" dirty="0"/>
              <a:t> testy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</a:t>
            </a:fld>
            <a:r>
              <a:rPr lang="cs-CZ" dirty="0"/>
              <a:t> / 74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Obsah</a:t>
            </a:r>
          </a:p>
        </p:txBody>
      </p:sp>
    </p:spTree>
    <p:extLst>
      <p:ext uri="{BB962C8B-B14F-4D97-AF65-F5344CB8AC3E}">
        <p14:creationId xmlns:p14="http://schemas.microsoft.com/office/powerpoint/2010/main" val="2069173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testování hypotéz a </a:t>
            </a:r>
            <a:r>
              <a:rPr lang="cs-CZ" dirty="0" err="1"/>
              <a:t>jednovýběrové</a:t>
            </a:r>
            <a:r>
              <a:rPr lang="cs-CZ" dirty="0"/>
              <a:t> testy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20</a:t>
            </a:fld>
            <a:r>
              <a:rPr lang="cs-CZ" dirty="0"/>
              <a:t> / 74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Jak postupovat při testování hypotéz?</a:t>
            </a:r>
          </a:p>
        </p:txBody>
      </p:sp>
      <p:sp>
        <p:nvSpPr>
          <p:cNvPr id="14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483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1" u="sng" dirty="0"/>
              <a:t>Klasický přístup</a:t>
            </a:r>
            <a:r>
              <a:rPr lang="cs-CZ" sz="1800" dirty="0"/>
              <a:t>:</a:t>
            </a:r>
          </a:p>
          <a:p>
            <a:pPr>
              <a:lnSpc>
                <a:spcPct val="120000"/>
              </a:lnSpc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tx1"/>
                </a:solidFill>
              </a:rPr>
              <a:t>Formulujeme </a:t>
            </a:r>
            <a:r>
              <a:rPr lang="cs-CZ" sz="1800" b="1" dirty="0">
                <a:solidFill>
                  <a:schemeClr val="tx1"/>
                </a:solidFill>
              </a:rPr>
              <a:t>nulovou a alternativní hypotézu</a:t>
            </a:r>
            <a:r>
              <a:rPr lang="cs-CZ" sz="1800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b="1" dirty="0"/>
          </a:p>
          <a:p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2721239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testování hypotéz a </a:t>
            </a:r>
            <a:r>
              <a:rPr lang="cs-CZ" dirty="0" err="1"/>
              <a:t>jednovýběrové</a:t>
            </a:r>
            <a:r>
              <a:rPr lang="cs-CZ" dirty="0"/>
              <a:t> testy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21</a:t>
            </a:fld>
            <a:r>
              <a:rPr lang="cs-CZ" dirty="0"/>
              <a:t> / 74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s hladinou cholesterolu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b="1" dirty="0"/>
                  <a:t>Příklad</a:t>
                </a:r>
                <a:r>
                  <a:rPr lang="cs-CZ" dirty="0"/>
                  <a:t>: </a:t>
                </a:r>
                <a:r>
                  <a:rPr lang="cs-CZ" dirty="0">
                    <a:solidFill>
                      <a:schemeClr val="tx2"/>
                    </a:solidFill>
                  </a:rPr>
                  <a:t>Ze zkušenosti očekáváme, že v MSK je střední hodnota obsahu cholesterolu v krvi vyšší než v literatuře uváděná hodnota 4, 7 </a:t>
                </a:r>
                <a:r>
                  <a:rPr lang="cs-CZ" dirty="0" err="1">
                    <a:solidFill>
                      <a:schemeClr val="tx2"/>
                    </a:solidFill>
                  </a:rPr>
                  <a:t>mmol</a:t>
                </a:r>
                <a:r>
                  <a:rPr lang="cs-CZ" dirty="0">
                    <a:solidFill>
                      <a:schemeClr val="tx2"/>
                    </a:solidFill>
                  </a:rPr>
                  <a:t>/l.</a:t>
                </a:r>
              </a:p>
              <a:p>
                <a:pPr marL="0" indent="0">
                  <a:buNone/>
                </a:pPr>
                <a:endParaRPr lang="cs-CZ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: 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=4,7</m:t>
                    </m:r>
                  </m:oMath>
                </a14:m>
                <a:r>
                  <a:rPr lang="cs-CZ" dirty="0"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: 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&gt;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4,7</m:t>
                    </m:r>
                  </m:oMath>
                </a14:m>
                <a:r>
                  <a:rPr lang="cs-CZ" dirty="0">
                    <a:ea typeface="Cambria Math"/>
                  </a:rPr>
                  <a:t> </a:t>
                </a:r>
              </a:p>
            </p:txBody>
          </p:sp>
        </mc:Choice>
        <mc:Fallback xmlns="">
          <p:sp>
            <p:nvSpPr>
              <p:cNvPr id="14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  <a:blipFill>
                <a:blip r:embed="rId2"/>
                <a:stretch>
                  <a:fillRect l="-548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819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testování hypotéz a </a:t>
            </a:r>
            <a:r>
              <a:rPr lang="cs-CZ" dirty="0" err="1"/>
              <a:t>jednovýběrové</a:t>
            </a:r>
            <a:r>
              <a:rPr lang="cs-CZ" dirty="0"/>
              <a:t> testy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22</a:t>
            </a:fld>
            <a:r>
              <a:rPr lang="cs-CZ" dirty="0"/>
              <a:t> / 74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Jak postupovat při testování hypotéz?</a:t>
            </a:r>
          </a:p>
        </p:txBody>
      </p:sp>
      <p:sp>
        <p:nvSpPr>
          <p:cNvPr id="14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483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1" u="sng" dirty="0"/>
              <a:t>Klasický přístup</a:t>
            </a:r>
            <a:r>
              <a:rPr lang="cs-CZ" sz="1800" dirty="0"/>
              <a:t>:</a:t>
            </a:r>
          </a:p>
          <a:p>
            <a:pPr>
              <a:lnSpc>
                <a:spcPct val="120000"/>
              </a:lnSpc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tx1"/>
                </a:solidFill>
              </a:rPr>
              <a:t>Formulujeme </a:t>
            </a:r>
            <a:r>
              <a:rPr lang="cs-CZ" sz="1800" b="1" dirty="0">
                <a:solidFill>
                  <a:schemeClr val="tx1"/>
                </a:solidFill>
              </a:rPr>
              <a:t>nulovou a alternativní hypotézu</a:t>
            </a:r>
            <a:r>
              <a:rPr lang="cs-CZ" sz="180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20000"/>
              </a:lnSpc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tx1"/>
                </a:solidFill>
              </a:rPr>
              <a:t>Stanovíme </a:t>
            </a:r>
            <a:r>
              <a:rPr lang="cs-CZ" sz="1800" b="1" dirty="0">
                <a:solidFill>
                  <a:schemeClr val="tx1"/>
                </a:solidFill>
              </a:rPr>
              <a:t>hladinu významnosti </a:t>
            </a:r>
            <a:r>
              <a:rPr lang="cs-CZ" sz="1800" dirty="0">
                <a:solidFill>
                  <a:schemeClr val="tx1"/>
                </a:solidFill>
              </a:rPr>
              <a:t>(p-st chyby I. druhu).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b="1" dirty="0"/>
          </a:p>
          <a:p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20511530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testování hypotéz a </a:t>
            </a:r>
            <a:r>
              <a:rPr lang="cs-CZ" dirty="0" err="1"/>
              <a:t>jednovýběrové</a:t>
            </a:r>
            <a:r>
              <a:rPr lang="cs-CZ" dirty="0"/>
              <a:t> testy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23</a:t>
            </a:fld>
            <a:r>
              <a:rPr lang="cs-CZ" dirty="0"/>
              <a:t> / 74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s hladinou cholesterolu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b="1" dirty="0"/>
                  <a:t>Příklad</a:t>
                </a:r>
                <a:r>
                  <a:rPr lang="cs-CZ" dirty="0"/>
                  <a:t>: </a:t>
                </a:r>
                <a:r>
                  <a:rPr lang="cs-CZ" dirty="0">
                    <a:solidFill>
                      <a:schemeClr val="tx2"/>
                    </a:solidFill>
                  </a:rPr>
                  <a:t>Ze zkušenosti očekáváme, že v MSK je střední hodnota obsahu cholesterolu v krvi vyšší než v literatuře uváděná hodnota 4, 7 </a:t>
                </a:r>
                <a:r>
                  <a:rPr lang="cs-CZ" dirty="0" err="1">
                    <a:solidFill>
                      <a:schemeClr val="tx2"/>
                    </a:solidFill>
                  </a:rPr>
                  <a:t>mmol</a:t>
                </a:r>
                <a:r>
                  <a:rPr lang="cs-CZ" dirty="0">
                    <a:solidFill>
                      <a:schemeClr val="tx2"/>
                    </a:solidFill>
                  </a:rPr>
                  <a:t>/l.</a:t>
                </a:r>
              </a:p>
              <a:p>
                <a:pPr marL="0" indent="0">
                  <a:buNone/>
                </a:pPr>
                <a:endParaRPr lang="cs-CZ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: 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=4,7</m:t>
                    </m:r>
                  </m:oMath>
                </a14:m>
                <a:r>
                  <a:rPr lang="cs-CZ" dirty="0"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: 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&gt;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4,7</m:t>
                    </m:r>
                  </m:oMath>
                </a14:m>
                <a:r>
                  <a:rPr lang="cs-CZ" dirty="0"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:endParaRPr lang="cs-CZ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=0,05 </m:t>
                    </m:r>
                  </m:oMath>
                </a14:m>
                <a:r>
                  <a:rPr lang="cs-CZ" dirty="0">
                    <a:ea typeface="Cambria Math"/>
                  </a:rPr>
                  <a:t> </a:t>
                </a:r>
              </a:p>
            </p:txBody>
          </p:sp>
        </mc:Choice>
        <mc:Fallback xmlns="">
          <p:sp>
            <p:nvSpPr>
              <p:cNvPr id="14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  <a:blipFill>
                <a:blip r:embed="rId2"/>
                <a:stretch>
                  <a:fillRect l="-548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28151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testování hypotéz a </a:t>
            </a:r>
            <a:r>
              <a:rPr lang="cs-CZ" dirty="0" err="1"/>
              <a:t>jednovýběrové</a:t>
            </a:r>
            <a:r>
              <a:rPr lang="cs-CZ" dirty="0"/>
              <a:t> testy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24</a:t>
            </a:fld>
            <a:r>
              <a:rPr lang="cs-CZ" dirty="0"/>
              <a:t> / 74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Jak postupovat při testování hypotéz?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1800" b="1" u="sng" dirty="0"/>
                  <a:t>Klasický přístup</a:t>
                </a:r>
                <a:r>
                  <a:rPr lang="cs-CZ" sz="1800" dirty="0"/>
                  <a:t>:</a:t>
                </a:r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1800" dirty="0">
                    <a:solidFill>
                      <a:schemeClr val="tx1"/>
                    </a:solidFill>
                  </a:rPr>
                  <a:t>Formulujeme </a:t>
                </a:r>
                <a:r>
                  <a:rPr lang="cs-CZ" sz="1800" b="1" dirty="0">
                    <a:solidFill>
                      <a:schemeClr val="tx1"/>
                    </a:solidFill>
                  </a:rPr>
                  <a:t>nulovou a alternativní hypotézu</a:t>
                </a:r>
                <a:r>
                  <a:rPr lang="cs-CZ" sz="1800" dirty="0">
                    <a:solidFill>
                      <a:schemeClr val="tx1"/>
                    </a:solidFill>
                  </a:rPr>
                  <a:t>.</a:t>
                </a:r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1800" dirty="0">
                    <a:solidFill>
                      <a:schemeClr val="tx1"/>
                    </a:solidFill>
                  </a:rPr>
                  <a:t>Stanovíme </a:t>
                </a:r>
                <a:r>
                  <a:rPr lang="cs-CZ" sz="1800" b="1" dirty="0">
                    <a:solidFill>
                      <a:schemeClr val="tx1"/>
                    </a:solidFill>
                  </a:rPr>
                  <a:t>hladinu významnosti </a:t>
                </a:r>
                <a:r>
                  <a:rPr lang="cs-CZ" sz="1800" dirty="0">
                    <a:solidFill>
                      <a:schemeClr val="tx1"/>
                    </a:solidFill>
                  </a:rPr>
                  <a:t>(p-st chyby I. druhu).</a:t>
                </a:r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1800" dirty="0">
                    <a:solidFill>
                      <a:schemeClr val="tx1"/>
                    </a:solidFill>
                  </a:rPr>
                  <a:t>Zvolíme tzv. </a:t>
                </a:r>
                <a:r>
                  <a:rPr lang="cs-CZ" sz="1800" b="1" dirty="0">
                    <a:solidFill>
                      <a:schemeClr val="tx1"/>
                    </a:solidFill>
                  </a:rPr>
                  <a:t>testovou statistiku</a:t>
                </a:r>
                <a:r>
                  <a:rPr lang="cs-CZ" sz="1800" dirty="0">
                    <a:solidFill>
                      <a:schemeClr val="tx1"/>
                    </a:solidFill>
                  </a:rPr>
                  <a:t>, tj. výběrovou charakteristiku, jejíž rozdělení závisí na testovaném parametru </a:t>
                </a:r>
                <a14:m>
                  <m:oMath xmlns:m="http://schemas.openxmlformats.org/officeDocument/2006/math">
                    <m:r>
                      <a:rPr lang="cs-CZ" sz="18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𝜃</m:t>
                    </m:r>
                    <m:r>
                      <a:rPr lang="cs-CZ" sz="18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r>
                  <a:rPr lang="cs-CZ" sz="1800" dirty="0">
                    <a:solidFill>
                      <a:schemeClr val="tx1"/>
                    </a:solidFill>
                  </a:rPr>
                  <a:t> (Rozdělení testové statistiky za předpokladu platnosti nulové hypotézy nazýváme nulové rozdělení.)</a:t>
                </a:r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1800" dirty="0"/>
                  <a:t>Ověříme </a:t>
                </a:r>
                <a:r>
                  <a:rPr lang="cs-CZ" sz="1800" b="1" dirty="0"/>
                  <a:t>předpoklady testu</a:t>
                </a:r>
                <a:r>
                  <a:rPr lang="cs-CZ" sz="1800" dirty="0"/>
                  <a:t>!</a:t>
                </a:r>
              </a:p>
              <a:p>
                <a:pPr>
                  <a:lnSpc>
                    <a:spcPct val="120000"/>
                  </a:lnSpc>
                </a:pPr>
                <a:endParaRPr lang="cs-CZ" sz="18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endParaRPr lang="cs-CZ" sz="1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cs-CZ" sz="1800" b="1" dirty="0"/>
              </a:p>
              <a:p>
                <a:endParaRPr lang="cs-CZ" sz="1800" b="1" dirty="0"/>
              </a:p>
            </p:txBody>
          </p:sp>
        </mc:Choice>
        <mc:Fallback xmlns="">
          <p:sp>
            <p:nvSpPr>
              <p:cNvPr id="14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  <a:blipFill>
                <a:blip r:embed="rId2"/>
                <a:stretch>
                  <a:fillRect l="-438" t="-126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71480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testování hypotéz a </a:t>
            </a:r>
            <a:r>
              <a:rPr lang="cs-CZ" dirty="0" err="1"/>
              <a:t>jednovýběrové</a:t>
            </a:r>
            <a:r>
              <a:rPr lang="cs-CZ" dirty="0"/>
              <a:t> testy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25</a:t>
            </a:fld>
            <a:r>
              <a:rPr lang="cs-CZ" dirty="0"/>
              <a:t> / 74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s hladinou cholesterolu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dirty="0"/>
                  <a:t>Příklad: </a:t>
                </a:r>
                <a:r>
                  <a:rPr lang="cs-CZ" dirty="0">
                    <a:solidFill>
                      <a:schemeClr val="tx2"/>
                    </a:solidFill>
                  </a:rPr>
                  <a:t>Ze zkušenosti očekáváme, že v MSK je střední hodnota obsahu cholesterolu v krvi vyšší než v literatuře uváděná hodnota 4, 7 </a:t>
                </a:r>
                <a:r>
                  <a:rPr lang="cs-CZ" dirty="0" err="1">
                    <a:solidFill>
                      <a:schemeClr val="tx2"/>
                    </a:solidFill>
                  </a:rPr>
                  <a:t>mmol</a:t>
                </a:r>
                <a:r>
                  <a:rPr lang="cs-CZ" dirty="0">
                    <a:solidFill>
                      <a:schemeClr val="tx2"/>
                    </a:solidFill>
                  </a:rPr>
                  <a:t>/l.</a:t>
                </a:r>
              </a:p>
              <a:p>
                <a:pPr marL="0" indent="0">
                  <a:buNone/>
                </a:pPr>
                <a:endParaRPr lang="cs-CZ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: 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=4,7</m:t>
                    </m:r>
                  </m:oMath>
                </a14:m>
                <a:r>
                  <a:rPr lang="cs-CZ" dirty="0"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: 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&gt;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4,7</m:t>
                    </m:r>
                  </m:oMath>
                </a14:m>
                <a:r>
                  <a:rPr lang="cs-CZ" dirty="0"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:endParaRPr lang="cs-CZ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=0,05 </m:t>
                    </m:r>
                  </m:oMath>
                </a14:m>
                <a:r>
                  <a:rPr lang="cs-CZ" dirty="0"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:endParaRPr lang="cs-CZ" dirty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cs-CZ" dirty="0">
                    <a:ea typeface="Cambria Math"/>
                  </a:rPr>
                  <a:t>Pro ilustraci vycházejme pouze ze znalosti centrální limitní věty (předpokládejme, že víme, že </a:t>
                </a:r>
                <a:r>
                  <a:rPr lang="cs-CZ" dirty="0">
                    <a:solidFill>
                      <a:srgbClr val="00A499"/>
                    </a:solidFill>
                    <a:ea typeface="Cambria Math"/>
                  </a:rPr>
                  <a:t>směrodatná odchylka hladin cholesterolu v krvi pacientu je 3,0 </a:t>
                </a:r>
                <a:r>
                  <a:rPr lang="cs-CZ" dirty="0" err="1">
                    <a:solidFill>
                      <a:srgbClr val="00A499"/>
                    </a:solidFill>
                    <a:ea typeface="Cambria Math"/>
                  </a:rPr>
                  <a:t>mmol</a:t>
                </a:r>
                <a:r>
                  <a:rPr lang="cs-CZ" dirty="0">
                    <a:solidFill>
                      <a:srgbClr val="00A499"/>
                    </a:solidFill>
                    <a:ea typeface="Cambria Math"/>
                  </a:rPr>
                  <a:t>/l </a:t>
                </a:r>
                <a:r>
                  <a:rPr lang="cs-CZ" dirty="0">
                    <a:ea typeface="Cambria Math"/>
                  </a:rPr>
                  <a:t>a že do výběrového souboru bylo zařazeno 10 pacientů. Zároveň předpokládáme, že </a:t>
                </a:r>
                <a:r>
                  <a:rPr lang="cs-CZ" dirty="0">
                    <a:solidFill>
                      <a:srgbClr val="00A499"/>
                    </a:solidFill>
                    <a:ea typeface="Cambria Math"/>
                  </a:rPr>
                  <a:t>hladinu cholesterolu v krvi pacienta lze modelovat normálním rozdělením</a:t>
                </a:r>
                <a:r>
                  <a:rPr lang="cs-CZ" dirty="0">
                    <a:ea typeface="Cambria Math"/>
                  </a:rPr>
                  <a:t>.</a:t>
                </a:r>
              </a:p>
            </p:txBody>
          </p:sp>
        </mc:Choice>
        <mc:Fallback xmlns="">
          <p:sp>
            <p:nvSpPr>
              <p:cNvPr id="14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  <a:blipFill>
                <a:blip r:embed="rId2"/>
                <a:stretch>
                  <a:fillRect l="-548" t="-1389" r="-5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578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testování hypotéz a </a:t>
            </a:r>
            <a:r>
              <a:rPr lang="cs-CZ" dirty="0" err="1"/>
              <a:t>jednovýběrové</a:t>
            </a:r>
            <a:r>
              <a:rPr lang="cs-CZ" dirty="0"/>
              <a:t> testy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26</a:t>
            </a:fld>
            <a:r>
              <a:rPr lang="cs-CZ" dirty="0"/>
              <a:t> / 74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s hladinou cholesterolu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: 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=4,7</m:t>
                    </m:r>
                  </m:oMath>
                </a14:m>
                <a:r>
                  <a:rPr lang="cs-CZ" dirty="0"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: 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&gt;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4,7</m:t>
                    </m:r>
                  </m:oMath>
                </a14:m>
                <a:r>
                  <a:rPr lang="cs-CZ" dirty="0"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:endParaRPr lang="cs-CZ" dirty="0">
                  <a:ea typeface="Cambria Math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cs-CZ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  <a:ea typeface="Cambria Math"/>
                      </a:rPr>
                      <m:t>𝑛</m:t>
                    </m:r>
                    <m:r>
                      <a:rPr lang="cs-CZ" i="1" dirty="0" smtClean="0">
                        <a:latin typeface="Cambria Math" panose="02040503050406030204" pitchFamily="18" charset="0"/>
                        <a:ea typeface="Cambria Math"/>
                      </a:rPr>
                      <m:t> = 10</m:t>
                    </m:r>
                  </m:oMath>
                </a14:m>
                <a:r>
                  <a:rPr lang="cs-CZ" dirty="0">
                    <a:ea typeface="Cambria Math"/>
                  </a:rPr>
                  <a:t>: Platí-li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  <m:t>𝐻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  <a:ea typeface="Cambria Math"/>
                      </a:rPr>
                      <m:t>: </m:t>
                    </m:r>
                    <m:acc>
                      <m:accPr>
                        <m:chr m:val="̅"/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  <m:t>𝑋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 (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=4,7,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3,0</m:t>
                            </m:r>
                          </m:e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cs-CZ" b="0" i="1" smtClean="0">
                        <a:latin typeface="Cambria Math" panose="02040503050406030204" pitchFamily="18" charset="0"/>
                        <a:ea typeface="Cambria Math"/>
                      </a:rPr>
                      <m:t>)</m:t>
                    </m:r>
                  </m:oMath>
                </a14:m>
                <a:endParaRPr lang="cs-CZ" dirty="0">
                  <a:ea typeface="Cambria Math"/>
                </a:endParaRPr>
              </a:p>
              <a:p>
                <a:pPr marL="0" indent="0">
                  <a:buNone/>
                </a:pPr>
                <a:endParaRPr lang="cs-CZ" dirty="0">
                  <a:ea typeface="Cambria Math"/>
                </a:endParaRPr>
              </a:p>
            </p:txBody>
          </p:sp>
        </mc:Choice>
        <mc:Fallback xmlns="">
          <p:sp>
            <p:nvSpPr>
              <p:cNvPr id="14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74722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testování hypotéz a </a:t>
            </a:r>
            <a:r>
              <a:rPr lang="cs-CZ" dirty="0" err="1"/>
              <a:t>jednovýběrové</a:t>
            </a:r>
            <a:r>
              <a:rPr lang="cs-CZ" dirty="0"/>
              <a:t> testy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27</a:t>
            </a:fld>
            <a:r>
              <a:rPr lang="cs-CZ" dirty="0"/>
              <a:t> / 74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s hladinou cholesterolu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: 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=4,7</m:t>
                    </m:r>
                  </m:oMath>
                </a14:m>
                <a:r>
                  <a:rPr lang="cs-CZ" dirty="0"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: 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&gt;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4,7</m:t>
                    </m:r>
                  </m:oMath>
                </a14:m>
                <a:r>
                  <a:rPr lang="cs-CZ" dirty="0"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:endParaRPr lang="cs-CZ" dirty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cs-CZ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  <a:ea typeface="Cambria Math"/>
                      </a:rPr>
                      <m:t>𝑛</m:t>
                    </m:r>
                    <m:r>
                      <a:rPr lang="cs-CZ" i="1" dirty="0" smtClean="0">
                        <a:latin typeface="Cambria Math" panose="02040503050406030204" pitchFamily="18" charset="0"/>
                        <a:ea typeface="Cambria Math"/>
                      </a:rPr>
                      <m:t> = 10</m:t>
                    </m:r>
                  </m:oMath>
                </a14:m>
                <a:r>
                  <a:rPr lang="cs-CZ" dirty="0">
                    <a:ea typeface="Cambria Math"/>
                  </a:rPr>
                  <a:t>: Platí-li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  <m:t>𝐻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  <a:ea typeface="Cambria Math"/>
                      </a:rPr>
                      <m:t>: </m:t>
                    </m:r>
                    <m:acc>
                      <m:accPr>
                        <m:chr m:val="̅"/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  <m:t>𝑋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 (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=4,7,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0,9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/>
                      </a:rPr>
                      <m:t>)</m:t>
                    </m:r>
                  </m:oMath>
                </a14:m>
                <a:endParaRPr lang="cs-CZ" dirty="0">
                  <a:ea typeface="Cambria Math"/>
                </a:endParaRPr>
              </a:p>
              <a:p>
                <a:pPr marL="0" indent="0">
                  <a:buNone/>
                </a:pPr>
                <a:endParaRPr lang="cs-CZ" dirty="0">
                  <a:ea typeface="Cambria Math"/>
                </a:endParaRPr>
              </a:p>
            </p:txBody>
          </p:sp>
        </mc:Choice>
        <mc:Fallback xmlns="">
          <p:sp>
            <p:nvSpPr>
              <p:cNvPr id="14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0595" y="2049201"/>
            <a:ext cx="5425910" cy="429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09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testování hypotéz a </a:t>
            </a:r>
            <a:r>
              <a:rPr lang="cs-CZ" dirty="0" err="1"/>
              <a:t>jednovýběrové</a:t>
            </a:r>
            <a:r>
              <a:rPr lang="cs-CZ" dirty="0"/>
              <a:t> testy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28</a:t>
            </a:fld>
            <a:r>
              <a:rPr lang="cs-CZ" dirty="0"/>
              <a:t> / 74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Jak postupovat při testování hypotéz?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1800" b="1" u="sng" dirty="0"/>
                  <a:t>Klasický přístup</a:t>
                </a:r>
                <a:r>
                  <a:rPr lang="cs-CZ" sz="1800" dirty="0"/>
                  <a:t>:</a:t>
                </a:r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1800" dirty="0">
                    <a:solidFill>
                      <a:schemeClr val="tx1"/>
                    </a:solidFill>
                  </a:rPr>
                  <a:t>Formulujeme </a:t>
                </a:r>
                <a:r>
                  <a:rPr lang="cs-CZ" sz="1800" b="1" dirty="0">
                    <a:solidFill>
                      <a:schemeClr val="tx1"/>
                    </a:solidFill>
                  </a:rPr>
                  <a:t>nulovou a alternativní hypotézu</a:t>
                </a:r>
                <a:r>
                  <a:rPr lang="cs-CZ" sz="1800" dirty="0">
                    <a:solidFill>
                      <a:schemeClr val="tx1"/>
                    </a:solidFill>
                  </a:rPr>
                  <a:t>.</a:t>
                </a:r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1800" dirty="0">
                    <a:solidFill>
                      <a:schemeClr val="tx1"/>
                    </a:solidFill>
                  </a:rPr>
                  <a:t>Stanovíme </a:t>
                </a:r>
                <a:r>
                  <a:rPr lang="cs-CZ" sz="1800" b="1" dirty="0">
                    <a:solidFill>
                      <a:schemeClr val="tx1"/>
                    </a:solidFill>
                  </a:rPr>
                  <a:t>hladinu významnosti </a:t>
                </a:r>
                <a:r>
                  <a:rPr lang="cs-CZ" sz="1800" dirty="0">
                    <a:solidFill>
                      <a:schemeClr val="tx1"/>
                    </a:solidFill>
                  </a:rPr>
                  <a:t>(p-st chyby I. druhu).</a:t>
                </a:r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1800" dirty="0">
                    <a:solidFill>
                      <a:schemeClr val="tx1"/>
                    </a:solidFill>
                  </a:rPr>
                  <a:t>Zvolíme tzv. </a:t>
                </a:r>
                <a:r>
                  <a:rPr lang="cs-CZ" sz="1800" b="1" dirty="0">
                    <a:solidFill>
                      <a:schemeClr val="tx1"/>
                    </a:solidFill>
                  </a:rPr>
                  <a:t>testovou statistiku</a:t>
                </a:r>
                <a:r>
                  <a:rPr lang="cs-CZ" sz="1800" dirty="0">
                    <a:solidFill>
                      <a:schemeClr val="tx1"/>
                    </a:solidFill>
                  </a:rPr>
                  <a:t>, tj. výběrovou charakteristiku, jejíž rozdělení závisí na testovaném parametru </a:t>
                </a:r>
                <a14:m>
                  <m:oMath xmlns:m="http://schemas.openxmlformats.org/officeDocument/2006/math">
                    <m:r>
                      <a:rPr lang="cs-CZ" sz="18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𝜃</m:t>
                    </m:r>
                    <m:r>
                      <a:rPr lang="cs-CZ" sz="18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r>
                  <a:rPr lang="cs-CZ" sz="1800" dirty="0">
                    <a:solidFill>
                      <a:schemeClr val="tx1"/>
                    </a:solidFill>
                  </a:rPr>
                  <a:t> (Rozdělení testové statistiky za předpokladu platnosti nulové hypotézy nazýváme nulové rozdělení.)</a:t>
                </a:r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1800" dirty="0">
                    <a:solidFill>
                      <a:schemeClr val="tx1"/>
                    </a:solidFill>
                  </a:rPr>
                  <a:t>Ověříme </a:t>
                </a:r>
                <a:r>
                  <a:rPr lang="cs-CZ" sz="1800" b="1" dirty="0">
                    <a:solidFill>
                      <a:schemeClr val="tx1"/>
                    </a:solidFill>
                  </a:rPr>
                  <a:t>předpoklady testu</a:t>
                </a:r>
                <a:r>
                  <a:rPr lang="cs-CZ" sz="1800" dirty="0">
                    <a:solidFill>
                      <a:schemeClr val="tx1"/>
                    </a:solidFill>
                  </a:rPr>
                  <a:t>!</a:t>
                </a:r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1800" dirty="0">
                    <a:solidFill>
                      <a:schemeClr val="tx1"/>
                    </a:solidFill>
                  </a:rPr>
                  <a:t>Určíme </a:t>
                </a:r>
                <a:r>
                  <a:rPr lang="cs-CZ" sz="1800" b="1" dirty="0">
                    <a:solidFill>
                      <a:schemeClr val="tx1"/>
                    </a:solidFill>
                  </a:rPr>
                  <a:t>kritický obor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𝑊</m:t>
                        </m:r>
                      </m:e>
                      <m:sup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cs-CZ" sz="1800" dirty="0">
                    <a:solidFill>
                      <a:schemeClr val="tx1"/>
                    </a:solidFill>
                  </a:rPr>
                  <a:t>, tj. množin</a:t>
                </a:r>
                <a:r>
                  <a:rPr lang="en-US" sz="1800" dirty="0">
                    <a:solidFill>
                      <a:schemeClr val="tx1"/>
                    </a:solidFill>
                  </a:rPr>
                  <a:t>u</a:t>
                </a:r>
                <a:r>
                  <a:rPr lang="cs-CZ" sz="1800" dirty="0">
                    <a:solidFill>
                      <a:schemeClr val="tx1"/>
                    </a:solidFill>
                  </a:rPr>
                  <a:t>, v níž se, za předpokladu platnosti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cs-CZ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sz="1800" dirty="0">
                    <a:solidFill>
                      <a:schemeClr val="tx1"/>
                    </a:solidFill>
                  </a:rPr>
                  <a:t>, hodnoty testové statistiky vyskytují s velmi malou pravděpodobností. </a:t>
                </a:r>
              </a:p>
              <a:p>
                <a:pPr lvl="1">
                  <a:lnSpc>
                    <a:spcPct val="120000"/>
                  </a:lnSpc>
                  <a:buClr>
                    <a:schemeClr val="tx1"/>
                  </a:buClr>
                  <a:buFont typeface="Wingdings" panose="05000000000000000000" pitchFamily="2" charset="2"/>
                  <a:buChar char="ü"/>
                </a:pPr>
                <a:r>
                  <a:rPr lang="cs-CZ" sz="1800" dirty="0">
                    <a:solidFill>
                      <a:schemeClr val="tx1"/>
                    </a:solidFill>
                  </a:rPr>
                  <a:t>Doplňkem 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𝑊</m:t>
                        </m:r>
                      </m:e>
                      <m:sup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cs-CZ" sz="1800" dirty="0">
                    <a:solidFill>
                      <a:schemeClr val="tx1"/>
                    </a:solidFill>
                  </a:rPr>
                  <a:t> je tzv. obor přijetí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cs-CZ" sz="1800" dirty="0">
                    <a:solidFill>
                      <a:schemeClr val="tx1"/>
                    </a:solidFill>
                  </a:rPr>
                  <a:t>.</a:t>
                </a:r>
              </a:p>
              <a:p>
                <a:pPr lvl="1">
                  <a:lnSpc>
                    <a:spcPct val="120000"/>
                  </a:lnSpc>
                  <a:buClr>
                    <a:schemeClr val="tx1"/>
                  </a:buClr>
                  <a:buFont typeface="Wingdings" panose="05000000000000000000" pitchFamily="2" charset="2"/>
                  <a:buChar char="ü"/>
                </a:pPr>
                <a:r>
                  <a:rPr lang="cs-CZ" sz="1800" dirty="0">
                    <a:solidFill>
                      <a:schemeClr val="tx1"/>
                    </a:solidFill>
                  </a:rPr>
                  <a:t>Hranici mezi kritickým oborem a oborem přijetí označujeme jako kritická hodnota testu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cs-CZ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𝑘𝑟𝑖𝑡</m:t>
                        </m:r>
                      </m:sub>
                    </m:sSub>
                  </m:oMath>
                </a14:m>
                <a:r>
                  <a:rPr lang="cs-CZ" sz="18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endParaRPr lang="cs-CZ" sz="1800" b="1" dirty="0"/>
              </a:p>
              <a:p>
                <a:endParaRPr lang="cs-CZ" sz="1800" b="1" dirty="0"/>
              </a:p>
            </p:txBody>
          </p:sp>
        </mc:Choice>
        <mc:Fallback xmlns="">
          <p:sp>
            <p:nvSpPr>
              <p:cNvPr id="14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  <a:blipFill>
                <a:blip r:embed="rId2"/>
                <a:stretch>
                  <a:fillRect l="-438" t="-126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70725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testování hypotéz a </a:t>
            </a:r>
            <a:r>
              <a:rPr lang="cs-CZ" dirty="0" err="1"/>
              <a:t>jednovýběrové</a:t>
            </a:r>
            <a:r>
              <a:rPr lang="cs-CZ" dirty="0"/>
              <a:t> testy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29</a:t>
            </a:fld>
            <a:r>
              <a:rPr lang="cs-CZ" dirty="0"/>
              <a:t> / 74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s hladinou cholesterolu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: 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=4,7</m:t>
                    </m:r>
                  </m:oMath>
                </a14:m>
                <a:r>
                  <a:rPr lang="cs-CZ" dirty="0"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: 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&gt;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4,7</m:t>
                    </m:r>
                  </m:oMath>
                </a14:m>
                <a:r>
                  <a:rPr lang="cs-CZ" dirty="0"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:endParaRPr lang="cs-CZ" dirty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cs-CZ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  <a:ea typeface="Cambria Math"/>
                      </a:rPr>
                      <m:t>𝑛</m:t>
                    </m:r>
                    <m:r>
                      <a:rPr lang="cs-CZ" i="1" dirty="0">
                        <a:latin typeface="Cambria Math" panose="02040503050406030204" pitchFamily="18" charset="0"/>
                        <a:ea typeface="Cambria Math"/>
                      </a:rPr>
                      <m:t> = 10</m:t>
                    </m:r>
                  </m:oMath>
                </a14:m>
                <a:r>
                  <a:rPr lang="cs-CZ" dirty="0">
                    <a:ea typeface="Cambria Math"/>
                  </a:rPr>
                  <a:t>: Platí-li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  <m:t>𝐻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  <a:ea typeface="Cambria Math"/>
                      </a:rPr>
                      <m:t>: </m:t>
                    </m:r>
                    <m:acc>
                      <m:accPr>
                        <m:chr m:val="̅"/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  <m:t>𝑋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 (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=4,7,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0,9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/>
                      </a:rPr>
                      <m:t>)</m:t>
                    </m:r>
                  </m:oMath>
                </a14:m>
                <a:endParaRPr lang="cs-CZ" dirty="0">
                  <a:ea typeface="Cambria Math"/>
                </a:endParaRPr>
              </a:p>
              <a:p>
                <a:pPr marL="0" indent="0">
                  <a:buNone/>
                </a:pPr>
                <a:endParaRPr lang="cs-CZ" dirty="0">
                  <a:ea typeface="Cambria Math"/>
                </a:endParaRPr>
              </a:p>
            </p:txBody>
          </p:sp>
        </mc:Choice>
        <mc:Fallback xmlns="">
          <p:sp>
            <p:nvSpPr>
              <p:cNvPr id="14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0595" y="2049201"/>
            <a:ext cx="5425910" cy="429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245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A499"/>
                </a:solidFill>
              </a:rPr>
              <a:t>Explorační analýza </a:t>
            </a:r>
            <a:r>
              <a:rPr lang="cs-CZ" dirty="0"/>
              <a:t>(popisná statistika) je…</a:t>
            </a:r>
          </a:p>
          <a:p>
            <a:pPr marL="226800" indent="0">
              <a:lnSpc>
                <a:spcPct val="100000"/>
              </a:lnSpc>
              <a:buClr>
                <a:srgbClr val="00A499"/>
              </a:buClr>
              <a:buNone/>
            </a:pPr>
            <a:r>
              <a:rPr lang="cs-CZ" dirty="0"/>
              <a:t>grafická prezentace a uspořádání dat do názornější formy a jejich popis několika málo hodnotami, které by obsahovaly co největší množství informací obsažených v původním souboru.</a:t>
            </a:r>
            <a:endParaRPr lang="en-US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A499"/>
                </a:solidFill>
              </a:rPr>
              <a:t>Statistická indukce </a:t>
            </a:r>
            <a:r>
              <a:rPr lang="cs-CZ" dirty="0"/>
              <a:t>je …</a:t>
            </a:r>
          </a:p>
          <a:p>
            <a:pPr marL="226800" indent="0">
              <a:lnSpc>
                <a:spcPct val="100000"/>
              </a:lnSpc>
              <a:buClr>
                <a:srgbClr val="00A499"/>
              </a:buClr>
              <a:buNone/>
            </a:pPr>
            <a:r>
              <a:rPr lang="cs-CZ" dirty="0"/>
              <a:t>soubor metod (bodové a intervalové odhady, testování hypotéz) umožňujících usuzovat na základě znalosti výběru na vlastnosti populace.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testování hypotéz a </a:t>
            </a:r>
            <a:r>
              <a:rPr lang="cs-CZ" dirty="0" err="1"/>
              <a:t>jednovýběrové</a:t>
            </a:r>
            <a:r>
              <a:rPr lang="cs-CZ" dirty="0"/>
              <a:t> testy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</a:t>
            </a:fld>
            <a:r>
              <a:rPr lang="cs-CZ" dirty="0"/>
              <a:t> / 74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Opakování: Statistika – základní pojmy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2262A74-874F-4242-B8CA-E285CD215802}"/>
              </a:ext>
            </a:extLst>
          </p:cNvPr>
          <p:cNvSpPr/>
          <p:nvPr/>
        </p:nvSpPr>
        <p:spPr>
          <a:xfrm>
            <a:off x="2457268" y="6199464"/>
            <a:ext cx="72980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b="1" i="1" dirty="0"/>
              <a:t>Zdroj</a:t>
            </a:r>
            <a:r>
              <a:rPr lang="cs-CZ" sz="1400" i="1" dirty="0"/>
              <a:t>: https://bazant.wordpress.com/2019/07/23/zaklady-statistiky-cast-1/</a:t>
            </a:r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5B1ADD5F-ECC0-453C-A1D8-87F3DCF33302}"/>
              </a:ext>
            </a:extLst>
          </p:cNvPr>
          <p:cNvGrpSpPr/>
          <p:nvPr/>
        </p:nvGrpSpPr>
        <p:grpSpPr>
          <a:xfrm>
            <a:off x="1578175" y="3864307"/>
            <a:ext cx="8857712" cy="2493323"/>
            <a:chOff x="1394460" y="3482389"/>
            <a:chExt cx="8857712" cy="2493323"/>
          </a:xfrm>
        </p:grpSpPr>
        <p:pic>
          <p:nvPicPr>
            <p:cNvPr id="8" name="Zástupný obsah 7">
              <a:extLst>
                <a:ext uri="{FF2B5EF4-FFF2-40B4-BE49-F238E27FC236}">
                  <a16:creationId xmlns:a16="http://schemas.microsoft.com/office/drawing/2014/main" id="{487E131D-F8EA-422A-A78B-8525C46295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9690" y="3482389"/>
              <a:ext cx="3031635" cy="2374985"/>
            </a:xfrm>
            <a:prstGeom prst="rect">
              <a:avLst/>
            </a:prstGeom>
          </p:spPr>
        </p:pic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42D85C86-6A80-42C4-82C6-0F31719C26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8348" y="3652171"/>
              <a:ext cx="2753759" cy="2155460"/>
            </a:xfrm>
            <a:prstGeom prst="rect">
              <a:avLst/>
            </a:prstGeom>
          </p:spPr>
        </p:pic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D07ADCFC-4D5F-458E-B298-A1B1A92409D0}"/>
                </a:ext>
              </a:extLst>
            </p:cNvPr>
            <p:cNvSpPr txBox="1"/>
            <p:nvPr/>
          </p:nvSpPr>
          <p:spPr>
            <a:xfrm>
              <a:off x="1394460" y="5606380"/>
              <a:ext cx="1417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/>
                <a:t>Populace</a:t>
              </a:r>
            </a:p>
          </p:txBody>
        </p:sp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052342FA-6C88-47AE-8345-A0521158E814}"/>
                </a:ext>
              </a:extLst>
            </p:cNvPr>
            <p:cNvSpPr txBox="1"/>
            <p:nvPr/>
          </p:nvSpPr>
          <p:spPr>
            <a:xfrm>
              <a:off x="8834852" y="5570892"/>
              <a:ext cx="1417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/>
                <a:t>Výběr</a:t>
              </a:r>
            </a:p>
          </p:txBody>
        </p:sp>
        <p:sp>
          <p:nvSpPr>
            <p:cNvPr id="12" name="Šipka: doprava 11">
              <a:extLst>
                <a:ext uri="{FF2B5EF4-FFF2-40B4-BE49-F238E27FC236}">
                  <a16:creationId xmlns:a16="http://schemas.microsoft.com/office/drawing/2014/main" id="{F8994046-AB83-4299-A386-32CE95BF6D0B}"/>
                </a:ext>
              </a:extLst>
            </p:cNvPr>
            <p:cNvSpPr/>
            <p:nvPr/>
          </p:nvSpPr>
          <p:spPr>
            <a:xfrm>
              <a:off x="5604553" y="4434632"/>
              <a:ext cx="1137285" cy="531495"/>
            </a:xfrm>
            <a:prstGeom prst="rightArrow">
              <a:avLst/>
            </a:prstGeom>
            <a:solidFill>
              <a:srgbClr val="00A499"/>
            </a:solidFill>
            <a:ln>
              <a:solidFill>
                <a:srgbClr val="00A4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2519269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testování hypotéz a </a:t>
            </a:r>
            <a:r>
              <a:rPr lang="cs-CZ" dirty="0" err="1"/>
              <a:t>jednovýběrové</a:t>
            </a:r>
            <a:r>
              <a:rPr lang="cs-CZ" dirty="0"/>
              <a:t> testy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30</a:t>
            </a:fld>
            <a:r>
              <a:rPr lang="cs-CZ" dirty="0"/>
              <a:t> / 74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s hladinou cholesterolu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: 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=4,7</m:t>
                    </m:r>
                  </m:oMath>
                </a14:m>
                <a:r>
                  <a:rPr lang="cs-CZ" dirty="0"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: 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&gt;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4,7</m:t>
                    </m:r>
                  </m:oMath>
                </a14:m>
                <a:r>
                  <a:rPr lang="cs-CZ" dirty="0"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:endParaRPr lang="cs-CZ" dirty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cs-CZ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  <a:ea typeface="Cambria Math"/>
                      </a:rPr>
                      <m:t>𝑛</m:t>
                    </m:r>
                    <m:r>
                      <a:rPr lang="cs-CZ" i="1" dirty="0">
                        <a:latin typeface="Cambria Math" panose="02040503050406030204" pitchFamily="18" charset="0"/>
                        <a:ea typeface="Cambria Math"/>
                      </a:rPr>
                      <m:t> = 10</m:t>
                    </m:r>
                  </m:oMath>
                </a14:m>
                <a:r>
                  <a:rPr lang="cs-CZ" dirty="0">
                    <a:ea typeface="Cambria Math"/>
                  </a:rPr>
                  <a:t>: Platí-li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  <m:t>𝐻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  <a:ea typeface="Cambria Math"/>
                      </a:rPr>
                      <m:t>: </m:t>
                    </m:r>
                    <m:acc>
                      <m:accPr>
                        <m:chr m:val="̅"/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  <m:t>𝑋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 (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=4,7,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0,9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/>
                      </a:rPr>
                      <m:t>)</m:t>
                    </m:r>
                  </m:oMath>
                </a14:m>
                <a:endParaRPr lang="cs-CZ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=0,05</m:t>
                    </m:r>
                  </m:oMath>
                </a14:m>
                <a:r>
                  <a:rPr lang="cs-CZ" dirty="0"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:endParaRPr lang="cs-CZ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6,26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e>
                      </m:d>
                    </m:oMath>
                  </m:oMathPara>
                </a14:m>
                <a:endParaRPr lang="cs-CZ" dirty="0">
                  <a:ea typeface="Cambria Math"/>
                </a:endParaRPr>
              </a:p>
              <a:p>
                <a:pPr marL="0" indent="0">
                  <a:buNone/>
                </a:pPr>
                <a:endParaRPr lang="cs-CZ" dirty="0">
                  <a:ea typeface="Cambria Math"/>
                </a:endParaRPr>
              </a:p>
            </p:txBody>
          </p:sp>
        </mc:Choice>
        <mc:Fallback xmlns="">
          <p:sp>
            <p:nvSpPr>
              <p:cNvPr id="14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0595" y="2049201"/>
            <a:ext cx="5425910" cy="429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36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testování hypotéz a </a:t>
            </a:r>
            <a:r>
              <a:rPr lang="cs-CZ" dirty="0" err="1"/>
              <a:t>jednovýběrové</a:t>
            </a:r>
            <a:r>
              <a:rPr lang="cs-CZ" dirty="0"/>
              <a:t> testy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31</a:t>
            </a:fld>
            <a:r>
              <a:rPr lang="cs-CZ" dirty="0"/>
              <a:t> / 74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Jak postupovat při testování hypotéz?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1800" b="1" u="sng" dirty="0"/>
                  <a:t>Klasický přístup</a:t>
                </a:r>
                <a:r>
                  <a:rPr lang="cs-CZ" sz="1800" dirty="0"/>
                  <a:t>:</a:t>
                </a:r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1800" dirty="0">
                    <a:solidFill>
                      <a:schemeClr val="tx1"/>
                    </a:solidFill>
                  </a:rPr>
                  <a:t>Formulujeme </a:t>
                </a:r>
                <a:r>
                  <a:rPr lang="cs-CZ" sz="1800" b="1" dirty="0">
                    <a:solidFill>
                      <a:schemeClr val="tx1"/>
                    </a:solidFill>
                  </a:rPr>
                  <a:t>nulovou a alternativní hypotézu</a:t>
                </a:r>
                <a:r>
                  <a:rPr lang="cs-CZ" sz="1800" dirty="0">
                    <a:solidFill>
                      <a:schemeClr val="tx1"/>
                    </a:solidFill>
                  </a:rPr>
                  <a:t>.</a:t>
                </a:r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1800" dirty="0">
                    <a:solidFill>
                      <a:schemeClr val="tx1"/>
                    </a:solidFill>
                  </a:rPr>
                  <a:t>Stanovíme </a:t>
                </a:r>
                <a:r>
                  <a:rPr lang="cs-CZ" sz="1800" b="1" dirty="0">
                    <a:solidFill>
                      <a:schemeClr val="tx1"/>
                    </a:solidFill>
                  </a:rPr>
                  <a:t>hladinu významnosti </a:t>
                </a:r>
                <a:r>
                  <a:rPr lang="cs-CZ" sz="1800" dirty="0">
                    <a:solidFill>
                      <a:schemeClr val="tx1"/>
                    </a:solidFill>
                  </a:rPr>
                  <a:t>(p-st chyby I. druhu).</a:t>
                </a:r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1800" dirty="0">
                    <a:solidFill>
                      <a:schemeClr val="tx1"/>
                    </a:solidFill>
                  </a:rPr>
                  <a:t>Zvolíme tzv. </a:t>
                </a:r>
                <a:r>
                  <a:rPr lang="cs-CZ" sz="1800" b="1" dirty="0">
                    <a:solidFill>
                      <a:schemeClr val="tx1"/>
                    </a:solidFill>
                  </a:rPr>
                  <a:t>testovou statistiku</a:t>
                </a:r>
                <a:r>
                  <a:rPr lang="cs-CZ" sz="1800" dirty="0">
                    <a:solidFill>
                      <a:schemeClr val="tx1"/>
                    </a:solidFill>
                  </a:rPr>
                  <a:t>, tj. výběrovou charakteristiku, jejíž rozdělení závisí na testovaném parametru </a:t>
                </a:r>
                <a14:m>
                  <m:oMath xmlns:m="http://schemas.openxmlformats.org/officeDocument/2006/math">
                    <m:r>
                      <a:rPr lang="cs-CZ" sz="18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𝜃</m:t>
                    </m:r>
                    <m:r>
                      <a:rPr lang="cs-CZ" sz="18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r>
                  <a:rPr lang="cs-CZ" sz="1800" dirty="0">
                    <a:solidFill>
                      <a:schemeClr val="tx1"/>
                    </a:solidFill>
                  </a:rPr>
                  <a:t> (Rozdělení testové statistiky za předpokladu platnosti nulové hypotézy nazýváme nulové rozdělení.)</a:t>
                </a:r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1800" dirty="0">
                    <a:solidFill>
                      <a:schemeClr val="tx1"/>
                    </a:solidFill>
                  </a:rPr>
                  <a:t>Ověříme </a:t>
                </a:r>
                <a:r>
                  <a:rPr lang="cs-CZ" sz="1800" b="1" dirty="0">
                    <a:solidFill>
                      <a:schemeClr val="tx1"/>
                    </a:solidFill>
                  </a:rPr>
                  <a:t>předpoklady testu</a:t>
                </a:r>
                <a:r>
                  <a:rPr lang="cs-CZ" sz="1800" dirty="0">
                    <a:solidFill>
                      <a:schemeClr val="tx1"/>
                    </a:solidFill>
                  </a:rPr>
                  <a:t>!</a:t>
                </a:r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1800" dirty="0">
                    <a:solidFill>
                      <a:schemeClr val="tx1"/>
                    </a:solidFill>
                  </a:rPr>
                  <a:t>Určíme </a:t>
                </a:r>
                <a:r>
                  <a:rPr lang="cs-CZ" sz="1800" b="1" dirty="0">
                    <a:solidFill>
                      <a:schemeClr val="tx1"/>
                    </a:solidFill>
                  </a:rPr>
                  <a:t>kritický obor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𝑊</m:t>
                        </m:r>
                      </m:e>
                      <m:sup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cs-CZ" sz="1800" dirty="0">
                    <a:solidFill>
                      <a:schemeClr val="tx1"/>
                    </a:solidFill>
                  </a:rPr>
                  <a:t>, tj. množin</a:t>
                </a:r>
                <a:r>
                  <a:rPr lang="en-US" sz="1800" dirty="0">
                    <a:solidFill>
                      <a:schemeClr val="tx1"/>
                    </a:solidFill>
                  </a:rPr>
                  <a:t>u</a:t>
                </a:r>
                <a:r>
                  <a:rPr lang="cs-CZ" sz="1800" dirty="0">
                    <a:solidFill>
                      <a:schemeClr val="tx1"/>
                    </a:solidFill>
                  </a:rPr>
                  <a:t>, v níž se, za předpokladu platnosti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cs-CZ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sz="1800" dirty="0">
                    <a:solidFill>
                      <a:schemeClr val="tx1"/>
                    </a:solidFill>
                  </a:rPr>
                  <a:t>, hodnoty testové statistiky vyskytují s velmi malou pravděpodobností. </a:t>
                </a:r>
              </a:p>
              <a:p>
                <a:pPr lvl="1">
                  <a:lnSpc>
                    <a:spcPct val="120000"/>
                  </a:lnSpc>
                  <a:buClr>
                    <a:schemeClr val="tx1"/>
                  </a:buClr>
                  <a:buFont typeface="Wingdings" panose="05000000000000000000" pitchFamily="2" charset="2"/>
                  <a:buChar char="ü"/>
                </a:pPr>
                <a:r>
                  <a:rPr lang="cs-CZ" sz="1800" dirty="0">
                    <a:solidFill>
                      <a:schemeClr val="tx1"/>
                    </a:solidFill>
                  </a:rPr>
                  <a:t>Doplňkem 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𝑊</m:t>
                        </m:r>
                      </m:e>
                      <m:sup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cs-CZ" sz="1800" dirty="0">
                    <a:solidFill>
                      <a:schemeClr val="tx1"/>
                    </a:solidFill>
                  </a:rPr>
                  <a:t> je tzv. obor přijetí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cs-CZ" sz="1800" dirty="0">
                    <a:solidFill>
                      <a:schemeClr val="tx1"/>
                    </a:solidFill>
                  </a:rPr>
                  <a:t>.</a:t>
                </a:r>
              </a:p>
              <a:p>
                <a:pPr lvl="1">
                  <a:lnSpc>
                    <a:spcPct val="120000"/>
                  </a:lnSpc>
                  <a:buClr>
                    <a:schemeClr val="tx1"/>
                  </a:buClr>
                  <a:buFont typeface="Wingdings" panose="05000000000000000000" pitchFamily="2" charset="2"/>
                  <a:buChar char="ü"/>
                </a:pPr>
                <a:r>
                  <a:rPr lang="cs-CZ" sz="1800" dirty="0">
                    <a:solidFill>
                      <a:schemeClr val="tx1"/>
                    </a:solidFill>
                  </a:rPr>
                  <a:t>Hranici mezi kritickým oborem a oborem přijetí označujeme jako kritická hodnota testu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cs-CZ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𝑘𝑟𝑖𝑡</m:t>
                        </m:r>
                      </m:sub>
                    </m:sSub>
                  </m:oMath>
                </a14:m>
                <a:r>
                  <a:rPr lang="cs-CZ" sz="1800" dirty="0">
                    <a:solidFill>
                      <a:schemeClr val="tx1"/>
                    </a:solidFill>
                  </a:rPr>
                  <a:t>.</a:t>
                </a:r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1800" dirty="0">
                    <a:solidFill>
                      <a:schemeClr val="tx1"/>
                    </a:solidFill>
                  </a:rPr>
                  <a:t>Na základě konkrétní realizace výběru určíme </a:t>
                </a:r>
                <a:r>
                  <a:rPr lang="cs-CZ" sz="1800" b="1" dirty="0">
                    <a:solidFill>
                      <a:schemeClr val="tx1"/>
                    </a:solidFill>
                  </a:rPr>
                  <a:t>pozorovanou hodnotu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cs-CZ" sz="1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𝑶𝑩𝑺</m:t>
                        </m:r>
                      </m:sub>
                    </m:sSub>
                    <m:r>
                      <a:rPr lang="cs-CZ" sz="1800" b="1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cs-CZ" sz="1800" b="1" dirty="0">
                    <a:solidFill>
                      <a:schemeClr val="tx1"/>
                    </a:solidFill>
                  </a:rPr>
                  <a:t>testové statistiky</a:t>
                </a:r>
                <a:r>
                  <a:rPr lang="cs-CZ" sz="18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cs-CZ" sz="1800" b="1" dirty="0"/>
              </a:p>
              <a:p>
                <a:endParaRPr lang="cs-CZ" sz="1800" b="1" dirty="0"/>
              </a:p>
            </p:txBody>
          </p:sp>
        </mc:Choice>
        <mc:Fallback xmlns="">
          <p:sp>
            <p:nvSpPr>
              <p:cNvPr id="14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  <a:blipFill>
                <a:blip r:embed="rId2"/>
                <a:stretch>
                  <a:fillRect l="-438" t="-126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24061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testování hypotéz a </a:t>
            </a:r>
            <a:r>
              <a:rPr lang="cs-CZ" dirty="0" err="1"/>
              <a:t>jednovýběrové</a:t>
            </a:r>
            <a:r>
              <a:rPr lang="cs-CZ" dirty="0"/>
              <a:t> testy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32</a:t>
            </a:fld>
            <a:r>
              <a:rPr lang="cs-CZ" dirty="0"/>
              <a:t> / 74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s hladinou cholesterolu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: 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=4,7</m:t>
                    </m:r>
                  </m:oMath>
                </a14:m>
                <a:r>
                  <a:rPr lang="cs-CZ" dirty="0"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: 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&gt;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4,7</m:t>
                    </m:r>
                  </m:oMath>
                </a14:m>
                <a:r>
                  <a:rPr lang="cs-CZ" dirty="0"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:endParaRPr lang="cs-CZ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  <a:ea typeface="Cambria Math"/>
                      </a:rPr>
                      <m:t>𝑛</m:t>
                    </m:r>
                    <m:r>
                      <a:rPr lang="cs-CZ" i="1" dirty="0">
                        <a:latin typeface="Cambria Math" panose="02040503050406030204" pitchFamily="18" charset="0"/>
                        <a:ea typeface="Cambria Math"/>
                      </a:rPr>
                      <m:t> = 10</m:t>
                    </m:r>
                  </m:oMath>
                </a14:m>
                <a:r>
                  <a:rPr lang="cs-CZ" dirty="0">
                    <a:ea typeface="Cambria Math"/>
                  </a:rPr>
                  <a:t>: Platí-li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  <m:t>𝐻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  <a:ea typeface="Cambria Math"/>
                      </a:rPr>
                      <m:t>: </m:t>
                    </m:r>
                    <m:acc>
                      <m:accPr>
                        <m:chr m:val="̅"/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  <m:t>𝑋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 (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=4,7,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0,9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/>
                      </a:rPr>
                      <m:t>)</m:t>
                    </m:r>
                  </m:oMath>
                </a14:m>
                <a:endParaRPr lang="cs-CZ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=0,05</m:t>
                    </m:r>
                  </m:oMath>
                </a14:m>
                <a:r>
                  <a:rPr lang="cs-CZ" dirty="0"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  <m:t>𝑂𝐵𝑆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  <m:t>𝑥</m:t>
                        </m:r>
                      </m:e>
                    </m:acc>
                    <m:r>
                      <a:rPr lang="cs-CZ" b="0" i="1" smtClean="0">
                        <a:latin typeface="Cambria Math" panose="02040503050406030204" pitchFamily="18" charset="0"/>
                        <a:ea typeface="Cambria Math"/>
                      </a:rPr>
                      <m:t>=5,4 </m:t>
                    </m:r>
                  </m:oMath>
                </a14:m>
                <a:r>
                  <a:rPr lang="cs-CZ" dirty="0"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:endParaRPr lang="cs-CZ" dirty="0">
                  <a:ea typeface="Cambria Math"/>
                </a:endParaRPr>
              </a:p>
            </p:txBody>
          </p:sp>
        </mc:Choice>
        <mc:Fallback xmlns="">
          <p:sp>
            <p:nvSpPr>
              <p:cNvPr id="14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0595" y="1974434"/>
            <a:ext cx="5425910" cy="429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209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testování hypotéz a </a:t>
            </a:r>
            <a:r>
              <a:rPr lang="cs-CZ" dirty="0" err="1"/>
              <a:t>jednovýběrové</a:t>
            </a:r>
            <a:r>
              <a:rPr lang="cs-CZ" dirty="0"/>
              <a:t> testy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33</a:t>
            </a:fld>
            <a:r>
              <a:rPr lang="cs-CZ" dirty="0"/>
              <a:t> / 74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s hladinou cholesterolu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: 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=4,7</m:t>
                    </m:r>
                  </m:oMath>
                </a14:m>
                <a:r>
                  <a:rPr lang="cs-CZ" dirty="0"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: 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&gt;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4,7</m:t>
                    </m:r>
                  </m:oMath>
                </a14:m>
                <a:r>
                  <a:rPr lang="cs-CZ" dirty="0"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:endParaRPr lang="cs-CZ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  <a:ea typeface="Cambria Math"/>
                      </a:rPr>
                      <m:t>𝑛</m:t>
                    </m:r>
                    <m:r>
                      <a:rPr lang="cs-CZ" i="1" dirty="0">
                        <a:latin typeface="Cambria Math" panose="02040503050406030204" pitchFamily="18" charset="0"/>
                        <a:ea typeface="Cambria Math"/>
                      </a:rPr>
                      <m:t> = 10</m:t>
                    </m:r>
                  </m:oMath>
                </a14:m>
                <a:r>
                  <a:rPr lang="cs-CZ" dirty="0">
                    <a:ea typeface="Cambria Math"/>
                  </a:rPr>
                  <a:t>: Platí-li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  <m:t>𝐻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  <a:ea typeface="Cambria Math"/>
                      </a:rPr>
                      <m:t>: </m:t>
                    </m:r>
                    <m:acc>
                      <m:accPr>
                        <m:chr m:val="̅"/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  <m:t>𝑋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=4,7,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0,9</m:t>
                        </m:r>
                      </m:e>
                    </m:d>
                  </m:oMath>
                </a14:m>
                <a:endParaRPr lang="cs-CZ" b="0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=0,05</m:t>
                    </m:r>
                  </m:oMath>
                </a14:m>
                <a:r>
                  <a:rPr lang="cs-CZ" dirty="0"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𝑂𝐵𝑆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𝑥</m:t>
                        </m:r>
                      </m:e>
                    </m:acc>
                    <m:r>
                      <a:rPr lang="cs-CZ" i="1">
                        <a:latin typeface="Cambria Math" panose="02040503050406030204" pitchFamily="18" charset="0"/>
                        <a:ea typeface="Cambria Math"/>
                      </a:rPr>
                      <m:t>=5,4 </m:t>
                    </m:r>
                  </m:oMath>
                </a14:m>
                <a:r>
                  <a:rPr lang="cs-CZ" dirty="0"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:endParaRPr lang="cs-CZ" dirty="0">
                  <a:ea typeface="Cambria Math"/>
                </a:endParaRPr>
              </a:p>
              <a:p>
                <a:pPr marL="0" indent="0">
                  <a:buNone/>
                </a:pPr>
                <a:endParaRPr lang="cs-CZ" dirty="0">
                  <a:ea typeface="Cambria Math"/>
                </a:endParaRPr>
              </a:p>
              <a:p>
                <a:pPr marL="0" indent="0">
                  <a:buNone/>
                </a:pPr>
                <a:endParaRPr lang="cs-CZ" dirty="0">
                  <a:ea typeface="Cambria Math"/>
                </a:endParaRPr>
              </a:p>
            </p:txBody>
          </p:sp>
        </mc:Choice>
        <mc:Fallback xmlns="">
          <p:sp>
            <p:nvSpPr>
              <p:cNvPr id="14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0595" y="1966981"/>
            <a:ext cx="5425910" cy="429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3471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testování hypotéz a </a:t>
            </a:r>
            <a:r>
              <a:rPr lang="cs-CZ" dirty="0" err="1"/>
              <a:t>jednovýběrové</a:t>
            </a:r>
            <a:r>
              <a:rPr lang="cs-CZ" dirty="0"/>
              <a:t> testy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34</a:t>
            </a:fld>
            <a:r>
              <a:rPr lang="cs-CZ" dirty="0"/>
              <a:t> / 74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Jak postupovat při testování hypotéz?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cs-CZ" b="1" u="sng" dirty="0"/>
                  <a:t>Klasický přístup</a:t>
                </a:r>
                <a:r>
                  <a:rPr lang="cs-CZ" dirty="0"/>
                  <a:t>:</a:t>
                </a:r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2100" dirty="0">
                    <a:solidFill>
                      <a:schemeClr val="tx1"/>
                    </a:solidFill>
                  </a:rPr>
                  <a:t>Formulujeme </a:t>
                </a:r>
                <a:r>
                  <a:rPr lang="cs-CZ" sz="2100" b="1" dirty="0">
                    <a:solidFill>
                      <a:schemeClr val="tx1"/>
                    </a:solidFill>
                  </a:rPr>
                  <a:t>nulovou a alternativní hypotézu</a:t>
                </a:r>
                <a:r>
                  <a:rPr lang="cs-CZ" sz="2100" dirty="0">
                    <a:solidFill>
                      <a:schemeClr val="tx1"/>
                    </a:solidFill>
                  </a:rPr>
                  <a:t>.</a:t>
                </a:r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2100" dirty="0">
                    <a:solidFill>
                      <a:schemeClr val="tx1"/>
                    </a:solidFill>
                  </a:rPr>
                  <a:t>Stanovíme </a:t>
                </a:r>
                <a:r>
                  <a:rPr lang="cs-CZ" sz="2100" b="1" dirty="0">
                    <a:solidFill>
                      <a:schemeClr val="tx1"/>
                    </a:solidFill>
                  </a:rPr>
                  <a:t>hladinu významnosti </a:t>
                </a:r>
                <a:r>
                  <a:rPr lang="cs-CZ" sz="2100" dirty="0">
                    <a:solidFill>
                      <a:schemeClr val="tx1"/>
                    </a:solidFill>
                  </a:rPr>
                  <a:t>(p-st chyby I. druhu).</a:t>
                </a:r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2100" dirty="0">
                    <a:solidFill>
                      <a:schemeClr val="tx1"/>
                    </a:solidFill>
                  </a:rPr>
                  <a:t>Zvolíme tzv. </a:t>
                </a:r>
                <a:r>
                  <a:rPr lang="cs-CZ" sz="2100" b="1" dirty="0">
                    <a:solidFill>
                      <a:schemeClr val="tx1"/>
                    </a:solidFill>
                  </a:rPr>
                  <a:t>testovou statistiku</a:t>
                </a:r>
                <a:r>
                  <a:rPr lang="cs-CZ" sz="2100" dirty="0">
                    <a:solidFill>
                      <a:schemeClr val="tx1"/>
                    </a:solidFill>
                  </a:rPr>
                  <a:t>, tj. výběrovou charakteristiku, jejíž rozdělení závisí na testovaném parametru </a:t>
                </a:r>
                <a14:m>
                  <m:oMath xmlns:m="http://schemas.openxmlformats.org/officeDocument/2006/math">
                    <m:r>
                      <a:rPr lang="cs-CZ" sz="21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𝜃</m:t>
                    </m:r>
                    <m:r>
                      <a:rPr lang="cs-CZ" sz="21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r>
                  <a:rPr lang="cs-CZ" sz="2100" dirty="0">
                    <a:solidFill>
                      <a:schemeClr val="tx1"/>
                    </a:solidFill>
                  </a:rPr>
                  <a:t> (Rozdělení testové statistiky za předpokladu platnosti nulové hypotézy nazýváme nulové rozdělení.)</a:t>
                </a:r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2100" dirty="0">
                    <a:solidFill>
                      <a:schemeClr val="tx1"/>
                    </a:solidFill>
                  </a:rPr>
                  <a:t>Ověříme </a:t>
                </a:r>
                <a:r>
                  <a:rPr lang="cs-CZ" sz="2100" b="1" dirty="0">
                    <a:solidFill>
                      <a:schemeClr val="tx1"/>
                    </a:solidFill>
                  </a:rPr>
                  <a:t>předpoklady testu</a:t>
                </a:r>
                <a:r>
                  <a:rPr lang="cs-CZ" sz="2100" dirty="0">
                    <a:solidFill>
                      <a:schemeClr val="tx1"/>
                    </a:solidFill>
                  </a:rPr>
                  <a:t>!</a:t>
                </a:r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2100" dirty="0">
                    <a:solidFill>
                      <a:schemeClr val="tx1"/>
                    </a:solidFill>
                  </a:rPr>
                  <a:t>Určíme </a:t>
                </a:r>
                <a:r>
                  <a:rPr lang="cs-CZ" sz="2100" b="1" dirty="0">
                    <a:solidFill>
                      <a:schemeClr val="tx1"/>
                    </a:solidFill>
                  </a:rPr>
                  <a:t>kritický obor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1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𝑊</m:t>
                        </m:r>
                      </m:e>
                      <m:sup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cs-CZ" sz="2100" dirty="0">
                    <a:solidFill>
                      <a:schemeClr val="tx1"/>
                    </a:solidFill>
                  </a:rPr>
                  <a:t>, tj. množin</a:t>
                </a:r>
                <a:r>
                  <a:rPr lang="en-US" sz="2100" dirty="0">
                    <a:solidFill>
                      <a:schemeClr val="tx1"/>
                    </a:solidFill>
                  </a:rPr>
                  <a:t>u</a:t>
                </a:r>
                <a:r>
                  <a:rPr lang="cs-CZ" sz="2100" dirty="0">
                    <a:solidFill>
                      <a:schemeClr val="tx1"/>
                    </a:solidFill>
                  </a:rPr>
                  <a:t>, v níž se, za předpokladu platnosti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1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cs-CZ" sz="21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sz="2100" dirty="0">
                    <a:solidFill>
                      <a:schemeClr val="tx1"/>
                    </a:solidFill>
                  </a:rPr>
                  <a:t>, hodnoty testové statistiky vyskytují s velmi malou pravděpodobností. </a:t>
                </a:r>
              </a:p>
              <a:p>
                <a:pPr lvl="1">
                  <a:lnSpc>
                    <a:spcPct val="120000"/>
                  </a:lnSpc>
                  <a:buClr>
                    <a:schemeClr val="tx1"/>
                  </a:buClr>
                  <a:buFont typeface="Wingdings" panose="05000000000000000000" pitchFamily="2" charset="2"/>
                  <a:buChar char="ü"/>
                </a:pPr>
                <a:r>
                  <a:rPr lang="cs-CZ" sz="2100" dirty="0">
                    <a:solidFill>
                      <a:schemeClr val="tx1"/>
                    </a:solidFill>
                  </a:rPr>
                  <a:t>Doplňkem 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1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𝑊</m:t>
                        </m:r>
                      </m:e>
                      <m:sup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cs-CZ" sz="2100" dirty="0">
                    <a:solidFill>
                      <a:schemeClr val="tx1"/>
                    </a:solidFill>
                  </a:rPr>
                  <a:t> je tzv. obor přijetí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1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cs-CZ" sz="2100" dirty="0">
                    <a:solidFill>
                      <a:schemeClr val="tx1"/>
                    </a:solidFill>
                  </a:rPr>
                  <a:t>.</a:t>
                </a:r>
              </a:p>
              <a:p>
                <a:pPr lvl="1">
                  <a:lnSpc>
                    <a:spcPct val="120000"/>
                  </a:lnSpc>
                  <a:buClr>
                    <a:schemeClr val="tx1"/>
                  </a:buClr>
                  <a:buFont typeface="Wingdings" panose="05000000000000000000" pitchFamily="2" charset="2"/>
                  <a:buChar char="ü"/>
                </a:pPr>
                <a:r>
                  <a:rPr lang="cs-CZ" sz="2100" dirty="0">
                    <a:solidFill>
                      <a:schemeClr val="tx1"/>
                    </a:solidFill>
                  </a:rPr>
                  <a:t>Hranici mezi kritickým oborem a oborem přijetí označujeme jako kritická hodnota testu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1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cs-CZ" sz="21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𝑘𝑟𝑖𝑡</m:t>
                        </m:r>
                      </m:sub>
                    </m:sSub>
                  </m:oMath>
                </a14:m>
                <a:r>
                  <a:rPr lang="cs-CZ" sz="2100" dirty="0">
                    <a:solidFill>
                      <a:schemeClr val="tx1"/>
                    </a:solidFill>
                  </a:rPr>
                  <a:t>.</a:t>
                </a:r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2100" dirty="0">
                    <a:solidFill>
                      <a:schemeClr val="tx1"/>
                    </a:solidFill>
                  </a:rPr>
                  <a:t>Na základě konkrétní realizace výběru určíme </a:t>
                </a:r>
                <a:r>
                  <a:rPr lang="cs-CZ" sz="2100" b="1" dirty="0">
                    <a:solidFill>
                      <a:schemeClr val="tx1"/>
                    </a:solidFill>
                  </a:rPr>
                  <a:t>pozorovanou hodnotu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1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1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cs-CZ" sz="21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𝑶𝑩𝑺</m:t>
                        </m:r>
                      </m:sub>
                    </m:sSub>
                    <m:r>
                      <a:rPr lang="cs-CZ" sz="2100" b="1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cs-CZ" sz="2100" b="1" dirty="0">
                    <a:solidFill>
                      <a:schemeClr val="tx1"/>
                    </a:solidFill>
                  </a:rPr>
                  <a:t>testové statistiky</a:t>
                </a:r>
                <a:r>
                  <a:rPr lang="cs-CZ" sz="2100" dirty="0">
                    <a:solidFill>
                      <a:schemeClr val="tx1"/>
                    </a:solidFill>
                  </a:rPr>
                  <a:t>.</a:t>
                </a:r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2100" b="1" dirty="0">
                    <a:solidFill>
                      <a:schemeClr val="tx1"/>
                    </a:solidFill>
                  </a:rPr>
                  <a:t>Rozhodneme o výsledku testu. </a:t>
                </a:r>
              </a:p>
              <a:p>
                <a:pPr>
                  <a:lnSpc>
                    <a:spcPct val="120000"/>
                  </a:lnSpc>
                </a:pPr>
                <a:endParaRPr lang="cs-CZ" sz="2100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cs-CZ" b="1" dirty="0"/>
              </a:p>
              <a:p>
                <a:endParaRPr lang="cs-CZ" b="1" dirty="0"/>
              </a:p>
            </p:txBody>
          </p:sp>
        </mc:Choice>
        <mc:Fallback xmlns="">
          <p:sp>
            <p:nvSpPr>
              <p:cNvPr id="14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  <a:blipFill>
                <a:blip r:embed="rId2"/>
                <a:stretch>
                  <a:fillRect l="-493" t="-214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ulka 1"/>
              <p:cNvGraphicFramePr>
                <a:graphicFrameLocks noGrp="1"/>
              </p:cNvGraphicFramePr>
              <p:nvPr/>
            </p:nvGraphicFramePr>
            <p:xfrm>
              <a:off x="4941495" y="5822066"/>
              <a:ext cx="6679488" cy="6157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65822">
                      <a:extLst>
                        <a:ext uri="{9D8B030D-6E8A-4147-A177-3AD203B41FA5}">
                          <a16:colId xmlns:a16="http://schemas.microsoft.com/office/drawing/2014/main" val="444562275"/>
                        </a:ext>
                      </a:extLst>
                    </a:gridCol>
                    <a:gridCol w="5413666">
                      <a:extLst>
                        <a:ext uri="{9D8B030D-6E8A-4147-A177-3AD203B41FA5}">
                          <a16:colId xmlns:a16="http://schemas.microsoft.com/office/drawing/2014/main" val="4213981957"/>
                        </a:ext>
                      </a:extLst>
                    </a:gridCol>
                  </a:tblGrid>
                  <a:tr h="267107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𝑂𝐵𝑆</m:t>
                                    </m:r>
                                  </m:sub>
                                </m:sSub>
                                <m:r>
                                  <a:rPr lang="cs-CZ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cs-CZ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 </m:t>
                                </m:r>
                                <m:sSup>
                                  <m:sSupPr>
                                    <m:ctrlPr>
                                      <a:rPr lang="cs-CZ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16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𝑊</m:t>
                                    </m:r>
                                  </m:e>
                                  <m:sup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30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Na hladině významnosti </a:t>
                          </a:r>
                          <a14:m>
                            <m:oMath xmlns:m="http://schemas.openxmlformats.org/officeDocument/2006/math">
                              <m:r>
                                <a:rPr lang="cs-CZ" sz="16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oMath>
                          </a14:m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zamítáme </a:t>
                          </a:r>
                          <a14:m>
                            <m:oMath xmlns:m="http://schemas.openxmlformats.org/officeDocument/2006/math">
                              <m:r>
                                <a:rPr lang="cs-CZ" sz="1600" b="0" i="1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sz="1600" b="0" i="1" baseline="-25000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ve prospěch </a:t>
                          </a:r>
                          <a14:m>
                            <m:oMath xmlns:m="http://schemas.openxmlformats.org/officeDocument/2006/math">
                              <m:r>
                                <a:rPr lang="cs-CZ" sz="1600" b="0" i="1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cs-CZ" sz="1600" b="0" i="1" baseline="-25000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oMath>
                          </a14:m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.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75155229"/>
                      </a:ext>
                    </a:extLst>
                  </a:tr>
                  <a:tr h="333852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𝑂𝐵𝑆</m:t>
                                    </m:r>
                                  </m:sub>
                                </m:sSub>
                                <m:r>
                                  <a:rPr lang="cs-CZ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cs-CZ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∉ </m:t>
                                </m:r>
                                <m:sSup>
                                  <m:sSupPr>
                                    <m:ctrlPr>
                                      <a:rPr lang="cs-CZ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16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𝑊</m:t>
                                    </m:r>
                                  </m:e>
                                  <m:sup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30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Na hladině významnosti </a:t>
                          </a:r>
                          <a14:m>
                            <m:oMath xmlns:m="http://schemas.openxmlformats.org/officeDocument/2006/math">
                              <m:r>
                                <a:rPr lang="cs-CZ" sz="16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oMath>
                          </a14:m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nezamítáme </a:t>
                          </a:r>
                          <a14:m>
                            <m:oMath xmlns:m="http://schemas.openxmlformats.org/officeDocument/2006/math">
                              <m:r>
                                <a:rPr lang="cs-CZ" sz="1600" b="0" i="1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cs-CZ" sz="1600" b="0" i="1" baseline="-25000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.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246608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ulk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4414313"/>
                  </p:ext>
                </p:extLst>
              </p:nvPr>
            </p:nvGraphicFramePr>
            <p:xfrm>
              <a:off x="4941495" y="5822066"/>
              <a:ext cx="6679488" cy="6157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65822">
                      <a:extLst>
                        <a:ext uri="{9D8B030D-6E8A-4147-A177-3AD203B41FA5}">
                          <a16:colId xmlns:a16="http://schemas.microsoft.com/office/drawing/2014/main" val="444562275"/>
                        </a:ext>
                      </a:extLst>
                    </a:gridCol>
                    <a:gridCol w="5413666">
                      <a:extLst>
                        <a:ext uri="{9D8B030D-6E8A-4147-A177-3AD203B41FA5}">
                          <a16:colId xmlns:a16="http://schemas.microsoft.com/office/drawing/2014/main" val="4213981957"/>
                        </a:ext>
                      </a:extLst>
                    </a:gridCol>
                  </a:tblGrid>
                  <a:tr h="2819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1" t="-21277" r="-428365" b="-1276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3510" t="-21277" r="-225" b="-1276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75155229"/>
                      </a:ext>
                    </a:extLst>
                  </a:tr>
                  <a:tr h="333852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1" t="-103636" r="-428365" b="-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3510" t="-103636" r="-225" b="-90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2466087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833315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testování hypotéz a </a:t>
            </a:r>
            <a:r>
              <a:rPr lang="cs-CZ" dirty="0" err="1"/>
              <a:t>jednovýběrové</a:t>
            </a:r>
            <a:r>
              <a:rPr lang="cs-CZ" dirty="0"/>
              <a:t> testy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35</a:t>
            </a:fld>
            <a:r>
              <a:rPr lang="cs-CZ" dirty="0"/>
              <a:t> / 74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s hladinou cholesterolu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: 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=4,7</m:t>
                    </m:r>
                  </m:oMath>
                </a14:m>
                <a:r>
                  <a:rPr lang="cs-CZ" dirty="0"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: 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&gt;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4,7</m:t>
                    </m:r>
                  </m:oMath>
                </a14:m>
                <a:r>
                  <a:rPr lang="cs-CZ" dirty="0"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:endParaRPr lang="cs-CZ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  <a:ea typeface="Cambria Math"/>
                      </a:rPr>
                      <m:t>𝑛</m:t>
                    </m:r>
                    <m:r>
                      <a:rPr lang="cs-CZ" i="1" dirty="0">
                        <a:latin typeface="Cambria Math" panose="02040503050406030204" pitchFamily="18" charset="0"/>
                        <a:ea typeface="Cambria Math"/>
                      </a:rPr>
                      <m:t> = 10</m:t>
                    </m:r>
                  </m:oMath>
                </a14:m>
                <a:r>
                  <a:rPr lang="cs-CZ" dirty="0">
                    <a:ea typeface="Cambria Math"/>
                  </a:rPr>
                  <a:t>: Platí-li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  <m:t>𝐻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  <a:ea typeface="Cambria Math"/>
                      </a:rPr>
                      <m:t>: </m:t>
                    </m:r>
                    <m:acc>
                      <m:accPr>
                        <m:chr m:val="̅"/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  <m:t>𝑋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=4,7,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0,9</m:t>
                        </m:r>
                      </m:e>
                    </m:d>
                  </m:oMath>
                </a14:m>
                <a:endParaRPr lang="cs-CZ" b="0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=0,05</m:t>
                    </m:r>
                  </m:oMath>
                </a14:m>
                <a:r>
                  <a:rPr lang="cs-CZ" dirty="0"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𝑂𝐵𝑆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𝑥</m:t>
                        </m:r>
                      </m:e>
                    </m:acc>
                    <m:r>
                      <a:rPr lang="cs-CZ" i="1">
                        <a:latin typeface="Cambria Math" panose="02040503050406030204" pitchFamily="18" charset="0"/>
                        <a:ea typeface="Cambria Math"/>
                      </a:rPr>
                      <m:t>=5,4 </m:t>
                    </m:r>
                  </m:oMath>
                </a14:m>
                <a:r>
                  <a:rPr lang="cs-CZ" dirty="0"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:endParaRPr lang="cs-CZ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𝑂𝐵𝑆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sSup>
                      <m:sSupPr>
                        <m:ctrlP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kritick</m:t>
                    </m:r>
                    <m:r>
                      <a:rPr lang="cs-CZ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ý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obor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)⇒ </m:t>
                    </m:r>
                  </m:oMath>
                </a14:m>
                <a:r>
                  <a:rPr lang="cs-CZ" dirty="0">
                    <a:ea typeface="Cambria Math"/>
                  </a:rPr>
                  <a:t>nezamítáme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cs-CZ" dirty="0">
                  <a:ea typeface="Cambria Math"/>
                </a:endParaRPr>
              </a:p>
              <a:p>
                <a:pPr marL="0" indent="0">
                  <a:buNone/>
                </a:pPr>
                <a:endParaRPr lang="cs-CZ" dirty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cs-CZ" dirty="0">
                    <a:ea typeface="Cambria Math"/>
                  </a:rPr>
                  <a:t>Na hladině významnosti 0,05 nelze zamítnout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dirty="0">
                    <a:ea typeface="Cambria Math"/>
                  </a:rPr>
                  <a:t>. </a:t>
                </a:r>
              </a:p>
              <a:p>
                <a:pPr marL="0" indent="0">
                  <a:buNone/>
                </a:pPr>
                <a:r>
                  <a:rPr lang="cs-CZ" dirty="0">
                    <a:ea typeface="Cambria Math"/>
                  </a:rPr>
                  <a:t>Tj. průměrná hladina cholesterolu v krvi pacientů </a:t>
                </a:r>
              </a:p>
              <a:p>
                <a:pPr marL="0" indent="0">
                  <a:buNone/>
                </a:pPr>
                <a:r>
                  <a:rPr lang="cs-CZ" dirty="0">
                    <a:ea typeface="Cambria Math"/>
                  </a:rPr>
                  <a:t>v MSK statisticky významně nepřevyšuje 4,7 </a:t>
                </a:r>
                <a:r>
                  <a:rPr lang="cs-CZ" dirty="0" err="1">
                    <a:ea typeface="Cambria Math"/>
                  </a:rPr>
                  <a:t>mmol</a:t>
                </a:r>
                <a:r>
                  <a:rPr lang="cs-CZ" dirty="0">
                    <a:ea typeface="Cambria Math"/>
                  </a:rPr>
                  <a:t>/l.</a:t>
                </a:r>
              </a:p>
              <a:p>
                <a:pPr marL="0" indent="0">
                  <a:buNone/>
                </a:pPr>
                <a:endParaRPr lang="cs-CZ" dirty="0">
                  <a:ea typeface="Cambria Math"/>
                </a:endParaRPr>
              </a:p>
              <a:p>
                <a:pPr marL="0" indent="0">
                  <a:buNone/>
                </a:pPr>
                <a:endParaRPr lang="cs-CZ" dirty="0">
                  <a:ea typeface="Cambria Math"/>
                </a:endParaRPr>
              </a:p>
            </p:txBody>
          </p:sp>
        </mc:Choice>
        <mc:Fallback xmlns="">
          <p:sp>
            <p:nvSpPr>
              <p:cNvPr id="14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  <a:blipFill>
                <a:blip r:embed="rId2"/>
                <a:stretch>
                  <a:fillRect l="-548" b="-202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0595" y="1966981"/>
            <a:ext cx="5425910" cy="429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4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testování hypotéz a </a:t>
            </a:r>
            <a:r>
              <a:rPr lang="cs-CZ" dirty="0" err="1"/>
              <a:t>jednovýběrové</a:t>
            </a:r>
            <a:r>
              <a:rPr lang="cs-CZ" dirty="0"/>
              <a:t> testy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36</a:t>
            </a:fld>
            <a:r>
              <a:rPr lang="cs-CZ" dirty="0"/>
              <a:t> / 74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s hladinou cholesterolu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: 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=4,7</m:t>
                    </m:r>
                  </m:oMath>
                </a14:m>
                <a:r>
                  <a:rPr lang="cs-CZ" dirty="0"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: 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&gt;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4,7</m:t>
                    </m:r>
                  </m:oMath>
                </a14:m>
                <a:r>
                  <a:rPr lang="cs-CZ" dirty="0"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:endParaRPr lang="cs-CZ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  <a:ea typeface="Cambria Math"/>
                      </a:rPr>
                      <m:t>𝑛</m:t>
                    </m:r>
                    <m:r>
                      <a:rPr lang="cs-CZ" i="1" dirty="0">
                        <a:latin typeface="Cambria Math" panose="02040503050406030204" pitchFamily="18" charset="0"/>
                        <a:ea typeface="Cambria Math"/>
                      </a:rPr>
                      <m:t> = 10</m:t>
                    </m:r>
                  </m:oMath>
                </a14:m>
                <a:r>
                  <a:rPr lang="cs-CZ" dirty="0">
                    <a:ea typeface="Cambria Math"/>
                  </a:rPr>
                  <a:t>: Platí-li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  <m:t>𝐻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  <a:ea typeface="Cambria Math"/>
                      </a:rPr>
                      <m:t>: </m:t>
                    </m:r>
                    <m:acc>
                      <m:accPr>
                        <m:chr m:val="̅"/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  <m:t>𝑋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=4,7,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0,9</m:t>
                        </m:r>
                      </m:e>
                    </m:d>
                  </m:oMath>
                </a14:m>
                <a:endParaRPr lang="cs-CZ" b="0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=0,05</m:t>
                    </m:r>
                  </m:oMath>
                </a14:m>
                <a:r>
                  <a:rPr lang="cs-CZ" dirty="0"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𝑂𝐵𝑆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𝑥</m:t>
                        </m:r>
                      </m:e>
                    </m:acc>
                    <m:r>
                      <a:rPr lang="cs-CZ" i="1">
                        <a:latin typeface="Cambria Math" panose="02040503050406030204" pitchFamily="18" charset="0"/>
                        <a:ea typeface="Cambria Math"/>
                      </a:rPr>
                      <m:t>=5,4 </m:t>
                    </m:r>
                  </m:oMath>
                </a14:m>
                <a:r>
                  <a:rPr lang="cs-CZ" dirty="0"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:endParaRPr lang="cs-CZ" dirty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cs-CZ" dirty="0">
                    <a:ea typeface="Cambria Math"/>
                  </a:rPr>
                  <a:t>Na hladině významnosti 0,05 nezamítáme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dirty="0">
                    <a:ea typeface="Cambria Math"/>
                  </a:rPr>
                  <a:t>.</a:t>
                </a:r>
              </a:p>
              <a:p>
                <a:pPr marL="0" indent="0">
                  <a:buNone/>
                </a:pPr>
                <a:endParaRPr lang="cs-CZ" dirty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cs-CZ" b="1" dirty="0">
                    <a:ea typeface="Cambria Math"/>
                  </a:rPr>
                  <a:t>Změnilo by se naše rozhodnutí, pokud bychom </a:t>
                </a:r>
              </a:p>
              <a:p>
                <a:pPr marL="0" indent="0">
                  <a:buNone/>
                </a:pPr>
                <a:r>
                  <a:rPr lang="cs-CZ" b="1" dirty="0">
                    <a:ea typeface="Cambria Math"/>
                  </a:rPr>
                  <a:t>rozhodovali na hladině významnosti 0,35?</a:t>
                </a:r>
              </a:p>
              <a:p>
                <a:pPr marL="0" indent="0">
                  <a:buNone/>
                </a:pPr>
                <a:endParaRPr lang="cs-CZ" dirty="0">
                  <a:ea typeface="Cambria Math"/>
                </a:endParaRPr>
              </a:p>
              <a:p>
                <a:pPr marL="0" indent="0">
                  <a:buNone/>
                </a:pPr>
                <a:endParaRPr lang="cs-CZ" dirty="0">
                  <a:ea typeface="Cambria Math"/>
                </a:endParaRPr>
              </a:p>
            </p:txBody>
          </p:sp>
        </mc:Choice>
        <mc:Fallback xmlns="">
          <p:sp>
            <p:nvSpPr>
              <p:cNvPr id="14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  <a:blipFill>
                <a:blip r:embed="rId2"/>
                <a:stretch>
                  <a:fillRect l="-54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Obráze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0595" y="1966981"/>
            <a:ext cx="5425910" cy="429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6051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testování hypotéz a </a:t>
            </a:r>
            <a:r>
              <a:rPr lang="cs-CZ" dirty="0" err="1"/>
              <a:t>jednovýběrové</a:t>
            </a:r>
            <a:r>
              <a:rPr lang="cs-CZ" dirty="0"/>
              <a:t> testy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37</a:t>
            </a:fld>
            <a:r>
              <a:rPr lang="cs-CZ" dirty="0"/>
              <a:t> / 74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s hladinou cholesterolu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: 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=4,7</m:t>
                    </m:r>
                  </m:oMath>
                </a14:m>
                <a:r>
                  <a:rPr lang="cs-CZ" dirty="0"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: 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&gt;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4,7</m:t>
                    </m:r>
                  </m:oMath>
                </a14:m>
                <a:r>
                  <a:rPr lang="cs-CZ" dirty="0"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:endParaRPr lang="cs-CZ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  <a:ea typeface="Cambria Math"/>
                      </a:rPr>
                      <m:t>𝑛</m:t>
                    </m:r>
                    <m:r>
                      <a:rPr lang="cs-CZ" i="1" dirty="0">
                        <a:latin typeface="Cambria Math" panose="02040503050406030204" pitchFamily="18" charset="0"/>
                        <a:ea typeface="Cambria Math"/>
                      </a:rPr>
                      <m:t> = 10</m:t>
                    </m:r>
                  </m:oMath>
                </a14:m>
                <a:r>
                  <a:rPr lang="cs-CZ" dirty="0">
                    <a:ea typeface="Cambria Math"/>
                  </a:rPr>
                  <a:t>: Platí-li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  <m:t>𝐻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  <a:ea typeface="Cambria Math"/>
                      </a:rPr>
                      <m:t>: </m:t>
                    </m:r>
                    <m:acc>
                      <m:accPr>
                        <m:chr m:val="̅"/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  <m:t>𝑋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=4,7,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0,9</m:t>
                        </m:r>
                      </m:e>
                    </m:d>
                  </m:oMath>
                </a14:m>
                <a:endParaRPr lang="cs-CZ" b="0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=0,35</m:t>
                    </m:r>
                  </m:oMath>
                </a14:m>
                <a:r>
                  <a:rPr lang="cs-CZ" dirty="0"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𝑂𝐵𝑆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𝑥</m:t>
                        </m:r>
                      </m:e>
                    </m:acc>
                    <m:r>
                      <a:rPr lang="cs-CZ" i="1">
                        <a:latin typeface="Cambria Math" panose="02040503050406030204" pitchFamily="18" charset="0"/>
                        <a:ea typeface="Cambria Math"/>
                      </a:rPr>
                      <m:t>=5,4 </m:t>
                    </m:r>
                  </m:oMath>
                </a14:m>
                <a:r>
                  <a:rPr lang="cs-CZ" dirty="0"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:endParaRPr lang="cs-CZ" dirty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cs-CZ" dirty="0">
                    <a:ea typeface="Cambria Math"/>
                  </a:rPr>
                  <a:t>Na hladině významnosti 0,05 nezamítáme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dirty="0">
                    <a:ea typeface="Cambria Math"/>
                  </a:rPr>
                  <a:t>.</a:t>
                </a:r>
              </a:p>
              <a:p>
                <a:pPr marL="0" indent="0">
                  <a:buNone/>
                </a:pPr>
                <a:r>
                  <a:rPr lang="cs-CZ" dirty="0">
                    <a:ea typeface="Cambria Math"/>
                  </a:rPr>
                  <a:t>Na hladině významnosti 0,35 zamítáme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dirty="0">
                    <a:ea typeface="Cambria Math"/>
                  </a:rPr>
                  <a:t>.</a:t>
                </a:r>
              </a:p>
              <a:p>
                <a:pPr marL="0" indent="0">
                  <a:buNone/>
                </a:pPr>
                <a:endParaRPr lang="cs-CZ" dirty="0">
                  <a:ea typeface="Cambria Math"/>
                </a:endParaRPr>
              </a:p>
              <a:p>
                <a:pPr marL="0" indent="0">
                  <a:buNone/>
                </a:pPr>
                <a:endParaRPr lang="cs-CZ" dirty="0">
                  <a:ea typeface="Cambria Math"/>
                </a:endParaRPr>
              </a:p>
              <a:p>
                <a:pPr marL="0" indent="0">
                  <a:buNone/>
                </a:pPr>
                <a:endParaRPr lang="cs-CZ" dirty="0">
                  <a:ea typeface="Cambria Math"/>
                </a:endParaRPr>
              </a:p>
            </p:txBody>
          </p:sp>
        </mc:Choice>
        <mc:Fallback xmlns="">
          <p:sp>
            <p:nvSpPr>
              <p:cNvPr id="14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  <a:blipFill>
                <a:blip r:embed="rId2"/>
                <a:stretch>
                  <a:fillRect l="-54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0950" y="1966202"/>
            <a:ext cx="5425200" cy="429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9827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testování hypotéz a </a:t>
            </a:r>
            <a:r>
              <a:rPr lang="cs-CZ" dirty="0" err="1"/>
              <a:t>jednovýběrové</a:t>
            </a:r>
            <a:r>
              <a:rPr lang="cs-CZ" dirty="0"/>
              <a:t> testy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38</a:t>
            </a:fld>
            <a:r>
              <a:rPr lang="cs-CZ" dirty="0"/>
              <a:t> / 74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s hladinou cholesterolu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: 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=4,7</m:t>
                    </m:r>
                  </m:oMath>
                </a14:m>
                <a:r>
                  <a:rPr lang="cs-CZ" dirty="0"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: 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&gt;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4,7</m:t>
                    </m:r>
                  </m:oMath>
                </a14:m>
                <a:r>
                  <a:rPr lang="cs-CZ" dirty="0"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:endParaRPr lang="cs-CZ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  <a:ea typeface="Cambria Math"/>
                      </a:rPr>
                      <m:t>𝑛</m:t>
                    </m:r>
                    <m:r>
                      <a:rPr lang="cs-CZ" i="1" dirty="0">
                        <a:latin typeface="Cambria Math" panose="02040503050406030204" pitchFamily="18" charset="0"/>
                        <a:ea typeface="Cambria Math"/>
                      </a:rPr>
                      <m:t> = 10</m:t>
                    </m:r>
                  </m:oMath>
                </a14:m>
                <a:r>
                  <a:rPr lang="cs-CZ" dirty="0">
                    <a:ea typeface="Cambria Math"/>
                  </a:rPr>
                  <a:t>: Platí-li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  <m:t>𝐻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  <a:ea typeface="Cambria Math"/>
                      </a:rPr>
                      <m:t>: </m:t>
                    </m:r>
                    <m:acc>
                      <m:accPr>
                        <m:chr m:val="̅"/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  <m:t>𝑋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=4,7,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0,9</m:t>
                        </m:r>
                      </m:e>
                    </m:d>
                  </m:oMath>
                </a14:m>
                <a:endParaRPr lang="cs-CZ" b="0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=0,05</m:t>
                    </m:r>
                  </m:oMath>
                </a14:m>
                <a:r>
                  <a:rPr lang="cs-CZ" dirty="0"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𝑂𝐵𝑆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𝑥</m:t>
                        </m:r>
                      </m:e>
                    </m:acc>
                    <m:r>
                      <a:rPr lang="cs-CZ" i="1">
                        <a:latin typeface="Cambria Math" panose="02040503050406030204" pitchFamily="18" charset="0"/>
                        <a:ea typeface="Cambria Math"/>
                      </a:rPr>
                      <m:t>=5,4 </m:t>
                    </m:r>
                  </m:oMath>
                </a14:m>
                <a:r>
                  <a:rPr lang="cs-CZ" dirty="0"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:endParaRPr lang="cs-CZ" dirty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cs-CZ" dirty="0">
                    <a:ea typeface="Cambria Math"/>
                  </a:rPr>
                  <a:t>Na hladině významnosti 0,05 nezamítáme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dirty="0">
                    <a:ea typeface="Cambria Math"/>
                  </a:rPr>
                  <a:t>.</a:t>
                </a:r>
              </a:p>
              <a:p>
                <a:pPr marL="0" indent="0">
                  <a:buNone/>
                </a:pPr>
                <a:endParaRPr lang="cs-CZ" dirty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cs-CZ" b="1" dirty="0">
                    <a:ea typeface="Cambria Math"/>
                  </a:rPr>
                  <a:t>Změnilo by se naše rozhodnutí, pokud bychom stejnou </a:t>
                </a:r>
              </a:p>
              <a:p>
                <a:pPr marL="0" indent="0">
                  <a:buNone/>
                </a:pPr>
                <a:r>
                  <a:rPr lang="cs-CZ" b="1" dirty="0">
                    <a:ea typeface="Cambria Math"/>
                  </a:rPr>
                  <a:t>průměrnou hodnotu hladiny cholesterolu zjistili </a:t>
                </a:r>
              </a:p>
              <a:p>
                <a:pPr marL="0" indent="0">
                  <a:buNone/>
                </a:pPr>
                <a:r>
                  <a:rPr lang="cs-CZ" b="1" dirty="0">
                    <a:ea typeface="Cambria Math"/>
                  </a:rPr>
                  <a:t>u výběru </a:t>
                </a:r>
                <a:r>
                  <a:rPr lang="en-US" b="1" dirty="0">
                    <a:ea typeface="Cambria Math"/>
                  </a:rPr>
                  <a:t>100 </a:t>
                </a:r>
                <a:r>
                  <a:rPr lang="cs-CZ" b="1" dirty="0">
                    <a:ea typeface="Cambria Math"/>
                  </a:rPr>
                  <a:t>pacientů?</a:t>
                </a:r>
              </a:p>
              <a:p>
                <a:pPr marL="0" indent="0">
                  <a:buNone/>
                </a:pPr>
                <a:endParaRPr lang="cs-CZ" dirty="0">
                  <a:ea typeface="Cambria Math"/>
                </a:endParaRPr>
              </a:p>
              <a:p>
                <a:pPr marL="0" indent="0">
                  <a:buNone/>
                </a:pPr>
                <a:endParaRPr lang="cs-CZ" dirty="0">
                  <a:ea typeface="Cambria Math"/>
                </a:endParaRPr>
              </a:p>
            </p:txBody>
          </p:sp>
        </mc:Choice>
        <mc:Fallback xmlns="">
          <p:sp>
            <p:nvSpPr>
              <p:cNvPr id="14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  <a:blipFill>
                <a:blip r:embed="rId2"/>
                <a:stretch>
                  <a:fillRect l="-548" b="-202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0595" y="1966981"/>
            <a:ext cx="5425910" cy="429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8812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testování hypotéz a </a:t>
            </a:r>
            <a:r>
              <a:rPr lang="cs-CZ" dirty="0" err="1"/>
              <a:t>jednovýběrové</a:t>
            </a:r>
            <a:r>
              <a:rPr lang="cs-CZ" dirty="0"/>
              <a:t> testy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39</a:t>
            </a:fld>
            <a:r>
              <a:rPr lang="cs-CZ" dirty="0"/>
              <a:t> / 74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s hladinou cholesterolu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: 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=4,7</m:t>
                    </m:r>
                  </m:oMath>
                </a14:m>
                <a:r>
                  <a:rPr lang="cs-CZ" dirty="0"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: 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&gt;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4,7</m:t>
                    </m:r>
                  </m:oMath>
                </a14:m>
                <a:r>
                  <a:rPr lang="cs-CZ" dirty="0"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:endParaRPr lang="cs-CZ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  <a:ea typeface="Cambria Math"/>
                      </a:rPr>
                      <m:t>𝑛</m:t>
                    </m:r>
                    <m:r>
                      <a:rPr lang="cs-CZ" i="1" dirty="0">
                        <a:latin typeface="Cambria Math" panose="02040503050406030204" pitchFamily="18" charset="0"/>
                        <a:ea typeface="Cambria Math"/>
                      </a:rPr>
                      <m:t> =10</m:t>
                    </m:r>
                  </m:oMath>
                </a14:m>
                <a:r>
                  <a:rPr lang="cs-CZ" dirty="0">
                    <a:ea typeface="Cambria Math"/>
                  </a:rPr>
                  <a:t>:   Platí-li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𝐻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  <a:ea typeface="Cambria Math"/>
                      </a:rPr>
                      <m:t>: </m:t>
                    </m:r>
                    <m:acc>
                      <m:accPr>
                        <m:chr m:val="̅"/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𝑋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~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=4,7,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9,0</m:t>
                            </m:r>
                          </m:num>
                          <m:den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e>
                    </m:d>
                  </m:oMath>
                </a14:m>
                <a:r>
                  <a:rPr lang="cs-CZ" dirty="0"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  <a:ea typeface="Cambria Math"/>
                      </a:rPr>
                      <m:t>𝑛</m:t>
                    </m:r>
                    <m:r>
                      <a:rPr lang="cs-CZ" i="1" dirty="0">
                        <a:latin typeface="Cambria Math" panose="02040503050406030204" pitchFamily="18" charset="0"/>
                        <a:ea typeface="Cambria Math"/>
                      </a:rPr>
                      <m:t> =100</m:t>
                    </m:r>
                  </m:oMath>
                </a14:m>
                <a:r>
                  <a:rPr lang="cs-CZ" dirty="0">
                    <a:ea typeface="Cambria Math"/>
                  </a:rPr>
                  <a:t>: Platí-li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  <m:t>𝐻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  <a:ea typeface="Cambria Math"/>
                      </a:rPr>
                      <m:t>: </m:t>
                    </m:r>
                    <m:acc>
                      <m:accPr>
                        <m:chr m:val="̅"/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  <m:t>𝑋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=4,7,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cs-CZ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9,0</m:t>
                            </m:r>
                          </m:num>
                          <m:den>
                            <m:r>
                              <a:rPr lang="cs-CZ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00</m:t>
                            </m:r>
                          </m:den>
                        </m:f>
                      </m:e>
                    </m:d>
                  </m:oMath>
                </a14:m>
                <a:endParaRPr lang="cs-CZ" b="0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=0,05</m:t>
                    </m:r>
                  </m:oMath>
                </a14:m>
                <a:r>
                  <a:rPr lang="cs-CZ" dirty="0"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𝑂𝐵𝑆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𝑥</m:t>
                        </m:r>
                      </m:e>
                    </m:acc>
                    <m:r>
                      <a:rPr lang="cs-CZ" i="1">
                        <a:latin typeface="Cambria Math" panose="02040503050406030204" pitchFamily="18" charset="0"/>
                        <a:ea typeface="Cambria Math"/>
                      </a:rPr>
                      <m:t>=5,4 </m:t>
                    </m:r>
                  </m:oMath>
                </a14:m>
                <a:r>
                  <a:rPr lang="cs-CZ" dirty="0"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:endParaRPr lang="cs-CZ" dirty="0">
                  <a:ea typeface="Cambria Math"/>
                </a:endParaRPr>
              </a:p>
              <a:p>
                <a:pPr marL="0" indent="0">
                  <a:buNone/>
                </a:pPr>
                <a:endParaRPr lang="cs-CZ" dirty="0">
                  <a:ea typeface="Cambria Math"/>
                </a:endParaRPr>
              </a:p>
              <a:p>
                <a:pPr marL="0" indent="0">
                  <a:buNone/>
                </a:pPr>
                <a:endParaRPr lang="cs-CZ" dirty="0">
                  <a:ea typeface="Cambria Math"/>
                </a:endParaRPr>
              </a:p>
              <a:p>
                <a:pPr marL="0" indent="0">
                  <a:buNone/>
                </a:pPr>
                <a:endParaRPr lang="cs-CZ" dirty="0">
                  <a:ea typeface="Cambria Math"/>
                </a:endParaRPr>
              </a:p>
              <a:p>
                <a:pPr marL="0" indent="0">
                  <a:buNone/>
                </a:pPr>
                <a:endParaRPr lang="cs-CZ" dirty="0">
                  <a:ea typeface="Cambria Math"/>
                </a:endParaRPr>
              </a:p>
              <a:p>
                <a:pPr marL="0" indent="0">
                  <a:buNone/>
                </a:pPr>
                <a:endParaRPr lang="cs-CZ" dirty="0">
                  <a:ea typeface="Cambria Math"/>
                </a:endParaRPr>
              </a:p>
            </p:txBody>
          </p:sp>
        </mc:Choice>
        <mc:Fallback xmlns="">
          <p:sp>
            <p:nvSpPr>
              <p:cNvPr id="14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0595" y="1966981"/>
            <a:ext cx="5425910" cy="42980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6827520" y="1597649"/>
                <a:ext cx="9324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i="1" dirty="0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520" y="1597649"/>
                <a:ext cx="93243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4872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testování hypotéz a </a:t>
            </a:r>
            <a:r>
              <a:rPr lang="cs-CZ" dirty="0" err="1"/>
              <a:t>jednovýběrové</a:t>
            </a:r>
            <a:r>
              <a:rPr lang="cs-CZ" dirty="0"/>
              <a:t> testy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</a:t>
            </a:fld>
            <a:r>
              <a:rPr lang="cs-CZ" dirty="0"/>
              <a:t> / 74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Opakování: Základní pojmy statistické indukce</a:t>
            </a:r>
          </a:p>
        </p:txBody>
      </p:sp>
      <p:sp>
        <p:nvSpPr>
          <p:cNvPr id="14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4830763"/>
          </a:xfrm>
        </p:spPr>
        <p:txBody>
          <a:bodyPr>
            <a:normAutofit/>
          </a:bodyPr>
          <a:lstStyle/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b="1" dirty="0"/>
              <a:t>Parametry populace </a:t>
            </a:r>
            <a:r>
              <a:rPr lang="cs-CZ" dirty="0"/>
              <a:t>(obvykle pro jejich značení používáme symboly řecké abecedy) jsou </a:t>
            </a:r>
            <a:r>
              <a:rPr lang="cs-CZ" b="1" dirty="0"/>
              <a:t>konstanty</a:t>
            </a:r>
            <a:r>
              <a:rPr lang="cs-CZ" dirty="0"/>
              <a:t>.</a:t>
            </a: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b="1" dirty="0"/>
              <a:t>Charakteristiky výběru </a:t>
            </a:r>
            <a:r>
              <a:rPr lang="cs-CZ" dirty="0"/>
              <a:t>(obvykle značíme latinkou) jsou obvykle různé – v závislosti na pořízeném výběru. Jsou to </a:t>
            </a:r>
            <a:r>
              <a:rPr lang="cs-CZ" b="1" dirty="0"/>
              <a:t>náhodné veličiny</a:t>
            </a:r>
            <a:r>
              <a:rPr lang="cs-CZ" dirty="0"/>
              <a:t>.</a:t>
            </a:r>
          </a:p>
          <a:p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ulka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59318848"/>
                  </p:ext>
                </p:extLst>
              </p:nvPr>
            </p:nvGraphicFramePr>
            <p:xfrm>
              <a:off x="1237681" y="3515360"/>
              <a:ext cx="9737229" cy="153644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09227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1182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7787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8082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51883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755602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708025"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:r>
                            <a:rPr lang="cs-CZ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Základní soubor (populace)</a:t>
                          </a:r>
                          <a:endParaRPr lang="cs-CZ" sz="1600" b="1" dirty="0">
                            <a:solidFill>
                              <a:schemeClr val="bg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A4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:r>
                            <a:rPr lang="cs-CZ" sz="1600" dirty="0" err="1">
                              <a:effectLst/>
                            </a:rPr>
                            <a:t>stř</a:t>
                          </a:r>
                          <a:r>
                            <a:rPr lang="cs-CZ" sz="1600" dirty="0">
                              <a:effectLst/>
                            </a:rPr>
                            <a:t>. hodnota</a:t>
                          </a:r>
                        </a:p>
                        <a:p>
                          <a:pPr indent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14:m>
                            <m:oMath xmlns:m="http://schemas.openxmlformats.org/officeDocument/2006/math">
                              <m:r>
                                <a:rPr lang="cs-CZ" sz="1600">
                                  <a:effectLst/>
                                  <a:latin typeface="Cambria Math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1600">
                                      <a:effectLst/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</m:d>
                            </m:oMath>
                          </a14:m>
                          <a:r>
                            <a:rPr lang="cs-CZ" sz="1600" dirty="0">
                              <a:effectLst/>
                            </a:rPr>
                            <a:t>, resp. </a:t>
                          </a:r>
                          <a14:m>
                            <m:oMath xmlns:m="http://schemas.openxmlformats.org/officeDocument/2006/math">
                              <m:r>
                                <a:rPr lang="cs-CZ" sz="1600">
                                  <a:effectLst/>
                                  <a:latin typeface="Cambria Math"/>
                                </a:rPr>
                                <m:t>𝜇</m:t>
                              </m:r>
                            </m:oMath>
                          </a14:m>
                          <a:endParaRPr lang="cs-CZ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:r>
                            <a:rPr lang="cs-CZ" sz="1600" dirty="0">
                              <a:effectLst/>
                            </a:rPr>
                            <a:t>medián</a:t>
                          </a:r>
                        </a:p>
                        <a:p>
                          <a:pPr indent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sz="1600" i="1" baseline="-25000" dirty="0">
                                    <a:effectLst/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oMath>
                            </m:oMathPara>
                          </a14:m>
                          <a:endParaRPr lang="cs-CZ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:r>
                            <a:rPr lang="cs-CZ" sz="1600" dirty="0">
                              <a:effectLst/>
                            </a:rPr>
                            <a:t>rozptyl</a:t>
                          </a:r>
                        </a:p>
                        <a:p>
                          <a:pPr indent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14:m>
                            <m:oMath xmlns:m="http://schemas.openxmlformats.org/officeDocument/2006/math">
                              <m:r>
                                <a:rPr lang="cs-CZ" sz="1600" b="0" i="1" smtClean="0">
                                  <a:effectLst/>
                                  <a:latin typeface="Cambria Math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cs-CZ" sz="1600" b="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1600" b="0" i="1" smtClean="0">
                                      <a:effectLst/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</m:d>
                            </m:oMath>
                          </a14:m>
                          <a:r>
                            <a:rPr lang="cs-CZ" sz="1600" dirty="0">
                              <a:effectLst/>
                            </a:rPr>
                            <a:t>, resp.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cs-CZ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1600">
                                      <a:effectLst/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cs-CZ" sz="160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cs-CZ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:r>
                            <a:rPr lang="cs-CZ" sz="1600" dirty="0">
                              <a:effectLst/>
                            </a:rPr>
                            <a:t>směr. odchylka</a:t>
                          </a:r>
                        </a:p>
                        <a:p>
                          <a:pPr indent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oMath>
                            </m:oMathPara>
                          </a14:m>
                          <a:endParaRPr lang="cs-CZ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:r>
                            <a:rPr lang="cs-CZ" sz="1600" dirty="0">
                              <a:effectLst/>
                            </a:rPr>
                            <a:t>pravděpodobnost</a:t>
                          </a:r>
                        </a:p>
                        <a:p>
                          <a:pPr indent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cs-CZ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:r>
                            <a:rPr lang="cs-CZ" sz="1600" b="1" dirty="0">
                              <a:effectLst/>
                            </a:rPr>
                            <a:t>Výběrový soubor (výběr)</a:t>
                          </a:r>
                          <a:endParaRPr lang="cs-CZ" sz="16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CFAF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:r>
                            <a:rPr lang="cs-CZ" sz="1600" dirty="0">
                              <a:effectLst/>
                            </a:rPr>
                            <a:t>(výběrový) průměr</a:t>
                          </a:r>
                        </a:p>
                        <a:p>
                          <a:pPr indent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cs-CZ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cs-CZ" sz="1600">
                                        <a:effectLst/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cs-CZ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:r>
                            <a:rPr lang="cs-CZ" sz="1600" dirty="0">
                              <a:effectLst/>
                            </a:rPr>
                            <a:t>výběrový medián</a:t>
                          </a:r>
                        </a:p>
                        <a:p>
                          <a:pPr indent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cs-CZ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cs-CZ" sz="1600">
                                            <a:effectLst/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cs-CZ" sz="1600">
                                        <a:effectLst/>
                                        <a:latin typeface="Cambria Math"/>
                                      </a:rPr>
                                      <m:t>0,5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:r>
                            <a:rPr lang="cs-CZ" sz="1600" dirty="0">
                              <a:effectLst/>
                            </a:rPr>
                            <a:t>výběrový rozptyl</a:t>
                          </a:r>
                        </a:p>
                        <a:p>
                          <a:pPr indent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cs-CZ" sz="1600" i="1" baseline="30000" dirty="0"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cs-CZ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:r>
                            <a:rPr lang="cs-CZ" sz="1600" dirty="0">
                              <a:effectLst/>
                            </a:rPr>
                            <a:t>výběrová</a:t>
                          </a:r>
                        </a:p>
                        <a:p>
                          <a:pPr indent="0" algn="ctr"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:r>
                            <a:rPr lang="cs-CZ" sz="1600" dirty="0">
                              <a:effectLst/>
                            </a:rPr>
                            <a:t>směr. odchylka</a:t>
                          </a:r>
                        </a:p>
                        <a:p>
                          <a:pPr indent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cs-CZ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:r>
                            <a:rPr lang="cs-CZ" sz="1600" dirty="0" err="1">
                              <a:effectLst/>
                            </a:rPr>
                            <a:t>rel</a:t>
                          </a:r>
                          <a:r>
                            <a:rPr lang="cs-CZ" sz="1600" dirty="0">
                              <a:effectLst/>
                            </a:rPr>
                            <a:t>. četnost</a:t>
                          </a:r>
                        </a:p>
                        <a:p>
                          <a:pPr indent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cs-CZ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ulka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59318848"/>
                  </p:ext>
                </p:extLst>
              </p:nvPr>
            </p:nvGraphicFramePr>
            <p:xfrm>
              <a:off x="1237681" y="3515360"/>
              <a:ext cx="9737229" cy="153644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09227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1182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7787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8082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51883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755602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708025"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:r>
                            <a:rPr lang="cs-CZ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Základní soubor (populace)</a:t>
                          </a:r>
                          <a:endParaRPr lang="cs-CZ" sz="1600" b="1" dirty="0">
                            <a:solidFill>
                              <a:schemeClr val="bg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A4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0189" t="-855" r="-374340" b="-1179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16062" t="-855" r="-413990" b="-1179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8846" t="-855" r="-207308" b="-1179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26908" t="-855" r="-116466" b="-1179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55556" t="-855" r="-694" b="-1179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28421"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:r>
                            <a:rPr lang="cs-CZ" sz="1600" b="1" dirty="0">
                              <a:effectLst/>
                            </a:rPr>
                            <a:t>Výběrový soubor (výběr)</a:t>
                          </a:r>
                          <a:endParaRPr lang="cs-CZ" sz="16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CFAF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0189" t="-86765" r="-374340" b="-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16062" t="-86765" r="-413990" b="-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8846" t="-86765" r="-207308" b="-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26908" t="-86765" r="-116466" b="-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55556" t="-86765" r="-694" b="-14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847224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testování hypotéz a </a:t>
            </a:r>
            <a:r>
              <a:rPr lang="cs-CZ" dirty="0" err="1"/>
              <a:t>jednovýběrové</a:t>
            </a:r>
            <a:r>
              <a:rPr lang="cs-CZ" dirty="0"/>
              <a:t> testy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40</a:t>
            </a:fld>
            <a:r>
              <a:rPr lang="cs-CZ" dirty="0"/>
              <a:t> / 74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s hladinou cholesterolu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: 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=4,7</m:t>
                    </m:r>
                  </m:oMath>
                </a14:m>
                <a:r>
                  <a:rPr lang="cs-CZ" dirty="0"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: 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&gt;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4,7</m:t>
                    </m:r>
                  </m:oMath>
                </a14:m>
                <a:r>
                  <a:rPr lang="cs-CZ" dirty="0"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:endParaRPr lang="cs-CZ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  <a:ea typeface="Cambria Math"/>
                      </a:rPr>
                      <m:t>𝑛</m:t>
                    </m:r>
                    <m:r>
                      <a:rPr lang="cs-CZ" i="1" dirty="0">
                        <a:latin typeface="Cambria Math" panose="02040503050406030204" pitchFamily="18" charset="0"/>
                        <a:ea typeface="Cambria Math"/>
                      </a:rPr>
                      <m:t> =10</m:t>
                    </m:r>
                  </m:oMath>
                </a14:m>
                <a:r>
                  <a:rPr lang="cs-CZ" dirty="0">
                    <a:ea typeface="Cambria Math"/>
                  </a:rPr>
                  <a:t>:   Platí-li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𝐻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  <a:ea typeface="Cambria Math"/>
                      </a:rPr>
                      <m:t>: </m:t>
                    </m:r>
                    <m:acc>
                      <m:accPr>
                        <m:chr m:val="̅"/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𝑋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~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=4,7,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9,0</m:t>
                            </m:r>
                          </m:num>
                          <m:den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e>
                    </m:d>
                  </m:oMath>
                </a14:m>
                <a:r>
                  <a:rPr lang="cs-CZ" dirty="0"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  <a:ea typeface="Cambria Math"/>
                      </a:rPr>
                      <m:t>𝑛</m:t>
                    </m:r>
                    <m:r>
                      <a:rPr lang="cs-CZ" i="1" dirty="0">
                        <a:latin typeface="Cambria Math" panose="02040503050406030204" pitchFamily="18" charset="0"/>
                        <a:ea typeface="Cambria Math"/>
                      </a:rPr>
                      <m:t> =100</m:t>
                    </m:r>
                  </m:oMath>
                </a14:m>
                <a:r>
                  <a:rPr lang="cs-CZ" dirty="0">
                    <a:ea typeface="Cambria Math"/>
                  </a:rPr>
                  <a:t>: Platí-li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𝐻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  <a:ea typeface="Cambria Math"/>
                      </a:rPr>
                      <m:t>: </m:t>
                    </m:r>
                    <m:acc>
                      <m:accPr>
                        <m:chr m:val="̅"/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𝑋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~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=4,7,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9,0</m:t>
                            </m:r>
                          </m:num>
                          <m:den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</m:e>
                    </m:d>
                  </m:oMath>
                </a14:m>
                <a:endParaRPr lang="cs-CZ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=0,05</m:t>
                    </m:r>
                  </m:oMath>
                </a14:m>
                <a:r>
                  <a:rPr lang="cs-CZ" dirty="0"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𝑂𝐵𝑆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𝑥</m:t>
                        </m:r>
                      </m:e>
                    </m:acc>
                    <m:r>
                      <a:rPr lang="cs-CZ" i="1">
                        <a:latin typeface="Cambria Math" panose="02040503050406030204" pitchFamily="18" charset="0"/>
                        <a:ea typeface="Cambria Math"/>
                      </a:rPr>
                      <m:t>=5,4 </m:t>
                    </m:r>
                  </m:oMath>
                </a14:m>
                <a:r>
                  <a:rPr lang="cs-CZ" dirty="0"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:endParaRPr lang="cs-CZ" dirty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cs-CZ" dirty="0">
                    <a:ea typeface="Cambria Math"/>
                  </a:rPr>
                  <a:t>Na hladině významnosti 0,05 zamítáme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dirty="0">
                    <a:ea typeface="Cambria Math"/>
                  </a:rPr>
                  <a:t>.</a:t>
                </a:r>
              </a:p>
              <a:p>
                <a:pPr marL="0" indent="0">
                  <a:buNone/>
                </a:pPr>
                <a:endParaRPr lang="cs-CZ" dirty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cs-CZ" b="1" dirty="0">
                    <a:ea typeface="Cambria Math"/>
                  </a:rPr>
                  <a:t>Čím větší je rozsah výběru, tím menší efekt „postačuje“</a:t>
                </a:r>
              </a:p>
              <a:p>
                <a:pPr marL="0" indent="0">
                  <a:buNone/>
                </a:pPr>
                <a:r>
                  <a:rPr lang="cs-CZ" b="1" dirty="0">
                    <a:ea typeface="Cambria Math"/>
                  </a:rPr>
                  <a:t>k zamítnutí nulové hypotézy.</a:t>
                </a:r>
              </a:p>
              <a:p>
                <a:pPr marL="0" indent="0">
                  <a:buNone/>
                </a:pPr>
                <a:endParaRPr lang="cs-CZ" dirty="0">
                  <a:ea typeface="Cambria Math"/>
                </a:endParaRPr>
              </a:p>
              <a:p>
                <a:pPr marL="0" indent="0">
                  <a:buNone/>
                </a:pPr>
                <a:endParaRPr lang="cs-CZ" dirty="0">
                  <a:ea typeface="Cambria Math"/>
                </a:endParaRPr>
              </a:p>
              <a:p>
                <a:pPr marL="0" indent="0">
                  <a:buNone/>
                </a:pPr>
                <a:endParaRPr lang="cs-CZ" dirty="0">
                  <a:ea typeface="Cambria Math"/>
                </a:endParaRPr>
              </a:p>
              <a:p>
                <a:pPr marL="0" indent="0">
                  <a:buNone/>
                </a:pPr>
                <a:endParaRPr lang="cs-CZ" dirty="0">
                  <a:ea typeface="Cambria Math"/>
                </a:endParaRPr>
              </a:p>
              <a:p>
                <a:pPr marL="0" indent="0">
                  <a:buNone/>
                </a:pPr>
                <a:endParaRPr lang="cs-CZ" dirty="0">
                  <a:ea typeface="Cambria Math"/>
                </a:endParaRPr>
              </a:p>
              <a:p>
                <a:pPr marL="0" indent="0">
                  <a:buNone/>
                </a:pPr>
                <a:endParaRPr lang="cs-CZ" dirty="0">
                  <a:ea typeface="Cambria Math"/>
                </a:endParaRPr>
              </a:p>
            </p:txBody>
          </p:sp>
        </mc:Choice>
        <mc:Fallback xmlns="">
          <p:sp>
            <p:nvSpPr>
              <p:cNvPr id="14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  <a:blipFill>
                <a:blip r:embed="rId2"/>
                <a:stretch>
                  <a:fillRect l="-54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0840" y="1966981"/>
            <a:ext cx="5425910" cy="42980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6827520" y="1597649"/>
                <a:ext cx="10606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i="1" dirty="0" smtClean="0">
                          <a:latin typeface="Cambria Math" panose="02040503050406030204" pitchFamily="18" charset="0"/>
                        </a:rPr>
                        <m:t>=100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520" y="1597649"/>
                <a:ext cx="106067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403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testování hypotéz a </a:t>
            </a:r>
            <a:r>
              <a:rPr lang="cs-CZ" dirty="0" err="1"/>
              <a:t>jednovýběrové</a:t>
            </a:r>
            <a:r>
              <a:rPr lang="cs-CZ" dirty="0"/>
              <a:t> testy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41</a:t>
            </a:fld>
            <a:r>
              <a:rPr lang="cs-CZ" dirty="0"/>
              <a:t> / 74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s hladinou cholesterolu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: 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=4,7</m:t>
                    </m:r>
                  </m:oMath>
                </a14:m>
                <a:r>
                  <a:rPr lang="cs-CZ" dirty="0"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: 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&gt;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4,7</m:t>
                    </m:r>
                  </m:oMath>
                </a14:m>
                <a:r>
                  <a:rPr lang="cs-CZ" dirty="0"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:endParaRPr lang="cs-CZ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b="0" i="1" dirty="0" smtClean="0">
                        <a:latin typeface="Cambria Math" panose="02040503050406030204" pitchFamily="18" charset="0"/>
                        <a:ea typeface="Cambria Math"/>
                      </a:rPr>
                      <m:t>𝑛</m:t>
                    </m:r>
                    <m:r>
                      <a:rPr lang="cs-CZ" i="1" dirty="0">
                        <a:latin typeface="Cambria Math" panose="02040503050406030204" pitchFamily="18" charset="0"/>
                        <a:ea typeface="Cambria Math"/>
                      </a:rPr>
                      <m:t> =10</m:t>
                    </m:r>
                  </m:oMath>
                </a14:m>
                <a:r>
                  <a:rPr lang="cs-CZ" dirty="0">
                    <a:ea typeface="Cambria Math"/>
                  </a:rPr>
                  <a:t>:   Platí-li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𝐻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  <a:ea typeface="Cambria Math"/>
                      </a:rPr>
                      <m:t>: </m:t>
                    </m:r>
                    <m:acc>
                      <m:accPr>
                        <m:chr m:val="̅"/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𝑋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~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=4,7,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9,0</m:t>
                            </m:r>
                          </m:num>
                          <m:den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e>
                    </m:d>
                  </m:oMath>
                </a14:m>
                <a:r>
                  <a:rPr lang="cs-CZ" dirty="0"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  <a:ea typeface="Cambria Math"/>
                      </a:rPr>
                      <m:t>𝑛</m:t>
                    </m:r>
                    <m:r>
                      <a:rPr lang="cs-CZ" i="1" dirty="0">
                        <a:latin typeface="Cambria Math" panose="02040503050406030204" pitchFamily="18" charset="0"/>
                        <a:ea typeface="Cambria Math"/>
                      </a:rPr>
                      <m:t> =100</m:t>
                    </m:r>
                  </m:oMath>
                </a14:m>
                <a:r>
                  <a:rPr lang="cs-CZ" dirty="0">
                    <a:ea typeface="Cambria Math"/>
                  </a:rPr>
                  <a:t>: Platí-li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𝐻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  <a:ea typeface="Cambria Math"/>
                      </a:rPr>
                      <m:t>: </m:t>
                    </m:r>
                    <m:acc>
                      <m:accPr>
                        <m:chr m:val="̅"/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𝑋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~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=4,7,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9,0</m:t>
                            </m:r>
                          </m:num>
                          <m:den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</m:e>
                    </m:d>
                  </m:oMath>
                </a14:m>
                <a:endParaRPr lang="cs-CZ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=0,05</m:t>
                    </m:r>
                  </m:oMath>
                </a14:m>
                <a:r>
                  <a:rPr lang="cs-CZ" dirty="0"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𝑂𝐵𝑆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𝑥</m:t>
                        </m:r>
                      </m:e>
                    </m:acc>
                    <m:r>
                      <a:rPr lang="cs-CZ" i="1">
                        <a:latin typeface="Cambria Math" panose="02040503050406030204" pitchFamily="18" charset="0"/>
                        <a:ea typeface="Cambria Math"/>
                      </a:rPr>
                      <m:t>=5,4 </m:t>
                    </m:r>
                  </m:oMath>
                </a14:m>
                <a:r>
                  <a:rPr lang="cs-CZ" dirty="0"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:endParaRPr lang="cs-CZ" dirty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cs-CZ" dirty="0">
                    <a:ea typeface="Cambria Math"/>
                  </a:rPr>
                  <a:t>Na hladině významnosti 0,05 zamítáme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dirty="0">
                    <a:ea typeface="Cambria Math"/>
                  </a:rPr>
                  <a:t>.</a:t>
                </a:r>
              </a:p>
              <a:p>
                <a:pPr marL="0" indent="0">
                  <a:buNone/>
                </a:pPr>
                <a:endParaRPr lang="cs-CZ" dirty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cs-CZ" b="1" dirty="0">
                    <a:ea typeface="Cambria Math"/>
                  </a:rPr>
                  <a:t>Čím větší je rozsah výběru, tím menší efekt </a:t>
                </a:r>
              </a:p>
              <a:p>
                <a:pPr marL="0" indent="0">
                  <a:buNone/>
                </a:pPr>
                <a:r>
                  <a:rPr lang="cs-CZ" b="1" dirty="0">
                    <a:ea typeface="Cambria Math"/>
                  </a:rPr>
                  <a:t>bude označen za statisticky významný.</a:t>
                </a:r>
                <a:endParaRPr lang="cs-CZ" dirty="0">
                  <a:ea typeface="Cambria Math"/>
                </a:endParaRPr>
              </a:p>
              <a:p>
                <a:pPr marL="0" indent="0">
                  <a:buNone/>
                </a:pPr>
                <a:endParaRPr lang="cs-CZ" dirty="0">
                  <a:ea typeface="Cambria Math"/>
                </a:endParaRPr>
              </a:p>
              <a:p>
                <a:pPr marL="0" indent="0">
                  <a:buNone/>
                </a:pPr>
                <a:endParaRPr lang="cs-CZ" dirty="0">
                  <a:ea typeface="Cambria Math"/>
                </a:endParaRPr>
              </a:p>
              <a:p>
                <a:pPr marL="0" indent="0">
                  <a:buNone/>
                </a:pPr>
                <a:endParaRPr lang="cs-CZ" dirty="0">
                  <a:ea typeface="Cambria Math"/>
                </a:endParaRPr>
              </a:p>
              <a:p>
                <a:pPr marL="0" indent="0">
                  <a:buNone/>
                </a:pPr>
                <a:endParaRPr lang="cs-CZ" dirty="0">
                  <a:ea typeface="Cambria Math"/>
                </a:endParaRPr>
              </a:p>
              <a:p>
                <a:pPr marL="0" indent="0">
                  <a:buNone/>
                </a:pPr>
                <a:endParaRPr lang="cs-CZ" dirty="0">
                  <a:ea typeface="Cambria Math"/>
                </a:endParaRPr>
              </a:p>
              <a:p>
                <a:pPr marL="0" indent="0">
                  <a:buNone/>
                </a:pPr>
                <a:endParaRPr lang="cs-CZ" dirty="0">
                  <a:ea typeface="Cambria Math"/>
                </a:endParaRPr>
              </a:p>
            </p:txBody>
          </p:sp>
        </mc:Choice>
        <mc:Fallback xmlns="">
          <p:sp>
            <p:nvSpPr>
              <p:cNvPr id="14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  <a:blipFill>
                <a:blip r:embed="rId2"/>
                <a:stretch>
                  <a:fillRect l="-54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0840" y="1966981"/>
            <a:ext cx="5425910" cy="42980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6827520" y="1597649"/>
                <a:ext cx="10606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i="1" dirty="0" smtClean="0">
                          <a:latin typeface="Cambria Math" panose="02040503050406030204" pitchFamily="18" charset="0"/>
                        </a:rPr>
                        <m:t>=100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520" y="1597649"/>
                <a:ext cx="106067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90331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testování hypotéz a </a:t>
            </a:r>
            <a:r>
              <a:rPr lang="cs-CZ" dirty="0" err="1"/>
              <a:t>jednovýběrové</a:t>
            </a:r>
            <a:r>
              <a:rPr lang="cs-CZ" dirty="0"/>
              <a:t> testy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42</a:t>
            </a:fld>
            <a:r>
              <a:rPr lang="cs-CZ" dirty="0"/>
              <a:t> / 74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s hladinou cholesterolu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: 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=4,7</m:t>
                    </m:r>
                  </m:oMath>
                </a14:m>
                <a:r>
                  <a:rPr lang="cs-CZ" dirty="0"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: 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&gt;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4,7</m:t>
                    </m:r>
                  </m:oMath>
                </a14:m>
                <a:r>
                  <a:rPr lang="cs-CZ" dirty="0"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:endParaRPr lang="cs-CZ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  <a:ea typeface="Cambria Math"/>
                      </a:rPr>
                      <m:t>𝑛</m:t>
                    </m:r>
                    <m:r>
                      <a:rPr lang="cs-CZ" i="1" dirty="0">
                        <a:latin typeface="Cambria Math" panose="02040503050406030204" pitchFamily="18" charset="0"/>
                        <a:ea typeface="Cambria Math"/>
                      </a:rPr>
                      <m:t> =10</m:t>
                    </m:r>
                  </m:oMath>
                </a14:m>
                <a:r>
                  <a:rPr lang="cs-CZ" dirty="0">
                    <a:ea typeface="Cambria Math"/>
                  </a:rPr>
                  <a:t>:   Platí-li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𝐻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  <a:ea typeface="Cambria Math"/>
                      </a:rPr>
                      <m:t>: </m:t>
                    </m:r>
                    <m:acc>
                      <m:accPr>
                        <m:chr m:val="̅"/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𝑋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~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=4,7,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9,0</m:t>
                            </m:r>
                          </m:num>
                          <m:den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e>
                    </m:d>
                  </m:oMath>
                </a14:m>
                <a:r>
                  <a:rPr lang="cs-CZ" dirty="0"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  <a:ea typeface="Cambria Math"/>
                      </a:rPr>
                      <m:t>𝑛</m:t>
                    </m:r>
                    <m:r>
                      <a:rPr lang="cs-CZ" i="1" dirty="0">
                        <a:latin typeface="Cambria Math" panose="02040503050406030204" pitchFamily="18" charset="0"/>
                        <a:ea typeface="Cambria Math"/>
                      </a:rPr>
                      <m:t> =100</m:t>
                    </m:r>
                  </m:oMath>
                </a14:m>
                <a:r>
                  <a:rPr lang="cs-CZ" dirty="0">
                    <a:ea typeface="Cambria Math"/>
                  </a:rPr>
                  <a:t>: Platí-li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𝐻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  <a:ea typeface="Cambria Math"/>
                      </a:rPr>
                      <m:t>: </m:t>
                    </m:r>
                    <m:acc>
                      <m:accPr>
                        <m:chr m:val="̅"/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𝑋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~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=4,7,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9,0</m:t>
                            </m:r>
                          </m:num>
                          <m:den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</m:e>
                    </m:d>
                  </m:oMath>
                </a14:m>
                <a:endParaRPr lang="cs-CZ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=0,05</m:t>
                    </m:r>
                  </m:oMath>
                </a14:m>
                <a:r>
                  <a:rPr lang="cs-CZ" dirty="0"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𝑂𝐵𝑆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𝑥</m:t>
                        </m:r>
                      </m:e>
                    </m:acc>
                    <m:r>
                      <a:rPr lang="cs-CZ" i="1">
                        <a:latin typeface="Cambria Math" panose="02040503050406030204" pitchFamily="18" charset="0"/>
                        <a:ea typeface="Cambria Math"/>
                      </a:rPr>
                      <m:t>=5,4 </m:t>
                    </m:r>
                  </m:oMath>
                </a14:m>
                <a:r>
                  <a:rPr lang="cs-CZ" dirty="0"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:endParaRPr lang="cs-CZ" dirty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cs-CZ" dirty="0">
                    <a:ea typeface="Cambria Math"/>
                  </a:rPr>
                  <a:t>Na hladině významnosti 0,05 zamítáme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dirty="0">
                    <a:ea typeface="Cambria Math"/>
                  </a:rPr>
                  <a:t>.</a:t>
                </a:r>
              </a:p>
              <a:p>
                <a:pPr marL="0" indent="0">
                  <a:buNone/>
                </a:pPr>
                <a:endParaRPr lang="cs-CZ" dirty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cs-CZ" b="1" dirty="0">
                    <a:ea typeface="Cambria Math"/>
                  </a:rPr>
                  <a:t>Při použití příliš velkého rozsahu výběru bude </a:t>
                </a:r>
              </a:p>
              <a:p>
                <a:pPr marL="0" indent="0">
                  <a:buNone/>
                </a:pPr>
                <a:r>
                  <a:rPr lang="cs-CZ" b="1" dirty="0">
                    <a:ea typeface="Cambria Math"/>
                  </a:rPr>
                  <a:t>i velmi malý efekt označen za statisticky významný.</a:t>
                </a:r>
                <a:endParaRPr lang="cs-CZ" dirty="0">
                  <a:ea typeface="Cambria Math"/>
                </a:endParaRPr>
              </a:p>
              <a:p>
                <a:pPr marL="0" indent="0">
                  <a:buNone/>
                </a:pPr>
                <a:endParaRPr lang="cs-CZ" dirty="0">
                  <a:ea typeface="Cambria Math"/>
                </a:endParaRPr>
              </a:p>
              <a:p>
                <a:pPr marL="0" indent="0">
                  <a:buNone/>
                </a:pPr>
                <a:endParaRPr lang="cs-CZ" dirty="0">
                  <a:ea typeface="Cambria Math"/>
                </a:endParaRPr>
              </a:p>
              <a:p>
                <a:pPr marL="0" indent="0">
                  <a:buNone/>
                </a:pPr>
                <a:endParaRPr lang="cs-CZ" dirty="0">
                  <a:ea typeface="Cambria Math"/>
                </a:endParaRPr>
              </a:p>
              <a:p>
                <a:pPr marL="0" indent="0">
                  <a:buNone/>
                </a:pPr>
                <a:endParaRPr lang="cs-CZ" dirty="0">
                  <a:ea typeface="Cambria Math"/>
                </a:endParaRPr>
              </a:p>
              <a:p>
                <a:pPr marL="0" indent="0">
                  <a:buNone/>
                </a:pPr>
                <a:endParaRPr lang="cs-CZ" dirty="0">
                  <a:ea typeface="Cambria Math"/>
                </a:endParaRPr>
              </a:p>
              <a:p>
                <a:pPr marL="0" indent="0">
                  <a:buNone/>
                </a:pPr>
                <a:endParaRPr lang="cs-CZ" dirty="0">
                  <a:ea typeface="Cambria Math"/>
                </a:endParaRPr>
              </a:p>
            </p:txBody>
          </p:sp>
        </mc:Choice>
        <mc:Fallback xmlns="">
          <p:sp>
            <p:nvSpPr>
              <p:cNvPr id="14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  <a:blipFill>
                <a:blip r:embed="rId2"/>
                <a:stretch>
                  <a:fillRect l="-54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0840" y="1966981"/>
            <a:ext cx="5425910" cy="42980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6827520" y="1597649"/>
                <a:ext cx="10606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i="1" dirty="0" smtClean="0">
                          <a:latin typeface="Cambria Math" panose="02040503050406030204" pitchFamily="18" charset="0"/>
                        </a:rPr>
                        <m:t>=100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520" y="1597649"/>
                <a:ext cx="106067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13295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testování hypotéz a </a:t>
            </a:r>
            <a:r>
              <a:rPr lang="cs-CZ" dirty="0" err="1"/>
              <a:t>jednovýběrové</a:t>
            </a:r>
            <a:r>
              <a:rPr lang="cs-CZ" dirty="0"/>
              <a:t> testy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43</a:t>
            </a:fld>
            <a:r>
              <a:rPr lang="cs-CZ" dirty="0"/>
              <a:t> / 74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Jak postupovat při testování hypotéz?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6" y="1346200"/>
                <a:ext cx="11354083" cy="4830763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cs-CZ" b="1" u="sng" dirty="0"/>
                  <a:t>Čistý test významnosti</a:t>
                </a:r>
                <a:r>
                  <a:rPr lang="cs-CZ" dirty="0"/>
                  <a:t>:</a:t>
                </a:r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2100" dirty="0">
                    <a:solidFill>
                      <a:schemeClr val="tx1"/>
                    </a:solidFill>
                  </a:rPr>
                  <a:t>Formulujeme </a:t>
                </a:r>
                <a:r>
                  <a:rPr lang="cs-CZ" sz="2100" b="1" dirty="0">
                    <a:solidFill>
                      <a:schemeClr val="tx1"/>
                    </a:solidFill>
                  </a:rPr>
                  <a:t>nulovou a alternativní hypotézu</a:t>
                </a:r>
                <a:r>
                  <a:rPr lang="cs-CZ" sz="2100" dirty="0">
                    <a:solidFill>
                      <a:schemeClr val="tx1"/>
                    </a:solidFill>
                  </a:rPr>
                  <a:t>.</a:t>
                </a:r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2100" dirty="0">
                    <a:solidFill>
                      <a:schemeClr val="tx1"/>
                    </a:solidFill>
                  </a:rPr>
                  <a:t>Stanovíme </a:t>
                </a:r>
                <a:r>
                  <a:rPr lang="cs-CZ" sz="2100" b="1" dirty="0">
                    <a:solidFill>
                      <a:schemeClr val="tx1"/>
                    </a:solidFill>
                  </a:rPr>
                  <a:t>hladinu významnosti </a:t>
                </a:r>
                <a:r>
                  <a:rPr lang="cs-CZ" sz="2100" dirty="0">
                    <a:solidFill>
                      <a:schemeClr val="tx1"/>
                    </a:solidFill>
                  </a:rPr>
                  <a:t>(p-st chyby I. druhu).</a:t>
                </a:r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2100" dirty="0">
                    <a:solidFill>
                      <a:schemeClr val="tx1"/>
                    </a:solidFill>
                  </a:rPr>
                  <a:t>Zvolíme tzv. </a:t>
                </a:r>
                <a:r>
                  <a:rPr lang="cs-CZ" sz="2100" b="1" dirty="0">
                    <a:solidFill>
                      <a:schemeClr val="tx1"/>
                    </a:solidFill>
                  </a:rPr>
                  <a:t>testovou statistiku</a:t>
                </a:r>
                <a:r>
                  <a:rPr lang="cs-CZ" sz="2100" dirty="0">
                    <a:solidFill>
                      <a:schemeClr val="tx1"/>
                    </a:solidFill>
                  </a:rPr>
                  <a:t>, tj. výběrovou charakteristiku, jejíž rozdělení závisí na testovaném parametru </a:t>
                </a:r>
                <a14:m>
                  <m:oMath xmlns:m="http://schemas.openxmlformats.org/officeDocument/2006/math">
                    <m:r>
                      <a:rPr lang="cs-CZ" sz="21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𝜃</m:t>
                    </m:r>
                    <m:r>
                      <a:rPr lang="cs-CZ" sz="21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r>
                  <a:rPr lang="cs-CZ" sz="2100" dirty="0">
                    <a:solidFill>
                      <a:schemeClr val="tx1"/>
                    </a:solidFill>
                  </a:rPr>
                  <a:t> </a:t>
                </a:r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2100" dirty="0">
                    <a:solidFill>
                      <a:schemeClr val="tx1"/>
                    </a:solidFill>
                  </a:rPr>
                  <a:t>Ověříme </a:t>
                </a:r>
                <a:r>
                  <a:rPr lang="cs-CZ" sz="2100" b="1" dirty="0">
                    <a:solidFill>
                      <a:schemeClr val="tx1"/>
                    </a:solidFill>
                  </a:rPr>
                  <a:t>předpoklady testu</a:t>
                </a:r>
                <a:r>
                  <a:rPr lang="cs-CZ" sz="2100" dirty="0">
                    <a:solidFill>
                      <a:schemeClr val="tx1"/>
                    </a:solidFill>
                  </a:rPr>
                  <a:t>!</a:t>
                </a:r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2100" dirty="0">
                    <a:solidFill>
                      <a:schemeClr val="tx1"/>
                    </a:solidFill>
                  </a:rPr>
                  <a:t>Na základě konkrétní realizace výběru určíme </a:t>
                </a:r>
                <a:r>
                  <a:rPr lang="cs-CZ" sz="2100" b="1" dirty="0">
                    <a:solidFill>
                      <a:schemeClr val="tx1"/>
                    </a:solidFill>
                  </a:rPr>
                  <a:t>pozorovanou hodnotu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1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1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cs-CZ" sz="21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𝑶𝑩𝑺</m:t>
                        </m:r>
                      </m:sub>
                    </m:sSub>
                    <m:r>
                      <a:rPr lang="cs-CZ" sz="2100" b="1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cs-CZ" sz="2100" b="1" dirty="0">
                    <a:solidFill>
                      <a:schemeClr val="tx1"/>
                    </a:solidFill>
                  </a:rPr>
                  <a:t>testové statistiky</a:t>
                </a:r>
                <a:r>
                  <a:rPr lang="cs-CZ" sz="2100" dirty="0">
                    <a:solidFill>
                      <a:schemeClr val="tx1"/>
                    </a:solidFill>
                  </a:rPr>
                  <a:t>.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2100" dirty="0"/>
                  <a:t>Vypočteme </a:t>
                </a:r>
                <a:r>
                  <a:rPr lang="cs-CZ" sz="2100" b="1" i="1" dirty="0"/>
                  <a:t>p</a:t>
                </a:r>
                <a:r>
                  <a:rPr lang="cs-CZ" sz="2100" b="1" dirty="0"/>
                  <a:t>-hodnotu </a:t>
                </a:r>
                <a:r>
                  <a:rPr lang="cs-CZ" sz="2100" dirty="0"/>
                  <a:t>(angl. „</a:t>
                </a:r>
                <a:r>
                  <a:rPr lang="cs-CZ" sz="2100" i="1" dirty="0"/>
                  <a:t>p</a:t>
                </a:r>
                <a:r>
                  <a:rPr lang="cs-CZ" sz="2100" dirty="0"/>
                  <a:t>-</a:t>
                </a:r>
                <a:r>
                  <a:rPr lang="cs-CZ" sz="2100" dirty="0" err="1"/>
                  <a:t>value</a:t>
                </a:r>
                <a:r>
                  <a:rPr lang="cs-CZ" sz="2100" dirty="0"/>
                  <a:t>“ nebo „</a:t>
                </a:r>
                <a:r>
                  <a:rPr lang="cs-CZ" sz="2100" dirty="0" err="1"/>
                  <a:t>significance</a:t>
                </a:r>
                <a:r>
                  <a:rPr lang="cs-CZ" sz="2100" dirty="0"/>
                  <a:t> </a:t>
                </a:r>
                <a:r>
                  <a:rPr lang="cs-CZ" sz="2100" dirty="0" err="1"/>
                  <a:t>level</a:t>
                </a:r>
                <a:r>
                  <a:rPr lang="cs-CZ" sz="2100" dirty="0"/>
                  <a:t>“).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2100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2100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2100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2100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2100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2100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2100" b="1" dirty="0"/>
                  <a:t>Rozhodneme</a:t>
                </a:r>
                <a:r>
                  <a:rPr lang="cs-CZ" sz="2100" dirty="0"/>
                  <a:t> o výsledku testu.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b="1" dirty="0"/>
              </a:p>
              <a:p>
                <a:endParaRPr lang="cs-CZ" b="1" dirty="0"/>
              </a:p>
            </p:txBody>
          </p:sp>
        </mc:Choice>
        <mc:Fallback xmlns="">
          <p:sp>
            <p:nvSpPr>
              <p:cNvPr id="14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6" y="1346200"/>
                <a:ext cx="11354083" cy="4830763"/>
              </a:xfrm>
              <a:blipFill>
                <a:blip r:embed="rId2"/>
                <a:stretch>
                  <a:fillRect l="-268" t="-16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ulka 1"/>
              <p:cNvGraphicFramePr>
                <a:graphicFrameLocks noGrp="1"/>
              </p:cNvGraphicFramePr>
              <p:nvPr/>
            </p:nvGraphicFramePr>
            <p:xfrm>
              <a:off x="2147746" y="3856404"/>
              <a:ext cx="8839422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28021">
                      <a:extLst>
                        <a:ext uri="{9D8B030D-6E8A-4147-A177-3AD203B41FA5}">
                          <a16:colId xmlns:a16="http://schemas.microsoft.com/office/drawing/2014/main" val="1090093737"/>
                        </a:ext>
                      </a:extLst>
                    </a:gridCol>
                    <a:gridCol w="5211401">
                      <a:extLst>
                        <a:ext uri="{9D8B030D-6E8A-4147-A177-3AD203B41FA5}">
                          <a16:colId xmlns:a16="http://schemas.microsoft.com/office/drawing/2014/main" val="14056827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:r>
                            <a:rPr lang="cs-CZ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Tvar alternativní hypotézy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6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6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</a:rPr>
                                    <m:t>𝑯</m:t>
                                  </m:r>
                                </m:e>
                                <m:sub>
                                  <m:r>
                                    <a:rPr lang="cs-CZ" sz="16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</a:rPr>
                                    <m:t>𝑨</m:t>
                                  </m:r>
                                </m:sub>
                              </m:sSub>
                            </m:oMath>
                          </a14:m>
                          <a:endParaRPr lang="cs-CZ" sz="1600" b="1" dirty="0">
                            <a:solidFill>
                              <a:schemeClr val="bg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A4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b="1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/>
                                  </a:rPr>
                                  <m:t>𝒑</m:t>
                                </m:r>
                                <m:r>
                                  <m:rPr>
                                    <m:nor/>
                                  </m:rPr>
                                  <a:rPr lang="cs-CZ" sz="1600" b="1">
                                    <a:solidFill>
                                      <a:schemeClr val="bg1"/>
                                    </a:solidFill>
                                    <a:effectLst/>
                                  </a:rPr>
                                  <m:t>−</m:t>
                                </m:r>
                                <m:r>
                                  <a:rPr lang="cs-CZ" sz="1600" b="1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/>
                                  </a:rPr>
                                  <m:t>𝒉𝒐𝒅𝒏𝒐𝒕𝒂</m:t>
                                </m:r>
                              </m:oMath>
                            </m:oMathPara>
                          </a14:m>
                          <a:endParaRPr lang="cs-CZ" sz="1600" b="1" dirty="0">
                            <a:solidFill>
                              <a:schemeClr val="bg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A49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06097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𝜃</m:t>
                                </m:r>
                                <m:r>
                                  <a:rPr lang="en-US" sz="1600" b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cs-CZ" sz="16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cs-CZ" sz="16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𝑝</m:t>
                                </m:r>
                                <m:r>
                                  <m:rPr>
                                    <m:nor/>
                                  </m:rPr>
                                  <a:rPr lang="cs-CZ" sz="1600" b="0">
                                    <a:solidFill>
                                      <a:schemeClr val="tx1"/>
                                    </a:solidFill>
                                    <a:effectLst/>
                                  </a:rPr>
                                  <m:t>−</m:t>
                                </m:r>
                                <m:r>
                                  <a:rPr lang="cs-CZ" sz="1600" b="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h𝑜𝑑𝑛𝑜𝑡𝑎</m:t>
                                </m:r>
                                <m:r>
                                  <a:rPr lang="cs-CZ" sz="1600" b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cs-CZ" sz="16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cs-CZ" sz="16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cs-CZ" sz="16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𝑂𝐵𝑆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643041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𝜃</m:t>
                                </m:r>
                                <m:r>
                                  <a:rPr lang="en-US" sz="1600" b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&gt;</m:t>
                                </m:r>
                                <m:sSub>
                                  <m:sSubPr>
                                    <m:ctrlPr>
                                      <a:rPr lang="cs-CZ" sz="16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cs-CZ" sz="16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𝑝</m:t>
                                </m:r>
                                <m:r>
                                  <m:rPr>
                                    <m:nor/>
                                  </m:rPr>
                                  <a:rPr lang="cs-CZ" sz="1600" b="0">
                                    <a:solidFill>
                                      <a:schemeClr val="tx1"/>
                                    </a:solidFill>
                                    <a:effectLst/>
                                  </a:rPr>
                                  <m:t>−</m:t>
                                </m:r>
                                <m:r>
                                  <a:rPr lang="cs-CZ" sz="1600" b="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h𝑜𝑑𝑛𝑜𝑡𝑎</m:t>
                                </m:r>
                                <m:r>
                                  <a:rPr lang="cs-CZ" sz="1600" b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cs-CZ" sz="16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cs-CZ" sz="16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cs-CZ" sz="16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cs-CZ" sz="16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𝑂𝐵𝑆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26559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𝜃</m:t>
                                </m:r>
                                <m:r>
                                  <a:rPr lang="en-US" sz="1600" b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≠</m:t>
                                </m:r>
                                <m:sSub>
                                  <m:sSubPr>
                                    <m:ctrlPr>
                                      <a:rPr lang="cs-CZ" sz="16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cs-CZ" sz="16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14:m>
                            <m:oMath xmlns:m="http://schemas.openxmlformats.org/officeDocument/2006/math">
                              <m:r>
                                <a:rPr lang="cs-CZ" sz="16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𝑝</m:t>
                              </m:r>
                              <m:r>
                                <m:rPr>
                                  <m:nor/>
                                </m:rPr>
                                <a:rPr lang="cs-CZ" sz="1600" b="0">
                                  <a:solidFill>
                                    <a:schemeClr val="tx1"/>
                                  </a:solidFill>
                                  <a:effectLst/>
                                </a:rPr>
                                <m:t>−</m:t>
                              </m:r>
                              <m:r>
                                <a:rPr lang="cs-CZ" sz="16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h𝑜𝑑𝑛𝑜𝑡𝑎</m:t>
                              </m:r>
                              <m:r>
                                <a:rPr lang="cs-CZ" sz="16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=</m:t>
                              </m:r>
                              <m:r>
                                <a:rPr lang="cs-CZ" sz="16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2</m:t>
                              </m:r>
                              <m:r>
                                <a:rPr lang="cs-CZ" sz="16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𝑚𝑖𝑛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cs-CZ" sz="1600" b="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1600" b="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cs-CZ" sz="1600" b="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</a:rPr>
                                            <m:t>𝑂𝐵𝑆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16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;</m:t>
                                  </m:r>
                                  <m:r>
                                    <a:rPr lang="en-US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cs-CZ" sz="16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cs-CZ" sz="1600" b="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1600" b="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cs-CZ" sz="1600" b="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</a:rPr>
                                            <m:t>𝑂𝐵𝑆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oMath>
                          </a14:m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767853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ulk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80416298"/>
                  </p:ext>
                </p:extLst>
              </p:nvPr>
            </p:nvGraphicFramePr>
            <p:xfrm>
              <a:off x="2147746" y="3856404"/>
              <a:ext cx="8839422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28021">
                      <a:extLst>
                        <a:ext uri="{9D8B030D-6E8A-4147-A177-3AD203B41FA5}">
                          <a16:colId xmlns:a16="http://schemas.microsoft.com/office/drawing/2014/main" val="1090093737"/>
                        </a:ext>
                      </a:extLst>
                    </a:gridCol>
                    <a:gridCol w="5211401">
                      <a:extLst>
                        <a:ext uri="{9D8B030D-6E8A-4147-A177-3AD203B41FA5}">
                          <a16:colId xmlns:a16="http://schemas.microsoft.com/office/drawing/2014/main" val="14056827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68" t="-16393" r="-143792" b="-3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9825" t="-16393" r="-234" b="-30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06097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68" t="-116393" r="-143792" b="-2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9825" t="-116393" r="-234" b="-20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643041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68" t="-216393" r="-143792" b="-1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9825" t="-216393" r="-234" b="-10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26559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68" t="-316393" r="-143792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9825" t="-316393" r="-234" b="-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7678535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ulka 6"/>
              <p:cNvGraphicFramePr>
                <a:graphicFrameLocks noGrp="1"/>
              </p:cNvGraphicFramePr>
              <p:nvPr/>
            </p:nvGraphicFramePr>
            <p:xfrm>
              <a:off x="3629307" y="5681345"/>
              <a:ext cx="7554631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19737">
                      <a:extLst>
                        <a:ext uri="{9D8B030D-6E8A-4147-A177-3AD203B41FA5}">
                          <a16:colId xmlns:a16="http://schemas.microsoft.com/office/drawing/2014/main" val="4131432076"/>
                        </a:ext>
                      </a:extLst>
                    </a:gridCol>
                    <a:gridCol w="5634894">
                      <a:extLst>
                        <a:ext uri="{9D8B030D-6E8A-4147-A177-3AD203B41FA5}">
                          <a16:colId xmlns:a16="http://schemas.microsoft.com/office/drawing/2014/main" val="6365825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𝑝</m:t>
                                </m:r>
                                <m:r>
                                  <m:rPr>
                                    <m:nor/>
                                  </m:rPr>
                                  <a:rPr lang="cs-CZ" sz="1600" b="0">
                                    <a:solidFill>
                                      <a:schemeClr val="tx1"/>
                                    </a:solidFill>
                                    <a:effectLst/>
                                  </a:rPr>
                                  <m:t>−</m:t>
                                </m:r>
                                <m:r>
                                  <a:rPr lang="cs-CZ" sz="1600" b="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h𝑜𝑑𝑛𝑜𝑡𝑎</m:t>
                                </m:r>
                                <m:r>
                                  <a:rPr lang="en-US" sz="1600" b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&lt;</m:t>
                                </m:r>
                                <m:r>
                                  <a:rPr lang="en-US" sz="1600" b="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Na hladině významnosti </a:t>
                          </a:r>
                          <a14:m>
                            <m:oMath xmlns:m="http://schemas.openxmlformats.org/officeDocument/2006/math">
                              <m:r>
                                <a:rPr lang="cs-CZ" sz="16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oMath>
                          </a14:m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zamítáme </a:t>
                          </a:r>
                          <a14:m>
                            <m:oMath xmlns:m="http://schemas.openxmlformats.org/officeDocument/2006/math">
                              <m:r>
                                <a:rPr lang="cs-CZ" sz="1600" b="0" i="1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sz="1600" b="0" i="1" baseline="-25000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ve prospěch </a:t>
                          </a:r>
                          <a14:m>
                            <m:oMath xmlns:m="http://schemas.openxmlformats.org/officeDocument/2006/math">
                              <m:r>
                                <a:rPr lang="cs-CZ" sz="1600" b="0" i="1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cs-CZ" sz="1600" b="0" i="1" baseline="-25000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oMath>
                          </a14:m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.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77004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𝑝</m:t>
                                </m:r>
                                <m:r>
                                  <m:rPr>
                                    <m:nor/>
                                  </m:rPr>
                                  <a:rPr lang="cs-CZ" sz="1600" b="0">
                                    <a:solidFill>
                                      <a:schemeClr val="tx1"/>
                                    </a:solidFill>
                                    <a:effectLst/>
                                  </a:rPr>
                                  <m:t>−</m:t>
                                </m:r>
                                <m:r>
                                  <a:rPr lang="cs-CZ" sz="1600" b="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h𝑜𝑑𝑛𝑜𝑡𝑎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sz="1600" b="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Na hladině významnosti </a:t>
                          </a:r>
                          <a14:m>
                            <m:oMath xmlns:m="http://schemas.openxmlformats.org/officeDocument/2006/math">
                              <m:r>
                                <a:rPr lang="cs-CZ" sz="16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oMath>
                          </a14:m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nezamítáme </a:t>
                          </a:r>
                          <a14:m>
                            <m:oMath xmlns:m="http://schemas.openxmlformats.org/officeDocument/2006/math">
                              <m:r>
                                <a:rPr lang="cs-CZ" sz="1600" b="0" i="1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cs-CZ" sz="1600" b="0" i="1" baseline="-25000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.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011396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ulka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9703524"/>
                  </p:ext>
                </p:extLst>
              </p:nvPr>
            </p:nvGraphicFramePr>
            <p:xfrm>
              <a:off x="3629307" y="5681345"/>
              <a:ext cx="7554631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19737">
                      <a:extLst>
                        <a:ext uri="{9D8B030D-6E8A-4147-A177-3AD203B41FA5}">
                          <a16:colId xmlns:a16="http://schemas.microsoft.com/office/drawing/2014/main" val="4131432076"/>
                        </a:ext>
                      </a:extLst>
                    </a:gridCol>
                    <a:gridCol w="5634894">
                      <a:extLst>
                        <a:ext uri="{9D8B030D-6E8A-4147-A177-3AD203B41FA5}">
                          <a16:colId xmlns:a16="http://schemas.microsoft.com/office/drawing/2014/main" val="6365825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17" t="-16129" r="-294286" b="-1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4162" t="-16129" r="-216" b="-101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77004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17" t="-118033" r="-294286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4162" t="-118033" r="-216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0113965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56120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testování hypotéz a </a:t>
            </a:r>
            <a:r>
              <a:rPr lang="cs-CZ" dirty="0" err="1"/>
              <a:t>jednovýběrové</a:t>
            </a:r>
            <a:r>
              <a:rPr lang="cs-CZ" dirty="0"/>
              <a:t> testy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44</a:t>
            </a:fld>
            <a:r>
              <a:rPr lang="cs-CZ" dirty="0"/>
              <a:t> / 74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Co je to p-hodnota?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5669237" cy="4830763"/>
              </a:xfrm>
            </p:spPr>
            <p:txBody>
              <a:bodyPr>
                <a:normAutofit/>
              </a:bodyPr>
              <a:lstStyle/>
              <a:p>
                <a:pPr algn="just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pl-PL" dirty="0"/>
                  <a:t>P-st, s jakou můžeme za předpokladu platnosti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/>
                  <a:t>pozorovat v opakovaně provedeném výběru stejného rozsahu takový výsledek (efekt), jaký jsme pozorovali, nebo takový, jaký proti nulové </a:t>
                </a:r>
                <a:r>
                  <a:rPr lang="pl-PL" dirty="0"/>
                  <a:t>hypotéze „svědčí” ješte více než ten námi pozorovaný. </a:t>
                </a:r>
                <a:endParaRPr lang="cs-CZ" dirty="0"/>
              </a:p>
            </p:txBody>
          </p:sp>
        </mc:Choice>
        <mc:Fallback xmlns="">
          <p:sp>
            <p:nvSpPr>
              <p:cNvPr id="14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5669237" cy="4830763"/>
              </a:xfrm>
              <a:blipFill>
                <a:blip r:embed="rId2"/>
                <a:stretch>
                  <a:fillRect l="-968" t="-1389" r="-118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0595" y="1966981"/>
            <a:ext cx="5425910" cy="429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69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testování hypotéz a </a:t>
            </a:r>
            <a:r>
              <a:rPr lang="cs-CZ" dirty="0" err="1"/>
              <a:t>jednovýběrové</a:t>
            </a:r>
            <a:r>
              <a:rPr lang="cs-CZ" dirty="0"/>
              <a:t> testy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45</a:t>
            </a:fld>
            <a:r>
              <a:rPr lang="cs-CZ" dirty="0"/>
              <a:t> / 74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Co je to p-hodnota?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5669237" cy="4830763"/>
              </a:xfrm>
            </p:spPr>
            <p:txBody>
              <a:bodyPr>
                <a:normAutofit/>
              </a:bodyPr>
              <a:lstStyle/>
              <a:p>
                <a:pPr algn="just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pl-PL" dirty="0"/>
                  <a:t>P-st, s jakou můžeme za předpokladu platnosti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/>
                  <a:t>pozorovat v opakovaně provedeném výběru stejného rozsahu takový výsledek (efekt), jaký jsme pozorovali, nebo takový, jaký proti nulové </a:t>
                </a:r>
                <a:r>
                  <a:rPr lang="pl-PL" dirty="0"/>
                  <a:t>hypotéze „svědčí” ješte více než ten námi pozorovaný. </a:t>
                </a:r>
                <a:endParaRPr lang="cs-CZ" dirty="0"/>
              </a:p>
            </p:txBody>
          </p:sp>
        </mc:Choice>
        <mc:Fallback xmlns="">
          <p:sp>
            <p:nvSpPr>
              <p:cNvPr id="14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5669237" cy="4830763"/>
              </a:xfrm>
              <a:blipFill>
                <a:blip r:embed="rId2"/>
                <a:stretch>
                  <a:fillRect l="-968" t="-1389" r="-118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0595" y="1966981"/>
            <a:ext cx="5425910" cy="429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7218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testování hypotéz a </a:t>
            </a:r>
            <a:r>
              <a:rPr lang="cs-CZ" dirty="0" err="1"/>
              <a:t>jednovýběrové</a:t>
            </a:r>
            <a:r>
              <a:rPr lang="cs-CZ" dirty="0"/>
              <a:t> testy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46</a:t>
            </a:fld>
            <a:r>
              <a:rPr lang="cs-CZ" dirty="0"/>
              <a:t> / 74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s hladinou cholesterolu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: 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=4,7</m:t>
                    </m:r>
                  </m:oMath>
                </a14:m>
                <a:r>
                  <a:rPr lang="cs-CZ" dirty="0"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: 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&gt;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4,7</m:t>
                    </m:r>
                  </m:oMath>
                </a14:m>
                <a:r>
                  <a:rPr lang="cs-CZ" dirty="0"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:endParaRPr lang="cs-CZ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  <a:ea typeface="Cambria Math"/>
                      </a:rPr>
                      <m:t>𝑛</m:t>
                    </m:r>
                    <m:r>
                      <a:rPr lang="cs-CZ" i="1" dirty="0">
                        <a:latin typeface="Cambria Math" panose="02040503050406030204" pitchFamily="18" charset="0"/>
                        <a:ea typeface="Cambria Math"/>
                      </a:rPr>
                      <m:t> = 10</m:t>
                    </m:r>
                  </m:oMath>
                </a14:m>
                <a:r>
                  <a:rPr lang="cs-CZ" dirty="0">
                    <a:ea typeface="Cambria Math"/>
                  </a:rPr>
                  <a:t>: Platí-li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  <m:t>𝐻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  <a:ea typeface="Cambria Math"/>
                      </a:rPr>
                      <m:t>: </m:t>
                    </m:r>
                    <m:acc>
                      <m:accPr>
                        <m:chr m:val="̅"/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  <m:t>𝑋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=4,7,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0,9</m:t>
                        </m:r>
                      </m:e>
                    </m:d>
                  </m:oMath>
                </a14:m>
                <a:endParaRPr lang="cs-CZ" b="0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=0,05</m:t>
                    </m:r>
                  </m:oMath>
                </a14:m>
                <a:r>
                  <a:rPr lang="cs-CZ" dirty="0"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𝑂𝐵𝑆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𝑥</m:t>
                        </m:r>
                      </m:e>
                    </m:acc>
                    <m:r>
                      <a:rPr lang="cs-CZ" i="1">
                        <a:latin typeface="Cambria Math" panose="02040503050406030204" pitchFamily="18" charset="0"/>
                        <a:ea typeface="Cambria Math"/>
                      </a:rPr>
                      <m:t>=5,4 </m:t>
                    </m:r>
                  </m:oMath>
                </a14:m>
                <a:r>
                  <a:rPr lang="cs-CZ" dirty="0"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:endParaRPr lang="cs-CZ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  <a:ea typeface="Cambria Math"/>
                      </a:rPr>
                      <m:t>𝑝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/>
                      </a:rPr>
                      <m:t>−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/>
                      </a:rPr>
                      <m:t>h𝑜𝑑𝑛𝑜𝑡𝑎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cs-CZ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𝑋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&gt;5,4</m:t>
                        </m:r>
                      </m:e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  <a:ea typeface="Cambria Math"/>
                      </a:rPr>
                      <m:t>=0,230 </m:t>
                    </m:r>
                  </m:oMath>
                </a14:m>
                <a:r>
                  <a:rPr lang="en-US" dirty="0">
                    <a:ea typeface="Cambria Math"/>
                  </a:rPr>
                  <a:t> </a:t>
                </a:r>
                <a:endParaRPr lang="cs-CZ" dirty="0">
                  <a:ea typeface="Cambria Math"/>
                </a:endParaRPr>
              </a:p>
              <a:p>
                <a:pPr marL="0" indent="0">
                  <a:buNone/>
                </a:pPr>
                <a:endParaRPr lang="cs-CZ" dirty="0">
                  <a:ea typeface="Cambria Math"/>
                </a:endParaRPr>
              </a:p>
              <a:p>
                <a:pPr marL="0" indent="0">
                  <a:buNone/>
                </a:pPr>
                <a:endParaRPr lang="cs-CZ" dirty="0">
                  <a:ea typeface="Cambria Math"/>
                </a:endParaRPr>
              </a:p>
              <a:p>
                <a:pPr marL="0" indent="0">
                  <a:buNone/>
                </a:pPr>
                <a:endParaRPr lang="cs-CZ" dirty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cs-CZ" b="1" dirty="0"/>
                  <a:t>„P</a:t>
                </a:r>
                <a:r>
                  <a:rPr lang="en-US" dirty="0"/>
                  <a:t>-</a:t>
                </a:r>
                <a:r>
                  <a:rPr lang="en-US" b="1" dirty="0"/>
                  <a:t>value is low, the null </a:t>
                </a:r>
                <a:r>
                  <a:rPr lang="cs-CZ" b="1" dirty="0" err="1"/>
                  <a:t>hypothesis</a:t>
                </a:r>
                <a:r>
                  <a:rPr lang="cs-CZ" b="1" dirty="0"/>
                  <a:t> </a:t>
                </a:r>
                <a:r>
                  <a:rPr lang="en-US" b="1" dirty="0"/>
                  <a:t>must go</a:t>
                </a:r>
                <a:r>
                  <a:rPr lang="cs-CZ" b="1" dirty="0"/>
                  <a:t>!“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>
                  <a:ea typeface="Cambria Math"/>
                </a:endParaRPr>
              </a:p>
            </p:txBody>
          </p:sp>
        </mc:Choice>
        <mc:Fallback xmlns="">
          <p:sp>
            <p:nvSpPr>
              <p:cNvPr id="14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  <a:blipFill>
                <a:blip r:embed="rId2"/>
                <a:stretch>
                  <a:fillRect l="-54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0595" y="1966981"/>
            <a:ext cx="5425910" cy="42980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ulka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2715999"/>
                  </p:ext>
                </p:extLst>
              </p:nvPr>
            </p:nvGraphicFramePr>
            <p:xfrm>
              <a:off x="592667" y="4578485"/>
              <a:ext cx="5699290" cy="7601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06522">
                      <a:extLst>
                        <a:ext uri="{9D8B030D-6E8A-4147-A177-3AD203B41FA5}">
                          <a16:colId xmlns:a16="http://schemas.microsoft.com/office/drawing/2014/main" val="4131432076"/>
                        </a:ext>
                      </a:extLst>
                    </a:gridCol>
                    <a:gridCol w="4092768">
                      <a:extLst>
                        <a:ext uri="{9D8B030D-6E8A-4147-A177-3AD203B41FA5}">
                          <a16:colId xmlns:a16="http://schemas.microsoft.com/office/drawing/2014/main" val="636582503"/>
                        </a:ext>
                      </a:extLst>
                    </a:gridCol>
                  </a:tblGrid>
                  <a:tr h="389292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cs-CZ" sz="16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𝑝</m:t>
                              </m:r>
                              <m:r>
                                <m:rPr>
                                  <m:nor/>
                                </m:rPr>
                                <a:rPr lang="cs-CZ" sz="1600" b="0">
                                  <a:solidFill>
                                    <a:schemeClr val="tx1"/>
                                  </a:solidFill>
                                  <a:effectLst/>
                                </a:rPr>
                                <m:t>−</m:t>
                              </m:r>
                              <m:r>
                                <a:rPr lang="cs-CZ" sz="16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h𝑜𝑑𝑛𝑜𝑡𝑎</m:t>
                              </m:r>
                              <m:r>
                                <a:rPr lang="en-US" sz="16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US" sz="16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𝛼</m:t>
                              </m:r>
                            </m:oMath>
                          </a14:m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 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Na hladině významnosti </a:t>
                          </a:r>
                          <a14:m>
                            <m:oMath xmlns:m="http://schemas.openxmlformats.org/officeDocument/2006/math">
                              <m:r>
                                <a:rPr lang="cs-CZ" sz="16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oMath>
                          </a14:m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zamítáme </a:t>
                          </a:r>
                          <a14:m>
                            <m:oMath xmlns:m="http://schemas.openxmlformats.org/officeDocument/2006/math">
                              <m:r>
                                <a:rPr lang="cs-CZ" sz="1600" b="0" i="1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sz="1600" b="0" i="1" baseline="-25000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.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77004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cs-CZ" sz="16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𝑝</m:t>
                              </m:r>
                              <m:r>
                                <m:rPr>
                                  <m:nor/>
                                </m:rPr>
                                <a:rPr lang="cs-CZ" sz="1600" b="0">
                                  <a:solidFill>
                                    <a:schemeClr val="tx1"/>
                                  </a:solidFill>
                                  <a:effectLst/>
                                </a:rPr>
                                <m:t>−</m:t>
                              </m:r>
                              <m:r>
                                <a:rPr lang="cs-CZ" sz="16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h𝑜𝑑𝑛𝑜𝑡𝑎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16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𝛼</m:t>
                              </m:r>
                            </m:oMath>
                          </a14:m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 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Na hladině významnosti </a:t>
                          </a:r>
                          <a14:m>
                            <m:oMath xmlns:m="http://schemas.openxmlformats.org/officeDocument/2006/math">
                              <m:r>
                                <a:rPr lang="cs-CZ" sz="16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oMath>
                          </a14:m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nezamítáme </a:t>
                          </a:r>
                          <a14:m>
                            <m:oMath xmlns:m="http://schemas.openxmlformats.org/officeDocument/2006/math">
                              <m:r>
                                <a:rPr lang="cs-CZ" sz="1600" b="0" i="1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cs-CZ" sz="1600" b="0" i="1" baseline="-25000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.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011396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ulka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2715999"/>
                  </p:ext>
                </p:extLst>
              </p:nvPr>
            </p:nvGraphicFramePr>
            <p:xfrm>
              <a:off x="592667" y="4578485"/>
              <a:ext cx="5699290" cy="7601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06522">
                      <a:extLst>
                        <a:ext uri="{9D8B030D-6E8A-4147-A177-3AD203B41FA5}">
                          <a16:colId xmlns:a16="http://schemas.microsoft.com/office/drawing/2014/main" val="4131432076"/>
                        </a:ext>
                      </a:extLst>
                    </a:gridCol>
                    <a:gridCol w="4092768">
                      <a:extLst>
                        <a:ext uri="{9D8B030D-6E8A-4147-A177-3AD203B41FA5}">
                          <a16:colId xmlns:a16="http://schemas.microsoft.com/office/drawing/2014/main" val="636582503"/>
                        </a:ext>
                      </a:extLst>
                    </a:gridCol>
                  </a:tblGrid>
                  <a:tr h="389292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79" t="-15625" r="-255303" b="-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9435" t="-15625" r="-298" b="-984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77004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79" t="-121311" r="-255303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9435" t="-121311" r="-298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0113965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7479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testování hypotéz a </a:t>
            </a:r>
            <a:r>
              <a:rPr lang="cs-CZ" dirty="0" err="1"/>
              <a:t>jednovýběrové</a:t>
            </a:r>
            <a:r>
              <a:rPr lang="cs-CZ" dirty="0"/>
              <a:t> testy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47</a:t>
            </a:fld>
            <a:r>
              <a:rPr lang="cs-CZ" dirty="0"/>
              <a:t> / 74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s hladinou cholesterolu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: 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=4,7</m:t>
                    </m:r>
                  </m:oMath>
                </a14:m>
                <a:r>
                  <a:rPr lang="cs-CZ" dirty="0"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: 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&gt;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4,7</m:t>
                    </m:r>
                  </m:oMath>
                </a14:m>
                <a:r>
                  <a:rPr lang="cs-CZ" dirty="0"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:endParaRPr lang="cs-CZ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  <a:ea typeface="Cambria Math"/>
                      </a:rPr>
                      <m:t>𝑛</m:t>
                    </m:r>
                    <m:r>
                      <a:rPr lang="cs-CZ" i="1" dirty="0">
                        <a:latin typeface="Cambria Math" panose="02040503050406030204" pitchFamily="18" charset="0"/>
                        <a:ea typeface="Cambria Math"/>
                      </a:rPr>
                      <m:t> = 10</m:t>
                    </m:r>
                  </m:oMath>
                </a14:m>
                <a:r>
                  <a:rPr lang="cs-CZ" dirty="0">
                    <a:ea typeface="Cambria Math"/>
                  </a:rPr>
                  <a:t>: Platí-li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  <m:t>𝐻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  <a:ea typeface="Cambria Math"/>
                      </a:rPr>
                      <m:t>: </m:t>
                    </m:r>
                    <m:acc>
                      <m:accPr>
                        <m:chr m:val="̅"/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  <m:t>𝑋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=4,7,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0,9</m:t>
                        </m:r>
                      </m:e>
                    </m:d>
                  </m:oMath>
                </a14:m>
                <a:endParaRPr lang="cs-CZ" b="0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=0,05</m:t>
                    </m:r>
                  </m:oMath>
                </a14:m>
                <a:r>
                  <a:rPr lang="cs-CZ" dirty="0"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𝑂𝐵𝑆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𝑥</m:t>
                        </m:r>
                      </m:e>
                    </m:acc>
                    <m:r>
                      <a:rPr lang="cs-CZ" i="1">
                        <a:latin typeface="Cambria Math" panose="02040503050406030204" pitchFamily="18" charset="0"/>
                        <a:ea typeface="Cambria Math"/>
                      </a:rPr>
                      <m:t>=5,4 </m:t>
                    </m:r>
                  </m:oMath>
                </a14:m>
                <a:r>
                  <a:rPr lang="cs-CZ" dirty="0"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:endParaRPr lang="cs-CZ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  <a:ea typeface="Cambria Math"/>
                      </a:rPr>
                      <m:t>𝑝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/>
                      </a:rPr>
                      <m:t>−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/>
                      </a:rPr>
                      <m:t>h𝑜𝑑𝑛𝑜𝑡𝑎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cs-CZ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𝑋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&gt;5,4</m:t>
                        </m:r>
                      </m:e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  <a:ea typeface="Cambria Math"/>
                      </a:rPr>
                      <m:t>=0,230 </m:t>
                    </m:r>
                  </m:oMath>
                </a14:m>
                <a:r>
                  <a:rPr lang="en-US" dirty="0">
                    <a:ea typeface="Cambria Math"/>
                  </a:rPr>
                  <a:t> </a:t>
                </a:r>
                <a:endParaRPr lang="cs-CZ" dirty="0">
                  <a:ea typeface="Cambria Math"/>
                </a:endParaRPr>
              </a:p>
              <a:p>
                <a:pPr marL="0" indent="0">
                  <a:buNone/>
                </a:pPr>
                <a:endParaRPr lang="cs-CZ" dirty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cs-CZ" dirty="0"/>
                  <a:t>Na hladině významnosti 0,05 nezamítáme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cs-CZ" dirty="0"/>
              </a:p>
              <a:p>
                <a:pPr marL="0" indent="0">
                  <a:buNone/>
                </a:pPr>
                <a:r>
                  <a:rPr lang="cs-CZ" dirty="0">
                    <a:ea typeface="Cambria Math"/>
                  </a:rPr>
                  <a:t>(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  <a:ea typeface="Cambria Math"/>
                      </a:rPr>
                      <m:t>𝑝</m:t>
                    </m:r>
                    <m:r>
                      <a:rPr lang="cs-CZ" i="1" dirty="0" smtClean="0">
                        <a:latin typeface="Cambria Math" panose="02040503050406030204" pitchFamily="18" charset="0"/>
                        <a:ea typeface="Cambria Math"/>
                      </a:rPr>
                      <m:t> – </m:t>
                    </m:r>
                    <m:r>
                      <a:rPr lang="cs-CZ" i="1" dirty="0" smtClean="0">
                        <a:latin typeface="Cambria Math" panose="02040503050406030204" pitchFamily="18" charset="0"/>
                        <a:ea typeface="Cambria Math"/>
                      </a:rPr>
                      <m:t>h𝑜𝑑𝑛𝑜𝑡𝑎</m:t>
                    </m:r>
                    <m:r>
                      <a:rPr lang="cs-CZ" i="1" dirty="0" smtClean="0">
                        <a:latin typeface="Cambria Math" panose="02040503050406030204" pitchFamily="18" charset="0"/>
                        <a:ea typeface="Cambria Math"/>
                      </a:rPr>
                      <m:t> = 0,230</m:t>
                    </m:r>
                  </m:oMath>
                </a14:m>
                <a:r>
                  <a:rPr lang="cs-CZ" dirty="0">
                    <a:ea typeface="Cambria Math"/>
                  </a:rPr>
                  <a:t>).</a:t>
                </a:r>
              </a:p>
            </p:txBody>
          </p:sp>
        </mc:Choice>
        <mc:Fallback xmlns="">
          <p:sp>
            <p:nvSpPr>
              <p:cNvPr id="14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  <a:blipFill>
                <a:blip r:embed="rId2"/>
                <a:stretch>
                  <a:fillRect l="-54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0595" y="1966981"/>
            <a:ext cx="5425910" cy="429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6835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testování hypotéz a </a:t>
            </a:r>
            <a:r>
              <a:rPr lang="cs-CZ" dirty="0" err="1"/>
              <a:t>jednovýběrové</a:t>
            </a:r>
            <a:r>
              <a:rPr lang="cs-CZ" dirty="0"/>
              <a:t> testy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48</a:t>
            </a:fld>
            <a:r>
              <a:rPr lang="cs-CZ" dirty="0"/>
              <a:t> / 74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Význam p-hodnoty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: 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=4,7</m:t>
                    </m:r>
                  </m:oMath>
                </a14:m>
                <a:r>
                  <a:rPr lang="cs-CZ" dirty="0"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: 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&gt;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4,7</m:t>
                    </m:r>
                  </m:oMath>
                </a14:m>
                <a:r>
                  <a:rPr lang="cs-CZ" dirty="0"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:endParaRPr lang="cs-CZ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  <a:ea typeface="Cambria Math"/>
                      </a:rPr>
                      <m:t>𝑛</m:t>
                    </m:r>
                    <m:r>
                      <a:rPr lang="cs-CZ" i="1" dirty="0">
                        <a:latin typeface="Cambria Math" panose="02040503050406030204" pitchFamily="18" charset="0"/>
                        <a:ea typeface="Cambria Math"/>
                      </a:rPr>
                      <m:t> = 10</m:t>
                    </m:r>
                  </m:oMath>
                </a14:m>
                <a:r>
                  <a:rPr lang="cs-CZ" dirty="0">
                    <a:ea typeface="Cambria Math"/>
                  </a:rPr>
                  <a:t>: Platí-li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  <m:t>𝐻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  <a:ea typeface="Cambria Math"/>
                      </a:rPr>
                      <m:t>: </m:t>
                    </m:r>
                    <m:acc>
                      <m:accPr>
                        <m:chr m:val="̅"/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  <m:t>𝑋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=4,7,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0,9</m:t>
                        </m:r>
                      </m:e>
                    </m:d>
                  </m:oMath>
                </a14:m>
                <a:endParaRPr lang="cs-CZ" b="0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𝑂𝐵𝑆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𝑥</m:t>
                        </m:r>
                      </m:e>
                    </m:acc>
                    <m:r>
                      <a:rPr lang="cs-CZ" i="1">
                        <a:latin typeface="Cambria Math" panose="02040503050406030204" pitchFamily="18" charset="0"/>
                        <a:ea typeface="Cambria Math"/>
                      </a:rPr>
                      <m:t>=5,4 </m:t>
                    </m:r>
                  </m:oMath>
                </a14:m>
                <a:r>
                  <a:rPr lang="cs-CZ" dirty="0"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  <a:ea typeface="Cambria Math"/>
                      </a:rPr>
                      <m:t>𝑝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/>
                      </a:rPr>
                      <m:t>−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/>
                      </a:rPr>
                      <m:t>h𝑜𝑑𝑛𝑜𝑡𝑎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cs-CZ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𝑋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&gt;5,4</m:t>
                        </m:r>
                      </m:e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  <a:ea typeface="Cambria Math"/>
                      </a:rPr>
                      <m:t>=0,230 </m:t>
                    </m:r>
                  </m:oMath>
                </a14:m>
                <a:r>
                  <a:rPr lang="en-US" dirty="0">
                    <a:ea typeface="Cambria Math"/>
                  </a:rPr>
                  <a:t> </a:t>
                </a:r>
                <a:endParaRPr lang="cs-CZ" dirty="0">
                  <a:ea typeface="Cambria Math"/>
                </a:endParaRPr>
              </a:p>
              <a:p>
                <a:pPr marL="0" indent="0">
                  <a:buNone/>
                </a:pPr>
                <a:endParaRPr lang="cs-CZ" dirty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cs-CZ" b="1" dirty="0">
                    <a:ea typeface="Cambria Math"/>
                  </a:rPr>
                  <a:t>Co znamená, že </a:t>
                </a:r>
                <a14:m>
                  <m:oMath xmlns:m="http://schemas.openxmlformats.org/officeDocument/2006/math">
                    <m:r>
                      <a:rPr lang="cs-CZ" b="0" i="1" dirty="0" smtClean="0">
                        <a:latin typeface="Cambria Math" panose="02040503050406030204" pitchFamily="18" charset="0"/>
                        <a:ea typeface="Cambria Math"/>
                      </a:rPr>
                      <m:t>𝑝</m:t>
                    </m:r>
                    <m:r>
                      <a:rPr lang="cs-CZ" b="0" i="1" dirty="0" smtClean="0">
                        <a:latin typeface="Cambria Math" panose="02040503050406030204" pitchFamily="18" charset="0"/>
                        <a:ea typeface="Cambria Math"/>
                      </a:rPr>
                      <m:t>−</m:t>
                    </m:r>
                    <m:r>
                      <a:rPr lang="cs-CZ" b="0" i="1" dirty="0" smtClean="0">
                        <a:latin typeface="Cambria Math" panose="02040503050406030204" pitchFamily="18" charset="0"/>
                        <a:ea typeface="Cambria Math"/>
                      </a:rPr>
                      <m:t>h𝑜𝑑𝑛𝑜𝑡𝑎</m:t>
                    </m:r>
                    <m:r>
                      <a:rPr lang="cs-CZ" b="0" i="1" dirty="0" smtClean="0">
                        <a:latin typeface="Cambria Math" panose="02040503050406030204" pitchFamily="18" charset="0"/>
                        <a:ea typeface="Cambria Math"/>
                      </a:rPr>
                      <m:t> = 0,230</m:t>
                    </m:r>
                  </m:oMath>
                </a14:m>
                <a:r>
                  <a:rPr lang="cs-CZ" b="1" dirty="0">
                    <a:ea typeface="Cambria Math"/>
                  </a:rPr>
                  <a:t>?</a:t>
                </a:r>
              </a:p>
              <a:p>
                <a:pPr marL="0" indent="0">
                  <a:buNone/>
                </a:pPr>
                <a:r>
                  <a:rPr lang="pl-PL" dirty="0"/>
                  <a:t>Platí-li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dirty="0"/>
                  <a:t>, pak p-st, že při opakovaném výběru o rozsahu</a:t>
                </a:r>
              </a:p>
              <a:p>
                <a:pPr marL="0" indent="0">
                  <a:buNone/>
                </a:pPr>
                <a:r>
                  <a:rPr lang="cs-CZ" dirty="0"/>
                  <a:t>10 pacientů zjistíme průměrnou hladinu cholesterolu</a:t>
                </a:r>
              </a:p>
              <a:p>
                <a:pPr marL="0" indent="0">
                  <a:buNone/>
                </a:pPr>
                <a:r>
                  <a:rPr lang="cs-CZ" dirty="0"/>
                  <a:t>5,4 g/ 100 ml nebo vyšší je </a:t>
                </a:r>
                <a:r>
                  <a:rPr lang="en-US" dirty="0"/>
                  <a:t>0,230.</a:t>
                </a:r>
                <a:r>
                  <a:rPr lang="cs-CZ" dirty="0"/>
                  <a:t> </a:t>
                </a:r>
                <a:endParaRPr lang="cs-CZ" b="1" dirty="0">
                  <a:ea typeface="Cambria Math"/>
                </a:endParaRPr>
              </a:p>
            </p:txBody>
          </p:sp>
        </mc:Choice>
        <mc:Fallback xmlns="">
          <p:sp>
            <p:nvSpPr>
              <p:cNvPr id="14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  <a:blipFill>
                <a:blip r:embed="rId2"/>
                <a:stretch>
                  <a:fillRect l="-54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0595" y="1966981"/>
            <a:ext cx="5425910" cy="429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6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testování hypotéz a </a:t>
            </a:r>
            <a:r>
              <a:rPr lang="cs-CZ" dirty="0" err="1"/>
              <a:t>jednovýběrové</a:t>
            </a:r>
            <a:r>
              <a:rPr lang="cs-CZ" dirty="0"/>
              <a:t> testy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49</a:t>
            </a:fld>
            <a:r>
              <a:rPr lang="cs-CZ" dirty="0"/>
              <a:t> / 74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Význam p-hodnoty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: 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=4,7</m:t>
                    </m:r>
                  </m:oMath>
                </a14:m>
                <a:r>
                  <a:rPr lang="cs-CZ" dirty="0"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: 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&gt;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4,7</m:t>
                    </m:r>
                  </m:oMath>
                </a14:m>
                <a:r>
                  <a:rPr lang="cs-CZ" dirty="0"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:endParaRPr lang="cs-CZ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  <a:ea typeface="Cambria Math"/>
                      </a:rPr>
                      <m:t>𝑛</m:t>
                    </m:r>
                    <m:r>
                      <a:rPr lang="cs-CZ" i="1" dirty="0">
                        <a:latin typeface="Cambria Math" panose="02040503050406030204" pitchFamily="18" charset="0"/>
                        <a:ea typeface="Cambria Math"/>
                      </a:rPr>
                      <m:t> = 10</m:t>
                    </m:r>
                  </m:oMath>
                </a14:m>
                <a:r>
                  <a:rPr lang="cs-CZ" dirty="0">
                    <a:ea typeface="Cambria Math"/>
                  </a:rPr>
                  <a:t>: Platí-li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  <m:t>𝐻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  <a:ea typeface="Cambria Math"/>
                      </a:rPr>
                      <m:t>: </m:t>
                    </m:r>
                    <m:acc>
                      <m:accPr>
                        <m:chr m:val="̅"/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  <m:t>𝑋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=4,7,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0,9</m:t>
                        </m:r>
                      </m:e>
                    </m:d>
                  </m:oMath>
                </a14:m>
                <a:endParaRPr lang="cs-CZ" b="0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𝑂𝐵𝑆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𝑥</m:t>
                        </m:r>
                      </m:e>
                    </m:acc>
                    <m:r>
                      <a:rPr lang="cs-CZ" i="1">
                        <a:latin typeface="Cambria Math" panose="02040503050406030204" pitchFamily="18" charset="0"/>
                        <a:ea typeface="Cambria Math"/>
                      </a:rPr>
                      <m:t>=5,4 </m:t>
                    </m:r>
                  </m:oMath>
                </a14:m>
                <a:r>
                  <a:rPr lang="cs-CZ" dirty="0"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  <a:ea typeface="Cambria Math"/>
                      </a:rPr>
                      <m:t>𝑝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/>
                      </a:rPr>
                      <m:t>−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/>
                      </a:rPr>
                      <m:t>h𝑜𝑑𝑛𝑜𝑡𝑎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cs-CZ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𝑋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&gt;5,4</m:t>
                        </m:r>
                      </m:e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  <a:ea typeface="Cambria Math"/>
                      </a:rPr>
                      <m:t>=0,230 </m:t>
                    </m:r>
                  </m:oMath>
                </a14:m>
                <a:r>
                  <a:rPr lang="en-US" dirty="0">
                    <a:ea typeface="Cambria Math"/>
                  </a:rPr>
                  <a:t> </a:t>
                </a:r>
                <a:endParaRPr lang="cs-CZ" dirty="0">
                  <a:ea typeface="Cambria Math"/>
                </a:endParaRPr>
              </a:p>
              <a:p>
                <a:pPr marL="0" indent="0">
                  <a:buNone/>
                </a:pPr>
                <a:endParaRPr lang="cs-CZ" dirty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cs-CZ" b="1" dirty="0">
                    <a:ea typeface="Cambria Math"/>
                  </a:rPr>
                  <a:t>Co </a:t>
                </a:r>
                <a:r>
                  <a:rPr lang="en-US" b="1" dirty="0">
                    <a:solidFill>
                      <a:srgbClr val="00A499"/>
                    </a:solidFill>
                    <a:ea typeface="Cambria Math"/>
                  </a:rPr>
                  <a:t>ne</a:t>
                </a:r>
                <a:r>
                  <a:rPr lang="cs-CZ" b="1" dirty="0">
                    <a:solidFill>
                      <a:srgbClr val="00A499"/>
                    </a:solidFill>
                    <a:ea typeface="Cambria Math"/>
                  </a:rPr>
                  <a:t>znamená</a:t>
                </a:r>
                <a:r>
                  <a:rPr lang="cs-CZ" b="1" dirty="0">
                    <a:ea typeface="Cambria Math"/>
                  </a:rPr>
                  <a:t>, že </a:t>
                </a:r>
                <a14:m>
                  <m:oMath xmlns:m="http://schemas.openxmlformats.org/officeDocument/2006/math">
                    <m:r>
                      <a:rPr lang="cs-CZ" b="0" i="1" dirty="0" smtClean="0">
                        <a:latin typeface="Cambria Math" panose="02040503050406030204" pitchFamily="18" charset="0"/>
                        <a:ea typeface="Cambria Math"/>
                      </a:rPr>
                      <m:t>𝑝</m:t>
                    </m:r>
                    <m:r>
                      <a:rPr lang="cs-CZ" b="0" i="1" dirty="0" smtClean="0">
                        <a:latin typeface="Cambria Math" panose="02040503050406030204" pitchFamily="18" charset="0"/>
                        <a:ea typeface="Cambria Math"/>
                      </a:rPr>
                      <m:t>−</m:t>
                    </m:r>
                    <m:r>
                      <a:rPr lang="cs-CZ" b="0" i="1" dirty="0" smtClean="0">
                        <a:latin typeface="Cambria Math" panose="02040503050406030204" pitchFamily="18" charset="0"/>
                        <a:ea typeface="Cambria Math"/>
                      </a:rPr>
                      <m:t>h𝑜𝑑𝑛𝑜𝑡𝑎</m:t>
                    </m:r>
                    <m:r>
                      <a:rPr lang="cs-CZ" b="0" i="1" dirty="0" smtClean="0">
                        <a:latin typeface="Cambria Math" panose="02040503050406030204" pitchFamily="18" charset="0"/>
                        <a:ea typeface="Cambria Math"/>
                      </a:rPr>
                      <m:t> = 0,230</m:t>
                    </m:r>
                  </m:oMath>
                </a14:m>
                <a:r>
                  <a:rPr lang="cs-CZ" b="1" dirty="0">
                    <a:ea typeface="Cambria Math"/>
                  </a:rPr>
                  <a:t>?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en-US" dirty="0"/>
                  <a:t>P-</a:t>
                </a:r>
                <a:r>
                  <a:rPr lang="en-US" dirty="0" err="1"/>
                  <a:t>st</a:t>
                </a:r>
                <a:r>
                  <a:rPr lang="en-US" dirty="0"/>
                  <a:t>, </a:t>
                </a:r>
                <a:r>
                  <a:rPr lang="cs-CZ" dirty="0"/>
                  <a:t>že platí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dirty="0"/>
                  <a:t> je </a:t>
                </a:r>
                <a:r>
                  <a:rPr lang="en-US" dirty="0"/>
                  <a:t>0,230.</a:t>
                </a:r>
                <a:r>
                  <a:rPr lang="cs-CZ" dirty="0"/>
                  <a:t> 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en-US" dirty="0"/>
                  <a:t>P-</a:t>
                </a:r>
                <a:r>
                  <a:rPr lang="en-US" dirty="0" err="1"/>
                  <a:t>st</a:t>
                </a:r>
                <a:r>
                  <a:rPr lang="en-US" dirty="0"/>
                  <a:t>, </a:t>
                </a:r>
                <a:r>
                  <a:rPr lang="cs-CZ" dirty="0"/>
                  <a:t>že neplatí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cs-CZ" dirty="0"/>
                  <a:t> je </a:t>
                </a:r>
                <a:r>
                  <a:rPr lang="en-US" dirty="0"/>
                  <a:t>0,</a:t>
                </a:r>
                <a:r>
                  <a:rPr lang="cs-CZ" dirty="0"/>
                  <a:t>23</a:t>
                </a:r>
                <a:r>
                  <a:rPr lang="en-US" dirty="0"/>
                  <a:t>0.</a:t>
                </a:r>
                <a:r>
                  <a:rPr lang="cs-CZ" dirty="0"/>
                  <a:t> 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en-US" dirty="0"/>
                  <a:t>P-</a:t>
                </a:r>
                <a:r>
                  <a:rPr lang="en-US" dirty="0" err="1"/>
                  <a:t>st</a:t>
                </a:r>
                <a:r>
                  <a:rPr lang="en-US" dirty="0"/>
                  <a:t>, </a:t>
                </a:r>
                <a:r>
                  <a:rPr lang="cs-CZ" dirty="0"/>
                  <a:t>že pozorovaný efekt je způsoben pouze 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r>
                  <a:rPr lang="cs-CZ" dirty="0"/>
                  <a:t>    </a:t>
                </a:r>
                <a:r>
                  <a:rPr lang="cs-CZ" dirty="0" err="1"/>
                  <a:t>náh</a:t>
                </a:r>
                <a:r>
                  <a:rPr lang="cs-CZ" dirty="0"/>
                  <a:t>. kolísáním kolem očekávané hodnoty je </a:t>
                </a:r>
                <a:r>
                  <a:rPr lang="en-US" dirty="0"/>
                  <a:t>0,230.</a:t>
                </a:r>
                <a:r>
                  <a:rPr lang="cs-CZ" dirty="0"/>
                  <a:t> 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14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  <a:blipFill>
                <a:blip r:embed="rId2"/>
                <a:stretch>
                  <a:fillRect l="-54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0595" y="1966981"/>
            <a:ext cx="5425910" cy="4298052"/>
          </a:xfrm>
          <a:prstGeom prst="rect">
            <a:avLst/>
          </a:prstGeom>
        </p:spPr>
      </p:pic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47A05EC7-AE86-4CEA-96B4-EFBA44109193}"/>
              </a:ext>
            </a:extLst>
          </p:cNvPr>
          <p:cNvCxnSpPr/>
          <p:nvPr/>
        </p:nvCxnSpPr>
        <p:spPr>
          <a:xfrm flipV="1">
            <a:off x="862519" y="4280170"/>
            <a:ext cx="5000017" cy="16861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420CC4C0-3A04-4685-B66F-8AFB53C5A4DD}"/>
              </a:ext>
            </a:extLst>
          </p:cNvPr>
          <p:cNvCxnSpPr>
            <a:cxnSpLocks/>
          </p:cNvCxnSpPr>
          <p:nvPr/>
        </p:nvCxnSpPr>
        <p:spPr>
          <a:xfrm>
            <a:off x="862519" y="4324205"/>
            <a:ext cx="5000017" cy="16861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38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testování hypotéz a </a:t>
            </a:r>
            <a:r>
              <a:rPr lang="cs-CZ" dirty="0" err="1"/>
              <a:t>jednovýběrové</a:t>
            </a:r>
            <a:r>
              <a:rPr lang="cs-CZ" dirty="0"/>
              <a:t> testy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</a:t>
            </a:fld>
            <a:r>
              <a:rPr lang="cs-CZ" dirty="0"/>
              <a:t> / 74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Základní metody statistické indukce</a:t>
            </a:r>
          </a:p>
        </p:txBody>
      </p:sp>
      <p:sp>
        <p:nvSpPr>
          <p:cNvPr id="1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4830763"/>
          </a:xfrm>
        </p:spPr>
        <p:txBody>
          <a:bodyPr>
            <a:normAutofit/>
          </a:bodyPr>
          <a:lstStyle/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b="1" dirty="0"/>
              <a:t>Intervalové odhady </a:t>
            </a:r>
            <a:r>
              <a:rPr lang="cs-CZ" dirty="0"/>
              <a:t>(angl. </a:t>
            </a:r>
            <a:r>
              <a:rPr lang="cs-CZ" dirty="0" err="1"/>
              <a:t>confidence</a:t>
            </a:r>
            <a:r>
              <a:rPr lang="cs-CZ" dirty="0"/>
              <a:t> </a:t>
            </a:r>
            <a:r>
              <a:rPr lang="cs-CZ" dirty="0" err="1"/>
              <a:t>intervals</a:t>
            </a:r>
            <a:r>
              <a:rPr lang="cs-CZ" dirty="0"/>
              <a:t>) – umožňují odhadnout nejistotu v odhadu parametru náhodné veličiny</a:t>
            </a: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b="1" dirty="0"/>
              <a:t>Testování hypotéz </a:t>
            </a:r>
            <a:r>
              <a:rPr lang="cs-CZ" dirty="0"/>
              <a:t>(angl. </a:t>
            </a:r>
            <a:r>
              <a:rPr lang="cs-CZ" dirty="0" err="1"/>
              <a:t>hypothesis</a:t>
            </a:r>
            <a:r>
              <a:rPr lang="cs-CZ" dirty="0"/>
              <a:t> </a:t>
            </a:r>
            <a:r>
              <a:rPr lang="cs-CZ" dirty="0" err="1"/>
              <a:t>testing</a:t>
            </a:r>
            <a:r>
              <a:rPr lang="cs-CZ" dirty="0"/>
              <a:t>) - umožňuje posoudit, zda experimentálně získaná data nepopírají předpoklad, který jsme </a:t>
            </a:r>
            <a:r>
              <a:rPr lang="cs-CZ" b="1" dirty="0"/>
              <a:t>před</a:t>
            </a:r>
            <a:r>
              <a:rPr lang="cs-CZ" dirty="0"/>
              <a:t> provedením testování učinili.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73" y="2991990"/>
            <a:ext cx="2028825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4727848" y="5869186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zdroj: </a:t>
            </a:r>
            <a:r>
              <a:rPr lang="cs-CZ" sz="1400" dirty="0">
                <a:hlinkClick r:id="rId3"/>
              </a:rPr>
              <a:t>http://www.nedarc.org/</a:t>
            </a:r>
            <a:endParaRPr lang="cs-CZ" sz="1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464152" y="3690362"/>
            <a:ext cx="36214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Používáme, chceme-li ověřit platnost předem definované hypotézy (s předem danou hladinou významností).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173192" y="4159578"/>
            <a:ext cx="33386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Používáme, chceme-li odhadnout velikost parametru NV, resp. velikost efektu (rozdílu, resp. poměru parametrů dvou NV).</a:t>
            </a:r>
          </a:p>
        </p:txBody>
      </p:sp>
      <p:sp>
        <p:nvSpPr>
          <p:cNvPr id="13" name="Šipka doprava 12"/>
          <p:cNvSpPr/>
          <p:nvPr/>
        </p:nvSpPr>
        <p:spPr>
          <a:xfrm>
            <a:off x="4583831" y="4789066"/>
            <a:ext cx="288032" cy="109176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 doprava 14"/>
          <p:cNvSpPr/>
          <p:nvPr/>
        </p:nvSpPr>
        <p:spPr>
          <a:xfrm flipH="1">
            <a:off x="7044704" y="4429026"/>
            <a:ext cx="288032" cy="109176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745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 animBg="1"/>
      <p:bldP spid="1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testování hypotéz a </a:t>
            </a:r>
            <a:r>
              <a:rPr lang="cs-CZ" dirty="0" err="1"/>
              <a:t>jednovýběrové</a:t>
            </a:r>
            <a:r>
              <a:rPr lang="cs-CZ" dirty="0"/>
              <a:t> testy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50</a:t>
            </a:fld>
            <a:r>
              <a:rPr lang="cs-CZ" dirty="0"/>
              <a:t> / 74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Význam p-hodnoty</a:t>
            </a:r>
          </a:p>
        </p:txBody>
      </p:sp>
      <p:sp>
        <p:nvSpPr>
          <p:cNvPr id="14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483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ea typeface="Cambria Math"/>
              </a:rPr>
              <a:t>POZOR!!!</a:t>
            </a: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Z velikosti p-hodnoty nelze usuzovat ani na velikost, ani na významnost pozorovaného efektu.</a:t>
            </a: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P-hodnotu nelze používat ke srovnávání „síly“ rozhodnutí při různých testech.</a:t>
            </a:r>
          </a:p>
          <a:p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63" y="2735059"/>
            <a:ext cx="5662151" cy="361219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818" y="2735059"/>
            <a:ext cx="5662151" cy="361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0522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testování hypotéz a </a:t>
            </a:r>
            <a:r>
              <a:rPr lang="cs-CZ" dirty="0" err="1"/>
              <a:t>jednovýběrové</a:t>
            </a:r>
            <a:r>
              <a:rPr lang="cs-CZ" dirty="0"/>
              <a:t> testy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51</a:t>
            </a:fld>
            <a:r>
              <a:rPr lang="cs-CZ" dirty="0"/>
              <a:t> / 74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Příklad s hladinou cholesterolu</a:t>
            </a:r>
            <a:r>
              <a:rPr lang="en-US" dirty="0"/>
              <a:t> </a:t>
            </a:r>
            <a:endParaRPr lang="cs-CZ" dirty="0"/>
          </a:p>
          <a:p>
            <a:r>
              <a:rPr lang="cs-CZ" dirty="0"/>
              <a:t>(vliv rozsahu výběru na rozhodnutí o výsledku testu)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: 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=4,7</m:t>
                    </m:r>
                  </m:oMath>
                </a14:m>
                <a:r>
                  <a:rPr lang="cs-CZ" dirty="0"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: 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&gt;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4,7</m:t>
                    </m:r>
                  </m:oMath>
                </a14:m>
                <a:r>
                  <a:rPr lang="cs-CZ" dirty="0"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:endParaRPr lang="cs-CZ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  <a:ea typeface="Cambria Math"/>
                      </a:rPr>
                      <m:t>𝑛</m:t>
                    </m:r>
                    <m:r>
                      <a:rPr lang="cs-CZ" i="1" dirty="0">
                        <a:latin typeface="Cambria Math" panose="02040503050406030204" pitchFamily="18" charset="0"/>
                        <a:ea typeface="Cambria Math"/>
                      </a:rPr>
                      <m:t> =100</m:t>
                    </m:r>
                  </m:oMath>
                </a14:m>
                <a:r>
                  <a:rPr lang="cs-CZ" dirty="0">
                    <a:ea typeface="Cambria Math"/>
                  </a:rPr>
                  <a:t>: Platí-li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  <m:t>𝐻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  <a:ea typeface="Cambria Math"/>
                      </a:rPr>
                      <m:t>: </m:t>
                    </m:r>
                    <m:acc>
                      <m:accPr>
                        <m:chr m:val="̅"/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  <m:t>𝑋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=4,7,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cs-CZ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,0</m:t>
                            </m:r>
                          </m:num>
                          <m:den>
                            <m:r>
                              <a:rPr lang="cs-CZ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00</m:t>
                            </m:r>
                          </m:den>
                        </m:f>
                      </m:e>
                    </m:d>
                  </m:oMath>
                </a14:m>
                <a:endParaRPr lang="cs-CZ" b="0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=0,05</m:t>
                    </m:r>
                  </m:oMath>
                </a14:m>
                <a:r>
                  <a:rPr lang="cs-CZ" dirty="0"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𝑂𝐵𝑆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𝑥</m:t>
                        </m:r>
                      </m:e>
                    </m:acc>
                    <m:r>
                      <a:rPr lang="cs-CZ" i="1">
                        <a:latin typeface="Cambria Math" panose="02040503050406030204" pitchFamily="18" charset="0"/>
                        <a:ea typeface="Cambria Math"/>
                      </a:rPr>
                      <m:t>=5,4 </m:t>
                    </m:r>
                  </m:oMath>
                </a14:m>
                <a:r>
                  <a:rPr lang="cs-CZ" dirty="0"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:endParaRPr lang="cs-CZ" dirty="0">
                  <a:ea typeface="Cambria Math"/>
                </a:endParaRP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>
                    <a:ea typeface="Cambria Math"/>
                  </a:rPr>
                  <a:t>Na hladině významnosti 0,05 zamítáme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dirty="0">
                    <a:ea typeface="Cambria Math"/>
                  </a:rPr>
                  <a:t> 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r>
                  <a:rPr lang="cs-CZ" dirty="0">
                    <a:ea typeface="Cambria Math"/>
                  </a:rPr>
                  <a:t>    ve prospěch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cs-CZ" dirty="0">
                    <a:ea typeface="Cambria Math"/>
                  </a:rPr>
                  <a:t>. 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>
                    <a:ea typeface="Cambria Math"/>
                  </a:rPr>
                  <a:t>Tj. průměrná hladina cholesterolu v krvi pacientů 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r>
                  <a:rPr lang="cs-CZ" dirty="0">
                    <a:ea typeface="Cambria Math"/>
                  </a:rPr>
                  <a:t>     v MSK </a:t>
                </a:r>
                <a:r>
                  <a:rPr lang="cs-CZ" b="1" dirty="0">
                    <a:ea typeface="Cambria Math"/>
                  </a:rPr>
                  <a:t>statisticky významně </a:t>
                </a:r>
                <a:r>
                  <a:rPr lang="cs-CZ" dirty="0">
                    <a:ea typeface="Cambria Math"/>
                  </a:rPr>
                  <a:t>převyšuje 4,7 </a:t>
                </a:r>
                <a:r>
                  <a:rPr lang="cs-CZ" dirty="0" err="1">
                    <a:ea typeface="Cambria Math"/>
                  </a:rPr>
                  <a:t>mmol</a:t>
                </a:r>
                <a:r>
                  <a:rPr lang="cs-CZ" dirty="0">
                    <a:ea typeface="Cambria Math"/>
                  </a:rPr>
                  <a:t>/l.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>
                    <a:ea typeface="Cambria Math"/>
                  </a:rPr>
                  <a:t>Tj. </a:t>
                </a:r>
                <a:r>
                  <a:rPr lang="cs-CZ" b="1" dirty="0">
                    <a:ea typeface="Cambria Math"/>
                  </a:rPr>
                  <a:t>pozorovaný efekt je statisticky významný</a:t>
                </a:r>
                <a:r>
                  <a:rPr lang="cs-CZ" dirty="0">
                    <a:ea typeface="Cambria Math"/>
                  </a:rPr>
                  <a:t>.</a:t>
                </a:r>
              </a:p>
              <a:p>
                <a:pPr marL="0" indent="0">
                  <a:buNone/>
                </a:pPr>
                <a:endParaRPr lang="cs-CZ" dirty="0">
                  <a:ea typeface="Cambria Math"/>
                </a:endParaRPr>
              </a:p>
              <a:p>
                <a:pPr marL="0" indent="0">
                  <a:buNone/>
                </a:pPr>
                <a:endParaRPr lang="cs-CZ" dirty="0">
                  <a:ea typeface="Cambria Math"/>
                </a:endParaRPr>
              </a:p>
              <a:p>
                <a:pPr marL="0" indent="0">
                  <a:buNone/>
                </a:pPr>
                <a:endParaRPr lang="cs-CZ" dirty="0">
                  <a:ea typeface="Cambria Math"/>
                </a:endParaRPr>
              </a:p>
              <a:p>
                <a:pPr marL="0" indent="0">
                  <a:buNone/>
                </a:pPr>
                <a:endParaRPr lang="cs-CZ" dirty="0">
                  <a:ea typeface="Cambria Math"/>
                </a:endParaRPr>
              </a:p>
              <a:p>
                <a:pPr marL="0" indent="0">
                  <a:buNone/>
                </a:pPr>
                <a:endParaRPr lang="cs-CZ" dirty="0">
                  <a:ea typeface="Cambria Math"/>
                </a:endParaRPr>
              </a:p>
              <a:p>
                <a:pPr marL="0" indent="0">
                  <a:buNone/>
                </a:pPr>
                <a:endParaRPr lang="cs-CZ" dirty="0">
                  <a:ea typeface="Cambria Math"/>
                </a:endParaRPr>
              </a:p>
            </p:txBody>
          </p:sp>
        </mc:Choice>
        <mc:Fallback xmlns="">
          <p:sp>
            <p:nvSpPr>
              <p:cNvPr id="14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  <a:blipFill>
                <a:blip r:embed="rId2"/>
                <a:stretch>
                  <a:fillRect l="-49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0840" y="1966981"/>
            <a:ext cx="5425910" cy="429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9503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testování hypotéz a </a:t>
            </a:r>
            <a:r>
              <a:rPr lang="cs-CZ" dirty="0" err="1"/>
              <a:t>jednovýběrové</a:t>
            </a:r>
            <a:r>
              <a:rPr lang="cs-CZ" dirty="0"/>
              <a:t> testy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52</a:t>
            </a:fld>
            <a:r>
              <a:rPr lang="cs-CZ" dirty="0"/>
              <a:t> / 74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Statistická významnost vs. praktická významnost</a:t>
            </a:r>
          </a:p>
        </p:txBody>
      </p:sp>
      <p:sp>
        <p:nvSpPr>
          <p:cNvPr id="14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4830763"/>
          </a:xfrm>
        </p:spPr>
        <p:txBody>
          <a:bodyPr>
            <a:normAutofit/>
          </a:bodyPr>
          <a:lstStyle/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>
                <a:ea typeface="Cambria Math"/>
              </a:rPr>
              <a:t>Při použití příliš </a:t>
            </a:r>
            <a:r>
              <a:rPr lang="cs-CZ" b="1" dirty="0">
                <a:ea typeface="Cambria Math"/>
              </a:rPr>
              <a:t>malého rozsahu výběru </a:t>
            </a:r>
            <a:r>
              <a:rPr lang="cs-CZ" dirty="0">
                <a:ea typeface="Cambria Math"/>
              </a:rPr>
              <a:t>bude i prakticky významný efekt označen za statisticky nevýznamný.</a:t>
            </a: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>
                <a:ea typeface="Cambria Math"/>
              </a:rPr>
              <a:t>Při použití příliš </a:t>
            </a:r>
            <a:r>
              <a:rPr lang="cs-CZ" b="1" dirty="0">
                <a:ea typeface="Cambria Math"/>
              </a:rPr>
              <a:t>velkého rozsahu výběru </a:t>
            </a:r>
            <a:r>
              <a:rPr lang="cs-CZ" dirty="0">
                <a:ea typeface="Cambria Math"/>
              </a:rPr>
              <a:t>bude i velmi malý efekt (prakticky nevýznamný) označen za statisticky významný.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39" y="2735059"/>
            <a:ext cx="5662151" cy="361219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3534" y="2735059"/>
            <a:ext cx="5662151" cy="361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9871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testování hypotéz a </a:t>
            </a:r>
            <a:r>
              <a:rPr lang="cs-CZ" dirty="0" err="1"/>
              <a:t>jednovýběrové</a:t>
            </a:r>
            <a:r>
              <a:rPr lang="cs-CZ" dirty="0"/>
              <a:t> testy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53</a:t>
            </a:fld>
            <a:r>
              <a:rPr lang="cs-CZ" dirty="0"/>
              <a:t> / 74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Statistická významnost vs. praktická významnost</a:t>
            </a:r>
          </a:p>
        </p:txBody>
      </p:sp>
      <p:sp>
        <p:nvSpPr>
          <p:cNvPr id="14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4830763"/>
          </a:xfrm>
        </p:spPr>
        <p:txBody>
          <a:bodyPr>
            <a:noAutofit/>
          </a:bodyPr>
          <a:lstStyle/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>
                <a:ea typeface="Cambria Math"/>
              </a:rPr>
              <a:t>Při použití příliš </a:t>
            </a:r>
            <a:r>
              <a:rPr lang="cs-CZ" b="1" dirty="0">
                <a:solidFill>
                  <a:schemeClr val="accent2"/>
                </a:solidFill>
                <a:ea typeface="Cambria Math"/>
              </a:rPr>
              <a:t>malého rozsahu výběru </a:t>
            </a:r>
            <a:r>
              <a:rPr lang="cs-CZ" dirty="0">
                <a:ea typeface="Cambria Math"/>
              </a:rPr>
              <a:t>bude i prakticky významný efekt označen za statisticky nevýznamný.</a:t>
            </a: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>
                <a:ea typeface="Cambria Math"/>
              </a:rPr>
              <a:t>Při použití příliš </a:t>
            </a:r>
            <a:r>
              <a:rPr lang="cs-CZ" b="1" dirty="0">
                <a:solidFill>
                  <a:schemeClr val="accent4"/>
                </a:solidFill>
                <a:ea typeface="Cambria Math"/>
              </a:rPr>
              <a:t>velkého rozsahu výběru </a:t>
            </a:r>
            <a:r>
              <a:rPr lang="cs-CZ" dirty="0">
                <a:ea typeface="Cambria Math"/>
              </a:rPr>
              <a:t>bude i velmi malý efekt (prakticky nevýznamný) označen za statisticky významný.</a:t>
            </a: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>
              <a:ea typeface="Cambria Math"/>
            </a:endParaRP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>
              <a:ea typeface="Cambria Math"/>
            </a:endParaRP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>
              <a:ea typeface="Cambria Math"/>
            </a:endParaRP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>
              <a:ea typeface="Cambria Math"/>
            </a:endParaRP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>
              <a:ea typeface="Cambria Math"/>
            </a:endParaRP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>
              <a:ea typeface="Cambria Math"/>
            </a:endParaRP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>
              <a:ea typeface="Cambria Math"/>
            </a:endParaRP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Pomocí testování hypotéz </a:t>
            </a:r>
            <a:r>
              <a:rPr lang="cs-CZ" b="1" dirty="0"/>
              <a:t>se snažíme detekovat </a:t>
            </a:r>
            <a:r>
              <a:rPr lang="cs-CZ" dirty="0"/>
              <a:t>(tj. prokázat jako statisticky významný) takový </a:t>
            </a:r>
            <a:r>
              <a:rPr lang="cs-CZ" b="1" dirty="0"/>
              <a:t>efekt, který je prakticky významný </a:t>
            </a:r>
            <a:r>
              <a:rPr lang="cs-CZ" dirty="0"/>
              <a:t>(má praktickou důležitost) pro určitý řešený problém. (</a:t>
            </a:r>
            <a:r>
              <a:rPr lang="cs-CZ" dirty="0" err="1">
                <a:solidFill>
                  <a:srgbClr val="00A499"/>
                </a:solidFill>
              </a:rPr>
              <a:t>Power</a:t>
            </a:r>
            <a:r>
              <a:rPr lang="cs-CZ" dirty="0">
                <a:solidFill>
                  <a:srgbClr val="00A499"/>
                </a:solidFill>
              </a:rPr>
              <a:t> analýza</a:t>
            </a:r>
            <a:r>
              <a:rPr lang="cs-CZ" dirty="0"/>
              <a:t>)</a:t>
            </a: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Tohoto cíle chceme dosáhnout </a:t>
            </a:r>
            <a:r>
              <a:rPr lang="cs-CZ" b="1" dirty="0"/>
              <a:t>při co nejmenším možném rozsahu výběru </a:t>
            </a:r>
            <a:r>
              <a:rPr lang="cs-CZ" dirty="0"/>
              <a:t>(počtu měřených hodnot). </a:t>
            </a:r>
          </a:p>
          <a:p>
            <a:endParaRPr lang="cs-CZ" dirty="0">
              <a:ea typeface="Cambria Math"/>
            </a:endParaRPr>
          </a:p>
        </p:txBody>
      </p:sp>
      <p:graphicFrame>
        <p:nvGraphicFramePr>
          <p:cNvPr id="9" name="Tabulka 8"/>
          <p:cNvGraphicFramePr>
            <a:graphicFrameLocks noGrp="1"/>
          </p:cNvGraphicFramePr>
          <p:nvPr/>
        </p:nvGraphicFramePr>
        <p:xfrm>
          <a:off x="2190440" y="2716275"/>
          <a:ext cx="7439526" cy="25603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6826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4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46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/>
                        <a:t>Statistická významnost </a:t>
                      </a:r>
                    </a:p>
                    <a:p>
                      <a:pPr algn="ctr"/>
                      <a:r>
                        <a:rPr lang="cs-CZ" dirty="0"/>
                        <a:t>(dle výsledku testu)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Ne</a:t>
                      </a:r>
                    </a:p>
                    <a:p>
                      <a:pPr algn="ctr"/>
                      <a:r>
                        <a:rPr lang="cs-CZ" b="1" dirty="0"/>
                        <a:t>(Nezamítáme H</a:t>
                      </a:r>
                      <a:r>
                        <a:rPr lang="cs-CZ" b="1" baseline="-25000" dirty="0"/>
                        <a:t>0</a:t>
                      </a:r>
                      <a:r>
                        <a:rPr lang="cs-CZ" b="1" baseline="0" dirty="0"/>
                        <a:t>)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/>
                        <a:t>Ano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/>
                        <a:t>(Zamítáme H</a:t>
                      </a:r>
                      <a:r>
                        <a:rPr lang="cs-CZ" b="1" baseline="-25000" dirty="0"/>
                        <a:t>0</a:t>
                      </a:r>
                      <a:r>
                        <a:rPr lang="cs-CZ" b="1" baseline="0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000">
                <a:tc rowSpan="2"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Praktická významnost</a:t>
                      </a:r>
                    </a:p>
                  </a:txBody>
                  <a:tcPr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/>
                        <a:t>Ne</a:t>
                      </a:r>
                    </a:p>
                    <a:p>
                      <a:pPr algn="ctr"/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OK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accent4"/>
                          </a:solidFill>
                        </a:rPr>
                        <a:t>Příliš velký rozsah výběru?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00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/>
                        <a:t>Ano</a:t>
                      </a:r>
                    </a:p>
                    <a:p>
                      <a:pPr algn="ctr"/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accent2"/>
                          </a:solidFill>
                        </a:rPr>
                        <a:t>Příliš malý rozsah výběru?</a:t>
                      </a:r>
                      <a:endParaRPr lang="cs-CZ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OK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623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testování hypotéz a </a:t>
            </a:r>
            <a:r>
              <a:rPr lang="cs-CZ" dirty="0" err="1"/>
              <a:t>jednovýběrové</a:t>
            </a:r>
            <a:r>
              <a:rPr lang="cs-CZ" dirty="0"/>
              <a:t> testy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54</a:t>
            </a:fld>
            <a:r>
              <a:rPr lang="cs-CZ" dirty="0"/>
              <a:t> / 74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s hladinou cholesterolu – alternativní přístup</a:t>
            </a:r>
          </a:p>
        </p:txBody>
      </p:sp>
      <p:sp>
        <p:nvSpPr>
          <p:cNvPr id="14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483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solidFill>
                  <a:schemeClr val="tx2"/>
                </a:solidFill>
              </a:rPr>
              <a:t>Příklad</a:t>
            </a:r>
            <a:r>
              <a:rPr lang="cs-CZ" dirty="0">
                <a:solidFill>
                  <a:schemeClr val="tx2"/>
                </a:solidFill>
              </a:rPr>
              <a:t>: </a:t>
            </a:r>
            <a:r>
              <a:rPr lang="cs-CZ" dirty="0">
                <a:solidFill>
                  <a:schemeClr val="tx2"/>
                </a:solidFill>
                <a:ea typeface="Cambria Math"/>
              </a:rPr>
              <a:t>Chceme na 5% hladině významnosti ověřit, zda v MSK je střední hl. cholesterolu st. významně vyšší než v literatuře uváděných 4,7 </a:t>
            </a:r>
            <a:r>
              <a:rPr lang="cs-CZ" dirty="0" err="1">
                <a:solidFill>
                  <a:schemeClr val="tx2"/>
                </a:solidFill>
                <a:ea typeface="Cambria Math"/>
              </a:rPr>
              <a:t>mmol</a:t>
            </a:r>
            <a:r>
              <a:rPr lang="cs-CZ" dirty="0">
                <a:solidFill>
                  <a:schemeClr val="tx2"/>
                </a:solidFill>
                <a:ea typeface="Cambria Math"/>
              </a:rPr>
              <a:t>/l. Víme, že směrodatná odchylka hladin cholesterolu v krvi pacientu je 3,0 </a:t>
            </a:r>
            <a:r>
              <a:rPr lang="cs-CZ" dirty="0" err="1">
                <a:solidFill>
                  <a:schemeClr val="tx2"/>
                </a:solidFill>
                <a:ea typeface="Cambria Math"/>
              </a:rPr>
              <a:t>mmol</a:t>
            </a:r>
            <a:r>
              <a:rPr lang="cs-CZ" dirty="0">
                <a:solidFill>
                  <a:schemeClr val="tx2"/>
                </a:solidFill>
                <a:ea typeface="Cambria Math"/>
              </a:rPr>
              <a:t>/l. Zároveň předpokládáme, že hladinu cholesterolu v krvi pacientu lze modelovat normálním rozdělením. Na náhodném výběru 10 pacientů jsme zjistili průměrnou hl. cholesterolu 5,4 </a:t>
            </a:r>
            <a:r>
              <a:rPr lang="cs-CZ" dirty="0" err="1">
                <a:solidFill>
                  <a:schemeClr val="tx2"/>
                </a:solidFill>
                <a:ea typeface="Cambria Math"/>
              </a:rPr>
              <a:t>mmol</a:t>
            </a:r>
            <a:r>
              <a:rPr lang="cs-CZ" dirty="0">
                <a:solidFill>
                  <a:schemeClr val="tx2"/>
                </a:solidFill>
                <a:ea typeface="Cambria Math"/>
              </a:rPr>
              <a:t>/l. </a:t>
            </a:r>
            <a:endParaRPr lang="cs-CZ" i="1" dirty="0">
              <a:solidFill>
                <a:schemeClr val="tx2"/>
              </a:solidFill>
              <a:latin typeface="Cambria Math" panose="02040503050406030204" pitchFamily="18" charset="0"/>
            </a:endParaRPr>
          </a:p>
          <a:p>
            <a:pPr marL="0" indent="0">
              <a:buNone/>
            </a:pPr>
            <a:endParaRPr lang="cs-CZ" dirty="0">
              <a:ea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288887373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testování hypotéz a </a:t>
            </a:r>
            <a:r>
              <a:rPr lang="cs-CZ" dirty="0" err="1"/>
              <a:t>jednovýběrové</a:t>
            </a:r>
            <a:r>
              <a:rPr lang="cs-CZ" dirty="0"/>
              <a:t> testy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55</a:t>
            </a:fld>
            <a:r>
              <a:rPr lang="cs-CZ" dirty="0"/>
              <a:t> / 74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Jak postupovat při testování hypotéz?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cs-CZ" b="1" u="sng" dirty="0"/>
                  <a:t>Klasický přístup</a:t>
                </a:r>
                <a:r>
                  <a:rPr lang="cs-CZ" dirty="0"/>
                  <a:t>:</a:t>
                </a:r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2100" dirty="0">
                    <a:solidFill>
                      <a:schemeClr val="tx1"/>
                    </a:solidFill>
                  </a:rPr>
                  <a:t>Formulujeme </a:t>
                </a:r>
                <a:r>
                  <a:rPr lang="cs-CZ" sz="2100" b="1" dirty="0">
                    <a:solidFill>
                      <a:schemeClr val="tx1"/>
                    </a:solidFill>
                  </a:rPr>
                  <a:t>nulovou a alternativní hypotézu</a:t>
                </a:r>
                <a:r>
                  <a:rPr lang="cs-CZ" sz="2100" dirty="0">
                    <a:solidFill>
                      <a:schemeClr val="tx1"/>
                    </a:solidFill>
                  </a:rPr>
                  <a:t>.</a:t>
                </a:r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2100" dirty="0">
                    <a:solidFill>
                      <a:schemeClr val="tx1"/>
                    </a:solidFill>
                  </a:rPr>
                  <a:t>Stanovíme </a:t>
                </a:r>
                <a:r>
                  <a:rPr lang="cs-CZ" sz="2100" b="1" dirty="0">
                    <a:solidFill>
                      <a:schemeClr val="tx1"/>
                    </a:solidFill>
                  </a:rPr>
                  <a:t>hladinu významnosti </a:t>
                </a:r>
                <a:r>
                  <a:rPr lang="cs-CZ" sz="2100" dirty="0">
                    <a:solidFill>
                      <a:schemeClr val="tx1"/>
                    </a:solidFill>
                  </a:rPr>
                  <a:t>(p-st chyby I. druhu).</a:t>
                </a:r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2100" dirty="0">
                    <a:solidFill>
                      <a:schemeClr val="tx1"/>
                    </a:solidFill>
                  </a:rPr>
                  <a:t>Zvolíme tzv. </a:t>
                </a:r>
                <a:r>
                  <a:rPr lang="cs-CZ" sz="2100" b="1" dirty="0">
                    <a:solidFill>
                      <a:schemeClr val="tx1"/>
                    </a:solidFill>
                  </a:rPr>
                  <a:t>testovou statistiku</a:t>
                </a:r>
                <a:r>
                  <a:rPr lang="cs-CZ" sz="2100" dirty="0">
                    <a:solidFill>
                      <a:schemeClr val="tx1"/>
                    </a:solidFill>
                  </a:rPr>
                  <a:t>, tj. výběrovou charakteristiku, jejíž rozdělení závisí na testovaném parametru </a:t>
                </a:r>
                <a14:m>
                  <m:oMath xmlns:m="http://schemas.openxmlformats.org/officeDocument/2006/math">
                    <m:r>
                      <a:rPr lang="cs-CZ" sz="21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𝜃</m:t>
                    </m:r>
                    <m:r>
                      <a:rPr lang="cs-CZ" sz="21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r>
                  <a:rPr lang="cs-CZ" sz="2100" dirty="0">
                    <a:solidFill>
                      <a:schemeClr val="tx1"/>
                    </a:solidFill>
                  </a:rPr>
                  <a:t> (Rozdělení testové statistiky za předpokladu platnosti nulové hypotézy nazýváme nulové rozdělení.)</a:t>
                </a:r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2100" dirty="0">
                    <a:solidFill>
                      <a:schemeClr val="tx1"/>
                    </a:solidFill>
                  </a:rPr>
                  <a:t>Ověříme </a:t>
                </a:r>
                <a:r>
                  <a:rPr lang="cs-CZ" sz="2100" b="1" dirty="0">
                    <a:solidFill>
                      <a:schemeClr val="tx1"/>
                    </a:solidFill>
                  </a:rPr>
                  <a:t>předpoklady testu</a:t>
                </a:r>
                <a:r>
                  <a:rPr lang="cs-CZ" sz="2100" dirty="0">
                    <a:solidFill>
                      <a:schemeClr val="tx1"/>
                    </a:solidFill>
                  </a:rPr>
                  <a:t>!</a:t>
                </a:r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2100" dirty="0">
                    <a:solidFill>
                      <a:schemeClr val="tx1"/>
                    </a:solidFill>
                  </a:rPr>
                  <a:t>Určíme </a:t>
                </a:r>
                <a:r>
                  <a:rPr lang="cs-CZ" sz="2100" b="1" dirty="0">
                    <a:solidFill>
                      <a:schemeClr val="tx1"/>
                    </a:solidFill>
                  </a:rPr>
                  <a:t>kritický obor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1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𝑊</m:t>
                        </m:r>
                      </m:e>
                      <m:sup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cs-CZ" sz="2100" dirty="0">
                    <a:solidFill>
                      <a:schemeClr val="tx1"/>
                    </a:solidFill>
                  </a:rPr>
                  <a:t>, tj. množin</a:t>
                </a:r>
                <a:r>
                  <a:rPr lang="en-US" sz="2100" dirty="0">
                    <a:solidFill>
                      <a:schemeClr val="tx1"/>
                    </a:solidFill>
                  </a:rPr>
                  <a:t>u</a:t>
                </a:r>
                <a:r>
                  <a:rPr lang="cs-CZ" sz="2100" dirty="0">
                    <a:solidFill>
                      <a:schemeClr val="tx1"/>
                    </a:solidFill>
                  </a:rPr>
                  <a:t>, v níž se, za předpokladu platnosti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1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cs-CZ" sz="21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sz="2100" dirty="0">
                    <a:solidFill>
                      <a:schemeClr val="tx1"/>
                    </a:solidFill>
                  </a:rPr>
                  <a:t>, hodnoty testové statistiky vyskytují s velmi malou pravděpodobností. </a:t>
                </a:r>
              </a:p>
              <a:p>
                <a:pPr lvl="1">
                  <a:lnSpc>
                    <a:spcPct val="120000"/>
                  </a:lnSpc>
                  <a:buClr>
                    <a:schemeClr val="tx1"/>
                  </a:buClr>
                  <a:buFont typeface="Wingdings" panose="05000000000000000000" pitchFamily="2" charset="2"/>
                  <a:buChar char="ü"/>
                </a:pPr>
                <a:r>
                  <a:rPr lang="cs-CZ" sz="2100" dirty="0">
                    <a:solidFill>
                      <a:schemeClr val="tx1"/>
                    </a:solidFill>
                  </a:rPr>
                  <a:t>Doplňkem 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1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𝑊</m:t>
                        </m:r>
                      </m:e>
                      <m:sup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cs-CZ" sz="2100" dirty="0">
                    <a:solidFill>
                      <a:schemeClr val="tx1"/>
                    </a:solidFill>
                  </a:rPr>
                  <a:t> je tzv. obor přijetí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1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cs-CZ" sz="2100" dirty="0">
                    <a:solidFill>
                      <a:schemeClr val="tx1"/>
                    </a:solidFill>
                  </a:rPr>
                  <a:t>.</a:t>
                </a:r>
              </a:p>
              <a:p>
                <a:pPr lvl="1">
                  <a:lnSpc>
                    <a:spcPct val="120000"/>
                  </a:lnSpc>
                  <a:buClr>
                    <a:schemeClr val="tx1"/>
                  </a:buClr>
                  <a:buFont typeface="Wingdings" panose="05000000000000000000" pitchFamily="2" charset="2"/>
                  <a:buChar char="ü"/>
                </a:pPr>
                <a:r>
                  <a:rPr lang="cs-CZ" sz="2100" dirty="0">
                    <a:solidFill>
                      <a:schemeClr val="tx1"/>
                    </a:solidFill>
                  </a:rPr>
                  <a:t>Hranici mezi kritickým oborem a oborem přijetí označujeme jako kritická hodnota testu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1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cs-CZ" sz="21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𝑘𝑟𝑖𝑡</m:t>
                        </m:r>
                      </m:sub>
                    </m:sSub>
                  </m:oMath>
                </a14:m>
                <a:r>
                  <a:rPr lang="cs-CZ" sz="2100" dirty="0">
                    <a:solidFill>
                      <a:schemeClr val="tx1"/>
                    </a:solidFill>
                  </a:rPr>
                  <a:t>.</a:t>
                </a:r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2100" dirty="0">
                    <a:solidFill>
                      <a:schemeClr val="tx1"/>
                    </a:solidFill>
                  </a:rPr>
                  <a:t>Na základě konkrétní realizace výběru určíme </a:t>
                </a:r>
                <a:r>
                  <a:rPr lang="cs-CZ" sz="2100" b="1" dirty="0">
                    <a:solidFill>
                      <a:schemeClr val="tx1"/>
                    </a:solidFill>
                  </a:rPr>
                  <a:t>pozorovanou hodnotu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1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1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cs-CZ" sz="21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𝑶𝑩𝑺</m:t>
                        </m:r>
                      </m:sub>
                    </m:sSub>
                    <m:r>
                      <a:rPr lang="cs-CZ" sz="2100" b="1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cs-CZ" sz="2100" b="1" dirty="0">
                    <a:solidFill>
                      <a:schemeClr val="tx1"/>
                    </a:solidFill>
                  </a:rPr>
                  <a:t>testové statistiky</a:t>
                </a:r>
                <a:r>
                  <a:rPr lang="cs-CZ" sz="2100" dirty="0">
                    <a:solidFill>
                      <a:schemeClr val="tx1"/>
                    </a:solidFill>
                  </a:rPr>
                  <a:t>.</a:t>
                </a:r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2100" b="1" dirty="0">
                    <a:solidFill>
                      <a:schemeClr val="tx1"/>
                    </a:solidFill>
                  </a:rPr>
                  <a:t>Rozhodneme o výsledku testu. </a:t>
                </a:r>
              </a:p>
              <a:p>
                <a:pPr>
                  <a:lnSpc>
                    <a:spcPct val="120000"/>
                  </a:lnSpc>
                </a:pPr>
                <a:endParaRPr lang="cs-CZ" sz="2100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cs-CZ" b="1" dirty="0"/>
              </a:p>
              <a:p>
                <a:endParaRPr lang="cs-CZ" b="1" dirty="0"/>
              </a:p>
            </p:txBody>
          </p:sp>
        </mc:Choice>
        <mc:Fallback xmlns="">
          <p:sp>
            <p:nvSpPr>
              <p:cNvPr id="14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  <a:blipFill>
                <a:blip r:embed="rId2"/>
                <a:stretch>
                  <a:fillRect l="-493" t="-214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ulka 1"/>
              <p:cNvGraphicFramePr>
                <a:graphicFrameLocks noGrp="1"/>
              </p:cNvGraphicFramePr>
              <p:nvPr/>
            </p:nvGraphicFramePr>
            <p:xfrm>
              <a:off x="4941495" y="5822066"/>
              <a:ext cx="6679488" cy="6157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65822">
                      <a:extLst>
                        <a:ext uri="{9D8B030D-6E8A-4147-A177-3AD203B41FA5}">
                          <a16:colId xmlns:a16="http://schemas.microsoft.com/office/drawing/2014/main" val="444562275"/>
                        </a:ext>
                      </a:extLst>
                    </a:gridCol>
                    <a:gridCol w="5413666">
                      <a:extLst>
                        <a:ext uri="{9D8B030D-6E8A-4147-A177-3AD203B41FA5}">
                          <a16:colId xmlns:a16="http://schemas.microsoft.com/office/drawing/2014/main" val="4213981957"/>
                        </a:ext>
                      </a:extLst>
                    </a:gridCol>
                  </a:tblGrid>
                  <a:tr h="267107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𝑂𝐵𝑆</m:t>
                                    </m:r>
                                  </m:sub>
                                </m:sSub>
                                <m:r>
                                  <a:rPr lang="cs-CZ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cs-CZ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 </m:t>
                                </m:r>
                                <m:sSup>
                                  <m:sSupPr>
                                    <m:ctrlPr>
                                      <a:rPr lang="cs-CZ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16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𝑊</m:t>
                                    </m:r>
                                  </m:e>
                                  <m:sup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30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Na hladině významnosti </a:t>
                          </a:r>
                          <a14:m>
                            <m:oMath xmlns:m="http://schemas.openxmlformats.org/officeDocument/2006/math">
                              <m:r>
                                <a:rPr lang="cs-CZ" sz="16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oMath>
                          </a14:m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zamítáme </a:t>
                          </a:r>
                          <a14:m>
                            <m:oMath xmlns:m="http://schemas.openxmlformats.org/officeDocument/2006/math">
                              <m:r>
                                <a:rPr lang="cs-CZ" sz="1600" b="0" i="1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sz="1600" b="0" i="1" baseline="-25000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ve prospěch </a:t>
                          </a:r>
                          <a14:m>
                            <m:oMath xmlns:m="http://schemas.openxmlformats.org/officeDocument/2006/math">
                              <m:r>
                                <a:rPr lang="cs-CZ" sz="1600" b="0" i="1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cs-CZ" sz="1600" b="0" i="1" baseline="-25000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oMath>
                          </a14:m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.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75155229"/>
                      </a:ext>
                    </a:extLst>
                  </a:tr>
                  <a:tr h="333852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𝑂𝐵𝑆</m:t>
                                    </m:r>
                                  </m:sub>
                                </m:sSub>
                                <m:r>
                                  <a:rPr lang="cs-CZ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cs-CZ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∉ </m:t>
                                </m:r>
                                <m:sSup>
                                  <m:sSupPr>
                                    <m:ctrlPr>
                                      <a:rPr lang="cs-CZ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16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𝑊</m:t>
                                    </m:r>
                                  </m:e>
                                  <m:sup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30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Na hladině významnosti </a:t>
                          </a:r>
                          <a14:m>
                            <m:oMath xmlns:m="http://schemas.openxmlformats.org/officeDocument/2006/math">
                              <m:r>
                                <a:rPr lang="cs-CZ" sz="16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oMath>
                          </a14:m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nezamítáme </a:t>
                          </a:r>
                          <a14:m>
                            <m:oMath xmlns:m="http://schemas.openxmlformats.org/officeDocument/2006/math">
                              <m:r>
                                <a:rPr lang="cs-CZ" sz="1600" b="0" i="1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cs-CZ" sz="1600" b="0" i="1" baseline="-25000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.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246608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ulk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4414313"/>
                  </p:ext>
                </p:extLst>
              </p:nvPr>
            </p:nvGraphicFramePr>
            <p:xfrm>
              <a:off x="4941495" y="5822066"/>
              <a:ext cx="6679488" cy="6157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65822">
                      <a:extLst>
                        <a:ext uri="{9D8B030D-6E8A-4147-A177-3AD203B41FA5}">
                          <a16:colId xmlns:a16="http://schemas.microsoft.com/office/drawing/2014/main" val="444562275"/>
                        </a:ext>
                      </a:extLst>
                    </a:gridCol>
                    <a:gridCol w="5413666">
                      <a:extLst>
                        <a:ext uri="{9D8B030D-6E8A-4147-A177-3AD203B41FA5}">
                          <a16:colId xmlns:a16="http://schemas.microsoft.com/office/drawing/2014/main" val="4213981957"/>
                        </a:ext>
                      </a:extLst>
                    </a:gridCol>
                  </a:tblGrid>
                  <a:tr h="2819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1" t="-21277" r="-428365" b="-1276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3510" t="-21277" r="-225" b="-1276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75155229"/>
                      </a:ext>
                    </a:extLst>
                  </a:tr>
                  <a:tr h="333852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1" t="-103636" r="-428365" b="-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3510" t="-103636" r="-225" b="-90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2466087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092545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testování hypotéz a </a:t>
            </a:r>
            <a:r>
              <a:rPr lang="cs-CZ" dirty="0" err="1"/>
              <a:t>jednovýběrové</a:t>
            </a:r>
            <a:r>
              <a:rPr lang="cs-CZ" dirty="0"/>
              <a:t> testy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56</a:t>
            </a:fld>
            <a:r>
              <a:rPr lang="cs-CZ" dirty="0"/>
              <a:t> / 74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s hladinou cholesterolu – alternativní přístup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b="1" dirty="0">
                    <a:solidFill>
                      <a:schemeClr val="tx2"/>
                    </a:solidFill>
                  </a:rPr>
                  <a:t>Příklad</a:t>
                </a:r>
                <a:r>
                  <a:rPr lang="cs-CZ" dirty="0">
                    <a:solidFill>
                      <a:schemeClr val="tx2"/>
                    </a:solidFill>
                  </a:rPr>
                  <a:t>: </a:t>
                </a:r>
                <a:r>
                  <a:rPr lang="cs-CZ" dirty="0">
                    <a:solidFill>
                      <a:schemeClr val="tx2"/>
                    </a:solidFill>
                    <a:ea typeface="Cambria Math"/>
                  </a:rPr>
                  <a:t>Chceme na 5% hladině významnosti ověřit, zda v MSK je střední hl. cholesterolu st. Významně vyšší než v literatuře uváděných 4,7 </a:t>
                </a:r>
                <a:r>
                  <a:rPr lang="cs-CZ" dirty="0" err="1">
                    <a:solidFill>
                      <a:schemeClr val="tx2"/>
                    </a:solidFill>
                    <a:ea typeface="Cambria Math"/>
                  </a:rPr>
                  <a:t>mmol</a:t>
                </a:r>
                <a:r>
                  <a:rPr lang="cs-CZ" dirty="0">
                    <a:solidFill>
                      <a:schemeClr val="tx2"/>
                    </a:solidFill>
                    <a:ea typeface="Cambria Math"/>
                  </a:rPr>
                  <a:t>/l. Víme, že směrodatná odchylka hladin cholesterolu v krvi pacientu je 3,0 </a:t>
                </a:r>
                <a:r>
                  <a:rPr lang="cs-CZ" dirty="0" err="1">
                    <a:solidFill>
                      <a:schemeClr val="tx2"/>
                    </a:solidFill>
                    <a:ea typeface="Cambria Math"/>
                  </a:rPr>
                  <a:t>mmol</a:t>
                </a:r>
                <a:r>
                  <a:rPr lang="cs-CZ" dirty="0">
                    <a:solidFill>
                      <a:schemeClr val="tx2"/>
                    </a:solidFill>
                    <a:ea typeface="Cambria Math"/>
                  </a:rPr>
                  <a:t>/l. Zároveň předpokládáme, že hladinu cholesterolu v krvi pacientu lze modelovat normálním rozdělením. Na náhodném výběru 10 pacientů jsme zjistili průměrnou hl. cholesterolu 5,4 </a:t>
                </a:r>
                <a:r>
                  <a:rPr lang="cs-CZ" dirty="0" err="1">
                    <a:solidFill>
                      <a:schemeClr val="tx2"/>
                    </a:solidFill>
                    <a:ea typeface="Cambria Math"/>
                  </a:rPr>
                  <a:t>mmol</a:t>
                </a:r>
                <a:r>
                  <a:rPr lang="cs-CZ" dirty="0">
                    <a:solidFill>
                      <a:schemeClr val="tx2"/>
                    </a:solidFill>
                    <a:ea typeface="Cambria Math"/>
                  </a:rPr>
                  <a:t>/l. </a:t>
                </a:r>
                <a:endParaRPr lang="cs-CZ" i="1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cs-CZ" sz="8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/>
                  <a:t>Klasick</a:t>
                </a:r>
                <a:r>
                  <a:rPr lang="cs-CZ" b="1" dirty="0"/>
                  <a:t>ý test:</a:t>
                </a:r>
              </a:p>
              <a:p>
                <a:pPr marL="0" indent="0">
                  <a:buNone/>
                </a:pPr>
                <a:r>
                  <a:rPr lang="cs-CZ" dirty="0">
                    <a:latin typeface="Cambria Math" panose="02040503050406030204" pitchFamily="18" charset="0"/>
                  </a:rPr>
                  <a:t>ad1)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: 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=4,7</m:t>
                    </m:r>
                    <m:r>
                      <a:rPr lang="en-US">
                        <a:latin typeface="Cambria Math" panose="02040503050406030204" pitchFamily="18" charset="0"/>
                        <a:ea typeface="Cambria Math"/>
                      </a:rPr>
                      <m:t>;</m:t>
                    </m:r>
                  </m:oMath>
                </a14:m>
                <a:r>
                  <a:rPr lang="en-US" dirty="0">
                    <a:ea typeface="Cambria Math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: 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&gt;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4,7</m:t>
                    </m:r>
                  </m:oMath>
                </a14:m>
                <a:r>
                  <a:rPr lang="cs-CZ" dirty="0"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>
                    <a:ea typeface="Cambria Math"/>
                  </a:rPr>
                  <a:t>a</a:t>
                </a:r>
                <a:r>
                  <a:rPr lang="cs-CZ" dirty="0">
                    <a:ea typeface="Cambria Math"/>
                  </a:rPr>
                  <a:t>d2)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=0,05 </m:t>
                    </m:r>
                  </m:oMath>
                </a14:m>
                <a:r>
                  <a:rPr lang="cs-CZ" dirty="0"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:endParaRPr lang="cs-CZ" sz="800" dirty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cs-CZ" dirty="0">
                    <a:ea typeface="Cambria Math"/>
                  </a:rPr>
                  <a:t>a</a:t>
                </a:r>
                <a:r>
                  <a:rPr lang="en-US" dirty="0">
                    <a:ea typeface="Cambria Math"/>
                  </a:rPr>
                  <a:t>d3</a:t>
                </a:r>
                <a:r>
                  <a:rPr lang="cs-CZ" dirty="0">
                    <a:ea typeface="Cambria Math"/>
                  </a:rPr>
                  <a:t>)</a:t>
                </a:r>
              </a:p>
            </p:txBody>
          </p:sp>
        </mc:Choice>
        <mc:Fallback xmlns="">
          <p:sp>
            <p:nvSpPr>
              <p:cNvPr id="14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  <a:blipFill>
                <a:blip r:embed="rId2"/>
                <a:stretch>
                  <a:fillRect l="-548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5C6EE3F1-94AA-46A1-9F7C-2E200789D7ED}"/>
                  </a:ext>
                </a:extLst>
              </p:cNvPr>
              <p:cNvSpPr txBox="1"/>
              <p:nvPr/>
            </p:nvSpPr>
            <p:spPr>
              <a:xfrm>
                <a:off x="1194111" y="4351273"/>
                <a:ext cx="2202078" cy="648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cs-CZ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cs-CZ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cs-CZ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cs-CZ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cs-CZ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5C6EE3F1-94AA-46A1-9F7C-2E200789D7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111" y="4351273"/>
                <a:ext cx="2202078" cy="6481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FE3229E5-B2BF-4E82-994F-D49EDE73E142}"/>
                  </a:ext>
                </a:extLst>
              </p:cNvPr>
              <p:cNvSpPr txBox="1"/>
              <p:nvPr/>
            </p:nvSpPr>
            <p:spPr>
              <a:xfrm>
                <a:off x="4757364" y="4351273"/>
                <a:ext cx="3467872" cy="6477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</m:t>
                      </m:r>
                      <m:r>
                        <a:rPr lang="cs-CZ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cs-CZ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cs-CZ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cs-CZ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cs-CZ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;1</m:t>
                      </m:r>
                      <m:r>
                        <a:rPr lang="cs-CZ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FE3229E5-B2BF-4E82-994F-D49EDE73E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7364" y="4351273"/>
                <a:ext cx="3467872" cy="6477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ovéPole 6">
            <a:extLst>
              <a:ext uri="{FF2B5EF4-FFF2-40B4-BE49-F238E27FC236}">
                <a16:creationId xmlns:a16="http://schemas.microsoft.com/office/drawing/2014/main" id="{1A84141E-0D38-4F4E-8391-1207BC7D2D2A}"/>
              </a:ext>
            </a:extLst>
          </p:cNvPr>
          <p:cNvSpPr txBox="1"/>
          <p:nvPr/>
        </p:nvSpPr>
        <p:spPr>
          <a:xfrm>
            <a:off x="1169175" y="5046150"/>
            <a:ext cx="2657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accent5"/>
                </a:solidFill>
              </a:rPr>
              <a:t>původní přístup k řešení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1425066-4994-4011-BE20-BC6A40ECB92F}"/>
              </a:ext>
            </a:extLst>
          </p:cNvPr>
          <p:cNvSpPr txBox="1"/>
          <p:nvPr/>
        </p:nvSpPr>
        <p:spPr>
          <a:xfrm>
            <a:off x="5332287" y="5060410"/>
            <a:ext cx="2892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accent2"/>
                </a:solidFill>
              </a:rPr>
              <a:t>alternativní přístup k řešení</a:t>
            </a:r>
          </a:p>
        </p:txBody>
      </p:sp>
    </p:spTree>
    <p:extLst>
      <p:ext uri="{BB962C8B-B14F-4D97-AF65-F5344CB8AC3E}">
        <p14:creationId xmlns:p14="http://schemas.microsoft.com/office/powerpoint/2010/main" val="342277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7" grpId="0"/>
      <p:bldP spid="1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testování hypotéz a </a:t>
            </a:r>
            <a:r>
              <a:rPr lang="cs-CZ" dirty="0" err="1"/>
              <a:t>jednovýběrové</a:t>
            </a:r>
            <a:r>
              <a:rPr lang="cs-CZ" dirty="0"/>
              <a:t> testy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57</a:t>
            </a:fld>
            <a:r>
              <a:rPr lang="cs-CZ" dirty="0"/>
              <a:t> / 74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s hladinou cholesterolu – alternativní přístup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b="1" dirty="0">
                    <a:solidFill>
                      <a:schemeClr val="tx2"/>
                    </a:solidFill>
                  </a:rPr>
                  <a:t>Příklad</a:t>
                </a:r>
                <a:r>
                  <a:rPr lang="cs-CZ" dirty="0">
                    <a:solidFill>
                      <a:schemeClr val="tx2"/>
                    </a:solidFill>
                  </a:rPr>
                  <a:t>: </a:t>
                </a:r>
                <a:r>
                  <a:rPr lang="cs-CZ" dirty="0">
                    <a:solidFill>
                      <a:schemeClr val="tx2"/>
                    </a:solidFill>
                    <a:ea typeface="Cambria Math"/>
                  </a:rPr>
                  <a:t>Chceme na 5% hladině významnosti ověřit, zda v MSK je střední hl. cholesterolu st. Významně vyšší než v literatuře uváděných 4,7 </a:t>
                </a:r>
                <a:r>
                  <a:rPr lang="cs-CZ" dirty="0" err="1">
                    <a:solidFill>
                      <a:schemeClr val="tx2"/>
                    </a:solidFill>
                    <a:ea typeface="Cambria Math"/>
                  </a:rPr>
                  <a:t>mmol</a:t>
                </a:r>
                <a:r>
                  <a:rPr lang="cs-CZ" dirty="0">
                    <a:solidFill>
                      <a:schemeClr val="tx2"/>
                    </a:solidFill>
                    <a:ea typeface="Cambria Math"/>
                  </a:rPr>
                  <a:t>/l. Víme, že směrodatná odchylka hladin cholesterolu v krvi pacientu je 3,0 </a:t>
                </a:r>
                <a:r>
                  <a:rPr lang="cs-CZ" dirty="0" err="1">
                    <a:solidFill>
                      <a:schemeClr val="tx2"/>
                    </a:solidFill>
                    <a:ea typeface="Cambria Math"/>
                  </a:rPr>
                  <a:t>mmol</a:t>
                </a:r>
                <a:r>
                  <a:rPr lang="cs-CZ" dirty="0">
                    <a:solidFill>
                      <a:schemeClr val="tx2"/>
                    </a:solidFill>
                    <a:ea typeface="Cambria Math"/>
                  </a:rPr>
                  <a:t>/l. Zároveň předpokládáme, že hladinu cholesterolu v krvi pacientu lze modelovat normálním rozdělením. Na náhodném výběru 10 pacientů jsme zjistili průměrnou hl. cholesterolu 5,4 </a:t>
                </a:r>
                <a:r>
                  <a:rPr lang="cs-CZ" dirty="0" err="1">
                    <a:solidFill>
                      <a:schemeClr val="tx2"/>
                    </a:solidFill>
                    <a:ea typeface="Cambria Math"/>
                  </a:rPr>
                  <a:t>mmol</a:t>
                </a:r>
                <a:r>
                  <a:rPr lang="cs-CZ" dirty="0">
                    <a:solidFill>
                      <a:schemeClr val="tx2"/>
                    </a:solidFill>
                    <a:ea typeface="Cambria Math"/>
                  </a:rPr>
                  <a:t>/l. </a:t>
                </a:r>
                <a:endParaRPr lang="cs-CZ" i="1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cs-CZ" sz="8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/>
                  <a:t>Klasick</a:t>
                </a:r>
                <a:r>
                  <a:rPr lang="cs-CZ" b="1" dirty="0"/>
                  <a:t>ý test:</a:t>
                </a:r>
              </a:p>
              <a:p>
                <a:pPr marL="0" indent="0">
                  <a:buNone/>
                </a:pPr>
                <a:r>
                  <a:rPr lang="cs-CZ" dirty="0">
                    <a:latin typeface="Cambria Math" panose="02040503050406030204" pitchFamily="18" charset="0"/>
                  </a:rPr>
                  <a:t>ad1)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: 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=4,7</m:t>
                    </m:r>
                    <m:r>
                      <a:rPr lang="en-US">
                        <a:latin typeface="Cambria Math" panose="02040503050406030204" pitchFamily="18" charset="0"/>
                        <a:ea typeface="Cambria Math"/>
                      </a:rPr>
                      <m:t>;</m:t>
                    </m:r>
                  </m:oMath>
                </a14:m>
                <a:r>
                  <a:rPr lang="en-US" dirty="0">
                    <a:ea typeface="Cambria Math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: 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&gt;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4,7</m:t>
                    </m:r>
                  </m:oMath>
                </a14:m>
                <a:r>
                  <a:rPr lang="cs-CZ" dirty="0"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>
                    <a:ea typeface="Cambria Math"/>
                  </a:rPr>
                  <a:t>a</a:t>
                </a:r>
                <a:r>
                  <a:rPr lang="cs-CZ" dirty="0">
                    <a:ea typeface="Cambria Math"/>
                  </a:rPr>
                  <a:t>d2)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=0,05 </m:t>
                    </m:r>
                  </m:oMath>
                </a14:m>
                <a:r>
                  <a:rPr lang="cs-CZ" dirty="0"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:r>
                  <a:rPr lang="cs-CZ" dirty="0">
                    <a:ea typeface="Cambria Math"/>
                  </a:rPr>
                  <a:t>a</a:t>
                </a:r>
                <a:r>
                  <a:rPr lang="en-US" dirty="0">
                    <a:ea typeface="Cambria Math"/>
                  </a:rPr>
                  <a:t>d3</a:t>
                </a:r>
                <a:r>
                  <a:rPr lang="cs-CZ" dirty="0">
                    <a:ea typeface="Cambria Math"/>
                  </a:rPr>
                  <a:t>)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den>
                    </m:f>
                    <m:rad>
                      <m:radPr>
                        <m:degHide m:val="on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;1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dirty="0">
                    <a:ea typeface="Cambria Math"/>
                  </a:rPr>
                  <a:t>    (tzv. </a:t>
                </a:r>
                <a:r>
                  <a:rPr lang="cs-CZ" b="1" dirty="0">
                    <a:ea typeface="Cambria Math"/>
                  </a:rPr>
                  <a:t>z-test</a:t>
                </a:r>
                <a:r>
                  <a:rPr lang="cs-CZ" dirty="0">
                    <a:ea typeface="Cambria Math"/>
                  </a:rPr>
                  <a:t>)</a:t>
                </a:r>
              </a:p>
              <a:p>
                <a:pPr marL="0" indent="0">
                  <a:buNone/>
                </a:pPr>
                <a:r>
                  <a:rPr lang="cs-CZ" dirty="0">
                    <a:ea typeface="Cambria Math"/>
                  </a:rPr>
                  <a:t>ad4) Předpoklady:   normalita  </a:t>
                </a:r>
                <a:r>
                  <a:rPr lang="cs-CZ" dirty="0">
                    <a:solidFill>
                      <a:schemeClr val="accent6"/>
                    </a:solidFill>
                    <a:ea typeface="Cambria Math"/>
                    <a:sym typeface="Wingdings" panose="05000000000000000000" pitchFamily="2" charset="2"/>
                  </a:rPr>
                  <a:t></a:t>
                </a:r>
                <a:endParaRPr lang="cs-CZ" dirty="0">
                  <a:solidFill>
                    <a:schemeClr val="accent6"/>
                  </a:solidFill>
                  <a:ea typeface="Cambria Math"/>
                </a:endParaRPr>
              </a:p>
              <a:p>
                <a:pPr marL="0" indent="0">
                  <a:buNone/>
                </a:pPr>
                <a:r>
                  <a:rPr lang="cs-CZ" dirty="0">
                    <a:ea typeface="Cambria Math"/>
                  </a:rPr>
                  <a:t>                                    známe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cs-CZ" dirty="0">
                    <a:ea typeface="Cambria Math"/>
                    <a:sym typeface="Wingdings" panose="05000000000000000000" pitchFamily="2" charset="2"/>
                  </a:rPr>
                  <a:t>    </a:t>
                </a:r>
                <a:r>
                  <a:rPr lang="cs-CZ" dirty="0">
                    <a:solidFill>
                      <a:schemeClr val="accent6"/>
                    </a:solidFill>
                    <a:ea typeface="Cambria Math"/>
                    <a:sym typeface="Wingdings" panose="05000000000000000000" pitchFamily="2" charset="2"/>
                  </a:rPr>
                  <a:t></a:t>
                </a:r>
              </a:p>
              <a:p>
                <a:pPr marL="0" indent="0">
                  <a:buNone/>
                </a:pPr>
                <a:r>
                  <a:rPr lang="cs-CZ" dirty="0">
                    <a:ea typeface="Cambria Math"/>
                    <a:sym typeface="Wingdings" panose="05000000000000000000" pitchFamily="2" charset="2"/>
                  </a:rPr>
                  <a:t>ad5) </a:t>
                </a:r>
                <a:endParaRPr lang="cs-CZ" dirty="0">
                  <a:ea typeface="Cambria Math"/>
                </a:endParaRPr>
              </a:p>
            </p:txBody>
          </p:sp>
        </mc:Choice>
        <mc:Fallback xmlns="">
          <p:sp>
            <p:nvSpPr>
              <p:cNvPr id="14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  <a:blipFill>
                <a:blip r:embed="rId2"/>
                <a:stretch>
                  <a:fillRect l="-548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Obrázek 8">
            <a:extLst>
              <a:ext uri="{FF2B5EF4-FFF2-40B4-BE49-F238E27FC236}">
                <a16:creationId xmlns:a16="http://schemas.microsoft.com/office/drawing/2014/main" id="{66C43E20-D160-4849-82E6-493F22BE11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2"/>
          <a:stretch/>
        </p:blipFill>
        <p:spPr>
          <a:xfrm>
            <a:off x="6504561" y="3062115"/>
            <a:ext cx="5300527" cy="336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7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testování hypotéz a </a:t>
            </a:r>
            <a:r>
              <a:rPr lang="cs-CZ" dirty="0" err="1"/>
              <a:t>jednovýběrové</a:t>
            </a:r>
            <a:r>
              <a:rPr lang="cs-CZ" dirty="0"/>
              <a:t> testy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58</a:t>
            </a:fld>
            <a:r>
              <a:rPr lang="cs-CZ" dirty="0"/>
              <a:t> / 74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s hladinou cholesterolu – alternativní přístup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b="1" dirty="0">
                    <a:solidFill>
                      <a:schemeClr val="tx2"/>
                    </a:solidFill>
                  </a:rPr>
                  <a:t>Příklad</a:t>
                </a:r>
                <a:r>
                  <a:rPr lang="cs-CZ" dirty="0">
                    <a:solidFill>
                      <a:schemeClr val="tx2"/>
                    </a:solidFill>
                  </a:rPr>
                  <a:t>: </a:t>
                </a:r>
                <a:r>
                  <a:rPr lang="cs-CZ" dirty="0">
                    <a:solidFill>
                      <a:schemeClr val="tx2"/>
                    </a:solidFill>
                    <a:ea typeface="Cambria Math"/>
                  </a:rPr>
                  <a:t>Chceme na 5% hladině významnosti ověřit, zda v MSK je střední hl. cholesterolu st. Významně vyšší než v literatuře uváděných 4,7 </a:t>
                </a:r>
                <a:r>
                  <a:rPr lang="cs-CZ" dirty="0" err="1">
                    <a:solidFill>
                      <a:schemeClr val="tx2"/>
                    </a:solidFill>
                    <a:ea typeface="Cambria Math"/>
                  </a:rPr>
                  <a:t>mmol</a:t>
                </a:r>
                <a:r>
                  <a:rPr lang="cs-CZ" dirty="0">
                    <a:solidFill>
                      <a:schemeClr val="tx2"/>
                    </a:solidFill>
                    <a:ea typeface="Cambria Math"/>
                  </a:rPr>
                  <a:t>/l. Víme, že směrodatná odchylka hladin cholesterolu v krvi pacientu je 3,0 </a:t>
                </a:r>
                <a:r>
                  <a:rPr lang="cs-CZ" dirty="0" err="1">
                    <a:solidFill>
                      <a:schemeClr val="tx2"/>
                    </a:solidFill>
                    <a:ea typeface="Cambria Math"/>
                  </a:rPr>
                  <a:t>mmol</a:t>
                </a:r>
                <a:r>
                  <a:rPr lang="cs-CZ" dirty="0">
                    <a:solidFill>
                      <a:schemeClr val="tx2"/>
                    </a:solidFill>
                    <a:ea typeface="Cambria Math"/>
                  </a:rPr>
                  <a:t>/l. Zároveň předpokládáme, že hladinu cholesterolu v krvi pacientu lze modelovat normálním rozdělením. Na náhodném výběru 10 pacientů jsme zjistili průměrnou hl. cholesterolu 5,4 </a:t>
                </a:r>
                <a:r>
                  <a:rPr lang="cs-CZ" dirty="0" err="1">
                    <a:solidFill>
                      <a:schemeClr val="tx2"/>
                    </a:solidFill>
                    <a:ea typeface="Cambria Math"/>
                  </a:rPr>
                  <a:t>mmol</a:t>
                </a:r>
                <a:r>
                  <a:rPr lang="cs-CZ" dirty="0">
                    <a:solidFill>
                      <a:schemeClr val="tx2"/>
                    </a:solidFill>
                    <a:ea typeface="Cambria Math"/>
                  </a:rPr>
                  <a:t>/l. </a:t>
                </a:r>
                <a:endParaRPr lang="cs-CZ" i="1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cs-CZ" sz="8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/>
                  <a:t>Klasick</a:t>
                </a:r>
                <a:r>
                  <a:rPr lang="cs-CZ" b="1" dirty="0"/>
                  <a:t>ý test:</a:t>
                </a:r>
              </a:p>
              <a:p>
                <a:pPr marL="0" indent="0">
                  <a:buNone/>
                </a:pPr>
                <a:r>
                  <a:rPr lang="cs-CZ" dirty="0">
                    <a:latin typeface="Cambria Math" panose="02040503050406030204" pitchFamily="18" charset="0"/>
                  </a:rPr>
                  <a:t>ad1)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: 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=4,7</m:t>
                    </m:r>
                    <m:r>
                      <a:rPr lang="en-US">
                        <a:latin typeface="Cambria Math" panose="02040503050406030204" pitchFamily="18" charset="0"/>
                        <a:ea typeface="Cambria Math"/>
                      </a:rPr>
                      <m:t>;</m:t>
                    </m:r>
                  </m:oMath>
                </a14:m>
                <a:r>
                  <a:rPr lang="en-US" dirty="0">
                    <a:ea typeface="Cambria Math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: 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&gt;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4,7</m:t>
                    </m:r>
                  </m:oMath>
                </a14:m>
                <a:r>
                  <a:rPr lang="cs-CZ" dirty="0"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>
                    <a:ea typeface="Cambria Math"/>
                  </a:rPr>
                  <a:t>a</a:t>
                </a:r>
                <a:r>
                  <a:rPr lang="cs-CZ" dirty="0">
                    <a:ea typeface="Cambria Math"/>
                  </a:rPr>
                  <a:t>d2)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=0,05 </m:t>
                    </m:r>
                  </m:oMath>
                </a14:m>
                <a:r>
                  <a:rPr lang="cs-CZ" dirty="0"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:r>
                  <a:rPr lang="cs-CZ" dirty="0">
                    <a:ea typeface="Cambria Math"/>
                  </a:rPr>
                  <a:t>a</a:t>
                </a:r>
                <a:r>
                  <a:rPr lang="en-US" dirty="0">
                    <a:ea typeface="Cambria Math"/>
                  </a:rPr>
                  <a:t>d3</a:t>
                </a:r>
                <a:r>
                  <a:rPr lang="cs-CZ" dirty="0">
                    <a:ea typeface="Cambria Math"/>
                  </a:rPr>
                  <a:t>)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den>
                    </m:f>
                    <m:rad>
                      <m:radPr>
                        <m:degHide m:val="on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;1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dirty="0">
                    <a:ea typeface="Cambria Math"/>
                  </a:rPr>
                  <a:t>    (tzv. </a:t>
                </a:r>
                <a:r>
                  <a:rPr lang="cs-CZ" b="1" dirty="0">
                    <a:ea typeface="Cambria Math"/>
                  </a:rPr>
                  <a:t>z-test</a:t>
                </a:r>
                <a:r>
                  <a:rPr lang="cs-CZ" dirty="0">
                    <a:ea typeface="Cambria Math"/>
                  </a:rPr>
                  <a:t>)</a:t>
                </a:r>
              </a:p>
              <a:p>
                <a:pPr marL="0" indent="0">
                  <a:buNone/>
                </a:pPr>
                <a:r>
                  <a:rPr lang="cs-CZ" dirty="0">
                    <a:ea typeface="Cambria Math"/>
                  </a:rPr>
                  <a:t>ad4) Předpoklady:   normalita  </a:t>
                </a:r>
                <a:r>
                  <a:rPr lang="cs-CZ" dirty="0">
                    <a:solidFill>
                      <a:schemeClr val="accent6"/>
                    </a:solidFill>
                    <a:ea typeface="Cambria Math"/>
                    <a:sym typeface="Wingdings" panose="05000000000000000000" pitchFamily="2" charset="2"/>
                  </a:rPr>
                  <a:t></a:t>
                </a:r>
                <a:endParaRPr lang="cs-CZ" dirty="0">
                  <a:solidFill>
                    <a:schemeClr val="accent6"/>
                  </a:solidFill>
                  <a:ea typeface="Cambria Math"/>
                </a:endParaRPr>
              </a:p>
              <a:p>
                <a:pPr marL="0" indent="0">
                  <a:buNone/>
                </a:pPr>
                <a:r>
                  <a:rPr lang="cs-CZ" dirty="0">
                    <a:ea typeface="Cambria Math"/>
                  </a:rPr>
                  <a:t>                                    známe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cs-CZ" dirty="0">
                    <a:ea typeface="Cambria Math"/>
                    <a:sym typeface="Wingdings" panose="05000000000000000000" pitchFamily="2" charset="2"/>
                  </a:rPr>
                  <a:t>    </a:t>
                </a:r>
                <a:r>
                  <a:rPr lang="cs-CZ" dirty="0">
                    <a:solidFill>
                      <a:schemeClr val="accent6"/>
                    </a:solidFill>
                    <a:ea typeface="Cambria Math"/>
                    <a:sym typeface="Wingdings" panose="05000000000000000000" pitchFamily="2" charset="2"/>
                  </a:rPr>
                  <a:t></a:t>
                </a:r>
              </a:p>
              <a:p>
                <a:pPr marL="0" indent="0">
                  <a:buNone/>
                </a:pPr>
                <a:r>
                  <a:rPr lang="cs-CZ" dirty="0">
                    <a:ea typeface="Cambria Math"/>
                    <a:sym typeface="Wingdings" panose="05000000000000000000" pitchFamily="2" charset="2"/>
                  </a:rPr>
                  <a:t>ad5)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 smtClean="0">
                            <a:latin typeface="Cambria Math" panose="02040503050406030204" pitchFamily="18" charset="0"/>
                            <a:ea typeface="Cambria Math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  <a:sym typeface="Wingdings" panose="05000000000000000000" pitchFamily="2" charset="2"/>
                          </a:rPr>
                          <m:t>𝑊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  <a:sym typeface="Wingdings" panose="05000000000000000000" pitchFamily="2" charset="2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  <a:sym typeface="Wingdings" panose="05000000000000000000" pitchFamily="2" charset="2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  <a:sym typeface="Wingdings" panose="05000000000000000000" pitchFamily="2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  <a:sym typeface="Wingdings" panose="05000000000000000000" pitchFamily="2" charset="2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  <a:sym typeface="Wingdings" panose="05000000000000000000" pitchFamily="2" charset="2"/>
                              </a:rPr>
                              <m:t>0,95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  <a:sym typeface="Wingdings" panose="05000000000000000000" pitchFamily="2" charset="2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∞</m:t>
                        </m:r>
                      </m:e>
                    </m:d>
                  </m:oMath>
                </a14:m>
                <a:endParaRPr lang="cs-CZ" dirty="0">
                  <a:ea typeface="Cambria Math"/>
                </a:endParaRPr>
              </a:p>
            </p:txBody>
          </p:sp>
        </mc:Choice>
        <mc:Fallback xmlns="">
          <p:sp>
            <p:nvSpPr>
              <p:cNvPr id="14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  <a:blipFill>
                <a:blip r:embed="rId2"/>
                <a:stretch>
                  <a:fillRect l="-548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Obrázek 9">
            <a:extLst>
              <a:ext uri="{FF2B5EF4-FFF2-40B4-BE49-F238E27FC236}">
                <a16:creationId xmlns:a16="http://schemas.microsoft.com/office/drawing/2014/main" id="{B50EF8AE-27D9-4ADA-AEBB-60F44F19A1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2"/>
          <a:stretch/>
        </p:blipFill>
        <p:spPr>
          <a:xfrm>
            <a:off x="6485106" y="3062114"/>
            <a:ext cx="5319982" cy="336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60000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testování hypotéz a </a:t>
            </a:r>
            <a:r>
              <a:rPr lang="cs-CZ" dirty="0" err="1"/>
              <a:t>jednovýběrové</a:t>
            </a:r>
            <a:r>
              <a:rPr lang="cs-CZ" dirty="0"/>
              <a:t> testy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59</a:t>
            </a:fld>
            <a:r>
              <a:rPr lang="cs-CZ" dirty="0"/>
              <a:t> / 74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s hladinou cholesterolu – alternativní přístup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1800" b="1" dirty="0">
                    <a:solidFill>
                      <a:schemeClr val="tx2"/>
                    </a:solidFill>
                  </a:rPr>
                  <a:t>Příklad</a:t>
                </a:r>
                <a:r>
                  <a:rPr lang="cs-CZ" sz="1800" dirty="0">
                    <a:solidFill>
                      <a:schemeClr val="tx2"/>
                    </a:solidFill>
                  </a:rPr>
                  <a:t>: </a:t>
                </a:r>
                <a:r>
                  <a:rPr lang="cs-CZ" sz="1800" dirty="0">
                    <a:solidFill>
                      <a:schemeClr val="tx2"/>
                    </a:solidFill>
                    <a:ea typeface="Cambria Math"/>
                  </a:rPr>
                  <a:t>Chceme na 5% hladině významnosti ověřit, zda v MSK je střední hl. cholesterolu st. Významně vyšší než v literatuře uváděných 4,7 </a:t>
                </a:r>
                <a:r>
                  <a:rPr lang="cs-CZ" sz="1800" dirty="0" err="1">
                    <a:solidFill>
                      <a:schemeClr val="tx2"/>
                    </a:solidFill>
                    <a:ea typeface="Cambria Math"/>
                  </a:rPr>
                  <a:t>mmol</a:t>
                </a:r>
                <a:r>
                  <a:rPr lang="cs-CZ" sz="1800" dirty="0">
                    <a:solidFill>
                      <a:schemeClr val="tx2"/>
                    </a:solidFill>
                    <a:ea typeface="Cambria Math"/>
                  </a:rPr>
                  <a:t>/l. Víme, že směrodatná odchylka hladin cholesterolu v krvi pacientu je 3,0 </a:t>
                </a:r>
                <a:r>
                  <a:rPr lang="cs-CZ" sz="1800" dirty="0" err="1">
                    <a:solidFill>
                      <a:schemeClr val="tx2"/>
                    </a:solidFill>
                    <a:ea typeface="Cambria Math"/>
                  </a:rPr>
                  <a:t>mmol</a:t>
                </a:r>
                <a:r>
                  <a:rPr lang="cs-CZ" sz="1800" dirty="0">
                    <a:solidFill>
                      <a:schemeClr val="tx2"/>
                    </a:solidFill>
                    <a:ea typeface="Cambria Math"/>
                  </a:rPr>
                  <a:t>/l. Zároveň předpokládáme, že hladinu cholesterolu v krvi pacientu lze modelovat normálním rozdělením. Na náhodném výběru 10 pacientů jsme zjistili průměrnou hl. cholesterolu 5,4 </a:t>
                </a:r>
                <a:r>
                  <a:rPr lang="cs-CZ" sz="1800" dirty="0" err="1">
                    <a:solidFill>
                      <a:schemeClr val="tx2"/>
                    </a:solidFill>
                    <a:ea typeface="Cambria Math"/>
                  </a:rPr>
                  <a:t>mmol</a:t>
                </a:r>
                <a:r>
                  <a:rPr lang="cs-CZ" sz="1800" dirty="0">
                    <a:solidFill>
                      <a:schemeClr val="tx2"/>
                    </a:solidFill>
                    <a:ea typeface="Cambria Math"/>
                  </a:rPr>
                  <a:t>/l. </a:t>
                </a:r>
                <a:endParaRPr lang="cs-CZ" sz="1800" i="1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cs-CZ" sz="2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1800" b="1" dirty="0"/>
                  <a:t>Klasick</a:t>
                </a:r>
                <a:r>
                  <a:rPr lang="cs-CZ" sz="1800" b="1" dirty="0"/>
                  <a:t>ý test:</a:t>
                </a:r>
              </a:p>
              <a:p>
                <a:pPr marL="0" indent="0">
                  <a:buNone/>
                </a:pPr>
                <a:r>
                  <a:rPr lang="cs-CZ" sz="1800" dirty="0">
                    <a:latin typeface="Cambria Math" panose="02040503050406030204" pitchFamily="18" charset="0"/>
                  </a:rPr>
                  <a:t>ad1)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cs-CZ" sz="18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cs-CZ" sz="1800" i="1">
                        <a:latin typeface="Cambria Math"/>
                      </a:rPr>
                      <m:t>: </m:t>
                    </m:r>
                    <m:r>
                      <a:rPr lang="cs-CZ" sz="1800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cs-CZ" sz="1800" i="1">
                        <a:latin typeface="Cambria Math"/>
                        <a:ea typeface="Cambria Math"/>
                      </a:rPr>
                      <m:t>=4,7</m:t>
                    </m:r>
                    <m:r>
                      <a:rPr lang="en-US" sz="1800">
                        <a:latin typeface="Cambria Math" panose="02040503050406030204" pitchFamily="18" charset="0"/>
                        <a:ea typeface="Cambria Math"/>
                      </a:rPr>
                      <m:t>;</m:t>
                    </m:r>
                  </m:oMath>
                </a14:m>
                <a:r>
                  <a:rPr lang="en-US" sz="1800" dirty="0">
                    <a:ea typeface="Cambria Math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cs-CZ" sz="1800" i="1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cs-CZ" sz="1800" i="1">
                        <a:latin typeface="Cambria Math"/>
                      </a:rPr>
                      <m:t>: </m:t>
                    </m:r>
                    <m:r>
                      <a:rPr lang="cs-CZ" sz="1800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/>
                      </a:rPr>
                      <m:t>&gt;</m:t>
                    </m:r>
                    <m:r>
                      <a:rPr lang="cs-CZ" sz="1800" i="1">
                        <a:latin typeface="Cambria Math"/>
                        <a:ea typeface="Cambria Math"/>
                      </a:rPr>
                      <m:t>4,7</m:t>
                    </m:r>
                  </m:oMath>
                </a14:m>
                <a:r>
                  <a:rPr lang="cs-CZ" sz="1800" dirty="0"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1800" dirty="0">
                    <a:ea typeface="Cambria Math"/>
                  </a:rPr>
                  <a:t>a</a:t>
                </a:r>
                <a:r>
                  <a:rPr lang="cs-CZ" sz="1800" dirty="0">
                    <a:ea typeface="Cambria Math"/>
                  </a:rPr>
                  <a:t>d2) </a:t>
                </a:r>
                <a14:m>
                  <m:oMath xmlns:m="http://schemas.openxmlformats.org/officeDocument/2006/math">
                    <m:r>
                      <a:rPr lang="cs-CZ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cs-CZ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=0,05 </m:t>
                    </m:r>
                  </m:oMath>
                </a14:m>
                <a:r>
                  <a:rPr lang="cs-CZ" sz="1800" dirty="0"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:r>
                  <a:rPr lang="cs-CZ" sz="1800" dirty="0">
                    <a:ea typeface="Cambria Math"/>
                  </a:rPr>
                  <a:t>a</a:t>
                </a:r>
                <a:r>
                  <a:rPr lang="en-US" sz="1800" dirty="0">
                    <a:ea typeface="Cambria Math"/>
                  </a:rPr>
                  <a:t>d3</a:t>
                </a:r>
                <a:r>
                  <a:rPr lang="cs-CZ" sz="1800" dirty="0">
                    <a:ea typeface="Cambria Math"/>
                  </a:rPr>
                  <a:t>) </a:t>
                </a:r>
                <a14:m>
                  <m:oMath xmlns:m="http://schemas.openxmlformats.org/officeDocument/2006/math">
                    <m:r>
                      <a:rPr lang="cs-CZ" sz="18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800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  <m:r>
                      <a:rPr lang="cs-CZ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cs-CZ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den>
                    </m:f>
                    <m:rad>
                      <m:radPr>
                        <m:degHide m:val="on"/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1800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cs-CZ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;1</m:t>
                    </m:r>
                    <m:r>
                      <a:rPr lang="cs-CZ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sz="1800" dirty="0">
                    <a:ea typeface="Cambria Math"/>
                  </a:rPr>
                  <a:t>    (tzv. </a:t>
                </a:r>
                <a:r>
                  <a:rPr lang="cs-CZ" sz="1800" b="1" dirty="0">
                    <a:ea typeface="Cambria Math"/>
                  </a:rPr>
                  <a:t>z-test</a:t>
                </a:r>
                <a:r>
                  <a:rPr lang="cs-CZ" sz="1800" dirty="0">
                    <a:ea typeface="Cambria Math"/>
                  </a:rPr>
                  <a:t>)</a:t>
                </a:r>
              </a:p>
              <a:p>
                <a:pPr marL="0" indent="0">
                  <a:buNone/>
                </a:pPr>
                <a:r>
                  <a:rPr lang="cs-CZ" sz="1800" dirty="0">
                    <a:ea typeface="Cambria Math"/>
                  </a:rPr>
                  <a:t>ad4) Předpoklady:   normalita  </a:t>
                </a:r>
                <a:r>
                  <a:rPr lang="cs-CZ" sz="1800" dirty="0">
                    <a:solidFill>
                      <a:schemeClr val="accent6"/>
                    </a:solidFill>
                    <a:ea typeface="Cambria Math"/>
                    <a:sym typeface="Wingdings" panose="05000000000000000000" pitchFamily="2" charset="2"/>
                  </a:rPr>
                  <a:t></a:t>
                </a:r>
                <a:endParaRPr lang="cs-CZ" sz="1800" dirty="0">
                  <a:solidFill>
                    <a:schemeClr val="accent6"/>
                  </a:solidFill>
                  <a:ea typeface="Cambria Math"/>
                </a:endParaRPr>
              </a:p>
              <a:p>
                <a:pPr marL="0" indent="0">
                  <a:buNone/>
                </a:pPr>
                <a:r>
                  <a:rPr lang="cs-CZ" sz="1800" dirty="0">
                    <a:ea typeface="Cambria Math"/>
                  </a:rPr>
                  <a:t>                                    známe </a:t>
                </a:r>
                <a14:m>
                  <m:oMath xmlns:m="http://schemas.openxmlformats.org/officeDocument/2006/math">
                    <m:r>
                      <a:rPr lang="cs-CZ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cs-CZ" sz="1800" dirty="0">
                    <a:ea typeface="Cambria Math"/>
                    <a:sym typeface="Wingdings" panose="05000000000000000000" pitchFamily="2" charset="2"/>
                  </a:rPr>
                  <a:t>    </a:t>
                </a:r>
                <a:r>
                  <a:rPr lang="cs-CZ" sz="1800" dirty="0">
                    <a:solidFill>
                      <a:schemeClr val="accent6"/>
                    </a:solidFill>
                    <a:ea typeface="Cambria Math"/>
                    <a:sym typeface="Wingdings" panose="05000000000000000000" pitchFamily="2" charset="2"/>
                  </a:rPr>
                  <a:t></a:t>
                </a:r>
              </a:p>
              <a:p>
                <a:pPr marL="0" indent="0">
                  <a:buNone/>
                </a:pPr>
                <a:r>
                  <a:rPr lang="cs-CZ" sz="1800" dirty="0">
                    <a:ea typeface="Cambria Math"/>
                    <a:sym typeface="Wingdings" panose="05000000000000000000" pitchFamily="2" charset="2"/>
                  </a:rPr>
                  <a:t>ad5)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1800" i="1" smtClean="0">
                            <a:latin typeface="Cambria Math" panose="02040503050406030204" pitchFamily="18" charset="0"/>
                            <a:ea typeface="Cambria Math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/>
                            <a:sym typeface="Wingdings" panose="05000000000000000000" pitchFamily="2" charset="2"/>
                          </a:rPr>
                          <m:t>𝑊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/>
                            <a:sym typeface="Wingdings" panose="05000000000000000000" pitchFamily="2" charset="2"/>
                          </a:rPr>
                          <m:t>∗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  <a:ea typeface="Cambria Math"/>
                        <a:sym typeface="Wingdings" panose="05000000000000000000" pitchFamily="2" charset="2"/>
                      </a:rPr>
                      <m:t>=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/>
                            <a:sym typeface="Wingdings" panose="05000000000000000000" pitchFamily="2" charset="2"/>
                          </a:rPr>
                          <m:t>1,64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/>
                            <a:sym typeface="Wingdings" panose="05000000000000000000" pitchFamily="2" charset="2"/>
                          </a:rPr>
                          <m:t>;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∞</m:t>
                        </m:r>
                      </m:e>
                    </m:d>
                  </m:oMath>
                </a14:m>
                <a:endParaRPr lang="en-US" sz="1800" dirty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ea typeface="Cambria Math"/>
                  </a:rPr>
                  <a:t>ad6</a:t>
                </a:r>
                <a:r>
                  <a:rPr lang="cs-CZ" sz="1800" dirty="0">
                    <a:ea typeface="Cambria Math"/>
                  </a:rPr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𝑂𝐵𝑆</m:t>
                        </m:r>
                      </m:sub>
                    </m:sSub>
                    <m:r>
                      <a:rPr lang="cs-CZ" sz="1800" b="0" i="1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cs-CZ" sz="18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800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  <m:r>
                      <a:rPr lang="cs-CZ" sz="1800" b="1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5,4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4,7</m:t>
                        </m:r>
                      </m:num>
                      <m:den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ad>
                      <m:radPr>
                        <m:degHide m:val="on"/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  <m:r>
                      <a:rPr lang="cs-CZ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cs-CZ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0,738</m:t>
                    </m:r>
                  </m:oMath>
                </a14:m>
                <a:endParaRPr lang="cs-CZ" sz="1800" dirty="0">
                  <a:ea typeface="Cambria Math"/>
                </a:endParaRPr>
              </a:p>
            </p:txBody>
          </p:sp>
        </mc:Choice>
        <mc:Fallback xmlns="">
          <p:sp>
            <p:nvSpPr>
              <p:cNvPr id="14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  <a:blipFill>
                <a:blip r:embed="rId2"/>
                <a:stretch>
                  <a:fillRect l="-438" t="-1263" r="-32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Obrázek 9">
            <a:extLst>
              <a:ext uri="{FF2B5EF4-FFF2-40B4-BE49-F238E27FC236}">
                <a16:creationId xmlns:a16="http://schemas.microsoft.com/office/drawing/2014/main" id="{B50EF8AE-27D9-4ADA-AEBB-60F44F19A1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2"/>
          <a:stretch/>
        </p:blipFill>
        <p:spPr>
          <a:xfrm>
            <a:off x="6485106" y="3062114"/>
            <a:ext cx="5319982" cy="336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1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testování hypotéz a </a:t>
            </a:r>
            <a:r>
              <a:rPr lang="cs-CZ" dirty="0" err="1"/>
              <a:t>jednovýběrové</a:t>
            </a:r>
            <a:r>
              <a:rPr lang="cs-CZ" dirty="0"/>
              <a:t> testy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</a:t>
            </a:fld>
            <a:r>
              <a:rPr lang="cs-CZ" dirty="0"/>
              <a:t> / 74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Testování hypotéz</a:t>
            </a:r>
          </a:p>
        </p:txBody>
      </p:sp>
      <p:sp>
        <p:nvSpPr>
          <p:cNvPr id="14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4830763"/>
          </a:xfrm>
        </p:spPr>
        <p:txBody>
          <a:bodyPr>
            <a:normAutofit/>
          </a:bodyPr>
          <a:lstStyle/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b="1" dirty="0"/>
              <a:t>Statistická hypotéza </a:t>
            </a:r>
            <a:r>
              <a:rPr lang="cs-CZ" dirty="0"/>
              <a:t>je…</a:t>
            </a:r>
          </a:p>
          <a:p>
            <a:pPr marL="226800" indent="0">
              <a:buClr>
                <a:srgbClr val="00A499"/>
              </a:buClr>
              <a:buNone/>
            </a:pPr>
            <a:r>
              <a:rPr lang="cs-CZ" dirty="0"/>
              <a:t>předpoklad (tvrzení) o rozdělení náhodné veličiny.</a:t>
            </a:r>
          </a:p>
          <a:p>
            <a:pPr marL="226800" indent="0">
              <a:buClr>
                <a:srgbClr val="00A499"/>
              </a:buClr>
              <a:buNone/>
            </a:pPr>
            <a:r>
              <a:rPr lang="cs-CZ" dirty="0"/>
              <a:t>(Např. Průměrná životnost jisté součástky je delší než 2 roky.)</a:t>
            </a:r>
          </a:p>
          <a:p>
            <a:pPr lvl="1"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b="1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b="1" dirty="0"/>
              <a:t>Základní typy statistických hypotéz</a:t>
            </a:r>
          </a:p>
          <a:p>
            <a:pPr marL="432000" lvl="1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b="1" dirty="0"/>
              <a:t>parametrické </a:t>
            </a:r>
            <a:r>
              <a:rPr lang="cs-CZ" dirty="0"/>
              <a:t>(tvrzení o parametru / parametrech populace) - </a:t>
            </a:r>
            <a:r>
              <a:rPr lang="cs-CZ" dirty="0" err="1"/>
              <a:t>jednovýběrové</a:t>
            </a:r>
            <a:r>
              <a:rPr lang="cs-CZ" dirty="0"/>
              <a:t>, </a:t>
            </a:r>
            <a:r>
              <a:rPr lang="cs-CZ" dirty="0" err="1"/>
              <a:t>dvouvýběrové</a:t>
            </a:r>
            <a:r>
              <a:rPr lang="cs-CZ" dirty="0"/>
              <a:t> (srovnávací) a </a:t>
            </a:r>
            <a:r>
              <a:rPr lang="cs-CZ" dirty="0" err="1"/>
              <a:t>vícevýběrové</a:t>
            </a:r>
            <a:r>
              <a:rPr lang="cs-CZ" dirty="0"/>
              <a:t> testy</a:t>
            </a:r>
          </a:p>
          <a:p>
            <a:pPr marL="432000" lvl="1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b="1" dirty="0"/>
              <a:t>neparametrické </a:t>
            </a:r>
            <a:r>
              <a:rPr lang="cs-CZ" dirty="0"/>
              <a:t>(tvrzení o jiných vlastnostech rozdělení náhodné veličiny než o jejich parametrech) – např. o typu rozdělení náhodné veličiny, o nezávislosti náhodných veličin, ... </a:t>
            </a: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b="1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b="1" dirty="0"/>
              <a:t>Efekt </a:t>
            </a:r>
            <a:r>
              <a:rPr lang="cs-CZ" dirty="0"/>
              <a:t>je …</a:t>
            </a:r>
          </a:p>
          <a:p>
            <a:pPr marL="203400" indent="0">
              <a:lnSpc>
                <a:spcPct val="100000"/>
              </a:lnSpc>
              <a:buClr>
                <a:schemeClr val="tx1"/>
              </a:buClr>
              <a:buNone/>
            </a:pPr>
            <a:r>
              <a:rPr lang="cs-CZ" dirty="0"/>
              <a:t>rozdíl (resp. poměr) parametru náhodné veličiny a jeho očekávané hodnoty, popřípadě rozdíl (resp. poměr) parametrů náhodných veličin.</a:t>
            </a:r>
            <a:endParaRPr lang="cs-CZ" b="1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75027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testování hypotéz a </a:t>
            </a:r>
            <a:r>
              <a:rPr lang="cs-CZ" dirty="0" err="1"/>
              <a:t>jednovýběrové</a:t>
            </a:r>
            <a:r>
              <a:rPr lang="cs-CZ" dirty="0"/>
              <a:t> testy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60</a:t>
            </a:fld>
            <a:r>
              <a:rPr lang="cs-CZ" dirty="0"/>
              <a:t> / 74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s hladinou cholesterolu – alternativní přístup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1800" b="1" dirty="0">
                    <a:solidFill>
                      <a:schemeClr val="tx2"/>
                    </a:solidFill>
                  </a:rPr>
                  <a:t>Příklad</a:t>
                </a:r>
                <a:r>
                  <a:rPr lang="cs-CZ" sz="1800" dirty="0">
                    <a:solidFill>
                      <a:schemeClr val="tx2"/>
                    </a:solidFill>
                  </a:rPr>
                  <a:t>: </a:t>
                </a:r>
                <a:r>
                  <a:rPr lang="cs-CZ" sz="1800" dirty="0">
                    <a:solidFill>
                      <a:schemeClr val="tx2"/>
                    </a:solidFill>
                    <a:ea typeface="Cambria Math"/>
                  </a:rPr>
                  <a:t>Chceme na 5% hladině významnosti ověřit, zda v MSK je střední hl. cholesterolu st. Významně vyšší než v literatuře uváděných 4,7 </a:t>
                </a:r>
                <a:r>
                  <a:rPr lang="cs-CZ" sz="1800" dirty="0" err="1">
                    <a:solidFill>
                      <a:schemeClr val="tx2"/>
                    </a:solidFill>
                    <a:ea typeface="Cambria Math"/>
                  </a:rPr>
                  <a:t>mmol</a:t>
                </a:r>
                <a:r>
                  <a:rPr lang="cs-CZ" sz="1800" dirty="0">
                    <a:solidFill>
                      <a:schemeClr val="tx2"/>
                    </a:solidFill>
                    <a:ea typeface="Cambria Math"/>
                  </a:rPr>
                  <a:t>/l. Víme, že směrodatná odchylka hladin cholesterolu v krvi pacientu je 3,0 </a:t>
                </a:r>
                <a:r>
                  <a:rPr lang="cs-CZ" sz="1800" dirty="0" err="1">
                    <a:solidFill>
                      <a:schemeClr val="tx2"/>
                    </a:solidFill>
                    <a:ea typeface="Cambria Math"/>
                  </a:rPr>
                  <a:t>mmol</a:t>
                </a:r>
                <a:r>
                  <a:rPr lang="cs-CZ" sz="1800" dirty="0">
                    <a:solidFill>
                      <a:schemeClr val="tx2"/>
                    </a:solidFill>
                    <a:ea typeface="Cambria Math"/>
                  </a:rPr>
                  <a:t>/l. Zároveň předpokládáme, že hladinu cholesterolu v krvi pacientu lze modelovat normálním rozdělením. Na náhodném výběru 10 pacientů jsme zjistili průměrnou hl. cholesterolu 5,4 </a:t>
                </a:r>
                <a:r>
                  <a:rPr lang="cs-CZ" sz="1800" dirty="0" err="1">
                    <a:solidFill>
                      <a:schemeClr val="tx2"/>
                    </a:solidFill>
                    <a:ea typeface="Cambria Math"/>
                  </a:rPr>
                  <a:t>mmol</a:t>
                </a:r>
                <a:r>
                  <a:rPr lang="cs-CZ" sz="1800" dirty="0">
                    <a:solidFill>
                      <a:schemeClr val="tx2"/>
                    </a:solidFill>
                    <a:ea typeface="Cambria Math"/>
                  </a:rPr>
                  <a:t>/l. </a:t>
                </a:r>
                <a:endParaRPr lang="cs-CZ" sz="1800" i="1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cs-CZ" sz="2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1800" b="1" dirty="0"/>
                  <a:t>Klasick</a:t>
                </a:r>
                <a:r>
                  <a:rPr lang="cs-CZ" sz="1800" b="1" dirty="0"/>
                  <a:t>ý test:</a:t>
                </a:r>
              </a:p>
              <a:p>
                <a:pPr marL="0" indent="0">
                  <a:buNone/>
                </a:pPr>
                <a:r>
                  <a:rPr lang="cs-CZ" sz="1800" dirty="0">
                    <a:latin typeface="Cambria Math" panose="02040503050406030204" pitchFamily="18" charset="0"/>
                  </a:rPr>
                  <a:t>ad1)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cs-CZ" sz="18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cs-CZ" sz="1800" i="1">
                        <a:latin typeface="Cambria Math"/>
                      </a:rPr>
                      <m:t>: </m:t>
                    </m:r>
                    <m:r>
                      <a:rPr lang="cs-CZ" sz="1800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cs-CZ" sz="1800" i="1">
                        <a:latin typeface="Cambria Math"/>
                        <a:ea typeface="Cambria Math"/>
                      </a:rPr>
                      <m:t>=4,7</m:t>
                    </m:r>
                    <m:r>
                      <a:rPr lang="en-US" sz="1800">
                        <a:latin typeface="Cambria Math" panose="02040503050406030204" pitchFamily="18" charset="0"/>
                        <a:ea typeface="Cambria Math"/>
                      </a:rPr>
                      <m:t>;</m:t>
                    </m:r>
                  </m:oMath>
                </a14:m>
                <a:r>
                  <a:rPr lang="en-US" sz="1800" dirty="0">
                    <a:ea typeface="Cambria Math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cs-CZ" sz="1800" i="1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cs-CZ" sz="1800" i="1">
                        <a:latin typeface="Cambria Math"/>
                      </a:rPr>
                      <m:t>: </m:t>
                    </m:r>
                    <m:r>
                      <a:rPr lang="cs-CZ" sz="1800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/>
                      </a:rPr>
                      <m:t>&gt;</m:t>
                    </m:r>
                    <m:r>
                      <a:rPr lang="cs-CZ" sz="1800" i="1">
                        <a:latin typeface="Cambria Math"/>
                        <a:ea typeface="Cambria Math"/>
                      </a:rPr>
                      <m:t>4,7</m:t>
                    </m:r>
                  </m:oMath>
                </a14:m>
                <a:r>
                  <a:rPr lang="cs-CZ" sz="1800" dirty="0"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1800" dirty="0">
                    <a:ea typeface="Cambria Math"/>
                  </a:rPr>
                  <a:t>a</a:t>
                </a:r>
                <a:r>
                  <a:rPr lang="cs-CZ" sz="1800" dirty="0">
                    <a:ea typeface="Cambria Math"/>
                  </a:rPr>
                  <a:t>d2) </a:t>
                </a:r>
                <a14:m>
                  <m:oMath xmlns:m="http://schemas.openxmlformats.org/officeDocument/2006/math">
                    <m:r>
                      <a:rPr lang="cs-CZ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cs-CZ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=0,05 </m:t>
                    </m:r>
                  </m:oMath>
                </a14:m>
                <a:r>
                  <a:rPr lang="cs-CZ" sz="1800" dirty="0"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:r>
                  <a:rPr lang="cs-CZ" sz="1800" dirty="0">
                    <a:ea typeface="Cambria Math"/>
                  </a:rPr>
                  <a:t>a</a:t>
                </a:r>
                <a:r>
                  <a:rPr lang="en-US" sz="1800" dirty="0">
                    <a:ea typeface="Cambria Math"/>
                  </a:rPr>
                  <a:t>d3</a:t>
                </a:r>
                <a:r>
                  <a:rPr lang="cs-CZ" sz="1800" dirty="0">
                    <a:ea typeface="Cambria Math"/>
                  </a:rPr>
                  <a:t>) </a:t>
                </a:r>
                <a14:m>
                  <m:oMath xmlns:m="http://schemas.openxmlformats.org/officeDocument/2006/math">
                    <m:r>
                      <a:rPr lang="cs-CZ" sz="18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800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  <m:r>
                      <a:rPr lang="cs-CZ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cs-CZ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den>
                    </m:f>
                    <m:rad>
                      <m:radPr>
                        <m:degHide m:val="on"/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1800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cs-CZ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;1</m:t>
                    </m:r>
                    <m:r>
                      <a:rPr lang="cs-CZ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sz="1800" dirty="0">
                    <a:ea typeface="Cambria Math"/>
                  </a:rPr>
                  <a:t>    (tzv. </a:t>
                </a:r>
                <a:r>
                  <a:rPr lang="cs-CZ" sz="1800" b="1" dirty="0">
                    <a:ea typeface="Cambria Math"/>
                  </a:rPr>
                  <a:t>z-test</a:t>
                </a:r>
                <a:r>
                  <a:rPr lang="cs-CZ" sz="1800" dirty="0">
                    <a:ea typeface="Cambria Math"/>
                  </a:rPr>
                  <a:t>)</a:t>
                </a:r>
              </a:p>
              <a:p>
                <a:pPr marL="0" indent="0">
                  <a:buNone/>
                </a:pPr>
                <a:r>
                  <a:rPr lang="cs-CZ" sz="1800" dirty="0">
                    <a:ea typeface="Cambria Math"/>
                  </a:rPr>
                  <a:t>ad4) Předpoklady:   normalita  </a:t>
                </a:r>
                <a:r>
                  <a:rPr lang="cs-CZ" sz="1800" dirty="0">
                    <a:solidFill>
                      <a:schemeClr val="accent6"/>
                    </a:solidFill>
                    <a:ea typeface="Cambria Math"/>
                    <a:sym typeface="Wingdings" panose="05000000000000000000" pitchFamily="2" charset="2"/>
                  </a:rPr>
                  <a:t></a:t>
                </a:r>
                <a:endParaRPr lang="cs-CZ" sz="1800" dirty="0">
                  <a:solidFill>
                    <a:schemeClr val="accent6"/>
                  </a:solidFill>
                  <a:ea typeface="Cambria Math"/>
                </a:endParaRPr>
              </a:p>
              <a:p>
                <a:pPr marL="0" indent="0">
                  <a:buNone/>
                </a:pPr>
                <a:r>
                  <a:rPr lang="cs-CZ" sz="1800" dirty="0">
                    <a:ea typeface="Cambria Math"/>
                  </a:rPr>
                  <a:t>                                    známe </a:t>
                </a:r>
                <a14:m>
                  <m:oMath xmlns:m="http://schemas.openxmlformats.org/officeDocument/2006/math">
                    <m:r>
                      <a:rPr lang="cs-CZ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cs-CZ" sz="1800" dirty="0">
                    <a:ea typeface="Cambria Math"/>
                    <a:sym typeface="Wingdings" panose="05000000000000000000" pitchFamily="2" charset="2"/>
                  </a:rPr>
                  <a:t>    </a:t>
                </a:r>
                <a:r>
                  <a:rPr lang="cs-CZ" sz="1800" dirty="0">
                    <a:solidFill>
                      <a:schemeClr val="accent6"/>
                    </a:solidFill>
                    <a:ea typeface="Cambria Math"/>
                    <a:sym typeface="Wingdings" panose="05000000000000000000" pitchFamily="2" charset="2"/>
                  </a:rPr>
                  <a:t></a:t>
                </a:r>
              </a:p>
              <a:p>
                <a:pPr marL="0" indent="0">
                  <a:buNone/>
                </a:pPr>
                <a:r>
                  <a:rPr lang="cs-CZ" sz="1800" dirty="0">
                    <a:ea typeface="Cambria Math"/>
                    <a:sym typeface="Wingdings" panose="05000000000000000000" pitchFamily="2" charset="2"/>
                  </a:rPr>
                  <a:t>ad5)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1800" i="1" smtClean="0">
                            <a:latin typeface="Cambria Math" panose="02040503050406030204" pitchFamily="18" charset="0"/>
                            <a:ea typeface="Cambria Math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/>
                            <a:sym typeface="Wingdings" panose="05000000000000000000" pitchFamily="2" charset="2"/>
                          </a:rPr>
                          <m:t>𝑊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/>
                            <a:sym typeface="Wingdings" panose="05000000000000000000" pitchFamily="2" charset="2"/>
                          </a:rPr>
                          <m:t>∗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  <a:ea typeface="Cambria Math"/>
                        <a:sym typeface="Wingdings" panose="05000000000000000000" pitchFamily="2" charset="2"/>
                      </a:rPr>
                      <m:t>=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/>
                            <a:sym typeface="Wingdings" panose="05000000000000000000" pitchFamily="2" charset="2"/>
                          </a:rPr>
                          <m:t>1,64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/>
                            <a:sym typeface="Wingdings" panose="05000000000000000000" pitchFamily="2" charset="2"/>
                          </a:rPr>
                          <m:t>;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∞</m:t>
                        </m:r>
                      </m:e>
                    </m:d>
                  </m:oMath>
                </a14:m>
                <a:endParaRPr lang="en-US" sz="1800" dirty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ea typeface="Cambria Math"/>
                  </a:rPr>
                  <a:t>ad6</a:t>
                </a:r>
                <a:r>
                  <a:rPr lang="cs-CZ" sz="1800" dirty="0">
                    <a:ea typeface="Cambria Math"/>
                  </a:rPr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𝑂𝐵𝑆</m:t>
                        </m:r>
                      </m:sub>
                    </m:sSub>
                    <m:r>
                      <a:rPr lang="cs-CZ" sz="1800" b="0" i="1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cs-CZ" sz="18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800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  <m:r>
                      <a:rPr lang="cs-CZ" sz="1800" b="1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5,4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4,7</m:t>
                        </m:r>
                      </m:num>
                      <m:den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ad>
                      <m:radPr>
                        <m:degHide m:val="on"/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  <m:r>
                      <a:rPr lang="cs-CZ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cs-CZ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0,738</m:t>
                    </m:r>
                  </m:oMath>
                </a14:m>
                <a:endParaRPr lang="cs-CZ" sz="1800" dirty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cs-CZ" sz="1800" dirty="0">
                    <a:ea typeface="Cambria Math"/>
                  </a:rPr>
                  <a:t>ad7)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 panose="02040503050406030204" pitchFamily="18" charset="0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cs-CZ" sz="1800" i="1">
                            <a:latin typeface="Cambria Math" panose="02040503050406030204" pitchFamily="18" charset="0"/>
                            <a:ea typeface="Cambria Math"/>
                          </a:rPr>
                          <m:t>𝑂𝐵𝑆</m:t>
                        </m:r>
                      </m:sub>
                    </m:sSub>
                    <m:r>
                      <a:rPr lang="cs-CZ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sSup>
                      <m:sSupPr>
                        <m:ctrlPr>
                          <a:rPr lang="cs-CZ" sz="1800" i="1">
                            <a:latin typeface="Cambria Math" panose="02040503050406030204" pitchFamily="18" charset="0"/>
                            <a:ea typeface="Cambria Math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cs-CZ" sz="1800" i="1">
                            <a:latin typeface="Cambria Math" panose="02040503050406030204" pitchFamily="18" charset="0"/>
                            <a:ea typeface="Cambria Math"/>
                            <a:sym typeface="Wingdings" panose="05000000000000000000" pitchFamily="2" charset="2"/>
                          </a:rPr>
                          <m:t>𝑊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mbria Math"/>
                            <a:sym typeface="Wingdings" panose="05000000000000000000" pitchFamily="2" charset="2"/>
                          </a:rPr>
                          <m:t>∗</m:t>
                        </m:r>
                      </m:sup>
                    </m:sSup>
                  </m:oMath>
                </a14:m>
                <a:r>
                  <a:rPr lang="cs-CZ" sz="1800" dirty="0">
                    <a:ea typeface="Cambria Math"/>
                  </a:rPr>
                  <a:t>, tj. na hladině významnosti 0,05</a:t>
                </a:r>
              </a:p>
              <a:p>
                <a:pPr marL="0" indent="0">
                  <a:buNone/>
                </a:pPr>
                <a:r>
                  <a:rPr lang="cs-CZ" sz="1800" dirty="0">
                    <a:ea typeface="Cambria Math"/>
                  </a:rPr>
                  <a:t>         nelze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cs-CZ" sz="18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sz="1800" dirty="0">
                    <a:ea typeface="Cambria Math"/>
                  </a:rPr>
                  <a:t> zamítnout.</a:t>
                </a:r>
              </a:p>
            </p:txBody>
          </p:sp>
        </mc:Choice>
        <mc:Fallback xmlns="">
          <p:sp>
            <p:nvSpPr>
              <p:cNvPr id="14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  <a:blipFill>
                <a:blip r:embed="rId2"/>
                <a:stretch>
                  <a:fillRect l="-438" t="-1263" r="-329" b="-984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Obrázek 8">
            <a:extLst>
              <a:ext uri="{FF2B5EF4-FFF2-40B4-BE49-F238E27FC236}">
                <a16:creationId xmlns:a16="http://schemas.microsoft.com/office/drawing/2014/main" id="{7F7787BF-02E6-4AA2-9D21-54441C9F1B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9"/>
          <a:stretch/>
        </p:blipFill>
        <p:spPr>
          <a:xfrm>
            <a:off x="6459166" y="3062114"/>
            <a:ext cx="5328252" cy="336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26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testování hypotéz a </a:t>
            </a:r>
            <a:r>
              <a:rPr lang="cs-CZ" dirty="0" err="1"/>
              <a:t>jednovýběrové</a:t>
            </a:r>
            <a:r>
              <a:rPr lang="cs-CZ" dirty="0"/>
              <a:t> testy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61</a:t>
            </a:fld>
            <a:r>
              <a:rPr lang="cs-CZ" dirty="0"/>
              <a:t> / 74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Jak postupovat při testování hypotéz?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6" y="1346200"/>
                <a:ext cx="11354083" cy="4830763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cs-CZ" b="1" u="sng" dirty="0"/>
                  <a:t>Čistý test významnosti</a:t>
                </a:r>
                <a:r>
                  <a:rPr lang="cs-CZ" dirty="0"/>
                  <a:t>:</a:t>
                </a:r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2100" dirty="0">
                    <a:solidFill>
                      <a:schemeClr val="tx1"/>
                    </a:solidFill>
                  </a:rPr>
                  <a:t>Formulujeme </a:t>
                </a:r>
                <a:r>
                  <a:rPr lang="cs-CZ" sz="2100" b="1" dirty="0">
                    <a:solidFill>
                      <a:schemeClr val="tx1"/>
                    </a:solidFill>
                  </a:rPr>
                  <a:t>nulovou a alternativní hypotézu</a:t>
                </a:r>
                <a:r>
                  <a:rPr lang="cs-CZ" sz="2100" dirty="0">
                    <a:solidFill>
                      <a:schemeClr val="tx1"/>
                    </a:solidFill>
                  </a:rPr>
                  <a:t>.</a:t>
                </a:r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2100" dirty="0">
                    <a:solidFill>
                      <a:schemeClr val="tx1"/>
                    </a:solidFill>
                  </a:rPr>
                  <a:t>Stanovíme </a:t>
                </a:r>
                <a:r>
                  <a:rPr lang="cs-CZ" sz="2100" b="1" dirty="0">
                    <a:solidFill>
                      <a:schemeClr val="tx1"/>
                    </a:solidFill>
                  </a:rPr>
                  <a:t>hladinu významnosti </a:t>
                </a:r>
                <a:r>
                  <a:rPr lang="cs-CZ" sz="2100" dirty="0">
                    <a:solidFill>
                      <a:schemeClr val="tx1"/>
                    </a:solidFill>
                  </a:rPr>
                  <a:t>(p-st chyby I. druhu).</a:t>
                </a:r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2100" dirty="0">
                    <a:solidFill>
                      <a:schemeClr val="tx1"/>
                    </a:solidFill>
                  </a:rPr>
                  <a:t>Zvolíme tzv. </a:t>
                </a:r>
                <a:r>
                  <a:rPr lang="cs-CZ" sz="2100" b="1" dirty="0">
                    <a:solidFill>
                      <a:schemeClr val="tx1"/>
                    </a:solidFill>
                  </a:rPr>
                  <a:t>testovou statistiku</a:t>
                </a:r>
                <a:r>
                  <a:rPr lang="cs-CZ" sz="2100" dirty="0">
                    <a:solidFill>
                      <a:schemeClr val="tx1"/>
                    </a:solidFill>
                  </a:rPr>
                  <a:t>, tj. výběrovou charakteristiku, jejíž rozdělení závisí na testovaném parametru </a:t>
                </a:r>
                <a14:m>
                  <m:oMath xmlns:m="http://schemas.openxmlformats.org/officeDocument/2006/math">
                    <m:r>
                      <a:rPr lang="cs-CZ" sz="21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𝜃</m:t>
                    </m:r>
                    <m:r>
                      <a:rPr lang="cs-CZ" sz="21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r>
                  <a:rPr lang="cs-CZ" sz="2100" dirty="0">
                    <a:solidFill>
                      <a:schemeClr val="tx1"/>
                    </a:solidFill>
                  </a:rPr>
                  <a:t> </a:t>
                </a:r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2100" dirty="0">
                    <a:solidFill>
                      <a:schemeClr val="tx1"/>
                    </a:solidFill>
                  </a:rPr>
                  <a:t>Ověříme </a:t>
                </a:r>
                <a:r>
                  <a:rPr lang="cs-CZ" sz="2100" b="1" dirty="0">
                    <a:solidFill>
                      <a:schemeClr val="tx1"/>
                    </a:solidFill>
                  </a:rPr>
                  <a:t>předpoklady testu</a:t>
                </a:r>
                <a:r>
                  <a:rPr lang="cs-CZ" sz="2100" dirty="0">
                    <a:solidFill>
                      <a:schemeClr val="tx1"/>
                    </a:solidFill>
                  </a:rPr>
                  <a:t>!</a:t>
                </a:r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2100" dirty="0">
                    <a:solidFill>
                      <a:schemeClr val="tx1"/>
                    </a:solidFill>
                  </a:rPr>
                  <a:t>Na základě konkrétní realizace výběru určíme </a:t>
                </a:r>
                <a:r>
                  <a:rPr lang="cs-CZ" sz="2100" b="1" dirty="0">
                    <a:solidFill>
                      <a:schemeClr val="tx1"/>
                    </a:solidFill>
                  </a:rPr>
                  <a:t>pozorovanou hodnotu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1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1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cs-CZ" sz="21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𝑶𝑩𝑺</m:t>
                        </m:r>
                      </m:sub>
                    </m:sSub>
                    <m:r>
                      <a:rPr lang="cs-CZ" sz="2100" b="1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cs-CZ" sz="2100" b="1" dirty="0">
                    <a:solidFill>
                      <a:schemeClr val="tx1"/>
                    </a:solidFill>
                  </a:rPr>
                  <a:t>testové statistiky</a:t>
                </a:r>
                <a:r>
                  <a:rPr lang="cs-CZ" sz="2100" dirty="0">
                    <a:solidFill>
                      <a:schemeClr val="tx1"/>
                    </a:solidFill>
                  </a:rPr>
                  <a:t>.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2100" dirty="0"/>
                  <a:t>Vypočteme </a:t>
                </a:r>
                <a:r>
                  <a:rPr lang="cs-CZ" sz="2100" b="1" i="1" dirty="0"/>
                  <a:t>p</a:t>
                </a:r>
                <a:r>
                  <a:rPr lang="cs-CZ" sz="2100" b="1" dirty="0"/>
                  <a:t>-hodnotu </a:t>
                </a:r>
                <a:r>
                  <a:rPr lang="cs-CZ" sz="2100" dirty="0"/>
                  <a:t>(angl. „</a:t>
                </a:r>
                <a:r>
                  <a:rPr lang="cs-CZ" sz="2100" i="1" dirty="0"/>
                  <a:t>p</a:t>
                </a:r>
                <a:r>
                  <a:rPr lang="cs-CZ" sz="2100" dirty="0"/>
                  <a:t>-</a:t>
                </a:r>
                <a:r>
                  <a:rPr lang="cs-CZ" sz="2100" dirty="0" err="1"/>
                  <a:t>value</a:t>
                </a:r>
                <a:r>
                  <a:rPr lang="cs-CZ" sz="2100" dirty="0"/>
                  <a:t>“ nebo „</a:t>
                </a:r>
                <a:r>
                  <a:rPr lang="cs-CZ" sz="2100" dirty="0" err="1"/>
                  <a:t>significance</a:t>
                </a:r>
                <a:r>
                  <a:rPr lang="cs-CZ" sz="2100" dirty="0"/>
                  <a:t> </a:t>
                </a:r>
                <a:r>
                  <a:rPr lang="cs-CZ" sz="2100" dirty="0" err="1"/>
                  <a:t>level</a:t>
                </a:r>
                <a:r>
                  <a:rPr lang="cs-CZ" sz="2100" dirty="0"/>
                  <a:t>“).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2100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2100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2100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2100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2100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2100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2100" b="1" dirty="0"/>
                  <a:t>Rozhodneme</a:t>
                </a:r>
                <a:r>
                  <a:rPr lang="cs-CZ" sz="2100" dirty="0"/>
                  <a:t> o výsledku testu.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b="1" dirty="0"/>
              </a:p>
              <a:p>
                <a:endParaRPr lang="cs-CZ" b="1" dirty="0"/>
              </a:p>
            </p:txBody>
          </p:sp>
        </mc:Choice>
        <mc:Fallback xmlns="">
          <p:sp>
            <p:nvSpPr>
              <p:cNvPr id="14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6" y="1346200"/>
                <a:ext cx="11354083" cy="4830763"/>
              </a:xfrm>
              <a:blipFill>
                <a:blip r:embed="rId2"/>
                <a:stretch>
                  <a:fillRect l="-268" t="-16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ulka 1"/>
              <p:cNvGraphicFramePr>
                <a:graphicFrameLocks noGrp="1"/>
              </p:cNvGraphicFramePr>
              <p:nvPr/>
            </p:nvGraphicFramePr>
            <p:xfrm>
              <a:off x="2147746" y="3856404"/>
              <a:ext cx="8839422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28021">
                      <a:extLst>
                        <a:ext uri="{9D8B030D-6E8A-4147-A177-3AD203B41FA5}">
                          <a16:colId xmlns:a16="http://schemas.microsoft.com/office/drawing/2014/main" val="1090093737"/>
                        </a:ext>
                      </a:extLst>
                    </a:gridCol>
                    <a:gridCol w="5211401">
                      <a:extLst>
                        <a:ext uri="{9D8B030D-6E8A-4147-A177-3AD203B41FA5}">
                          <a16:colId xmlns:a16="http://schemas.microsoft.com/office/drawing/2014/main" val="14056827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:r>
                            <a:rPr lang="cs-CZ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Tvar alternativní hypotézy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6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6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</a:rPr>
                                    <m:t>𝑯</m:t>
                                  </m:r>
                                </m:e>
                                <m:sub>
                                  <m:r>
                                    <a:rPr lang="cs-CZ" sz="16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</a:rPr>
                                    <m:t>𝑨</m:t>
                                  </m:r>
                                </m:sub>
                              </m:sSub>
                            </m:oMath>
                          </a14:m>
                          <a:endParaRPr lang="cs-CZ" sz="1600" b="1" dirty="0">
                            <a:solidFill>
                              <a:schemeClr val="bg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A4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b="1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/>
                                  </a:rPr>
                                  <m:t>𝒑</m:t>
                                </m:r>
                                <m:r>
                                  <m:rPr>
                                    <m:nor/>
                                  </m:rPr>
                                  <a:rPr lang="cs-CZ" sz="1600" b="1">
                                    <a:solidFill>
                                      <a:schemeClr val="bg1"/>
                                    </a:solidFill>
                                    <a:effectLst/>
                                  </a:rPr>
                                  <m:t>−</m:t>
                                </m:r>
                                <m:r>
                                  <a:rPr lang="cs-CZ" sz="1600" b="1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/>
                                  </a:rPr>
                                  <m:t>𝒉𝒐𝒅𝒏𝒐𝒕𝒂</m:t>
                                </m:r>
                              </m:oMath>
                            </m:oMathPara>
                          </a14:m>
                          <a:endParaRPr lang="cs-CZ" sz="1600" b="1" dirty="0">
                            <a:solidFill>
                              <a:schemeClr val="bg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A49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06097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𝜃</m:t>
                                </m:r>
                                <m:r>
                                  <a:rPr lang="en-US" sz="1600" b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cs-CZ" sz="16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cs-CZ" sz="16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𝑝</m:t>
                                </m:r>
                                <m:r>
                                  <m:rPr>
                                    <m:nor/>
                                  </m:rPr>
                                  <a:rPr lang="cs-CZ" sz="1600" b="0">
                                    <a:solidFill>
                                      <a:schemeClr val="tx1"/>
                                    </a:solidFill>
                                    <a:effectLst/>
                                  </a:rPr>
                                  <m:t>−</m:t>
                                </m:r>
                                <m:r>
                                  <a:rPr lang="cs-CZ" sz="1600" b="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h𝑜𝑑𝑛𝑜𝑡𝑎</m:t>
                                </m:r>
                                <m:r>
                                  <a:rPr lang="cs-CZ" sz="1600" b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cs-CZ" sz="16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cs-CZ" sz="16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cs-CZ" sz="16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𝑂𝐵𝑆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643041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𝜃</m:t>
                                </m:r>
                                <m:r>
                                  <a:rPr lang="en-US" sz="1600" b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&gt;</m:t>
                                </m:r>
                                <m:sSub>
                                  <m:sSubPr>
                                    <m:ctrlPr>
                                      <a:rPr lang="cs-CZ" sz="16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cs-CZ" sz="16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𝑝</m:t>
                                </m:r>
                                <m:r>
                                  <m:rPr>
                                    <m:nor/>
                                  </m:rPr>
                                  <a:rPr lang="cs-CZ" sz="1600" b="0">
                                    <a:solidFill>
                                      <a:schemeClr val="tx1"/>
                                    </a:solidFill>
                                    <a:effectLst/>
                                  </a:rPr>
                                  <m:t>−</m:t>
                                </m:r>
                                <m:r>
                                  <a:rPr lang="cs-CZ" sz="1600" b="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h𝑜𝑑𝑛𝑜𝑡𝑎</m:t>
                                </m:r>
                                <m:r>
                                  <a:rPr lang="cs-CZ" sz="1600" b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cs-CZ" sz="16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cs-CZ" sz="16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cs-CZ" sz="16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cs-CZ" sz="16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𝑂𝐵𝑆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26559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𝜃</m:t>
                                </m:r>
                                <m:r>
                                  <a:rPr lang="en-US" sz="1600" b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≠</m:t>
                                </m:r>
                                <m:sSub>
                                  <m:sSubPr>
                                    <m:ctrlPr>
                                      <a:rPr lang="cs-CZ" sz="16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cs-CZ" sz="16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14:m>
                            <m:oMath xmlns:m="http://schemas.openxmlformats.org/officeDocument/2006/math">
                              <m:r>
                                <a:rPr lang="cs-CZ" sz="16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𝑝</m:t>
                              </m:r>
                              <m:r>
                                <m:rPr>
                                  <m:nor/>
                                </m:rPr>
                                <a:rPr lang="cs-CZ" sz="1600" b="0">
                                  <a:solidFill>
                                    <a:schemeClr val="tx1"/>
                                  </a:solidFill>
                                  <a:effectLst/>
                                </a:rPr>
                                <m:t>−</m:t>
                              </m:r>
                              <m:r>
                                <a:rPr lang="cs-CZ" sz="16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h𝑜𝑑𝑛𝑜𝑡𝑎</m:t>
                              </m:r>
                              <m:r>
                                <a:rPr lang="cs-CZ" sz="16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=</m:t>
                              </m:r>
                              <m:r>
                                <a:rPr lang="cs-CZ" sz="16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2</m:t>
                              </m:r>
                              <m:r>
                                <a:rPr lang="cs-CZ" sz="16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𝑚𝑖𝑛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cs-CZ" sz="1600" b="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1600" b="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cs-CZ" sz="1600" b="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</a:rPr>
                                            <m:t>𝑂𝐵𝑆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16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;</m:t>
                                  </m:r>
                                  <m:r>
                                    <a:rPr lang="en-US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cs-CZ" sz="16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cs-CZ" sz="1600" b="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1600" b="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cs-CZ" sz="1600" b="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</a:rPr>
                                            <m:t>𝑂𝐵𝑆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oMath>
                          </a14:m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767853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ulk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80416298"/>
                  </p:ext>
                </p:extLst>
              </p:nvPr>
            </p:nvGraphicFramePr>
            <p:xfrm>
              <a:off x="2147746" y="3856404"/>
              <a:ext cx="8839422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28021">
                      <a:extLst>
                        <a:ext uri="{9D8B030D-6E8A-4147-A177-3AD203B41FA5}">
                          <a16:colId xmlns:a16="http://schemas.microsoft.com/office/drawing/2014/main" val="1090093737"/>
                        </a:ext>
                      </a:extLst>
                    </a:gridCol>
                    <a:gridCol w="5211401">
                      <a:extLst>
                        <a:ext uri="{9D8B030D-6E8A-4147-A177-3AD203B41FA5}">
                          <a16:colId xmlns:a16="http://schemas.microsoft.com/office/drawing/2014/main" val="14056827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68" t="-16393" r="-143792" b="-3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9825" t="-16393" r="-234" b="-30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06097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68" t="-116393" r="-143792" b="-2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9825" t="-116393" r="-234" b="-20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643041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68" t="-216393" r="-143792" b="-1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9825" t="-216393" r="-234" b="-10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26559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68" t="-316393" r="-143792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9825" t="-316393" r="-234" b="-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7678535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ulka 6"/>
              <p:cNvGraphicFramePr>
                <a:graphicFrameLocks noGrp="1"/>
              </p:cNvGraphicFramePr>
              <p:nvPr/>
            </p:nvGraphicFramePr>
            <p:xfrm>
              <a:off x="3629307" y="5681345"/>
              <a:ext cx="7554631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19737">
                      <a:extLst>
                        <a:ext uri="{9D8B030D-6E8A-4147-A177-3AD203B41FA5}">
                          <a16:colId xmlns:a16="http://schemas.microsoft.com/office/drawing/2014/main" val="4131432076"/>
                        </a:ext>
                      </a:extLst>
                    </a:gridCol>
                    <a:gridCol w="5634894">
                      <a:extLst>
                        <a:ext uri="{9D8B030D-6E8A-4147-A177-3AD203B41FA5}">
                          <a16:colId xmlns:a16="http://schemas.microsoft.com/office/drawing/2014/main" val="6365825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𝑝</m:t>
                                </m:r>
                                <m:r>
                                  <m:rPr>
                                    <m:nor/>
                                  </m:rPr>
                                  <a:rPr lang="cs-CZ" sz="1600" b="0">
                                    <a:solidFill>
                                      <a:schemeClr val="tx1"/>
                                    </a:solidFill>
                                    <a:effectLst/>
                                  </a:rPr>
                                  <m:t>−</m:t>
                                </m:r>
                                <m:r>
                                  <a:rPr lang="cs-CZ" sz="1600" b="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h𝑜𝑑𝑛𝑜𝑡𝑎</m:t>
                                </m:r>
                                <m:r>
                                  <a:rPr lang="en-US" sz="1600" b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&lt;</m:t>
                                </m:r>
                                <m:r>
                                  <a:rPr lang="en-US" sz="1600" b="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Na hladině významnosti </a:t>
                          </a:r>
                          <a14:m>
                            <m:oMath xmlns:m="http://schemas.openxmlformats.org/officeDocument/2006/math">
                              <m:r>
                                <a:rPr lang="cs-CZ" sz="16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oMath>
                          </a14:m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zamítáme </a:t>
                          </a:r>
                          <a14:m>
                            <m:oMath xmlns:m="http://schemas.openxmlformats.org/officeDocument/2006/math">
                              <m:r>
                                <a:rPr lang="cs-CZ" sz="1600" b="0" i="1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sz="1600" b="0" i="1" baseline="-25000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ve prospěch </a:t>
                          </a:r>
                          <a14:m>
                            <m:oMath xmlns:m="http://schemas.openxmlformats.org/officeDocument/2006/math">
                              <m:r>
                                <a:rPr lang="cs-CZ" sz="1600" b="0" i="1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cs-CZ" sz="1600" b="0" i="1" baseline="-25000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oMath>
                          </a14:m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.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77004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𝑝</m:t>
                                </m:r>
                                <m:r>
                                  <m:rPr>
                                    <m:nor/>
                                  </m:rPr>
                                  <a:rPr lang="cs-CZ" sz="1600" b="0">
                                    <a:solidFill>
                                      <a:schemeClr val="tx1"/>
                                    </a:solidFill>
                                    <a:effectLst/>
                                  </a:rPr>
                                  <m:t>−</m:t>
                                </m:r>
                                <m:r>
                                  <a:rPr lang="cs-CZ" sz="1600" b="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h𝑜𝑑𝑛𝑜𝑡𝑎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sz="1600" b="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Na hladině významnosti </a:t>
                          </a:r>
                          <a14:m>
                            <m:oMath xmlns:m="http://schemas.openxmlformats.org/officeDocument/2006/math">
                              <m:r>
                                <a:rPr lang="cs-CZ" sz="16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oMath>
                          </a14:m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nezamítáme </a:t>
                          </a:r>
                          <a14:m>
                            <m:oMath xmlns:m="http://schemas.openxmlformats.org/officeDocument/2006/math">
                              <m:r>
                                <a:rPr lang="cs-CZ" sz="1600" b="0" i="1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cs-CZ" sz="1600" b="0" i="1" baseline="-25000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.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011396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ulka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9703524"/>
                  </p:ext>
                </p:extLst>
              </p:nvPr>
            </p:nvGraphicFramePr>
            <p:xfrm>
              <a:off x="3629307" y="5681345"/>
              <a:ext cx="7554631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19737">
                      <a:extLst>
                        <a:ext uri="{9D8B030D-6E8A-4147-A177-3AD203B41FA5}">
                          <a16:colId xmlns:a16="http://schemas.microsoft.com/office/drawing/2014/main" val="4131432076"/>
                        </a:ext>
                      </a:extLst>
                    </a:gridCol>
                    <a:gridCol w="5634894">
                      <a:extLst>
                        <a:ext uri="{9D8B030D-6E8A-4147-A177-3AD203B41FA5}">
                          <a16:colId xmlns:a16="http://schemas.microsoft.com/office/drawing/2014/main" val="6365825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17" t="-16129" r="-294286" b="-1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4162" t="-16129" r="-216" b="-101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77004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17" t="-118033" r="-294286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4162" t="-118033" r="-216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0113965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0196655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testování hypotéz a </a:t>
            </a:r>
            <a:r>
              <a:rPr lang="cs-CZ" dirty="0" err="1"/>
              <a:t>jednovýběrové</a:t>
            </a:r>
            <a:r>
              <a:rPr lang="cs-CZ" dirty="0"/>
              <a:t> testy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62</a:t>
            </a:fld>
            <a:r>
              <a:rPr lang="cs-CZ" dirty="0"/>
              <a:t> / 74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s hladinou cholesterolu – alternativní přístup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1800" b="1" dirty="0">
                    <a:solidFill>
                      <a:schemeClr val="tx2"/>
                    </a:solidFill>
                  </a:rPr>
                  <a:t>Příklad</a:t>
                </a:r>
                <a:r>
                  <a:rPr lang="cs-CZ" sz="1800" dirty="0">
                    <a:solidFill>
                      <a:schemeClr val="tx2"/>
                    </a:solidFill>
                  </a:rPr>
                  <a:t>: </a:t>
                </a:r>
                <a:r>
                  <a:rPr lang="cs-CZ" sz="1800" dirty="0">
                    <a:solidFill>
                      <a:schemeClr val="tx2"/>
                    </a:solidFill>
                    <a:ea typeface="Cambria Math"/>
                  </a:rPr>
                  <a:t>Chceme na 5% hladině významnosti ověřit, zda v MSK je střední hl. cholesterolu st. Významně vyšší než v literatuře uváděných 4,7 </a:t>
                </a:r>
                <a:r>
                  <a:rPr lang="cs-CZ" sz="1800" dirty="0" err="1">
                    <a:solidFill>
                      <a:schemeClr val="tx2"/>
                    </a:solidFill>
                    <a:ea typeface="Cambria Math"/>
                  </a:rPr>
                  <a:t>mmol</a:t>
                </a:r>
                <a:r>
                  <a:rPr lang="cs-CZ" sz="1800" dirty="0">
                    <a:solidFill>
                      <a:schemeClr val="tx2"/>
                    </a:solidFill>
                    <a:ea typeface="Cambria Math"/>
                  </a:rPr>
                  <a:t>/l. Víme, že směrodatná odchylka hladin cholesterolu v krvi pacientu je 3,0 </a:t>
                </a:r>
                <a:r>
                  <a:rPr lang="cs-CZ" sz="1800" dirty="0" err="1">
                    <a:solidFill>
                      <a:schemeClr val="tx2"/>
                    </a:solidFill>
                    <a:ea typeface="Cambria Math"/>
                  </a:rPr>
                  <a:t>mmol</a:t>
                </a:r>
                <a:r>
                  <a:rPr lang="cs-CZ" sz="1800" dirty="0">
                    <a:solidFill>
                      <a:schemeClr val="tx2"/>
                    </a:solidFill>
                    <a:ea typeface="Cambria Math"/>
                  </a:rPr>
                  <a:t>/l. Zároveň předpokládáme, že hladinu cholesterolu v krvi pacientu lze modelovat normálním rozdělením. Na náhodném výběru 10 pacientů jsme zjistili průměrnou hl. cholesterolu 5,4 </a:t>
                </a:r>
                <a:r>
                  <a:rPr lang="cs-CZ" sz="1800" dirty="0" err="1">
                    <a:solidFill>
                      <a:schemeClr val="tx2"/>
                    </a:solidFill>
                    <a:ea typeface="Cambria Math"/>
                  </a:rPr>
                  <a:t>mmol</a:t>
                </a:r>
                <a:r>
                  <a:rPr lang="cs-CZ" sz="1800" dirty="0">
                    <a:solidFill>
                      <a:schemeClr val="tx2"/>
                    </a:solidFill>
                    <a:ea typeface="Cambria Math"/>
                  </a:rPr>
                  <a:t>/l. </a:t>
                </a:r>
                <a:endParaRPr lang="cs-CZ" sz="1800" i="1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cs-CZ" sz="2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cs-CZ" sz="1800" b="1" dirty="0"/>
                  <a:t>Čistý test významnosti:</a:t>
                </a:r>
              </a:p>
              <a:p>
                <a:pPr marL="0" indent="0">
                  <a:buNone/>
                </a:pPr>
                <a:r>
                  <a:rPr lang="cs-CZ" sz="1800" dirty="0">
                    <a:latin typeface="Cambria Math" panose="02040503050406030204" pitchFamily="18" charset="0"/>
                  </a:rPr>
                  <a:t>ad1)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cs-CZ" sz="18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cs-CZ" sz="1800" i="1">
                        <a:latin typeface="Cambria Math"/>
                      </a:rPr>
                      <m:t>: </m:t>
                    </m:r>
                    <m:r>
                      <a:rPr lang="cs-CZ" sz="1800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cs-CZ" sz="1800" i="1">
                        <a:latin typeface="Cambria Math"/>
                        <a:ea typeface="Cambria Math"/>
                      </a:rPr>
                      <m:t>=4,7</m:t>
                    </m:r>
                    <m:r>
                      <a:rPr lang="en-US" sz="1800">
                        <a:latin typeface="Cambria Math" panose="02040503050406030204" pitchFamily="18" charset="0"/>
                        <a:ea typeface="Cambria Math"/>
                      </a:rPr>
                      <m:t>;</m:t>
                    </m:r>
                  </m:oMath>
                </a14:m>
                <a:r>
                  <a:rPr lang="en-US" sz="1800" dirty="0">
                    <a:ea typeface="Cambria Math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cs-CZ" sz="1800" i="1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cs-CZ" sz="1800" i="1">
                        <a:latin typeface="Cambria Math"/>
                      </a:rPr>
                      <m:t>: </m:t>
                    </m:r>
                    <m:r>
                      <a:rPr lang="cs-CZ" sz="1800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/>
                      </a:rPr>
                      <m:t>&gt;</m:t>
                    </m:r>
                    <m:r>
                      <a:rPr lang="cs-CZ" sz="1800" i="1">
                        <a:latin typeface="Cambria Math"/>
                        <a:ea typeface="Cambria Math"/>
                      </a:rPr>
                      <m:t>4,7</m:t>
                    </m:r>
                  </m:oMath>
                </a14:m>
                <a:r>
                  <a:rPr lang="cs-CZ" sz="1800" dirty="0"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1800" dirty="0">
                    <a:ea typeface="Cambria Math"/>
                  </a:rPr>
                  <a:t>a</a:t>
                </a:r>
                <a:r>
                  <a:rPr lang="cs-CZ" sz="1800" dirty="0">
                    <a:ea typeface="Cambria Math"/>
                  </a:rPr>
                  <a:t>d2) </a:t>
                </a:r>
                <a14:m>
                  <m:oMath xmlns:m="http://schemas.openxmlformats.org/officeDocument/2006/math">
                    <m:r>
                      <a:rPr lang="cs-CZ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cs-CZ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=0,05 </m:t>
                    </m:r>
                  </m:oMath>
                </a14:m>
                <a:r>
                  <a:rPr lang="cs-CZ" sz="1800" dirty="0"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:r>
                  <a:rPr lang="cs-CZ" sz="1800" dirty="0">
                    <a:ea typeface="Cambria Math"/>
                  </a:rPr>
                  <a:t>a</a:t>
                </a:r>
                <a:r>
                  <a:rPr lang="en-US" sz="1800" dirty="0">
                    <a:ea typeface="Cambria Math"/>
                  </a:rPr>
                  <a:t>d3</a:t>
                </a:r>
                <a:r>
                  <a:rPr lang="cs-CZ" sz="1800" dirty="0">
                    <a:ea typeface="Cambria Math"/>
                  </a:rPr>
                  <a:t>) </a:t>
                </a:r>
                <a14:m>
                  <m:oMath xmlns:m="http://schemas.openxmlformats.org/officeDocument/2006/math">
                    <m:r>
                      <a:rPr lang="cs-CZ" sz="18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800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  <m:r>
                      <a:rPr lang="cs-CZ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cs-CZ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den>
                    </m:f>
                    <m:rad>
                      <m:radPr>
                        <m:degHide m:val="on"/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1800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cs-CZ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;1</m:t>
                    </m:r>
                    <m:r>
                      <a:rPr lang="cs-CZ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sz="1800" dirty="0">
                    <a:ea typeface="Cambria Math"/>
                  </a:rPr>
                  <a:t>    (tzv. </a:t>
                </a:r>
                <a:r>
                  <a:rPr lang="cs-CZ" sz="1800" b="1" dirty="0">
                    <a:ea typeface="Cambria Math"/>
                  </a:rPr>
                  <a:t>z-test</a:t>
                </a:r>
                <a:r>
                  <a:rPr lang="cs-CZ" sz="1800" dirty="0">
                    <a:ea typeface="Cambria Math"/>
                  </a:rPr>
                  <a:t>)</a:t>
                </a:r>
              </a:p>
              <a:p>
                <a:pPr marL="0" indent="0">
                  <a:buNone/>
                </a:pPr>
                <a:r>
                  <a:rPr lang="cs-CZ" sz="1800" dirty="0">
                    <a:ea typeface="Cambria Math"/>
                  </a:rPr>
                  <a:t>ad4) Předpoklady:   normalita  </a:t>
                </a:r>
                <a:r>
                  <a:rPr lang="cs-CZ" sz="1800" dirty="0">
                    <a:solidFill>
                      <a:schemeClr val="accent6"/>
                    </a:solidFill>
                    <a:ea typeface="Cambria Math"/>
                    <a:sym typeface="Wingdings" panose="05000000000000000000" pitchFamily="2" charset="2"/>
                  </a:rPr>
                  <a:t></a:t>
                </a:r>
                <a:endParaRPr lang="cs-CZ" sz="1800" dirty="0">
                  <a:solidFill>
                    <a:schemeClr val="accent6"/>
                  </a:solidFill>
                  <a:ea typeface="Cambria Math"/>
                </a:endParaRPr>
              </a:p>
              <a:p>
                <a:pPr marL="0" indent="0">
                  <a:buNone/>
                </a:pPr>
                <a:r>
                  <a:rPr lang="cs-CZ" sz="1800" dirty="0">
                    <a:ea typeface="Cambria Math"/>
                  </a:rPr>
                  <a:t>                                    známe </a:t>
                </a:r>
                <a14:m>
                  <m:oMath xmlns:m="http://schemas.openxmlformats.org/officeDocument/2006/math">
                    <m:r>
                      <a:rPr lang="cs-CZ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cs-CZ" sz="1800" dirty="0">
                    <a:ea typeface="Cambria Math"/>
                    <a:sym typeface="Wingdings" panose="05000000000000000000" pitchFamily="2" charset="2"/>
                  </a:rPr>
                  <a:t>    </a:t>
                </a:r>
                <a:r>
                  <a:rPr lang="cs-CZ" sz="1800" dirty="0">
                    <a:solidFill>
                      <a:schemeClr val="accent6"/>
                    </a:solidFill>
                    <a:ea typeface="Cambria Math"/>
                    <a:sym typeface="Wingdings" panose="05000000000000000000" pitchFamily="2" charset="2"/>
                  </a:rPr>
                  <a:t></a:t>
                </a:r>
              </a:p>
              <a:p>
                <a:pPr marL="0" indent="0">
                  <a:buNone/>
                </a:pPr>
                <a:r>
                  <a:rPr lang="en-US" sz="1800" dirty="0">
                    <a:ea typeface="Cambria Math"/>
                  </a:rPr>
                  <a:t>ad</a:t>
                </a:r>
                <a:r>
                  <a:rPr lang="cs-CZ" sz="1800" dirty="0">
                    <a:ea typeface="Cambria Math"/>
                  </a:rPr>
                  <a:t>5)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𝑂𝐵𝑆</m:t>
                        </m:r>
                      </m:sub>
                    </m:sSub>
                    <m:r>
                      <a:rPr lang="cs-CZ" sz="1800" b="0" i="1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cs-CZ" sz="18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800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  <m:r>
                      <a:rPr lang="cs-CZ" sz="1800" b="1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5,4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4,7</m:t>
                        </m:r>
                      </m:num>
                      <m:den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ad>
                      <m:radPr>
                        <m:degHide m:val="on"/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  <m:r>
                      <a:rPr lang="cs-CZ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cs-CZ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0,738</m:t>
                    </m:r>
                  </m:oMath>
                </a14:m>
                <a:endParaRPr lang="cs-CZ" sz="1800" dirty="0">
                  <a:ea typeface="Cambria Math"/>
                </a:endParaRPr>
              </a:p>
            </p:txBody>
          </p:sp>
        </mc:Choice>
        <mc:Fallback xmlns="">
          <p:sp>
            <p:nvSpPr>
              <p:cNvPr id="14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  <a:blipFill>
                <a:blip r:embed="rId2"/>
                <a:stretch>
                  <a:fillRect l="-438" t="-1263" r="-32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Obrázek 9">
            <a:extLst>
              <a:ext uri="{FF2B5EF4-FFF2-40B4-BE49-F238E27FC236}">
                <a16:creationId xmlns:a16="http://schemas.microsoft.com/office/drawing/2014/main" id="{B50EF8AE-27D9-4ADA-AEBB-60F44F19A1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2"/>
          <a:stretch/>
        </p:blipFill>
        <p:spPr>
          <a:xfrm>
            <a:off x="6485106" y="3062114"/>
            <a:ext cx="5319982" cy="336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21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testování hypotéz a </a:t>
            </a:r>
            <a:r>
              <a:rPr lang="cs-CZ" dirty="0" err="1"/>
              <a:t>jednovýběrové</a:t>
            </a:r>
            <a:r>
              <a:rPr lang="cs-CZ" dirty="0"/>
              <a:t> testy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63</a:t>
            </a:fld>
            <a:r>
              <a:rPr lang="cs-CZ" dirty="0"/>
              <a:t> / 74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s hladinou cholesterolu – alternativní přístup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1800" b="1" dirty="0">
                    <a:solidFill>
                      <a:schemeClr val="tx2"/>
                    </a:solidFill>
                  </a:rPr>
                  <a:t>Příklad</a:t>
                </a:r>
                <a:r>
                  <a:rPr lang="cs-CZ" sz="1800" dirty="0">
                    <a:solidFill>
                      <a:schemeClr val="tx2"/>
                    </a:solidFill>
                  </a:rPr>
                  <a:t>: </a:t>
                </a:r>
                <a:r>
                  <a:rPr lang="cs-CZ" sz="1800" dirty="0">
                    <a:solidFill>
                      <a:schemeClr val="tx2"/>
                    </a:solidFill>
                    <a:ea typeface="Cambria Math"/>
                  </a:rPr>
                  <a:t>Chceme na 5% hladině významnosti ověřit, zda v MSK je střední hl. cholesterolu st. Významně vyšší než v literatuře uváděných 4,7 </a:t>
                </a:r>
                <a:r>
                  <a:rPr lang="cs-CZ" sz="1800" dirty="0" err="1">
                    <a:solidFill>
                      <a:schemeClr val="tx2"/>
                    </a:solidFill>
                    <a:ea typeface="Cambria Math"/>
                  </a:rPr>
                  <a:t>mmol</a:t>
                </a:r>
                <a:r>
                  <a:rPr lang="cs-CZ" sz="1800" dirty="0">
                    <a:solidFill>
                      <a:schemeClr val="tx2"/>
                    </a:solidFill>
                    <a:ea typeface="Cambria Math"/>
                  </a:rPr>
                  <a:t>/l. Víme, že směrodatná odchylka hladin cholesterolu v krvi pacientu je 3,0 </a:t>
                </a:r>
                <a:r>
                  <a:rPr lang="cs-CZ" sz="1800" dirty="0" err="1">
                    <a:solidFill>
                      <a:schemeClr val="tx2"/>
                    </a:solidFill>
                    <a:ea typeface="Cambria Math"/>
                  </a:rPr>
                  <a:t>mmol</a:t>
                </a:r>
                <a:r>
                  <a:rPr lang="cs-CZ" sz="1800" dirty="0">
                    <a:solidFill>
                      <a:schemeClr val="tx2"/>
                    </a:solidFill>
                    <a:ea typeface="Cambria Math"/>
                  </a:rPr>
                  <a:t>/l. Zároveň předpokládáme, že hladinu cholesterolu v krvi pacientu lze modelovat normálním rozdělením. Na náhodném výběru 10 pacientů jsme zjistili průměrnou hl. cholesterolu 5,4 </a:t>
                </a:r>
                <a:r>
                  <a:rPr lang="cs-CZ" sz="1800" dirty="0" err="1">
                    <a:solidFill>
                      <a:schemeClr val="tx2"/>
                    </a:solidFill>
                    <a:ea typeface="Cambria Math"/>
                  </a:rPr>
                  <a:t>mmol</a:t>
                </a:r>
                <a:r>
                  <a:rPr lang="cs-CZ" sz="1800" dirty="0">
                    <a:solidFill>
                      <a:schemeClr val="tx2"/>
                    </a:solidFill>
                    <a:ea typeface="Cambria Math"/>
                  </a:rPr>
                  <a:t>/l. </a:t>
                </a:r>
                <a:endParaRPr lang="cs-CZ" sz="1800" i="1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cs-CZ" sz="2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cs-CZ" sz="1800" b="1" dirty="0"/>
                  <a:t>Čistý test významnosti:</a:t>
                </a:r>
              </a:p>
              <a:p>
                <a:pPr marL="0" indent="0">
                  <a:buNone/>
                </a:pPr>
                <a:r>
                  <a:rPr lang="cs-CZ" sz="1800" dirty="0">
                    <a:latin typeface="Cambria Math" panose="02040503050406030204" pitchFamily="18" charset="0"/>
                  </a:rPr>
                  <a:t>ad1)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cs-CZ" sz="18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cs-CZ" sz="1800" i="1">
                        <a:latin typeface="Cambria Math"/>
                      </a:rPr>
                      <m:t>: </m:t>
                    </m:r>
                    <m:r>
                      <a:rPr lang="cs-CZ" sz="1800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cs-CZ" sz="1800" i="1">
                        <a:latin typeface="Cambria Math"/>
                        <a:ea typeface="Cambria Math"/>
                      </a:rPr>
                      <m:t>=4,7</m:t>
                    </m:r>
                    <m:r>
                      <a:rPr lang="en-US" sz="1800">
                        <a:latin typeface="Cambria Math" panose="02040503050406030204" pitchFamily="18" charset="0"/>
                        <a:ea typeface="Cambria Math"/>
                      </a:rPr>
                      <m:t>;</m:t>
                    </m:r>
                  </m:oMath>
                </a14:m>
                <a:r>
                  <a:rPr lang="en-US" sz="1800" dirty="0">
                    <a:ea typeface="Cambria Math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cs-CZ" sz="1800" i="1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cs-CZ" sz="1800" i="1">
                        <a:latin typeface="Cambria Math"/>
                      </a:rPr>
                      <m:t>: </m:t>
                    </m:r>
                    <m:r>
                      <a:rPr lang="cs-CZ" sz="1800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/>
                      </a:rPr>
                      <m:t>&gt;</m:t>
                    </m:r>
                    <m:r>
                      <a:rPr lang="cs-CZ" sz="1800" i="1">
                        <a:latin typeface="Cambria Math"/>
                        <a:ea typeface="Cambria Math"/>
                      </a:rPr>
                      <m:t>4,7</m:t>
                    </m:r>
                  </m:oMath>
                </a14:m>
                <a:r>
                  <a:rPr lang="cs-CZ" sz="1800" dirty="0"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1800" dirty="0">
                    <a:ea typeface="Cambria Math"/>
                  </a:rPr>
                  <a:t>a</a:t>
                </a:r>
                <a:r>
                  <a:rPr lang="cs-CZ" sz="1800" dirty="0">
                    <a:ea typeface="Cambria Math"/>
                  </a:rPr>
                  <a:t>d2) </a:t>
                </a:r>
                <a14:m>
                  <m:oMath xmlns:m="http://schemas.openxmlformats.org/officeDocument/2006/math">
                    <m:r>
                      <a:rPr lang="cs-CZ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cs-CZ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=0,05 </m:t>
                    </m:r>
                  </m:oMath>
                </a14:m>
                <a:r>
                  <a:rPr lang="cs-CZ" sz="1800" dirty="0"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:r>
                  <a:rPr lang="cs-CZ" sz="1800" dirty="0">
                    <a:ea typeface="Cambria Math"/>
                  </a:rPr>
                  <a:t>a</a:t>
                </a:r>
                <a:r>
                  <a:rPr lang="en-US" sz="1800" dirty="0">
                    <a:ea typeface="Cambria Math"/>
                  </a:rPr>
                  <a:t>d3</a:t>
                </a:r>
                <a:r>
                  <a:rPr lang="cs-CZ" sz="1800" dirty="0">
                    <a:ea typeface="Cambria Math"/>
                  </a:rPr>
                  <a:t>) </a:t>
                </a:r>
                <a14:m>
                  <m:oMath xmlns:m="http://schemas.openxmlformats.org/officeDocument/2006/math">
                    <m:r>
                      <a:rPr lang="cs-CZ" sz="18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800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  <m:r>
                      <a:rPr lang="cs-CZ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cs-CZ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den>
                    </m:f>
                    <m:rad>
                      <m:radPr>
                        <m:degHide m:val="on"/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1800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cs-CZ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;1</m:t>
                    </m:r>
                    <m:r>
                      <a:rPr lang="cs-CZ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sz="1800" dirty="0">
                    <a:ea typeface="Cambria Math"/>
                  </a:rPr>
                  <a:t>    (tzv. </a:t>
                </a:r>
                <a:r>
                  <a:rPr lang="cs-CZ" sz="1800" b="1" dirty="0">
                    <a:ea typeface="Cambria Math"/>
                  </a:rPr>
                  <a:t>z-test</a:t>
                </a:r>
                <a:r>
                  <a:rPr lang="cs-CZ" sz="1800" dirty="0">
                    <a:ea typeface="Cambria Math"/>
                  </a:rPr>
                  <a:t>)</a:t>
                </a:r>
              </a:p>
              <a:p>
                <a:pPr marL="0" indent="0">
                  <a:buNone/>
                </a:pPr>
                <a:r>
                  <a:rPr lang="cs-CZ" sz="1800" dirty="0">
                    <a:ea typeface="Cambria Math"/>
                  </a:rPr>
                  <a:t>ad4) Předpoklady:   normalita  </a:t>
                </a:r>
                <a:r>
                  <a:rPr lang="cs-CZ" sz="1800" dirty="0">
                    <a:solidFill>
                      <a:schemeClr val="accent6"/>
                    </a:solidFill>
                    <a:ea typeface="Cambria Math"/>
                    <a:sym typeface="Wingdings" panose="05000000000000000000" pitchFamily="2" charset="2"/>
                  </a:rPr>
                  <a:t></a:t>
                </a:r>
                <a:endParaRPr lang="cs-CZ" sz="1800" dirty="0">
                  <a:solidFill>
                    <a:schemeClr val="accent6"/>
                  </a:solidFill>
                  <a:ea typeface="Cambria Math"/>
                </a:endParaRPr>
              </a:p>
              <a:p>
                <a:pPr marL="0" indent="0">
                  <a:buNone/>
                </a:pPr>
                <a:r>
                  <a:rPr lang="cs-CZ" sz="1800" dirty="0">
                    <a:ea typeface="Cambria Math"/>
                  </a:rPr>
                  <a:t>                                    známe </a:t>
                </a:r>
                <a14:m>
                  <m:oMath xmlns:m="http://schemas.openxmlformats.org/officeDocument/2006/math">
                    <m:r>
                      <a:rPr lang="cs-CZ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cs-CZ" sz="1800" dirty="0">
                    <a:ea typeface="Cambria Math"/>
                    <a:sym typeface="Wingdings" panose="05000000000000000000" pitchFamily="2" charset="2"/>
                  </a:rPr>
                  <a:t>    </a:t>
                </a:r>
                <a:r>
                  <a:rPr lang="cs-CZ" sz="1800" dirty="0">
                    <a:solidFill>
                      <a:schemeClr val="accent6"/>
                    </a:solidFill>
                    <a:ea typeface="Cambria Math"/>
                    <a:sym typeface="Wingdings" panose="05000000000000000000" pitchFamily="2" charset="2"/>
                  </a:rPr>
                  <a:t></a:t>
                </a:r>
              </a:p>
              <a:p>
                <a:pPr marL="0" indent="0">
                  <a:buNone/>
                </a:pPr>
                <a:r>
                  <a:rPr lang="en-US" sz="1800" dirty="0">
                    <a:ea typeface="Cambria Math"/>
                  </a:rPr>
                  <a:t>ad</a:t>
                </a:r>
                <a:r>
                  <a:rPr lang="cs-CZ" sz="1800" dirty="0">
                    <a:ea typeface="Cambria Math"/>
                  </a:rPr>
                  <a:t>5)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𝑂𝐵𝑆</m:t>
                        </m:r>
                      </m:sub>
                    </m:sSub>
                    <m:r>
                      <a:rPr lang="cs-CZ" sz="1800" b="0" i="1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cs-CZ" sz="18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800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  <m:r>
                      <a:rPr lang="cs-CZ" sz="1800" b="1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5,4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4,7</m:t>
                        </m:r>
                      </m:num>
                      <m:den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ad>
                      <m:radPr>
                        <m:degHide m:val="on"/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  <m:r>
                      <a:rPr lang="cs-CZ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cs-CZ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0,738</m:t>
                    </m:r>
                  </m:oMath>
                </a14:m>
                <a:endParaRPr lang="cs-CZ" sz="1800" dirty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cs-CZ" sz="1800" dirty="0">
                    <a:ea typeface="Cambria Math"/>
                  </a:rPr>
                  <a:t>ad6) </a:t>
                </a:r>
                <a14:m>
                  <m:oMath xmlns:m="http://schemas.openxmlformats.org/officeDocument/2006/math">
                    <m:r>
                      <a:rPr lang="cs-CZ" sz="1800" b="0" i="1" smtClean="0">
                        <a:latin typeface="Cambria Math" panose="02040503050406030204" pitchFamily="18" charset="0"/>
                        <a:ea typeface="Cambria Math"/>
                      </a:rPr>
                      <m:t>𝑝</m:t>
                    </m:r>
                    <m:r>
                      <a:rPr lang="cs-CZ" sz="1800" b="0" i="1" smtClean="0">
                        <a:latin typeface="Cambria Math" panose="02040503050406030204" pitchFamily="18" charset="0"/>
                        <a:ea typeface="Cambria Math"/>
                      </a:rPr>
                      <m:t>−</m:t>
                    </m:r>
                    <m:r>
                      <a:rPr lang="cs-CZ" sz="1800" b="0" i="1" smtClean="0">
                        <a:latin typeface="Cambria Math" panose="02040503050406030204" pitchFamily="18" charset="0"/>
                        <a:ea typeface="Cambria Math"/>
                      </a:rPr>
                      <m:t>h𝑜𝑑𝑛𝑜𝑡𝑎</m:t>
                    </m:r>
                    <m:r>
                      <a:rPr lang="cs-CZ" sz="1800" b="0" i="1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cs-CZ" sz="1800" b="0" i="1" smtClean="0">
                        <a:latin typeface="Cambria Math" panose="02040503050406030204" pitchFamily="18" charset="0"/>
                        <a:ea typeface="Cambria Math"/>
                      </a:rPr>
                      <m:t>𝑃</m:t>
                    </m:r>
                    <m:r>
                      <a:rPr lang="cs-CZ" sz="1800" b="0" i="1" smtClean="0">
                        <a:latin typeface="Cambria Math" panose="02040503050406030204" pitchFamily="18" charset="0"/>
                        <a:ea typeface="Cambria Math"/>
                      </a:rPr>
                      <m:t>(</m:t>
                    </m:r>
                    <m:r>
                      <a:rPr lang="cs-CZ" sz="1800" b="0" i="1" smtClean="0">
                        <a:latin typeface="Cambria Math" panose="02040503050406030204" pitchFamily="18" charset="0"/>
                        <a:ea typeface="Cambria Math"/>
                      </a:rPr>
                      <m:t>𝑇</m:t>
                    </m:r>
                    <m:d>
                      <m:dPr>
                        <m:ctrlPr>
                          <a:rPr lang="cs-CZ" sz="1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𝑋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Cambria Math"/>
                      </a:rPr>
                      <m:t>&gt;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𝑂𝐵𝑆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ea typeface="Cambria Math"/>
                      </a:rPr>
                      <m:t>|</m:t>
                    </m:r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  <m:r>
                      <a:rPr lang="cs-CZ" sz="18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cs-CZ" sz="1800" dirty="0">
                  <a:ea typeface="Cambria Math"/>
                </a:endParaRPr>
              </a:p>
            </p:txBody>
          </p:sp>
        </mc:Choice>
        <mc:Fallback xmlns="">
          <p:sp>
            <p:nvSpPr>
              <p:cNvPr id="14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  <a:blipFill>
                <a:blip r:embed="rId2"/>
                <a:stretch>
                  <a:fillRect l="-438" t="-1263" r="-32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Obrázek 7">
            <a:extLst>
              <a:ext uri="{FF2B5EF4-FFF2-40B4-BE49-F238E27FC236}">
                <a16:creationId xmlns:a16="http://schemas.microsoft.com/office/drawing/2014/main" id="{5FED665A-40D4-455D-9745-C293EF3D05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9"/>
          <a:stretch/>
        </p:blipFill>
        <p:spPr>
          <a:xfrm>
            <a:off x="6459166" y="3062114"/>
            <a:ext cx="5328252" cy="336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5183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testování hypotéz a </a:t>
            </a:r>
            <a:r>
              <a:rPr lang="cs-CZ" dirty="0" err="1"/>
              <a:t>jednovýběrové</a:t>
            </a:r>
            <a:r>
              <a:rPr lang="cs-CZ" dirty="0"/>
              <a:t> testy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64</a:t>
            </a:fld>
            <a:r>
              <a:rPr lang="cs-CZ" dirty="0"/>
              <a:t> / 74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s hladinou cholesterolu – alternativní přístup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1800" b="1" dirty="0">
                    <a:solidFill>
                      <a:schemeClr val="tx2"/>
                    </a:solidFill>
                  </a:rPr>
                  <a:t>Příklad</a:t>
                </a:r>
                <a:r>
                  <a:rPr lang="cs-CZ" sz="1800" dirty="0">
                    <a:solidFill>
                      <a:schemeClr val="tx2"/>
                    </a:solidFill>
                  </a:rPr>
                  <a:t>: </a:t>
                </a:r>
                <a:r>
                  <a:rPr lang="cs-CZ" sz="1800" dirty="0">
                    <a:solidFill>
                      <a:schemeClr val="tx2"/>
                    </a:solidFill>
                    <a:ea typeface="Cambria Math"/>
                  </a:rPr>
                  <a:t>Chceme na 5% hladině významnosti ověřit, zda v MSK je střední hl. cholesterolu st. Významně vyšší než v literatuře uváděných 4,7 </a:t>
                </a:r>
                <a:r>
                  <a:rPr lang="cs-CZ" sz="1800" dirty="0" err="1">
                    <a:solidFill>
                      <a:schemeClr val="tx2"/>
                    </a:solidFill>
                    <a:ea typeface="Cambria Math"/>
                  </a:rPr>
                  <a:t>mmol</a:t>
                </a:r>
                <a:r>
                  <a:rPr lang="cs-CZ" sz="1800" dirty="0">
                    <a:solidFill>
                      <a:schemeClr val="tx2"/>
                    </a:solidFill>
                    <a:ea typeface="Cambria Math"/>
                  </a:rPr>
                  <a:t>/l. Víme, že směrodatná odchylka hladin cholesterolu v krvi pacientu je 3,0 </a:t>
                </a:r>
                <a:r>
                  <a:rPr lang="cs-CZ" sz="1800" dirty="0" err="1">
                    <a:solidFill>
                      <a:schemeClr val="tx2"/>
                    </a:solidFill>
                    <a:ea typeface="Cambria Math"/>
                  </a:rPr>
                  <a:t>mmol</a:t>
                </a:r>
                <a:r>
                  <a:rPr lang="cs-CZ" sz="1800" dirty="0">
                    <a:solidFill>
                      <a:schemeClr val="tx2"/>
                    </a:solidFill>
                    <a:ea typeface="Cambria Math"/>
                  </a:rPr>
                  <a:t>/l. Zároveň předpokládáme, že hladinu cholesterolu v krvi pacientu lze modelovat normálním rozdělením. Na náhodném výběru 10 pacientů jsme zjistili průměrnou hl. cholesterolu 5,4 </a:t>
                </a:r>
                <a:r>
                  <a:rPr lang="cs-CZ" sz="1800" dirty="0" err="1">
                    <a:solidFill>
                      <a:schemeClr val="tx2"/>
                    </a:solidFill>
                    <a:ea typeface="Cambria Math"/>
                  </a:rPr>
                  <a:t>mmol</a:t>
                </a:r>
                <a:r>
                  <a:rPr lang="cs-CZ" sz="1800" dirty="0">
                    <a:solidFill>
                      <a:schemeClr val="tx2"/>
                    </a:solidFill>
                    <a:ea typeface="Cambria Math"/>
                  </a:rPr>
                  <a:t>/l. </a:t>
                </a:r>
                <a:endParaRPr lang="cs-CZ" sz="1800" i="1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cs-CZ" sz="2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cs-CZ" sz="1800" b="1" dirty="0"/>
                  <a:t>Čistý test významnosti:</a:t>
                </a:r>
              </a:p>
              <a:p>
                <a:pPr marL="0" indent="0">
                  <a:buNone/>
                </a:pPr>
                <a:r>
                  <a:rPr lang="cs-CZ" sz="1800" dirty="0">
                    <a:latin typeface="Cambria Math" panose="02040503050406030204" pitchFamily="18" charset="0"/>
                  </a:rPr>
                  <a:t>ad1)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cs-CZ" sz="18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cs-CZ" sz="1800" i="1">
                        <a:latin typeface="Cambria Math"/>
                      </a:rPr>
                      <m:t>: </m:t>
                    </m:r>
                    <m:r>
                      <a:rPr lang="cs-CZ" sz="1800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cs-CZ" sz="1800" i="1">
                        <a:latin typeface="Cambria Math"/>
                        <a:ea typeface="Cambria Math"/>
                      </a:rPr>
                      <m:t>=4,7</m:t>
                    </m:r>
                    <m:r>
                      <a:rPr lang="en-US" sz="1800">
                        <a:latin typeface="Cambria Math" panose="02040503050406030204" pitchFamily="18" charset="0"/>
                        <a:ea typeface="Cambria Math"/>
                      </a:rPr>
                      <m:t>;</m:t>
                    </m:r>
                  </m:oMath>
                </a14:m>
                <a:r>
                  <a:rPr lang="en-US" sz="1800" dirty="0">
                    <a:ea typeface="Cambria Math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cs-CZ" sz="1800" i="1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cs-CZ" sz="1800" i="1">
                        <a:latin typeface="Cambria Math"/>
                      </a:rPr>
                      <m:t>: </m:t>
                    </m:r>
                    <m:r>
                      <a:rPr lang="cs-CZ" sz="1800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/>
                      </a:rPr>
                      <m:t>&gt;</m:t>
                    </m:r>
                    <m:r>
                      <a:rPr lang="cs-CZ" sz="1800" i="1">
                        <a:latin typeface="Cambria Math"/>
                        <a:ea typeface="Cambria Math"/>
                      </a:rPr>
                      <m:t>4,7</m:t>
                    </m:r>
                  </m:oMath>
                </a14:m>
                <a:r>
                  <a:rPr lang="cs-CZ" sz="1800" dirty="0"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1800" dirty="0">
                    <a:ea typeface="Cambria Math"/>
                  </a:rPr>
                  <a:t>a</a:t>
                </a:r>
                <a:r>
                  <a:rPr lang="cs-CZ" sz="1800" dirty="0">
                    <a:ea typeface="Cambria Math"/>
                  </a:rPr>
                  <a:t>d2) </a:t>
                </a:r>
                <a14:m>
                  <m:oMath xmlns:m="http://schemas.openxmlformats.org/officeDocument/2006/math">
                    <m:r>
                      <a:rPr lang="cs-CZ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cs-CZ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=0,05 </m:t>
                    </m:r>
                  </m:oMath>
                </a14:m>
                <a:r>
                  <a:rPr lang="cs-CZ" sz="1800" dirty="0"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:r>
                  <a:rPr lang="cs-CZ" sz="1800" dirty="0">
                    <a:ea typeface="Cambria Math"/>
                  </a:rPr>
                  <a:t>a</a:t>
                </a:r>
                <a:r>
                  <a:rPr lang="en-US" sz="1800" dirty="0">
                    <a:ea typeface="Cambria Math"/>
                  </a:rPr>
                  <a:t>d3</a:t>
                </a:r>
                <a:r>
                  <a:rPr lang="cs-CZ" sz="1800" dirty="0">
                    <a:ea typeface="Cambria Math"/>
                  </a:rPr>
                  <a:t>) </a:t>
                </a:r>
                <a14:m>
                  <m:oMath xmlns:m="http://schemas.openxmlformats.org/officeDocument/2006/math">
                    <m:r>
                      <a:rPr lang="cs-CZ" sz="18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800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  <m:r>
                      <a:rPr lang="cs-CZ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cs-CZ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den>
                    </m:f>
                    <m:rad>
                      <m:radPr>
                        <m:degHide m:val="on"/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1800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cs-CZ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;1</m:t>
                    </m:r>
                    <m:r>
                      <a:rPr lang="cs-CZ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sz="1800" dirty="0">
                    <a:ea typeface="Cambria Math"/>
                  </a:rPr>
                  <a:t>    (tzv. </a:t>
                </a:r>
                <a:r>
                  <a:rPr lang="cs-CZ" sz="1800" b="1" dirty="0">
                    <a:ea typeface="Cambria Math"/>
                  </a:rPr>
                  <a:t>z-test</a:t>
                </a:r>
                <a:r>
                  <a:rPr lang="cs-CZ" sz="1800" dirty="0">
                    <a:ea typeface="Cambria Math"/>
                  </a:rPr>
                  <a:t>)</a:t>
                </a:r>
              </a:p>
              <a:p>
                <a:pPr marL="0" indent="0">
                  <a:buNone/>
                </a:pPr>
                <a:r>
                  <a:rPr lang="cs-CZ" sz="1800" dirty="0">
                    <a:ea typeface="Cambria Math"/>
                  </a:rPr>
                  <a:t>ad4) Předpoklady:   normalita  </a:t>
                </a:r>
                <a:r>
                  <a:rPr lang="cs-CZ" sz="1800" dirty="0">
                    <a:solidFill>
                      <a:schemeClr val="accent6"/>
                    </a:solidFill>
                    <a:ea typeface="Cambria Math"/>
                    <a:sym typeface="Wingdings" panose="05000000000000000000" pitchFamily="2" charset="2"/>
                  </a:rPr>
                  <a:t></a:t>
                </a:r>
                <a:endParaRPr lang="cs-CZ" sz="1800" dirty="0">
                  <a:solidFill>
                    <a:schemeClr val="accent6"/>
                  </a:solidFill>
                  <a:ea typeface="Cambria Math"/>
                </a:endParaRPr>
              </a:p>
              <a:p>
                <a:pPr marL="0" indent="0">
                  <a:buNone/>
                </a:pPr>
                <a:r>
                  <a:rPr lang="cs-CZ" sz="1800" dirty="0">
                    <a:ea typeface="Cambria Math"/>
                  </a:rPr>
                  <a:t>                                    známe </a:t>
                </a:r>
                <a14:m>
                  <m:oMath xmlns:m="http://schemas.openxmlformats.org/officeDocument/2006/math">
                    <m:r>
                      <a:rPr lang="cs-CZ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cs-CZ" sz="1800" dirty="0">
                    <a:ea typeface="Cambria Math"/>
                    <a:sym typeface="Wingdings" panose="05000000000000000000" pitchFamily="2" charset="2"/>
                  </a:rPr>
                  <a:t>    </a:t>
                </a:r>
                <a:r>
                  <a:rPr lang="cs-CZ" sz="1800" dirty="0">
                    <a:solidFill>
                      <a:schemeClr val="accent6"/>
                    </a:solidFill>
                    <a:ea typeface="Cambria Math"/>
                    <a:sym typeface="Wingdings" panose="05000000000000000000" pitchFamily="2" charset="2"/>
                  </a:rPr>
                  <a:t></a:t>
                </a:r>
              </a:p>
              <a:p>
                <a:pPr marL="0" indent="0">
                  <a:buNone/>
                </a:pPr>
                <a:r>
                  <a:rPr lang="en-US" sz="1800" dirty="0">
                    <a:ea typeface="Cambria Math"/>
                  </a:rPr>
                  <a:t>ad</a:t>
                </a:r>
                <a:r>
                  <a:rPr lang="cs-CZ" sz="1800" dirty="0">
                    <a:ea typeface="Cambria Math"/>
                  </a:rPr>
                  <a:t>5)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𝑂𝐵𝑆</m:t>
                        </m:r>
                      </m:sub>
                    </m:sSub>
                    <m:r>
                      <a:rPr lang="cs-CZ" sz="1800" b="0" i="1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cs-CZ" sz="18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800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  <m:r>
                      <a:rPr lang="cs-CZ" sz="1800" b="1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5,4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4,7</m:t>
                        </m:r>
                      </m:num>
                      <m:den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ad>
                      <m:radPr>
                        <m:degHide m:val="on"/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  <m:r>
                      <a:rPr lang="cs-CZ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cs-CZ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0,738</m:t>
                    </m:r>
                  </m:oMath>
                </a14:m>
                <a:endParaRPr lang="cs-CZ" sz="1800" dirty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cs-CZ" sz="1800" dirty="0">
                    <a:ea typeface="Cambria Math"/>
                  </a:rPr>
                  <a:t>ad6) </a:t>
                </a:r>
                <a14:m>
                  <m:oMath xmlns:m="http://schemas.openxmlformats.org/officeDocument/2006/math">
                    <m:r>
                      <a:rPr lang="cs-CZ" sz="1800" b="0" i="1" smtClean="0">
                        <a:latin typeface="Cambria Math" panose="02040503050406030204" pitchFamily="18" charset="0"/>
                        <a:ea typeface="Cambria Math"/>
                      </a:rPr>
                      <m:t>𝑝</m:t>
                    </m:r>
                    <m:r>
                      <a:rPr lang="cs-CZ" sz="1800" b="0" i="1" smtClean="0">
                        <a:latin typeface="Cambria Math" panose="02040503050406030204" pitchFamily="18" charset="0"/>
                        <a:ea typeface="Cambria Math"/>
                      </a:rPr>
                      <m:t>−</m:t>
                    </m:r>
                    <m:r>
                      <a:rPr lang="cs-CZ" sz="1800" b="0" i="1" smtClean="0">
                        <a:latin typeface="Cambria Math" panose="02040503050406030204" pitchFamily="18" charset="0"/>
                        <a:ea typeface="Cambria Math"/>
                      </a:rPr>
                      <m:t>h𝑜𝑑𝑛𝑜𝑡𝑎</m:t>
                    </m:r>
                    <m:r>
                      <a:rPr lang="cs-CZ" sz="1800" b="0" i="1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cs-CZ" sz="1800" b="0" i="1" smtClean="0">
                        <a:latin typeface="Cambria Math" panose="02040503050406030204" pitchFamily="18" charset="0"/>
                        <a:ea typeface="Cambria Math"/>
                      </a:rPr>
                      <m:t>𝑃</m:t>
                    </m:r>
                    <m:r>
                      <a:rPr lang="cs-CZ" sz="1800" b="0" i="1" smtClean="0">
                        <a:latin typeface="Cambria Math" panose="02040503050406030204" pitchFamily="18" charset="0"/>
                        <a:ea typeface="Cambria Math"/>
                      </a:rPr>
                      <m:t>(</m:t>
                    </m:r>
                    <m:r>
                      <a:rPr lang="cs-CZ" sz="1800" b="0" i="1" smtClean="0">
                        <a:latin typeface="Cambria Math" panose="02040503050406030204" pitchFamily="18" charset="0"/>
                        <a:ea typeface="Cambria Math"/>
                      </a:rPr>
                      <m:t>𝑇</m:t>
                    </m:r>
                    <m:d>
                      <m:dPr>
                        <m:ctrlPr>
                          <a:rPr lang="cs-CZ" sz="1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𝑋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Cambria Math"/>
                      </a:rPr>
                      <m:t>&gt;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𝑂𝐵𝑆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ea typeface="Cambria Math"/>
                      </a:rPr>
                      <m:t>|</m:t>
                    </m:r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  <m:r>
                      <a:rPr lang="cs-CZ" sz="18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cs-CZ" sz="1800" dirty="0">
                  <a:ea typeface="Cambria Math"/>
                </a:endParaRPr>
              </a:p>
            </p:txBody>
          </p:sp>
        </mc:Choice>
        <mc:Fallback xmlns="">
          <p:sp>
            <p:nvSpPr>
              <p:cNvPr id="14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  <a:blipFill>
                <a:blip r:embed="rId2"/>
                <a:stretch>
                  <a:fillRect l="-438" t="-1263" r="-32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Obrázek 8">
            <a:extLst>
              <a:ext uri="{FF2B5EF4-FFF2-40B4-BE49-F238E27FC236}">
                <a16:creationId xmlns:a16="http://schemas.microsoft.com/office/drawing/2014/main" id="{530B1517-140F-4926-8BA8-3F390744E4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9"/>
          <a:stretch/>
        </p:blipFill>
        <p:spPr>
          <a:xfrm>
            <a:off x="6459166" y="3062114"/>
            <a:ext cx="5328252" cy="336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95737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testování hypotéz a </a:t>
            </a:r>
            <a:r>
              <a:rPr lang="cs-CZ" dirty="0" err="1"/>
              <a:t>jednovýběrové</a:t>
            </a:r>
            <a:r>
              <a:rPr lang="cs-CZ" dirty="0"/>
              <a:t> testy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65</a:t>
            </a:fld>
            <a:r>
              <a:rPr lang="cs-CZ" dirty="0"/>
              <a:t> / 74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s hladinou cholesterolu – alternativní přístup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1800" b="1" dirty="0">
                    <a:solidFill>
                      <a:schemeClr val="tx2"/>
                    </a:solidFill>
                  </a:rPr>
                  <a:t>Příklad</a:t>
                </a:r>
                <a:r>
                  <a:rPr lang="cs-CZ" sz="1800" dirty="0">
                    <a:solidFill>
                      <a:schemeClr val="tx2"/>
                    </a:solidFill>
                  </a:rPr>
                  <a:t>: </a:t>
                </a:r>
                <a:r>
                  <a:rPr lang="cs-CZ" sz="1800" dirty="0">
                    <a:solidFill>
                      <a:schemeClr val="tx2"/>
                    </a:solidFill>
                    <a:ea typeface="Cambria Math"/>
                  </a:rPr>
                  <a:t>Chceme na 5% hladině významnosti ověřit, zda v MSK je střední hl. cholesterolu st. Významně vyšší než v literatuře uváděných 4,7 </a:t>
                </a:r>
                <a:r>
                  <a:rPr lang="cs-CZ" sz="1800" dirty="0" err="1">
                    <a:solidFill>
                      <a:schemeClr val="tx2"/>
                    </a:solidFill>
                    <a:ea typeface="Cambria Math"/>
                  </a:rPr>
                  <a:t>mmol</a:t>
                </a:r>
                <a:r>
                  <a:rPr lang="cs-CZ" sz="1800" dirty="0">
                    <a:solidFill>
                      <a:schemeClr val="tx2"/>
                    </a:solidFill>
                    <a:ea typeface="Cambria Math"/>
                  </a:rPr>
                  <a:t>/l. Víme, že směrodatná odchylka hladin cholesterolu v krvi pacientu je 3,0 </a:t>
                </a:r>
                <a:r>
                  <a:rPr lang="cs-CZ" sz="1800" dirty="0" err="1">
                    <a:solidFill>
                      <a:schemeClr val="tx2"/>
                    </a:solidFill>
                    <a:ea typeface="Cambria Math"/>
                  </a:rPr>
                  <a:t>mmol</a:t>
                </a:r>
                <a:r>
                  <a:rPr lang="cs-CZ" sz="1800" dirty="0">
                    <a:solidFill>
                      <a:schemeClr val="tx2"/>
                    </a:solidFill>
                    <a:ea typeface="Cambria Math"/>
                  </a:rPr>
                  <a:t>/l. Zároveň předpokládáme, že hladinu cholesterolu v krvi pacientu lze modelovat normálním rozdělením. Na náhodném výběru 10 pacientů jsme zjistili průměrnou hl. cholesterolu 5,4 </a:t>
                </a:r>
                <a:r>
                  <a:rPr lang="cs-CZ" sz="1800" dirty="0" err="1">
                    <a:solidFill>
                      <a:schemeClr val="tx2"/>
                    </a:solidFill>
                    <a:ea typeface="Cambria Math"/>
                  </a:rPr>
                  <a:t>mmol</a:t>
                </a:r>
                <a:r>
                  <a:rPr lang="cs-CZ" sz="1800" dirty="0">
                    <a:solidFill>
                      <a:schemeClr val="tx2"/>
                    </a:solidFill>
                    <a:ea typeface="Cambria Math"/>
                  </a:rPr>
                  <a:t>/l. </a:t>
                </a:r>
                <a:endParaRPr lang="cs-CZ" sz="1800" i="1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cs-CZ" sz="2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cs-CZ" sz="1800" b="1" dirty="0"/>
                  <a:t>Čistý test významnosti:</a:t>
                </a:r>
              </a:p>
              <a:p>
                <a:pPr marL="0" indent="0">
                  <a:buNone/>
                </a:pPr>
                <a:r>
                  <a:rPr lang="cs-CZ" sz="1800" dirty="0">
                    <a:latin typeface="Cambria Math" panose="02040503050406030204" pitchFamily="18" charset="0"/>
                  </a:rPr>
                  <a:t>ad1)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cs-CZ" sz="18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cs-CZ" sz="1800" i="1">
                        <a:latin typeface="Cambria Math"/>
                      </a:rPr>
                      <m:t>: </m:t>
                    </m:r>
                    <m:r>
                      <a:rPr lang="cs-CZ" sz="1800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cs-CZ" sz="1800" i="1">
                        <a:latin typeface="Cambria Math"/>
                        <a:ea typeface="Cambria Math"/>
                      </a:rPr>
                      <m:t>=4,7</m:t>
                    </m:r>
                    <m:r>
                      <a:rPr lang="en-US" sz="1800">
                        <a:latin typeface="Cambria Math" panose="02040503050406030204" pitchFamily="18" charset="0"/>
                        <a:ea typeface="Cambria Math"/>
                      </a:rPr>
                      <m:t>;</m:t>
                    </m:r>
                  </m:oMath>
                </a14:m>
                <a:r>
                  <a:rPr lang="en-US" sz="1800" dirty="0">
                    <a:ea typeface="Cambria Math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cs-CZ" sz="1800" i="1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cs-CZ" sz="1800" i="1">
                        <a:latin typeface="Cambria Math"/>
                      </a:rPr>
                      <m:t>: </m:t>
                    </m:r>
                    <m:r>
                      <a:rPr lang="cs-CZ" sz="1800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/>
                      </a:rPr>
                      <m:t>&gt;</m:t>
                    </m:r>
                    <m:r>
                      <a:rPr lang="cs-CZ" sz="1800" i="1">
                        <a:latin typeface="Cambria Math"/>
                        <a:ea typeface="Cambria Math"/>
                      </a:rPr>
                      <m:t>4,7</m:t>
                    </m:r>
                  </m:oMath>
                </a14:m>
                <a:r>
                  <a:rPr lang="cs-CZ" sz="1800" dirty="0"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1800" dirty="0">
                    <a:ea typeface="Cambria Math"/>
                  </a:rPr>
                  <a:t>a</a:t>
                </a:r>
                <a:r>
                  <a:rPr lang="cs-CZ" sz="1800" dirty="0">
                    <a:ea typeface="Cambria Math"/>
                  </a:rPr>
                  <a:t>d2) </a:t>
                </a:r>
                <a14:m>
                  <m:oMath xmlns:m="http://schemas.openxmlformats.org/officeDocument/2006/math">
                    <m:r>
                      <a:rPr lang="cs-CZ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cs-CZ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=0,05 </m:t>
                    </m:r>
                  </m:oMath>
                </a14:m>
                <a:r>
                  <a:rPr lang="cs-CZ" sz="1800" dirty="0"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:r>
                  <a:rPr lang="cs-CZ" sz="1800" dirty="0">
                    <a:ea typeface="Cambria Math"/>
                  </a:rPr>
                  <a:t>a</a:t>
                </a:r>
                <a:r>
                  <a:rPr lang="en-US" sz="1800" dirty="0">
                    <a:ea typeface="Cambria Math"/>
                  </a:rPr>
                  <a:t>d3</a:t>
                </a:r>
                <a:r>
                  <a:rPr lang="cs-CZ" sz="1800" dirty="0">
                    <a:ea typeface="Cambria Math"/>
                  </a:rPr>
                  <a:t>) </a:t>
                </a:r>
                <a14:m>
                  <m:oMath xmlns:m="http://schemas.openxmlformats.org/officeDocument/2006/math">
                    <m:r>
                      <a:rPr lang="cs-CZ" sz="18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800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  <m:r>
                      <a:rPr lang="cs-CZ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cs-CZ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den>
                    </m:f>
                    <m:rad>
                      <m:radPr>
                        <m:degHide m:val="on"/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1800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cs-CZ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;1</m:t>
                    </m:r>
                    <m:r>
                      <a:rPr lang="cs-CZ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sz="1800" dirty="0">
                    <a:ea typeface="Cambria Math"/>
                  </a:rPr>
                  <a:t>    (tzv. </a:t>
                </a:r>
                <a:r>
                  <a:rPr lang="cs-CZ" sz="1800" b="1" dirty="0">
                    <a:ea typeface="Cambria Math"/>
                  </a:rPr>
                  <a:t>z-test</a:t>
                </a:r>
                <a:r>
                  <a:rPr lang="cs-CZ" sz="1800" dirty="0">
                    <a:ea typeface="Cambria Math"/>
                  </a:rPr>
                  <a:t>)</a:t>
                </a:r>
              </a:p>
              <a:p>
                <a:pPr marL="0" indent="0">
                  <a:buNone/>
                </a:pPr>
                <a:r>
                  <a:rPr lang="cs-CZ" sz="1800" dirty="0">
                    <a:ea typeface="Cambria Math"/>
                  </a:rPr>
                  <a:t>ad4) Předpoklady:   normalita  </a:t>
                </a:r>
                <a:r>
                  <a:rPr lang="cs-CZ" sz="1800" dirty="0">
                    <a:solidFill>
                      <a:schemeClr val="accent6"/>
                    </a:solidFill>
                    <a:ea typeface="Cambria Math"/>
                    <a:sym typeface="Wingdings" panose="05000000000000000000" pitchFamily="2" charset="2"/>
                  </a:rPr>
                  <a:t></a:t>
                </a:r>
                <a:endParaRPr lang="cs-CZ" sz="1800" dirty="0">
                  <a:solidFill>
                    <a:schemeClr val="accent6"/>
                  </a:solidFill>
                  <a:ea typeface="Cambria Math"/>
                </a:endParaRPr>
              </a:p>
              <a:p>
                <a:pPr marL="0" indent="0">
                  <a:buNone/>
                </a:pPr>
                <a:r>
                  <a:rPr lang="cs-CZ" sz="1800" dirty="0">
                    <a:ea typeface="Cambria Math"/>
                  </a:rPr>
                  <a:t>                                    známe </a:t>
                </a:r>
                <a14:m>
                  <m:oMath xmlns:m="http://schemas.openxmlformats.org/officeDocument/2006/math">
                    <m:r>
                      <a:rPr lang="cs-CZ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cs-CZ" sz="1800" dirty="0">
                    <a:ea typeface="Cambria Math"/>
                    <a:sym typeface="Wingdings" panose="05000000000000000000" pitchFamily="2" charset="2"/>
                  </a:rPr>
                  <a:t>    </a:t>
                </a:r>
                <a:r>
                  <a:rPr lang="cs-CZ" sz="1800" dirty="0">
                    <a:solidFill>
                      <a:schemeClr val="accent6"/>
                    </a:solidFill>
                    <a:ea typeface="Cambria Math"/>
                    <a:sym typeface="Wingdings" panose="05000000000000000000" pitchFamily="2" charset="2"/>
                  </a:rPr>
                  <a:t></a:t>
                </a:r>
              </a:p>
              <a:p>
                <a:pPr marL="0" indent="0">
                  <a:buNone/>
                </a:pPr>
                <a:r>
                  <a:rPr lang="en-US" sz="1800" dirty="0">
                    <a:ea typeface="Cambria Math"/>
                  </a:rPr>
                  <a:t>ad</a:t>
                </a:r>
                <a:r>
                  <a:rPr lang="cs-CZ" sz="1800" dirty="0">
                    <a:ea typeface="Cambria Math"/>
                  </a:rPr>
                  <a:t>5)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𝑂𝐵𝑆</m:t>
                        </m:r>
                      </m:sub>
                    </m:sSub>
                    <m:r>
                      <a:rPr lang="cs-CZ" sz="1800" b="0" i="1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cs-CZ" sz="18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800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  <m:r>
                      <a:rPr lang="cs-CZ" sz="1800" b="1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5,4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4,7</m:t>
                        </m:r>
                      </m:num>
                      <m:den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ad>
                      <m:radPr>
                        <m:degHide m:val="on"/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  <m:r>
                      <a:rPr lang="cs-CZ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cs-CZ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0,738</m:t>
                    </m:r>
                  </m:oMath>
                </a14:m>
                <a:endParaRPr lang="cs-CZ" sz="1800" dirty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cs-CZ" sz="1800" dirty="0">
                    <a:ea typeface="Cambria Math"/>
                  </a:rPr>
                  <a:t>ad6) </a:t>
                </a:r>
                <a14:m>
                  <m:oMath xmlns:m="http://schemas.openxmlformats.org/officeDocument/2006/math">
                    <m:r>
                      <a:rPr lang="cs-CZ" sz="1800" b="0" i="1" smtClean="0">
                        <a:latin typeface="Cambria Math" panose="02040503050406030204" pitchFamily="18" charset="0"/>
                        <a:ea typeface="Cambria Math"/>
                      </a:rPr>
                      <m:t>𝑝</m:t>
                    </m:r>
                    <m:r>
                      <a:rPr lang="cs-CZ" sz="1800" b="0" i="1" smtClean="0">
                        <a:latin typeface="Cambria Math" panose="02040503050406030204" pitchFamily="18" charset="0"/>
                        <a:ea typeface="Cambria Math"/>
                      </a:rPr>
                      <m:t>−</m:t>
                    </m:r>
                    <m:r>
                      <a:rPr lang="cs-CZ" sz="1800" b="0" i="1" smtClean="0">
                        <a:latin typeface="Cambria Math" panose="02040503050406030204" pitchFamily="18" charset="0"/>
                        <a:ea typeface="Cambria Math"/>
                      </a:rPr>
                      <m:t>h𝑜𝑑𝑛𝑜𝑡𝑎</m:t>
                    </m:r>
                    <m:r>
                      <a:rPr lang="cs-CZ" sz="1800" b="0" i="1" smtClean="0">
                        <a:latin typeface="Cambria Math" panose="02040503050406030204" pitchFamily="18" charset="0"/>
                        <a:ea typeface="Cambria Math"/>
                      </a:rPr>
                      <m:t>=0,230</m:t>
                    </m:r>
                  </m:oMath>
                </a14:m>
                <a:r>
                  <a:rPr lang="cs-CZ" sz="1800" dirty="0">
                    <a:ea typeface="Cambria Math"/>
                  </a:rPr>
                  <a:t> (</a:t>
                </a:r>
                <a:r>
                  <a:rPr lang="cs-CZ" sz="1800" i="1" dirty="0">
                    <a:solidFill>
                      <a:schemeClr val="accent5"/>
                    </a:solidFill>
                    <a:ea typeface="Cambria Math"/>
                  </a:rPr>
                  <a:t>1-pnorm(0.738,0,1)</a:t>
                </a:r>
                <a:r>
                  <a:rPr lang="cs-CZ" sz="1800" dirty="0">
                    <a:ea typeface="Cambria Math"/>
                  </a:rPr>
                  <a:t>)</a:t>
                </a:r>
              </a:p>
              <a:p>
                <a:pPr marL="0" indent="0">
                  <a:buNone/>
                </a:pPr>
                <a:r>
                  <a:rPr lang="cs-CZ" sz="1800" dirty="0">
                    <a:ea typeface="Cambria Math"/>
                  </a:rPr>
                  <a:t>ad7) </a:t>
                </a:r>
                <a14:m>
                  <m:oMath xmlns:m="http://schemas.openxmlformats.org/officeDocument/2006/math">
                    <m:r>
                      <a:rPr lang="cs-CZ" sz="1800" i="1">
                        <a:latin typeface="Cambria Math" panose="02040503050406030204" pitchFamily="18" charset="0"/>
                        <a:ea typeface="Cambria Math"/>
                      </a:rPr>
                      <m:t>𝑝</m:t>
                    </m:r>
                    <m:r>
                      <a:rPr lang="cs-CZ" sz="1800" i="1">
                        <a:latin typeface="Cambria Math" panose="02040503050406030204" pitchFamily="18" charset="0"/>
                        <a:ea typeface="Cambria Math"/>
                      </a:rPr>
                      <m:t>−</m:t>
                    </m:r>
                    <m:r>
                      <a:rPr lang="cs-CZ" sz="1800" i="1">
                        <a:latin typeface="Cambria Math" panose="02040503050406030204" pitchFamily="18" charset="0"/>
                        <a:ea typeface="Cambria Math"/>
                      </a:rPr>
                      <m:t>h𝑜𝑑𝑛𝑜𝑡𝑎</m:t>
                    </m:r>
                    <m:r>
                      <a:rPr lang="en-US" sz="1800" b="0" i="0" smtClean="0">
                        <a:latin typeface="Cambria Math" panose="02040503050406030204" pitchFamily="18" charset="0"/>
                        <a:ea typeface="Cambria Math"/>
                      </a:rPr>
                      <m:t>&gt;</m:t>
                    </m:r>
                    <m:r>
                      <m:rPr>
                        <m:sty m:val="p"/>
                      </m:rPr>
                      <a:rPr lang="el-G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en-US" sz="1800" dirty="0">
                    <a:ea typeface="Cambria Math"/>
                  </a:rPr>
                  <a:t>, </a:t>
                </a:r>
                <a:r>
                  <a:rPr lang="cs-CZ" sz="1800" dirty="0">
                    <a:ea typeface="Cambria Math"/>
                  </a:rPr>
                  <a:t>tj. na hladině významnosti</a:t>
                </a:r>
                <a:r>
                  <a:rPr lang="en-US" sz="18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cs-CZ" sz="1800" dirty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cs-CZ" sz="1800" dirty="0">
                    <a:ea typeface="Cambria Math"/>
                  </a:rPr>
                  <a:t>         nelze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cs-CZ" sz="18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sz="1800" dirty="0">
                    <a:ea typeface="Cambria Math"/>
                  </a:rPr>
                  <a:t> zamítnout.</a:t>
                </a:r>
              </a:p>
              <a:p>
                <a:pPr marL="0" indent="0">
                  <a:buNone/>
                </a:pPr>
                <a:endParaRPr lang="cs-CZ" sz="1800" dirty="0">
                  <a:ea typeface="Cambria Math"/>
                </a:endParaRPr>
              </a:p>
            </p:txBody>
          </p:sp>
        </mc:Choice>
        <mc:Fallback xmlns="">
          <p:sp>
            <p:nvSpPr>
              <p:cNvPr id="14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  <a:blipFill>
                <a:blip r:embed="rId2"/>
                <a:stretch>
                  <a:fillRect l="-438" t="-1263" r="-329" b="-984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Obrázek 8">
            <a:extLst>
              <a:ext uri="{FF2B5EF4-FFF2-40B4-BE49-F238E27FC236}">
                <a16:creationId xmlns:a16="http://schemas.microsoft.com/office/drawing/2014/main" id="{530B1517-140F-4926-8BA8-3F390744E4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9"/>
          <a:stretch/>
        </p:blipFill>
        <p:spPr>
          <a:xfrm>
            <a:off x="6459166" y="3062114"/>
            <a:ext cx="5328252" cy="336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4175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testování hypotéz a </a:t>
            </a:r>
            <a:r>
              <a:rPr lang="cs-CZ" dirty="0" err="1"/>
              <a:t>jednovýběrové</a:t>
            </a:r>
            <a:r>
              <a:rPr lang="cs-CZ" dirty="0"/>
              <a:t> testy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66</a:t>
            </a:fld>
            <a:r>
              <a:rPr lang="cs-CZ" dirty="0"/>
              <a:t> / 74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s hladinou cholesterolu – alternativní přístup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1800" b="1" dirty="0">
                    <a:solidFill>
                      <a:schemeClr val="tx2"/>
                    </a:solidFill>
                  </a:rPr>
                  <a:t>Příklad</a:t>
                </a:r>
                <a:r>
                  <a:rPr lang="cs-CZ" sz="1800" dirty="0">
                    <a:solidFill>
                      <a:schemeClr val="tx2"/>
                    </a:solidFill>
                  </a:rPr>
                  <a:t>: </a:t>
                </a:r>
                <a:r>
                  <a:rPr lang="cs-CZ" sz="1800" dirty="0">
                    <a:solidFill>
                      <a:schemeClr val="tx2"/>
                    </a:solidFill>
                    <a:ea typeface="Cambria Math"/>
                  </a:rPr>
                  <a:t>Chceme na 5% hladině významnosti ověřit, zda v MSK je střední hl. cholesterolu st. Významně vyšší než v literatuře uváděných 4,7 </a:t>
                </a:r>
                <a:r>
                  <a:rPr lang="cs-CZ" sz="1800" dirty="0" err="1">
                    <a:solidFill>
                      <a:schemeClr val="tx2"/>
                    </a:solidFill>
                    <a:ea typeface="Cambria Math"/>
                  </a:rPr>
                  <a:t>mmol</a:t>
                </a:r>
                <a:r>
                  <a:rPr lang="cs-CZ" sz="1800" dirty="0">
                    <a:solidFill>
                      <a:schemeClr val="tx2"/>
                    </a:solidFill>
                    <a:ea typeface="Cambria Math"/>
                  </a:rPr>
                  <a:t>/l. Víme, že směrodatná odchylka hladin cholesterolu v krvi pacientu je 3,0 </a:t>
                </a:r>
                <a:r>
                  <a:rPr lang="cs-CZ" sz="1800" dirty="0" err="1">
                    <a:solidFill>
                      <a:schemeClr val="tx2"/>
                    </a:solidFill>
                    <a:ea typeface="Cambria Math"/>
                  </a:rPr>
                  <a:t>mmol</a:t>
                </a:r>
                <a:r>
                  <a:rPr lang="cs-CZ" sz="1800" dirty="0">
                    <a:solidFill>
                      <a:schemeClr val="tx2"/>
                    </a:solidFill>
                    <a:ea typeface="Cambria Math"/>
                  </a:rPr>
                  <a:t>/l. Zároveň předpokládáme, že hladinu cholesterolu v krvi pacientu lze modelovat normálním rozdělením. Na náhodném výběru 10 pacientů jsme zjistili průměrnou hl. cholesterolu 5,4 </a:t>
                </a:r>
                <a:r>
                  <a:rPr lang="cs-CZ" sz="1800" dirty="0" err="1">
                    <a:solidFill>
                      <a:schemeClr val="tx2"/>
                    </a:solidFill>
                    <a:ea typeface="Cambria Math"/>
                  </a:rPr>
                  <a:t>mmol</a:t>
                </a:r>
                <a:r>
                  <a:rPr lang="cs-CZ" sz="1800" dirty="0">
                    <a:solidFill>
                      <a:schemeClr val="tx2"/>
                    </a:solidFill>
                    <a:ea typeface="Cambria Math"/>
                  </a:rPr>
                  <a:t>/l. </a:t>
                </a:r>
                <a:endParaRPr lang="cs-CZ" sz="1800" i="1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cs-CZ" sz="2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cs-CZ" sz="1800" b="1" dirty="0"/>
                  <a:t>Čistý test významnosti:</a:t>
                </a:r>
              </a:p>
              <a:p>
                <a:pPr marL="0" indent="0">
                  <a:buNone/>
                </a:pPr>
                <a:r>
                  <a:rPr lang="cs-CZ" sz="1800" dirty="0">
                    <a:latin typeface="Cambria Math" panose="02040503050406030204" pitchFamily="18" charset="0"/>
                  </a:rPr>
                  <a:t>ad1)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cs-CZ" sz="18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cs-CZ" sz="1800" i="1">
                        <a:latin typeface="Cambria Math"/>
                      </a:rPr>
                      <m:t>: </m:t>
                    </m:r>
                    <m:r>
                      <a:rPr lang="cs-CZ" sz="1800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cs-CZ" sz="1800" i="1">
                        <a:latin typeface="Cambria Math"/>
                        <a:ea typeface="Cambria Math"/>
                      </a:rPr>
                      <m:t>=4,7</m:t>
                    </m:r>
                    <m:r>
                      <a:rPr lang="en-US" sz="1800">
                        <a:latin typeface="Cambria Math" panose="02040503050406030204" pitchFamily="18" charset="0"/>
                        <a:ea typeface="Cambria Math"/>
                      </a:rPr>
                      <m:t>;</m:t>
                    </m:r>
                  </m:oMath>
                </a14:m>
                <a:r>
                  <a:rPr lang="en-US" sz="1800" dirty="0">
                    <a:ea typeface="Cambria Math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cs-CZ" sz="1800" i="1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cs-CZ" sz="1800" i="1">
                        <a:latin typeface="Cambria Math"/>
                      </a:rPr>
                      <m:t>: </m:t>
                    </m:r>
                    <m:r>
                      <a:rPr lang="cs-CZ" sz="1800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/>
                      </a:rPr>
                      <m:t>&gt;</m:t>
                    </m:r>
                    <m:r>
                      <a:rPr lang="cs-CZ" sz="1800" i="1">
                        <a:latin typeface="Cambria Math"/>
                        <a:ea typeface="Cambria Math"/>
                      </a:rPr>
                      <m:t>4,7</m:t>
                    </m:r>
                  </m:oMath>
                </a14:m>
                <a:r>
                  <a:rPr lang="cs-CZ" sz="1800" dirty="0"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1800" dirty="0">
                    <a:ea typeface="Cambria Math"/>
                  </a:rPr>
                  <a:t>a</a:t>
                </a:r>
                <a:r>
                  <a:rPr lang="cs-CZ" sz="1800" dirty="0">
                    <a:ea typeface="Cambria Math"/>
                  </a:rPr>
                  <a:t>d2) </a:t>
                </a:r>
                <a14:m>
                  <m:oMath xmlns:m="http://schemas.openxmlformats.org/officeDocument/2006/math">
                    <m:r>
                      <a:rPr lang="cs-CZ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cs-CZ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=0,05 </m:t>
                    </m:r>
                  </m:oMath>
                </a14:m>
                <a:r>
                  <a:rPr lang="cs-CZ" sz="1800" dirty="0"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:r>
                  <a:rPr lang="cs-CZ" sz="1800" dirty="0">
                    <a:ea typeface="Cambria Math"/>
                  </a:rPr>
                  <a:t>a</a:t>
                </a:r>
                <a:r>
                  <a:rPr lang="en-US" sz="1800" dirty="0">
                    <a:ea typeface="Cambria Math"/>
                  </a:rPr>
                  <a:t>d3</a:t>
                </a:r>
                <a:r>
                  <a:rPr lang="cs-CZ" sz="1800" dirty="0">
                    <a:ea typeface="Cambria Math"/>
                  </a:rPr>
                  <a:t>) </a:t>
                </a:r>
                <a14:m>
                  <m:oMath xmlns:m="http://schemas.openxmlformats.org/officeDocument/2006/math">
                    <m:r>
                      <a:rPr lang="cs-CZ" sz="18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800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  <m:r>
                      <a:rPr lang="cs-CZ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cs-CZ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den>
                    </m:f>
                    <m:rad>
                      <m:radPr>
                        <m:degHide m:val="on"/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1800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cs-CZ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;1</m:t>
                    </m:r>
                    <m:r>
                      <a:rPr lang="cs-CZ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sz="1800" dirty="0">
                    <a:ea typeface="Cambria Math"/>
                  </a:rPr>
                  <a:t>    (tzv. </a:t>
                </a:r>
                <a:r>
                  <a:rPr lang="cs-CZ" sz="1800" b="1" dirty="0">
                    <a:ea typeface="Cambria Math"/>
                  </a:rPr>
                  <a:t>z-test</a:t>
                </a:r>
                <a:r>
                  <a:rPr lang="cs-CZ" sz="1800" dirty="0">
                    <a:ea typeface="Cambria Math"/>
                  </a:rPr>
                  <a:t>)</a:t>
                </a:r>
              </a:p>
              <a:p>
                <a:pPr marL="0" indent="0">
                  <a:buNone/>
                </a:pPr>
                <a:r>
                  <a:rPr lang="cs-CZ" sz="1800" dirty="0">
                    <a:ea typeface="Cambria Math"/>
                  </a:rPr>
                  <a:t>ad4) Předpoklady:   normalita  </a:t>
                </a:r>
                <a:r>
                  <a:rPr lang="cs-CZ" sz="1800" dirty="0">
                    <a:solidFill>
                      <a:schemeClr val="accent6"/>
                    </a:solidFill>
                    <a:ea typeface="Cambria Math"/>
                    <a:sym typeface="Wingdings" panose="05000000000000000000" pitchFamily="2" charset="2"/>
                  </a:rPr>
                  <a:t></a:t>
                </a:r>
                <a:endParaRPr lang="cs-CZ" sz="1800" dirty="0">
                  <a:solidFill>
                    <a:schemeClr val="accent6"/>
                  </a:solidFill>
                  <a:ea typeface="Cambria Math"/>
                </a:endParaRPr>
              </a:p>
              <a:p>
                <a:pPr marL="0" indent="0">
                  <a:buNone/>
                </a:pPr>
                <a:r>
                  <a:rPr lang="cs-CZ" sz="1800" dirty="0">
                    <a:ea typeface="Cambria Math"/>
                  </a:rPr>
                  <a:t>                                    známe </a:t>
                </a:r>
                <a14:m>
                  <m:oMath xmlns:m="http://schemas.openxmlformats.org/officeDocument/2006/math">
                    <m:r>
                      <a:rPr lang="cs-CZ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cs-CZ" sz="1800" dirty="0">
                    <a:ea typeface="Cambria Math"/>
                    <a:sym typeface="Wingdings" panose="05000000000000000000" pitchFamily="2" charset="2"/>
                  </a:rPr>
                  <a:t>    </a:t>
                </a:r>
                <a:r>
                  <a:rPr lang="cs-CZ" sz="1800" dirty="0">
                    <a:solidFill>
                      <a:schemeClr val="accent6"/>
                    </a:solidFill>
                    <a:ea typeface="Cambria Math"/>
                    <a:sym typeface="Wingdings" panose="05000000000000000000" pitchFamily="2" charset="2"/>
                  </a:rPr>
                  <a:t></a:t>
                </a:r>
              </a:p>
              <a:p>
                <a:pPr marL="0" indent="0">
                  <a:buNone/>
                </a:pPr>
                <a:r>
                  <a:rPr lang="en-US" sz="1800" dirty="0">
                    <a:ea typeface="Cambria Math"/>
                  </a:rPr>
                  <a:t>ad</a:t>
                </a:r>
                <a:r>
                  <a:rPr lang="cs-CZ" sz="1800" dirty="0">
                    <a:ea typeface="Cambria Math"/>
                  </a:rPr>
                  <a:t>5)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𝑂𝐵𝑆</m:t>
                        </m:r>
                      </m:sub>
                    </m:sSub>
                    <m:r>
                      <a:rPr lang="cs-CZ" sz="1800" b="0" i="1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cs-CZ" sz="18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800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  <m:r>
                      <a:rPr lang="cs-CZ" sz="1800" b="1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5,4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4,7</m:t>
                        </m:r>
                      </m:num>
                      <m:den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ad>
                      <m:radPr>
                        <m:degHide m:val="on"/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  <m:r>
                      <a:rPr lang="cs-CZ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cs-CZ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0,738</m:t>
                    </m:r>
                  </m:oMath>
                </a14:m>
                <a:endParaRPr lang="cs-CZ" sz="1800" dirty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cs-CZ" sz="1800" dirty="0">
                    <a:ea typeface="Cambria Math"/>
                  </a:rPr>
                  <a:t>ad6) </a:t>
                </a:r>
                <a14:m>
                  <m:oMath xmlns:m="http://schemas.openxmlformats.org/officeDocument/2006/math">
                    <m:r>
                      <a:rPr lang="cs-CZ" sz="1800" b="0" i="1" smtClean="0">
                        <a:latin typeface="Cambria Math" panose="02040503050406030204" pitchFamily="18" charset="0"/>
                        <a:ea typeface="Cambria Math"/>
                      </a:rPr>
                      <m:t>𝑝</m:t>
                    </m:r>
                    <m:r>
                      <a:rPr lang="cs-CZ" sz="1800" b="0" i="1" smtClean="0">
                        <a:latin typeface="Cambria Math" panose="02040503050406030204" pitchFamily="18" charset="0"/>
                        <a:ea typeface="Cambria Math"/>
                      </a:rPr>
                      <m:t>−</m:t>
                    </m:r>
                    <m:r>
                      <a:rPr lang="cs-CZ" sz="1800" b="0" i="1" smtClean="0">
                        <a:latin typeface="Cambria Math" panose="02040503050406030204" pitchFamily="18" charset="0"/>
                        <a:ea typeface="Cambria Math"/>
                      </a:rPr>
                      <m:t>h𝑜𝑑𝑛𝑜𝑡𝑎</m:t>
                    </m:r>
                    <m:r>
                      <a:rPr lang="cs-CZ" sz="1800" b="0" i="1" smtClean="0">
                        <a:latin typeface="Cambria Math" panose="02040503050406030204" pitchFamily="18" charset="0"/>
                        <a:ea typeface="Cambria Math"/>
                      </a:rPr>
                      <m:t>=0,230</m:t>
                    </m:r>
                  </m:oMath>
                </a14:m>
                <a:r>
                  <a:rPr lang="cs-CZ" sz="1800" dirty="0">
                    <a:ea typeface="Cambria Math"/>
                  </a:rPr>
                  <a:t> (</a:t>
                </a:r>
                <a:r>
                  <a:rPr lang="cs-CZ" sz="1800" i="1" dirty="0">
                    <a:solidFill>
                      <a:schemeClr val="accent5"/>
                    </a:solidFill>
                    <a:ea typeface="Cambria Math"/>
                  </a:rPr>
                  <a:t>1-pnorm(0.738,0,1)</a:t>
                </a:r>
                <a:r>
                  <a:rPr lang="cs-CZ" sz="1800" dirty="0">
                    <a:ea typeface="Cambria Math"/>
                  </a:rPr>
                  <a:t>)</a:t>
                </a:r>
              </a:p>
              <a:p>
                <a:pPr marL="0" indent="0">
                  <a:buNone/>
                </a:pPr>
                <a:r>
                  <a:rPr lang="cs-CZ" sz="1800" dirty="0">
                    <a:ea typeface="Cambria Math"/>
                  </a:rPr>
                  <a:t>ad7) </a:t>
                </a:r>
                <a14:m>
                  <m:oMath xmlns:m="http://schemas.openxmlformats.org/officeDocument/2006/math">
                    <m:r>
                      <a:rPr lang="cs-CZ" sz="1800" i="1">
                        <a:latin typeface="Cambria Math" panose="02040503050406030204" pitchFamily="18" charset="0"/>
                        <a:ea typeface="Cambria Math"/>
                      </a:rPr>
                      <m:t>𝑝</m:t>
                    </m:r>
                    <m:r>
                      <a:rPr lang="cs-CZ" sz="1800" i="1">
                        <a:latin typeface="Cambria Math" panose="02040503050406030204" pitchFamily="18" charset="0"/>
                        <a:ea typeface="Cambria Math"/>
                      </a:rPr>
                      <m:t>−</m:t>
                    </m:r>
                    <m:r>
                      <a:rPr lang="cs-CZ" sz="1800" i="1">
                        <a:latin typeface="Cambria Math" panose="02040503050406030204" pitchFamily="18" charset="0"/>
                        <a:ea typeface="Cambria Math"/>
                      </a:rPr>
                      <m:t>h𝑜𝑑𝑛𝑜𝑡𝑎</m:t>
                    </m:r>
                    <m:r>
                      <a:rPr lang="en-US" sz="1800" b="0" i="0" smtClean="0">
                        <a:latin typeface="Cambria Math" panose="02040503050406030204" pitchFamily="18" charset="0"/>
                        <a:ea typeface="Cambria Math"/>
                      </a:rPr>
                      <m:t>&gt;</m:t>
                    </m:r>
                    <m:r>
                      <m:rPr>
                        <m:sty m:val="p"/>
                      </m:rPr>
                      <a:rPr lang="el-G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en-US" sz="1800" dirty="0">
                    <a:ea typeface="Cambria Math"/>
                  </a:rPr>
                  <a:t>, </a:t>
                </a:r>
                <a:r>
                  <a:rPr lang="cs-CZ" sz="1800" dirty="0">
                    <a:ea typeface="Cambria Math"/>
                  </a:rPr>
                  <a:t>tj. na hladině významnosti 0,05</a:t>
                </a:r>
              </a:p>
              <a:p>
                <a:pPr marL="0" indent="0">
                  <a:buNone/>
                </a:pPr>
                <a:r>
                  <a:rPr lang="cs-CZ" sz="1800" dirty="0">
                    <a:ea typeface="Cambria Math"/>
                  </a:rPr>
                  <a:t>         nelze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cs-CZ" sz="18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sz="1800" dirty="0">
                    <a:ea typeface="Cambria Math"/>
                  </a:rPr>
                  <a:t> zamítnout.</a:t>
                </a:r>
              </a:p>
              <a:p>
                <a:pPr marL="0" indent="0">
                  <a:buNone/>
                </a:pPr>
                <a:endParaRPr lang="cs-CZ" sz="1800" dirty="0">
                  <a:ea typeface="Cambria Math"/>
                </a:endParaRPr>
              </a:p>
            </p:txBody>
          </p:sp>
        </mc:Choice>
        <mc:Fallback xmlns="">
          <p:sp>
            <p:nvSpPr>
              <p:cNvPr id="14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  <a:blipFill>
                <a:blip r:embed="rId2"/>
                <a:stretch>
                  <a:fillRect l="-438" t="-1263" r="-329" b="-984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Obrázek 8">
            <a:extLst>
              <a:ext uri="{FF2B5EF4-FFF2-40B4-BE49-F238E27FC236}">
                <a16:creationId xmlns:a16="http://schemas.microsoft.com/office/drawing/2014/main" id="{530B1517-140F-4926-8BA8-3F390744E4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9"/>
          <a:stretch/>
        </p:blipFill>
        <p:spPr>
          <a:xfrm>
            <a:off x="6459166" y="3062114"/>
            <a:ext cx="5328252" cy="336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50824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testování hypotéz a </a:t>
            </a:r>
            <a:r>
              <a:rPr lang="cs-CZ" dirty="0" err="1"/>
              <a:t>jednovýběrové</a:t>
            </a:r>
            <a:r>
              <a:rPr lang="cs-CZ" dirty="0"/>
              <a:t> testy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67</a:t>
            </a:fld>
            <a:r>
              <a:rPr lang="cs-CZ" dirty="0"/>
              <a:t> / 74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jednovýběrové</a:t>
            </a:r>
            <a:r>
              <a:rPr lang="cs-CZ" dirty="0"/>
              <a:t> testy parametrických hypotéz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Zástupný obsah 1">
                <a:extLst>
                  <a:ext uri="{FF2B5EF4-FFF2-40B4-BE49-F238E27FC236}">
                    <a16:creationId xmlns:a16="http://schemas.microsoft.com/office/drawing/2014/main" id="{FB45B954-00D4-4E93-B6DF-B7C739587163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89349583"/>
                  </p:ext>
                </p:extLst>
              </p:nvPr>
            </p:nvGraphicFramePr>
            <p:xfrm>
              <a:off x="545317" y="1318840"/>
              <a:ext cx="11121957" cy="2493201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1994392">
                      <a:extLst>
                        <a:ext uri="{9D8B030D-6E8A-4147-A177-3AD203B41FA5}">
                          <a16:colId xmlns:a16="http://schemas.microsoft.com/office/drawing/2014/main" val="3690015103"/>
                        </a:ext>
                      </a:extLst>
                    </a:gridCol>
                    <a:gridCol w="2174808">
                      <a:extLst>
                        <a:ext uri="{9D8B030D-6E8A-4147-A177-3AD203B41FA5}">
                          <a16:colId xmlns:a16="http://schemas.microsoft.com/office/drawing/2014/main" val="1590548494"/>
                        </a:ext>
                      </a:extLst>
                    </a:gridCol>
                    <a:gridCol w="2957836">
                      <a:extLst>
                        <a:ext uri="{9D8B030D-6E8A-4147-A177-3AD203B41FA5}">
                          <a16:colId xmlns:a16="http://schemas.microsoft.com/office/drawing/2014/main" val="829533267"/>
                        </a:ext>
                      </a:extLst>
                    </a:gridCol>
                    <a:gridCol w="2261948">
                      <a:extLst>
                        <a:ext uri="{9D8B030D-6E8A-4147-A177-3AD203B41FA5}">
                          <a16:colId xmlns:a16="http://schemas.microsoft.com/office/drawing/2014/main" val="1629083080"/>
                        </a:ext>
                      </a:extLst>
                    </a:gridCol>
                    <a:gridCol w="1732973">
                      <a:extLst>
                        <a:ext uri="{9D8B030D-6E8A-4147-A177-3AD203B41FA5}">
                          <a16:colId xmlns:a16="http://schemas.microsoft.com/office/drawing/2014/main" val="3843150130"/>
                        </a:ext>
                      </a:extLst>
                    </a:gridCol>
                  </a:tblGrid>
                  <a:tr h="0">
                    <a:tc gridSpan="5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Mějme realizaci náhodného výběru </a:t>
                          </a:r>
                          <a14:m>
                            <m:oMath xmlns:m="http://schemas.openxmlformats.org/officeDocument/2006/math">
                              <m:r>
                                <a:rPr lang="cs-CZ" sz="16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cs-CZ" sz="16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ze spojitého rozdělení, tj. </a:t>
                          </a:r>
                          <a14:m>
                            <m:oMath xmlns:m="http://schemas.openxmlformats.org/officeDocument/2006/math">
                              <m:r>
                                <a:rPr lang="cs-CZ" sz="16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cs-CZ" sz="16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a:rPr lang="cs-CZ" sz="1600" b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cs-CZ" sz="16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, …, </m:t>
                                  </m:r>
                                  <m:sSub>
                                    <m:sSubPr>
                                      <m:ctrlP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n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cs-CZ" sz="16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a</a:t>
                          </a: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předpokládejme, že rozsah výběru nepřesahuje 5 % velikosti populace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  <m:r>
                                    <a:rPr lang="cs-CZ" sz="16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≤0,05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  <m:r>
                                    <m:rPr>
                                      <m:nor/>
                                    </m:rPr>
                                    <a:rPr lang="cs-CZ" sz="1600" b="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  <m:t>, </m:t>
                                  </m:r>
                                  <m:r>
                                    <m:rPr>
                                      <m:nor/>
                                    </m:rPr>
                                    <a:rPr lang="cs-CZ" sz="1600" b="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  <m:t>neboli</m:t>
                                  </m:r>
                                  <m:r>
                                    <a:rPr lang="cs-CZ" sz="16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≥</m:t>
                                  </m:r>
                                  <m:r>
                                    <a:rPr lang="en-US" sz="16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.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3214627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chemeClr val="tx1"/>
                              </a:solidFill>
                              <a:effectLst/>
                            </a:rPr>
                            <a:t>Název testu</a:t>
                          </a:r>
                          <a:endParaRPr lang="cs-CZ" sz="1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Nulová hypotéza</a:t>
                          </a:r>
                          <a:endParaRPr lang="cs-CZ" sz="1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Předpoklady testu</a:t>
                          </a:r>
                          <a:endParaRPr lang="cs-CZ" sz="16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Testová statistika </a:t>
                          </a:r>
                          <a14:m>
                            <m:oMath xmlns:m="http://schemas.openxmlformats.org/officeDocument/2006/math">
                              <m:r>
                                <a:rPr lang="cs-CZ" sz="16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  <m:d>
                                <m:dPr>
                                  <m:ctrlPr>
                                    <a:rPr lang="cs-CZ" sz="16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16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</m:d>
                            </m:oMath>
                          </a14:m>
                          <a:endParaRPr lang="cs-CZ" sz="16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Nulové rozdělení</a:t>
                          </a:r>
                          <a:endParaRPr lang="cs-CZ" sz="16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094684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chemeClr val="tx1"/>
                              </a:solidFill>
                              <a:effectLst/>
                            </a:rPr>
                            <a:t>Test o rozptylu</a:t>
                          </a:r>
                          <a:endParaRPr lang="cs-CZ" sz="1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cs-CZ" sz="16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1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cs-CZ" sz="1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cs-CZ" sz="1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cs-CZ" sz="1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cs-CZ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chemeClr val="tx1"/>
                              </a:solidFill>
                              <a:effectLst/>
                            </a:rPr>
                            <a:t>normalita</a:t>
                          </a:r>
                          <a:endParaRPr lang="cs-CZ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sz="16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cs-CZ" sz="1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p>
                                        <m:r>
                                          <a:rPr lang="cs-CZ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cs-CZ" sz="1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cs-CZ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d>
                                  <m:dPr>
                                    <m:ctrlPr>
                                      <a:rPr lang="cs-CZ" sz="1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cs-CZ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cs-CZ" sz="16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  <m:sup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cs-CZ" sz="1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7708750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Jednovýběrový</a:t>
                          </a:r>
                          <a:endParaRPr lang="cs-CZ" sz="16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chemeClr val="tx1"/>
                              </a:solidFill>
                              <a:effectLst/>
                            </a:rPr>
                            <a:t>z test</a:t>
                          </a:r>
                          <a:endParaRPr lang="cs-CZ" sz="1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𝜇</m:t>
                                </m:r>
                                <m:r>
                                  <a:rPr lang="cs-CZ" sz="160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cs-CZ" sz="160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cs-CZ" sz="1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normalita nebo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cs-CZ" sz="16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en-US" sz="1600" b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&gt;30</m:t>
                              </m:r>
                            </m:oMath>
                          </a14:m>
                          <a:r>
                            <a:rPr lang="en-US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,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známe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cs-CZ" sz="16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oMath>
                          </a14:m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sz="16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acc>
                                      <m:accPr>
                                        <m:chr m:val="̅"/>
                                        <m:ctrlPr>
                                          <a:rPr lang="cs-CZ" sz="1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cs-CZ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acc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num>
                                  <m:den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den>
                                </m:f>
                                <m:rad>
                                  <m:radPr>
                                    <m:degHide m:val="on"/>
                                    <m:ctrlPr>
                                      <a:rPr lang="cs-CZ" sz="1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cs-CZ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d>
                                  <m:dPr>
                                    <m:ctrlPr>
                                      <a:rPr lang="cs-CZ" sz="1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;</m:t>
                                    </m:r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cs-CZ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877688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Jednovýběrový</a:t>
                          </a:r>
                          <a:endParaRPr lang="cs-CZ" sz="16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chemeClr val="tx1"/>
                              </a:solidFill>
                              <a:effectLst/>
                            </a:rPr>
                            <a:t>t test</a:t>
                          </a:r>
                          <a:endParaRPr lang="cs-CZ" sz="1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normalita</a:t>
                          </a: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,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neznáme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cs-CZ" sz="16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oMath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sz="16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acc>
                                      <m:accPr>
                                        <m:chr m:val="̅"/>
                                        <m:ctrlPr>
                                          <a:rPr lang="cs-CZ" sz="1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cs-CZ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acc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num>
                                  <m:den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den>
                                </m:f>
                                <m:rad>
                                  <m:radPr>
                                    <m:degHide m:val="on"/>
                                    <m:ctrlPr>
                                      <a:rPr lang="cs-CZ" sz="1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cs-CZ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790252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Zástupný obsah 1">
                <a:extLst>
                  <a:ext uri="{FF2B5EF4-FFF2-40B4-BE49-F238E27FC236}">
                    <a16:creationId xmlns:a16="http://schemas.microsoft.com/office/drawing/2014/main" id="{FB45B954-00D4-4E93-B6DF-B7C739587163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89349583"/>
                  </p:ext>
                </p:extLst>
              </p:nvPr>
            </p:nvGraphicFramePr>
            <p:xfrm>
              <a:off x="545317" y="1318840"/>
              <a:ext cx="11121957" cy="2493201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1994392">
                      <a:extLst>
                        <a:ext uri="{9D8B030D-6E8A-4147-A177-3AD203B41FA5}">
                          <a16:colId xmlns:a16="http://schemas.microsoft.com/office/drawing/2014/main" val="3690015103"/>
                        </a:ext>
                      </a:extLst>
                    </a:gridCol>
                    <a:gridCol w="2174808">
                      <a:extLst>
                        <a:ext uri="{9D8B030D-6E8A-4147-A177-3AD203B41FA5}">
                          <a16:colId xmlns:a16="http://schemas.microsoft.com/office/drawing/2014/main" val="1590548494"/>
                        </a:ext>
                      </a:extLst>
                    </a:gridCol>
                    <a:gridCol w="2957836">
                      <a:extLst>
                        <a:ext uri="{9D8B030D-6E8A-4147-A177-3AD203B41FA5}">
                          <a16:colId xmlns:a16="http://schemas.microsoft.com/office/drawing/2014/main" val="829533267"/>
                        </a:ext>
                      </a:extLst>
                    </a:gridCol>
                    <a:gridCol w="2261948">
                      <a:extLst>
                        <a:ext uri="{9D8B030D-6E8A-4147-A177-3AD203B41FA5}">
                          <a16:colId xmlns:a16="http://schemas.microsoft.com/office/drawing/2014/main" val="1629083080"/>
                        </a:ext>
                      </a:extLst>
                    </a:gridCol>
                    <a:gridCol w="1732973">
                      <a:extLst>
                        <a:ext uri="{9D8B030D-6E8A-4147-A177-3AD203B41FA5}">
                          <a16:colId xmlns:a16="http://schemas.microsoft.com/office/drawing/2014/main" val="3843150130"/>
                        </a:ext>
                      </a:extLst>
                    </a:gridCol>
                  </a:tblGrid>
                  <a:tr h="543052">
                    <a:tc gridSpan="5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5" t="-6742" r="-164" b="-38202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32146276"/>
                      </a:ext>
                    </a:extLst>
                  </a:tr>
                  <a:tr h="26263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chemeClr val="tx1"/>
                              </a:solidFill>
                              <a:effectLst/>
                            </a:rPr>
                            <a:t>Název testu</a:t>
                          </a:r>
                          <a:endParaRPr lang="cs-CZ" sz="1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Nulová hypotéza</a:t>
                          </a:r>
                          <a:endParaRPr lang="cs-CZ" sz="1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Předpoklady testu</a:t>
                          </a:r>
                          <a:endParaRPr lang="cs-CZ" sz="16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14516" t="-220930" r="-77151" b="-6906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Nulové rozdělení</a:t>
                          </a:r>
                          <a:endParaRPr lang="cs-CZ" sz="16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0946843"/>
                      </a:ext>
                    </a:extLst>
                  </a:tr>
                  <a:tr h="56273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chemeClr val="tx1"/>
                              </a:solidFill>
                              <a:effectLst/>
                            </a:rPr>
                            <a:t>Test o rozptylu</a:t>
                          </a:r>
                          <a:endParaRPr lang="cs-CZ" sz="1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1877" t="-148387" r="-320448" b="-2193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chemeClr val="tx1"/>
                              </a:solidFill>
                              <a:effectLst/>
                            </a:rPr>
                            <a:t>normalita</a:t>
                          </a:r>
                          <a:endParaRPr lang="cs-CZ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14516" t="-148387" r="-77151" b="-2193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42958" t="-148387" r="-1056" b="-2193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7087508"/>
                      </a:ext>
                    </a:extLst>
                  </a:tr>
                  <a:tr h="56235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Jednovýběrový</a:t>
                          </a:r>
                          <a:endParaRPr lang="cs-CZ" sz="16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chemeClr val="tx1"/>
                              </a:solidFill>
                              <a:effectLst/>
                            </a:rPr>
                            <a:t>z test</a:t>
                          </a:r>
                          <a:endParaRPr lang="cs-CZ" sz="1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1877" t="-124865" r="-320448" b="-102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1237" t="-248387" r="-135876" b="-1193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14516" t="-248387" r="-77151" b="-1193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42958" t="-248387" r="-1056" b="-1193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8776887"/>
                      </a:ext>
                    </a:extLst>
                  </a:tr>
                  <a:tr h="5624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Jednovýběrový</a:t>
                          </a:r>
                          <a:endParaRPr lang="cs-CZ" sz="16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chemeClr val="tx1"/>
                              </a:solidFill>
                              <a:effectLst/>
                            </a:rPr>
                            <a:t>t test</a:t>
                          </a:r>
                          <a:endParaRPr lang="cs-CZ" sz="1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1237" t="-352174" r="-135876" b="-20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14516" t="-352174" r="-77151" b="-20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42958" t="-352174" r="-1056" b="-206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90252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Zástupný obsah 1">
                <a:extLst>
                  <a:ext uri="{FF2B5EF4-FFF2-40B4-BE49-F238E27FC236}">
                    <a16:creationId xmlns:a16="http://schemas.microsoft.com/office/drawing/2014/main" id="{65DB724C-5EDC-4623-9929-A5F7235AD9F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73170761"/>
                  </p:ext>
                </p:extLst>
              </p:nvPr>
            </p:nvGraphicFramePr>
            <p:xfrm>
              <a:off x="545317" y="4296563"/>
              <a:ext cx="11121957" cy="1573784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1994392">
                      <a:extLst>
                        <a:ext uri="{9D8B030D-6E8A-4147-A177-3AD203B41FA5}">
                          <a16:colId xmlns:a16="http://schemas.microsoft.com/office/drawing/2014/main" val="3690015103"/>
                        </a:ext>
                      </a:extLst>
                    </a:gridCol>
                    <a:gridCol w="2174808">
                      <a:extLst>
                        <a:ext uri="{9D8B030D-6E8A-4147-A177-3AD203B41FA5}">
                          <a16:colId xmlns:a16="http://schemas.microsoft.com/office/drawing/2014/main" val="1590548494"/>
                        </a:ext>
                      </a:extLst>
                    </a:gridCol>
                    <a:gridCol w="2957836">
                      <a:extLst>
                        <a:ext uri="{9D8B030D-6E8A-4147-A177-3AD203B41FA5}">
                          <a16:colId xmlns:a16="http://schemas.microsoft.com/office/drawing/2014/main" val="829533267"/>
                        </a:ext>
                      </a:extLst>
                    </a:gridCol>
                    <a:gridCol w="2261948">
                      <a:extLst>
                        <a:ext uri="{9D8B030D-6E8A-4147-A177-3AD203B41FA5}">
                          <a16:colId xmlns:a16="http://schemas.microsoft.com/office/drawing/2014/main" val="1629083080"/>
                        </a:ext>
                      </a:extLst>
                    </a:gridCol>
                    <a:gridCol w="1732973">
                      <a:extLst>
                        <a:ext uri="{9D8B030D-6E8A-4147-A177-3AD203B41FA5}">
                          <a16:colId xmlns:a16="http://schemas.microsoft.com/office/drawing/2014/main" val="3843150130"/>
                        </a:ext>
                      </a:extLst>
                    </a:gridCol>
                  </a:tblGrid>
                  <a:tr h="0">
                    <a:tc gridSpan="5">
                      <a:txBody>
                        <a:bodyPr/>
                        <a:lstStyle/>
                        <a:p>
                          <a:r>
                            <a:rPr lang="cs-CZ" sz="16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Mějme realizaci náhodného výběru </a:t>
                          </a:r>
                          <a14:m>
                            <m:oMath xmlns:m="http://schemas.openxmlformats.org/officeDocument/2006/math">
                              <m:r>
                                <a:rPr lang="cs-CZ" sz="16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  <m:r>
                                <a:rPr lang="cs-CZ" sz="16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</m:oMath>
                          </a14:m>
                          <a:r>
                            <a:rPr lang="cs-CZ" sz="16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z alternativního rozdělení, tj. </a:t>
                          </a:r>
                          <a14:m>
                            <m:oMath xmlns:m="http://schemas.openxmlformats.org/officeDocument/2006/math">
                              <m:r>
                                <a:rPr lang="cs-CZ" sz="16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  <m:r>
                                <a:rPr lang="cs-CZ" sz="16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cs-CZ" sz="16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sz="16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6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cs-CZ" sz="16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cs-CZ" sz="16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, …, </m:t>
                                  </m:r>
                                  <m:sSub>
                                    <m:sSubPr>
                                      <m:ctrlPr>
                                        <a:rPr lang="cs-CZ" sz="16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6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cs-CZ" sz="16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cs-CZ" sz="16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</m:oMath>
                          </a14:m>
                          <a:endParaRPr lang="cs-CZ" sz="16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6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</a:t>
                          </a:r>
                          <a:r>
                            <a:rPr lang="cs-CZ" sz="16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předpokládejme, že rozsah výběru nepřesahuje 5 % velikosti populace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cs-CZ" sz="16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cs-CZ" sz="16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𝑛</m:t>
                                  </m:r>
                                  <m:r>
                                    <a:rPr lang="cs-CZ" sz="16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≤0,05</m:t>
                                  </m:r>
                                  <m:r>
                                    <a:rPr lang="cs-CZ" sz="16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𝑁</m:t>
                                  </m:r>
                                  <m:r>
                                    <m:rPr>
                                      <m:nor/>
                                    </m:rPr>
                                    <a:rPr lang="cs-CZ" sz="1600" b="0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+mn-lt"/>
                                      <a:ea typeface="+mn-ea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m:rPr>
                                      <m:nor/>
                                    </m:rPr>
                                    <a:rPr lang="cs-CZ" sz="16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+mn-lt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cs-CZ" sz="1600" b="0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+mn-lt"/>
                                      <a:ea typeface="+mn-ea"/>
                                      <a:cs typeface="+mn-cs"/>
                                    </a:rPr>
                                    <m:t>neboli</m:t>
                                  </m:r>
                                  <m:r>
                                    <a:rPr lang="cs-CZ" sz="16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a:rPr lang="cs-CZ" sz="16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𝑁</m:t>
                                  </m:r>
                                  <m:r>
                                    <a:rPr lang="en-US" sz="16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≥</m:t>
                                  </m:r>
                                  <m:r>
                                    <a:rPr lang="en-US" sz="16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20</m:t>
                                  </m:r>
                                  <m:r>
                                    <a:rPr lang="en-US" sz="16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6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3214627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chemeClr val="tx1"/>
                              </a:solidFill>
                              <a:effectLst/>
                            </a:rPr>
                            <a:t>Název testu</a:t>
                          </a:r>
                          <a:endParaRPr lang="cs-CZ" sz="1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Nulová hypotéza </a:t>
                          </a:r>
                          <a:endParaRPr lang="cs-CZ" sz="16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Předpoklady testu</a:t>
                          </a:r>
                          <a:endParaRPr lang="cs-CZ" sz="16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Testová statistika </a:t>
                          </a:r>
                          <a14:m>
                            <m:oMath xmlns:m="http://schemas.openxmlformats.org/officeDocument/2006/math">
                              <m:r>
                                <a:rPr lang="cs-CZ" sz="16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  <m:d>
                                <m:dPr>
                                  <m:ctrlPr>
                                    <a:rPr lang="cs-CZ" sz="16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16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</m:d>
                            </m:oMath>
                          </a14:m>
                          <a:endParaRPr lang="cs-CZ" sz="16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Nulové rozdělení</a:t>
                          </a:r>
                          <a:endParaRPr lang="cs-CZ" sz="16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094684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Test </a:t>
                          </a:r>
                          <a:endParaRPr lang="cs-CZ" sz="16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 parametru</a:t>
                          </a:r>
                          <a:endParaRPr lang="cs-CZ" sz="16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bin. rozdělení</a:t>
                          </a:r>
                          <a:endParaRPr lang="cs-CZ" sz="16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  <m:r>
                                  <a:rPr lang="cs-CZ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cs-CZ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  <m:r>
                                  <a:rPr lang="en-US" sz="1600" b="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&gt;</m:t>
                                </m:r>
                                <m:f>
                                  <m:fPr>
                                    <m:ctrlPr>
                                      <a:rPr lang="cs-CZ" sz="16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6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lang="cs-CZ" sz="16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𝑝</m:t>
                                    </m:r>
                                    <m:d>
                                      <m:dPr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1−</m:t>
                                        </m:r>
                                        <m: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𝑝</m:t>
                                        </m:r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𝑝</m:t>
                                    </m:r>
                                    <m:r>
                                      <a:rPr lang="en-US" sz="16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6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𝜋</m:t>
                                        </m:r>
                                        <m:d>
                                          <m:dPr>
                                            <m:ctrlPr>
                                              <a:rPr lang="cs-CZ" sz="1600" b="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600" b="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1−</m:t>
                                            </m:r>
                                            <m:r>
                                              <a:rPr lang="en-US" sz="1600" b="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𝜋</m:t>
                                            </m:r>
                                          </m:e>
                                        </m:d>
                                      </m:e>
                                    </m:rad>
                                  </m:den>
                                </m:f>
                                <m:rad>
                                  <m:radPr>
                                    <m:degHide m:val="on"/>
                                    <m:ctrlPr>
                                      <a:rPr lang="cs-CZ" sz="16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6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𝑁</m:t>
                                </m:r>
                                <m:d>
                                  <m:dPr>
                                    <m:ctrlPr>
                                      <a:rPr lang="cs-CZ" sz="16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6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;1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770875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Zástupný obsah 1">
                <a:extLst>
                  <a:ext uri="{FF2B5EF4-FFF2-40B4-BE49-F238E27FC236}">
                    <a16:creationId xmlns:a16="http://schemas.microsoft.com/office/drawing/2014/main" id="{65DB724C-5EDC-4623-9929-A5F7235AD9F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73170761"/>
                  </p:ext>
                </p:extLst>
              </p:nvPr>
            </p:nvGraphicFramePr>
            <p:xfrm>
              <a:off x="545317" y="4296563"/>
              <a:ext cx="11121957" cy="1573784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1994392">
                      <a:extLst>
                        <a:ext uri="{9D8B030D-6E8A-4147-A177-3AD203B41FA5}">
                          <a16:colId xmlns:a16="http://schemas.microsoft.com/office/drawing/2014/main" val="3690015103"/>
                        </a:ext>
                      </a:extLst>
                    </a:gridCol>
                    <a:gridCol w="2174808">
                      <a:extLst>
                        <a:ext uri="{9D8B030D-6E8A-4147-A177-3AD203B41FA5}">
                          <a16:colId xmlns:a16="http://schemas.microsoft.com/office/drawing/2014/main" val="1590548494"/>
                        </a:ext>
                      </a:extLst>
                    </a:gridCol>
                    <a:gridCol w="2957836">
                      <a:extLst>
                        <a:ext uri="{9D8B030D-6E8A-4147-A177-3AD203B41FA5}">
                          <a16:colId xmlns:a16="http://schemas.microsoft.com/office/drawing/2014/main" val="829533267"/>
                        </a:ext>
                      </a:extLst>
                    </a:gridCol>
                    <a:gridCol w="2261948">
                      <a:extLst>
                        <a:ext uri="{9D8B030D-6E8A-4147-A177-3AD203B41FA5}">
                          <a16:colId xmlns:a16="http://schemas.microsoft.com/office/drawing/2014/main" val="1629083080"/>
                        </a:ext>
                      </a:extLst>
                    </a:gridCol>
                    <a:gridCol w="1732973">
                      <a:extLst>
                        <a:ext uri="{9D8B030D-6E8A-4147-A177-3AD203B41FA5}">
                          <a16:colId xmlns:a16="http://schemas.microsoft.com/office/drawing/2014/main" val="3843150130"/>
                        </a:ext>
                      </a:extLst>
                    </a:gridCol>
                  </a:tblGrid>
                  <a:tr h="487680">
                    <a:tc gridSpan="5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5" t="-12500" r="-164" b="-250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32146276"/>
                      </a:ext>
                    </a:extLst>
                  </a:tr>
                  <a:tr h="26263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chemeClr val="tx1"/>
                              </a:solidFill>
                              <a:effectLst/>
                            </a:rPr>
                            <a:t>Název testu</a:t>
                          </a:r>
                          <a:endParaRPr lang="cs-CZ" sz="1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Nulová hypotéza </a:t>
                          </a:r>
                          <a:endParaRPr lang="cs-CZ" sz="16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Předpoklady testu</a:t>
                          </a:r>
                          <a:endParaRPr lang="cs-CZ" sz="16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14516" t="-209302" r="-77151" b="-3651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Nulové rozdělení</a:t>
                          </a:r>
                          <a:endParaRPr lang="cs-CZ" sz="16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0946843"/>
                      </a:ext>
                    </a:extLst>
                  </a:tr>
                  <a:tr h="82346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Test </a:t>
                          </a:r>
                          <a:endParaRPr lang="cs-CZ" sz="16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 parametru</a:t>
                          </a:r>
                          <a:endParaRPr lang="cs-CZ" sz="16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bin. rozdělení</a:t>
                          </a:r>
                          <a:endParaRPr lang="cs-CZ" sz="16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1877" t="-97794" r="-320448" b="-154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1237" t="-97794" r="-135876" b="-154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14516" t="-97794" r="-77151" b="-154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42958" t="-97794" r="-1056" b="-154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70875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ovéPole 6">
            <a:extLst>
              <a:ext uri="{FF2B5EF4-FFF2-40B4-BE49-F238E27FC236}">
                <a16:creationId xmlns:a16="http://schemas.microsoft.com/office/drawing/2014/main" id="{E6D1B3D6-CE5C-435E-A9C4-1D0FE8333667}"/>
              </a:ext>
            </a:extLst>
          </p:cNvPr>
          <p:cNvSpPr txBox="1"/>
          <p:nvPr/>
        </p:nvSpPr>
        <p:spPr>
          <a:xfrm>
            <a:off x="4267767" y="5974872"/>
            <a:ext cx="3677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rgbClr val="00A499"/>
                </a:solidFill>
              </a:rPr>
              <a:t>parametrické testy</a:t>
            </a:r>
          </a:p>
        </p:txBody>
      </p:sp>
    </p:spTree>
    <p:extLst>
      <p:ext uri="{BB962C8B-B14F-4D97-AF65-F5344CB8AC3E}">
        <p14:creationId xmlns:p14="http://schemas.microsoft.com/office/powerpoint/2010/main" val="340746501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testování hypotéz a </a:t>
            </a:r>
            <a:r>
              <a:rPr lang="cs-CZ" dirty="0" err="1"/>
              <a:t>jednovýběrové</a:t>
            </a:r>
            <a:r>
              <a:rPr lang="cs-CZ" dirty="0"/>
              <a:t> testy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68</a:t>
            </a:fld>
            <a:r>
              <a:rPr lang="cs-CZ" dirty="0"/>
              <a:t> / 74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jednovýběrové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6D1B3D6-CE5C-435E-A9C4-1D0FE8333667}"/>
              </a:ext>
            </a:extLst>
          </p:cNvPr>
          <p:cNvSpPr txBox="1"/>
          <p:nvPr/>
        </p:nvSpPr>
        <p:spPr>
          <a:xfrm>
            <a:off x="4332618" y="6125130"/>
            <a:ext cx="3677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rgbClr val="00A499"/>
                </a:solidFill>
              </a:rPr>
              <a:t>neparametrické testy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Zástupný obsah 10">
                <a:extLst>
                  <a:ext uri="{FF2B5EF4-FFF2-40B4-BE49-F238E27FC236}">
                    <a16:creationId xmlns:a16="http://schemas.microsoft.com/office/drawing/2014/main" id="{047D7187-5E52-45C7-B58F-6F18005DC8DE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13813997"/>
                  </p:ext>
                </p:extLst>
              </p:nvPr>
            </p:nvGraphicFramePr>
            <p:xfrm>
              <a:off x="437744" y="1189022"/>
              <a:ext cx="11316511" cy="5006038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1439694">
                      <a:extLst>
                        <a:ext uri="{9D8B030D-6E8A-4147-A177-3AD203B41FA5}">
                          <a16:colId xmlns:a16="http://schemas.microsoft.com/office/drawing/2014/main" val="3635174442"/>
                        </a:ext>
                      </a:extLst>
                    </a:gridCol>
                    <a:gridCol w="1031132">
                      <a:extLst>
                        <a:ext uri="{9D8B030D-6E8A-4147-A177-3AD203B41FA5}">
                          <a16:colId xmlns:a16="http://schemas.microsoft.com/office/drawing/2014/main" val="375349396"/>
                        </a:ext>
                      </a:extLst>
                    </a:gridCol>
                    <a:gridCol w="1543455">
                      <a:extLst>
                        <a:ext uri="{9D8B030D-6E8A-4147-A177-3AD203B41FA5}">
                          <a16:colId xmlns:a16="http://schemas.microsoft.com/office/drawing/2014/main" val="1265192998"/>
                        </a:ext>
                      </a:extLst>
                    </a:gridCol>
                    <a:gridCol w="3646130">
                      <a:extLst>
                        <a:ext uri="{9D8B030D-6E8A-4147-A177-3AD203B41FA5}">
                          <a16:colId xmlns:a16="http://schemas.microsoft.com/office/drawing/2014/main" val="2330542145"/>
                        </a:ext>
                      </a:extLst>
                    </a:gridCol>
                    <a:gridCol w="3656100">
                      <a:extLst>
                        <a:ext uri="{9D8B030D-6E8A-4147-A177-3AD203B41FA5}">
                          <a16:colId xmlns:a16="http://schemas.microsoft.com/office/drawing/2014/main" val="1931408187"/>
                        </a:ext>
                      </a:extLst>
                    </a:gridCol>
                  </a:tblGrid>
                  <a:tr h="551412">
                    <a:tc gridSpan="5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Mějme realizaci náhodného výběru </a:t>
                          </a:r>
                          <a14:m>
                            <m:oMath xmlns:m="http://schemas.openxmlformats.org/officeDocument/2006/math">
                              <m:r>
                                <a:rPr lang="cs-CZ" sz="16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cs-CZ" sz="16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ze spojitého rozdělení, tj. </a:t>
                          </a:r>
                          <a14:m>
                            <m:oMath xmlns:m="http://schemas.openxmlformats.org/officeDocument/2006/math">
                              <m:r>
                                <a:rPr lang="cs-CZ" sz="16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cs-CZ" sz="16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cs-CZ" sz="1600" b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cs-CZ" sz="16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, …, </m:t>
                                  </m:r>
                                  <m:sSub>
                                    <m:sSubPr>
                                      <m:ctrlP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cs-CZ" sz="16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a</a:t>
                          </a: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předpokládejme, že rozsah výběru nepřesahuje 5 % velikosti populace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  <m:r>
                                    <a:rPr lang="cs-CZ" sz="16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≤0,05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  <m:r>
                                    <m:rPr>
                                      <m:nor/>
                                    </m:rPr>
                                    <a:rPr lang="cs-CZ" sz="1600" b="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  <m:t>, </m:t>
                                  </m:r>
                                  <m:r>
                                    <m:rPr>
                                      <m:nor/>
                                    </m:rPr>
                                    <a:rPr lang="cs-CZ" sz="1600" b="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  <m:t>neboli</m:t>
                                  </m:r>
                                  <m:r>
                                    <a:rPr lang="cs-CZ" sz="16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≥</m:t>
                                  </m:r>
                                  <m:r>
                                    <a:rPr lang="en-US" sz="16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  <m:r>
                                    <a:rPr lang="en-US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.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444" marR="62444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68642287"/>
                      </a:ext>
                    </a:extLst>
                  </a:tr>
                  <a:tr h="55141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chemeClr val="tx1"/>
                              </a:solidFill>
                              <a:effectLst/>
                            </a:rPr>
                            <a:t>Název testu</a:t>
                          </a:r>
                          <a:endParaRPr lang="cs-CZ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444" marR="62444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Nulová hypotéza</a:t>
                          </a:r>
                          <a:endParaRPr lang="cs-CZ" sz="16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444" marR="62444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Předpoklady testu</a:t>
                          </a:r>
                          <a:endParaRPr lang="cs-CZ" sz="16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444" marR="62444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Testová statistika </a:t>
                          </a:r>
                          <a14:m>
                            <m:oMath xmlns:m="http://schemas.openxmlformats.org/officeDocument/2006/math">
                              <m:r>
                                <a:rPr lang="cs-CZ" sz="16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  <m:d>
                                <m:dPr>
                                  <m:ctrlPr>
                                    <a:rPr lang="cs-CZ" sz="16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16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</m:d>
                            </m:oMath>
                          </a14:m>
                          <a:endParaRPr lang="cs-CZ" sz="16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444" marR="62444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Nulové rozdělení / Kritický obor</a:t>
                          </a:r>
                          <a:endParaRPr lang="cs-CZ" sz="16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444" marR="62444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9246320"/>
                      </a:ext>
                    </a:extLst>
                  </a:tr>
                  <a:tr h="119856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Znaménkový test</a:t>
                          </a:r>
                          <a:endParaRPr lang="cs-CZ" sz="1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444" marR="62444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cs-CZ" sz="1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0,5</m:t>
                                    </m:r>
                                  </m:sub>
                                </m:sSub>
                                <m:r>
                                  <a:rPr lang="cs-CZ" sz="1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cs-CZ" sz="1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cs-CZ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cs-CZ" sz="1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444" marR="62444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4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cs-CZ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</m:d>
                                <m:r>
                                  <a:rPr lang="cs-CZ" sz="1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  <m:r>
                                  <m:rPr>
                                    <m:sty m:val="p"/>
                                  </m:rPr>
                                  <a:rPr lang="cs-CZ" sz="1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po</m:t>
                                </m:r>
                                <m:r>
                                  <a:rPr lang="cs-CZ" sz="1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č</m:t>
                                </m:r>
                                <m:r>
                                  <m:rPr>
                                    <m:sty m:val="p"/>
                                  </m:rPr>
                                  <a:rPr lang="cs-CZ" sz="1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et</m:t>
                                </m:r>
                                <m:r>
                                  <a:rPr lang="cs-CZ" sz="1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cs-CZ" sz="1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kladn</m:t>
                                </m:r>
                                <m:r>
                                  <a:rPr lang="cs-CZ" sz="1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ý</m:t>
                                </m:r>
                                <m:r>
                                  <m:rPr>
                                    <m:sty m:val="p"/>
                                  </m:rPr>
                                  <a:rPr lang="cs-CZ" sz="1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ch</m:t>
                                </m:r>
                                <m:r>
                                  <a:rPr lang="cs-CZ" sz="1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cs-CZ" sz="14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sz="1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odchylek</m:t>
                                </m:r>
                                <m:r>
                                  <a:rPr lang="cs-CZ" sz="1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cs-CZ" sz="1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od</m:t>
                                </m:r>
                                <m:r>
                                  <a:rPr lang="cs-CZ" sz="1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cs-CZ" sz="1400" i="1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cs-CZ" sz="1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444" marR="62444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4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𝐵𝑖</m:t>
                                </m:r>
                                <m:r>
                                  <a:rPr lang="cs-CZ" sz="14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cs-CZ" sz="14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  <m:r>
                                  <a:rPr lang="en-US" sz="1400" b="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;</m:t>
                                </m:r>
                                <m:r>
                                  <a:rPr lang="en-US" sz="1400" b="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  <m:r>
                                  <a:rPr lang="en-US" sz="1400" b="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=0,5)</m:t>
                                </m:r>
                              </m:oMath>
                            </m:oMathPara>
                          </a14:m>
                          <a:endParaRPr lang="cs-CZ" sz="14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400" b="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 výběru před začátkem testování vyloučíme pozorování, která jsou rovna </a:t>
                          </a:r>
                          <a14:m>
                            <m:oMath xmlns:m="http://schemas.openxmlformats.org/officeDocument/2006/math">
                              <m:r>
                                <a:rPr lang="cs-CZ" sz="14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oMath>
                          </a14:m>
                          <a:r>
                            <a:rPr lang="cs-CZ" sz="1400" b="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</a:t>
                          </a:r>
                          <a:endParaRPr lang="cs-CZ" sz="14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444" marR="62444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19772139"/>
                      </a:ext>
                    </a:extLst>
                  </a:tr>
                  <a:tr h="1010956"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400">
                              <a:solidFill>
                                <a:schemeClr val="tx1"/>
                              </a:solidFill>
                              <a:effectLst/>
                            </a:rPr>
                            <a:t>Jednovýběrový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400">
                              <a:solidFill>
                                <a:schemeClr val="tx1"/>
                              </a:solidFill>
                              <a:effectLst/>
                            </a:rPr>
                            <a:t>Wilcoxonův test</a:t>
                          </a:r>
                          <a:endParaRPr lang="cs-CZ" sz="14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444" marR="62444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cs-CZ" sz="1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0,5</m:t>
                                    </m:r>
                                  </m:sub>
                                </m:sSub>
                                <m:r>
                                  <a:rPr lang="cs-CZ" sz="1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cs-CZ" sz="1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cs-CZ" sz="1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400">
                              <a:solidFill>
                                <a:schemeClr val="tx1"/>
                              </a:solidFill>
                              <a:effectLst/>
                            </a:rPr>
                            <a:t>symetrie rozdělení</a:t>
                          </a:r>
                          <a:endParaRPr lang="cs-CZ" sz="14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444" marR="62444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cs-CZ" sz="14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  <m:d>
                                <m:dPr>
                                  <m:ctrlPr>
                                    <a:rPr lang="cs-CZ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cs-CZ" sz="14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14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p>
                                      <m:r>
                                        <a:rPr lang="cs-CZ" sz="14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  <m:r>
                                    <a:rPr lang="en-US" sz="1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sSup>
                                    <m:sSupPr>
                                      <m:ctrlPr>
                                        <a:rPr lang="cs-CZ" sz="14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14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p>
                                      <m:r>
                                        <a:rPr lang="cs-CZ" sz="14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cs-CZ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, 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 kde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cs-CZ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1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cs-CZ" sz="1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cs-CZ" sz="14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nary>
                                <m:naryPr>
                                  <m:chr m:val="∑"/>
                                  <m:limLoc m:val="undOvr"/>
                                  <m:supHide m:val="on"/>
                                  <m:ctrlPr>
                                    <a:rPr lang="cs-CZ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cs-CZ" sz="14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400" b="0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cs-CZ" sz="14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cs-CZ" sz="1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≥0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cs-CZ" sz="1400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400" b="0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cs-CZ" sz="1400" b="0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oMath>
                          </a14:m>
                          <a:r>
                            <a:rPr lang="cs-CZ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,   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    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cs-CZ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1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cs-CZ" sz="1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cs-CZ" sz="14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nary>
                                <m:naryPr>
                                  <m:chr m:val="∑"/>
                                  <m:limLoc m:val="undOvr"/>
                                  <m:supHide m:val="on"/>
                                  <m:ctrlPr>
                                    <a:rPr lang="cs-CZ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cs-CZ" sz="1400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400" b="0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cs-CZ" sz="14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cs-CZ" sz="1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&lt;0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cs-CZ" sz="1400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400" b="0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cs-CZ" sz="1400" b="0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oMath>
                          </a14:m>
                          <a:r>
                            <a:rPr lang="cs-CZ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endParaRPr lang="cs-CZ" sz="1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444" marR="62444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71755" marR="71755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4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𝑊</m:t>
                                </m:r>
                                <m:r>
                                  <a:rPr lang="cs-CZ" sz="14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cs-CZ" sz="14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4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𝑇</m:t>
                                    </m:r>
                                    <m:r>
                                      <a:rPr lang="cs-CZ" sz="14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:</m:t>
                                    </m:r>
                                    <m:r>
                                      <a:rPr lang="cs-CZ" sz="14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𝑇</m:t>
                                    </m:r>
                                    <m:r>
                                      <a:rPr lang="cs-CZ" sz="14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≤</m:t>
                                    </m:r>
                                    <m:sSub>
                                      <m:sSubPr>
                                        <m:ctrlPr>
                                          <a:rPr lang="cs-CZ" sz="14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4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cs-CZ" sz="14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𝑘𝑟𝑖𝑡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cs-CZ" sz="14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400" b="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Kritické hodnoty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𝑘𝑟𝑖𝑡</m:t>
                                  </m:r>
                                </m:sub>
                              </m:sSub>
                            </m:oMath>
                          </a14:m>
                          <a:r>
                            <a:rPr lang="cs-CZ" sz="1400" b="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jsou tabelovány (Tab. T6) </a:t>
                          </a:r>
                          <a:endParaRPr lang="cs-CZ" sz="14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444" marR="62444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59422257"/>
                      </a:ext>
                    </a:extLst>
                  </a:tr>
                  <a:tr h="1693697">
                    <a:tc v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symetrie rozdělení,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400" b="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400" b="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&gt;30</m:t>
                                </m:r>
                              </m:oMath>
                            </m:oMathPara>
                          </a14:m>
                          <a:endParaRPr lang="cs-CZ" sz="1400" b="0" i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444" marR="62444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cs-CZ" sz="14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4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p>
                                        <m:r>
                                          <a:rPr lang="cs-CZ" sz="14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  <m:r>
                                      <a:rPr lang="cs-CZ" sz="14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cs-CZ" sz="14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  <m:d>
                                      <m:dPr>
                                        <m:ctrlPr>
                                          <a:rPr lang="cs-CZ" sz="14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cs-CZ" sz="1400" b="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cs-CZ" sz="1400" b="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𝑆</m:t>
                                            </m:r>
                                          </m:e>
                                          <m:sup>
                                            <m:r>
                                              <a:rPr lang="cs-CZ" sz="1400" b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cs-CZ" sz="14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cs-CZ" sz="14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D</m:t>
                                        </m:r>
                                        <m:d>
                                          <m:dPr>
                                            <m:ctrlPr>
                                              <a:rPr lang="cs-CZ" sz="1400" b="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cs-CZ" sz="1400" b="0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cs-CZ" sz="1400" b="0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𝑆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cs-CZ" sz="1400" b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+</m:t>
                                                </m:r>
                                              </m:sup>
                                            </m:sSup>
                                          </m:e>
                                        </m:d>
                                      </m:e>
                                    </m:rad>
                                  </m:den>
                                </m:f>
                                <m:r>
                                  <a:rPr lang="cs-CZ" sz="14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</m:oMath>
                            </m:oMathPara>
                          </a14:m>
                          <a:endParaRPr lang="cs-CZ" sz="1400" b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kde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cs-CZ" sz="14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cs-CZ" sz="14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nary>
                                <m:naryPr>
                                  <m:chr m:val="∑"/>
                                  <m:limLoc m:val="undOvr"/>
                                  <m:supHide m:val="on"/>
                                  <m:ctrl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cs-CZ" sz="14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400" b="0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cs-CZ" sz="14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cs-CZ" sz="14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≥0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cs-CZ" sz="1400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400" b="0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cs-CZ" sz="1400" b="0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cs-CZ" sz="14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oMath>
                          </a14:m>
                          <a:r>
                            <a:rPr lang="cs-CZ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</a:p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400" b="0" baseline="0" dirty="0">
                              <a:solidFill>
                                <a:schemeClr val="tx1"/>
                              </a:solidFill>
                              <a:effectLst/>
                            </a:rPr>
                            <a:t>       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cs-CZ" sz="14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d>
                                <m:dPr>
                                  <m:ctrl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cs-CZ" sz="14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14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p>
                                      <m:r>
                                        <a:rPr lang="cs-CZ" sz="1400" b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cs-CZ" sz="14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14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s-CZ" sz="14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m:rPr>
                                  <m:sty m:val="p"/>
                                </m:rPr>
                                <a:rPr lang="cs-CZ" sz="14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d>
                                <m:dPr>
                                  <m:ctrl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  <m:r>
                                    <a:rPr lang="cs-CZ" sz="14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oMath>
                          </a14:m>
                          <a:r>
                            <a:rPr lang="cs-CZ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, </a:t>
                          </a:r>
                        </a:p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cs-CZ" sz="1400" b="0" baseline="0" dirty="0">
                              <a:solidFill>
                                <a:schemeClr val="tx1"/>
                              </a:solidFill>
                              <a:effectLst/>
                            </a:rPr>
                            <a:t>       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cs-CZ" sz="14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d>
                                <m:dPr>
                                  <m:ctrl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cs-CZ" sz="14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14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p>
                                      <m:r>
                                        <a:rPr lang="cs-CZ" sz="1400" b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cs-CZ" sz="14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14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s-CZ" sz="14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24</m:t>
                                  </m:r>
                                </m:den>
                              </m:f>
                              <m:r>
                                <m:rPr>
                                  <m:sty m:val="p"/>
                                </m:rPr>
                                <a:rPr lang="cs-CZ" sz="14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d>
                                <m:dPr>
                                  <m:ctrl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  <m:r>
                                    <a:rPr lang="cs-CZ" sz="14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14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  <m:r>
                                    <a:rPr lang="cs-CZ" sz="14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oMath>
                          </a14:m>
                          <a:endParaRPr lang="cs-CZ" sz="14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444" marR="62444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cs-CZ" sz="14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d>
                                <m:dPr>
                                  <m:ctrlPr>
                                    <a:rPr lang="cs-CZ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1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sz="1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;1</m:t>
                                  </m:r>
                                </m:e>
                              </m:d>
                            </m:oMath>
                          </a14:m>
                          <a:r>
                            <a:rPr lang="cs-CZ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cs-CZ" sz="1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444" marR="62444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40770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Zástupný obsah 10">
                <a:extLst>
                  <a:ext uri="{FF2B5EF4-FFF2-40B4-BE49-F238E27FC236}">
                    <a16:creationId xmlns:a16="http://schemas.microsoft.com/office/drawing/2014/main" id="{047D7187-5E52-45C7-B58F-6F18005DC8DE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13813997"/>
                  </p:ext>
                </p:extLst>
              </p:nvPr>
            </p:nvGraphicFramePr>
            <p:xfrm>
              <a:off x="437744" y="1189022"/>
              <a:ext cx="11316511" cy="5006038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1439694">
                      <a:extLst>
                        <a:ext uri="{9D8B030D-6E8A-4147-A177-3AD203B41FA5}">
                          <a16:colId xmlns:a16="http://schemas.microsoft.com/office/drawing/2014/main" val="3635174442"/>
                        </a:ext>
                      </a:extLst>
                    </a:gridCol>
                    <a:gridCol w="1031132">
                      <a:extLst>
                        <a:ext uri="{9D8B030D-6E8A-4147-A177-3AD203B41FA5}">
                          <a16:colId xmlns:a16="http://schemas.microsoft.com/office/drawing/2014/main" val="375349396"/>
                        </a:ext>
                      </a:extLst>
                    </a:gridCol>
                    <a:gridCol w="1543455">
                      <a:extLst>
                        <a:ext uri="{9D8B030D-6E8A-4147-A177-3AD203B41FA5}">
                          <a16:colId xmlns:a16="http://schemas.microsoft.com/office/drawing/2014/main" val="1265192998"/>
                        </a:ext>
                      </a:extLst>
                    </a:gridCol>
                    <a:gridCol w="3646130">
                      <a:extLst>
                        <a:ext uri="{9D8B030D-6E8A-4147-A177-3AD203B41FA5}">
                          <a16:colId xmlns:a16="http://schemas.microsoft.com/office/drawing/2014/main" val="2330542145"/>
                        </a:ext>
                      </a:extLst>
                    </a:gridCol>
                    <a:gridCol w="3656100">
                      <a:extLst>
                        <a:ext uri="{9D8B030D-6E8A-4147-A177-3AD203B41FA5}">
                          <a16:colId xmlns:a16="http://schemas.microsoft.com/office/drawing/2014/main" val="1931408187"/>
                        </a:ext>
                      </a:extLst>
                    </a:gridCol>
                  </a:tblGrid>
                  <a:tr h="551412">
                    <a:tc gridSpan="5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2444" marR="62444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4" t="-6593" r="-108" b="-80879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68642287"/>
                      </a:ext>
                    </a:extLst>
                  </a:tr>
                  <a:tr h="55141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chemeClr val="tx1"/>
                              </a:solidFill>
                              <a:effectLst/>
                            </a:rPr>
                            <a:t>Název testu</a:t>
                          </a:r>
                          <a:endParaRPr lang="cs-CZ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444" marR="62444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Nulová hypotéza</a:t>
                          </a:r>
                          <a:endParaRPr lang="cs-CZ" sz="16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444" marR="62444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Předpoklady testu</a:t>
                          </a:r>
                          <a:endParaRPr lang="cs-CZ" sz="16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444" marR="62444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2444" marR="62444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0184" t="-107778" r="-100501" b="-7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Nulové rozdělení / Kritický obor</a:t>
                          </a:r>
                          <a:endParaRPr lang="cs-CZ" sz="16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444" marR="62444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9246320"/>
                      </a:ext>
                    </a:extLst>
                  </a:tr>
                  <a:tr h="119856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Znaménkový test</a:t>
                          </a:r>
                          <a:endParaRPr lang="cs-CZ" sz="1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444" marR="62444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9412" t="-94924" r="-855294" b="-2279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cs-CZ" sz="1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444" marR="62444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2444" marR="62444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0184" t="-94924" r="-100501" b="-2279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2444" marR="62444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9833" t="-94924" r="-333" b="-2279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9772139"/>
                      </a:ext>
                    </a:extLst>
                  </a:tr>
                  <a:tr h="1010956"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400">
                              <a:solidFill>
                                <a:schemeClr val="tx1"/>
                              </a:solidFill>
                              <a:effectLst/>
                            </a:rPr>
                            <a:t>Jednovýběrový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400">
                              <a:solidFill>
                                <a:schemeClr val="tx1"/>
                              </a:solidFill>
                              <a:effectLst/>
                            </a:rPr>
                            <a:t>Wilcoxonův test</a:t>
                          </a:r>
                          <a:endParaRPr lang="cs-CZ" sz="14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444" marR="62444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9412" t="-86486" r="-855294" b="-11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400">
                              <a:solidFill>
                                <a:schemeClr val="tx1"/>
                              </a:solidFill>
                              <a:effectLst/>
                            </a:rPr>
                            <a:t>symetrie rozdělení</a:t>
                          </a:r>
                          <a:endParaRPr lang="cs-CZ" sz="14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444" marR="62444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2444" marR="62444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0184" t="-231325" r="-100501" b="-1704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2444" marR="62444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9833" t="-231325" r="-333" b="-1704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9422257"/>
                      </a:ext>
                    </a:extLst>
                  </a:tr>
                  <a:tr h="1693697">
                    <a:tc v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2444" marR="62444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60870" t="-197842" r="-474704" b="-17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2444" marR="62444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0184" t="-197842" r="-100501" b="-17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2444" marR="62444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9833" t="-197842" r="-333" b="-17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407701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8935121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testování hypotéz a </a:t>
            </a:r>
            <a:r>
              <a:rPr lang="cs-CZ" dirty="0" err="1"/>
              <a:t>jednovýběrové</a:t>
            </a:r>
            <a:r>
              <a:rPr lang="cs-CZ" dirty="0"/>
              <a:t> testy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69</a:t>
            </a:fld>
            <a:r>
              <a:rPr lang="cs-CZ" dirty="0"/>
              <a:t> / 74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Wilcoxonův</a:t>
            </a:r>
            <a:r>
              <a:rPr lang="cs-CZ" dirty="0"/>
              <a:t>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</p:spPr>
            <p:txBody>
              <a:bodyPr>
                <a:noAutofit/>
              </a:bodyPr>
              <a:lstStyle/>
              <a:p>
                <a:pPr marL="0" lv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0,5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cs-CZ" dirty="0"/>
                  <a:t> </a:t>
                </a:r>
              </a:p>
              <a:p>
                <a:pPr marL="0" lvl="0" indent="0">
                  <a:buNone/>
                </a:pPr>
                <a:endParaRPr lang="cs-CZ" dirty="0"/>
              </a:p>
              <a:p>
                <a:pPr marL="0" lvl="0" indent="0">
                  <a:buNone/>
                </a:pPr>
                <a:r>
                  <a:rPr lang="cs-CZ" dirty="0">
                    <a:solidFill>
                      <a:srgbClr val="00A499"/>
                    </a:solidFill>
                  </a:rPr>
                  <a:t>Jak realizujeme </a:t>
                </a:r>
                <a:r>
                  <a:rPr lang="cs-CZ" dirty="0" err="1">
                    <a:solidFill>
                      <a:srgbClr val="00A499"/>
                    </a:solidFill>
                  </a:rPr>
                  <a:t>Wilcoxonův</a:t>
                </a:r>
                <a:r>
                  <a:rPr lang="cs-CZ" dirty="0">
                    <a:solidFill>
                      <a:srgbClr val="00A499"/>
                    </a:solidFill>
                  </a:rPr>
                  <a:t> test?</a:t>
                </a:r>
              </a:p>
              <a:p>
                <a:pPr lvl="0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Z realizace náhodného výběru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cs-CZ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cs-CZ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 vypočteme posloupnost „odchylek od testované hodnoty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cs-CZ" dirty="0"/>
                  <a:t>“, tj. posloupnost </a:t>
                </a:r>
                <a14:m>
                  <m:oMath xmlns:m="http://schemas.openxmlformats.org/officeDocument/2006/math">
                    <m:r>
                      <a:rPr lang="cs-CZ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cs-CZ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cs-CZ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cs-CZ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, kde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cs-CZ" dirty="0"/>
                  <a:t>.</a:t>
                </a:r>
              </a:p>
              <a:p>
                <a:pPr lvl="0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Posloupnost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cs-CZ" dirty="0"/>
                  <a:t> seřadíme vzestupně podle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cs-CZ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 a jednotlivým prvkům této seřazené posloupnosti přiřadíme pořadí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cs-CZ" dirty="0"/>
                  <a:t>. Je-li více prvků, které mají stejnou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cs-CZ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, přiřadíme jim stejné pořadí rovné aritmetickému průměru jejich pořadí.</a:t>
                </a:r>
              </a:p>
              <a:p>
                <a:pPr lvl="0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Pozorovanou hodnotu určíme dle:</a:t>
                </a:r>
              </a:p>
              <a:p>
                <a:pPr marL="0" indent="0" algn="ctr">
                  <a:lnSpc>
                    <a:spcPct val="115000"/>
                  </a:lnSpc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𝑂𝐵𝑆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>
                        <a:latin typeface="Cambria Math" panose="02040503050406030204" pitchFamily="18" charset="0"/>
                      </a:rPr>
                      <m:t>𝑚𝑖𝑛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cs-CZ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cs-CZ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cs-CZ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cs-CZ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r>
                  <a:rPr lang="cs-CZ" dirty="0"/>
                  <a:t>, </a:t>
                </a:r>
              </a:p>
              <a:p>
                <a:pPr marL="0" indent="0" algn="ctr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cs-CZ" dirty="0"/>
                  <a:t>kde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cs-CZ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cs-CZ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cs-CZ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cs-CZ">
                            <a:latin typeface="Cambria Math" panose="02040503050406030204" pitchFamily="18" charset="0"/>
                          </a:rPr>
                          <m:t>≥0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cs-CZ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e>
                    </m:nary>
                  </m:oMath>
                </a14:m>
                <a:r>
                  <a:rPr lang="cs-CZ" dirty="0"/>
                  <a:t>,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cs-CZ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cs-CZ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cs-CZ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cs-CZ">
                            <a:latin typeface="Cambria Math" panose="02040503050406030204" pitchFamily="18" charset="0"/>
                          </a:rPr>
                          <m:t>&lt;0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cs-CZ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e>
                    </m:nary>
                  </m:oMath>
                </a14:m>
                <a:endParaRPr lang="cs-CZ" dirty="0"/>
              </a:p>
              <a:p>
                <a:pPr marL="0" indent="0" algn="ctr">
                  <a:lnSpc>
                    <a:spcPct val="115000"/>
                  </a:lnSpc>
                  <a:spcAft>
                    <a:spcPts val="0"/>
                  </a:spcAft>
                  <a:buNone/>
                </a:pPr>
                <a:endParaRPr lang="cs-CZ" sz="800" dirty="0"/>
              </a:p>
              <a:p>
                <a:pPr lvl="0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Kritické hodnoty </a:t>
                </a:r>
                <a:r>
                  <a:rPr lang="cs-CZ" dirty="0" err="1"/>
                  <a:t>Wilcoxonova</a:t>
                </a:r>
                <a:r>
                  <a:rPr lang="cs-CZ" dirty="0"/>
                  <a:t> testu najdeme ve Vzorcích a tabulkách v tabulce T6.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cs-CZ" dirty="0">
                  <a:ea typeface="Cambria Math"/>
                </a:endParaRPr>
              </a:p>
              <a:p>
                <a:endParaRPr lang="cs-CZ" b="1" dirty="0">
                  <a:ea typeface="Cambria Math"/>
                </a:endParaRPr>
              </a:p>
            </p:txBody>
          </p:sp>
        </mc:Choice>
        <mc:Fallback xmlns="">
          <p:sp>
            <p:nvSpPr>
              <p:cNvPr id="14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  <a:blipFill>
                <a:blip r:embed="rId2"/>
                <a:stretch>
                  <a:fillRect l="-548" r="-1096" b="-315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743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testování hypotéz a </a:t>
            </a:r>
            <a:r>
              <a:rPr lang="cs-CZ" dirty="0" err="1"/>
              <a:t>jednovýběrové</a:t>
            </a:r>
            <a:r>
              <a:rPr lang="cs-CZ" dirty="0"/>
              <a:t> testy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7</a:t>
            </a:fld>
            <a:r>
              <a:rPr lang="cs-CZ" dirty="0"/>
              <a:t> / 74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Terminologie v praxi (1)</a:t>
            </a:r>
          </a:p>
        </p:txBody>
      </p:sp>
      <p:sp>
        <p:nvSpPr>
          <p:cNvPr id="14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4830763"/>
          </a:xfrm>
        </p:spPr>
        <p:txBody>
          <a:bodyPr>
            <a:normAutofit lnSpcReduction="10000"/>
          </a:bodyPr>
          <a:lstStyle/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Střední životnost žárovek Ed je nižší než výrobcem udávaných 5 let.</a:t>
            </a:r>
          </a:p>
          <a:p>
            <a:pPr marL="432000" lvl="1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dirty="0"/>
              <a:t> parametrická hypotéza (o střední hodnotě)</a:t>
            </a:r>
          </a:p>
          <a:p>
            <a:pPr marL="432000" lvl="1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dirty="0"/>
              <a:t> </a:t>
            </a:r>
            <a:r>
              <a:rPr lang="cs-CZ" dirty="0" err="1"/>
              <a:t>jednovýběrový</a:t>
            </a:r>
            <a:r>
              <a:rPr lang="cs-CZ" dirty="0"/>
              <a:t> test</a:t>
            </a:r>
          </a:p>
          <a:p>
            <a:pPr marL="432000" lvl="1"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Mortalita je u laparoskopických operací nižší než u operací konvenčních.</a:t>
            </a:r>
          </a:p>
          <a:p>
            <a:pPr marL="432000" lvl="1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dirty="0"/>
              <a:t>parametrická hypotéza (o parametrech binomického rozdělení (pravděpodobnostech úmrtí))</a:t>
            </a:r>
          </a:p>
          <a:p>
            <a:pPr marL="432000" lvl="1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dirty="0" err="1"/>
              <a:t>dvouvýběrový</a:t>
            </a:r>
            <a:r>
              <a:rPr lang="cs-CZ" dirty="0"/>
              <a:t> test</a:t>
            </a:r>
          </a:p>
          <a:p>
            <a:pPr marL="432000" lvl="1"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Průměrné výsledky srovnávacích testů závisí na typu absolvované střední školy.</a:t>
            </a:r>
          </a:p>
          <a:p>
            <a:pPr marL="432000" lvl="1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dirty="0"/>
              <a:t> parametrická hypotéza (o středních hodnotách)</a:t>
            </a:r>
          </a:p>
          <a:p>
            <a:pPr marL="432000" lvl="1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dirty="0"/>
              <a:t> </a:t>
            </a:r>
            <a:r>
              <a:rPr lang="cs-CZ" dirty="0" err="1"/>
              <a:t>vícevýběrový</a:t>
            </a:r>
            <a:r>
              <a:rPr lang="cs-CZ" dirty="0"/>
              <a:t> test</a:t>
            </a:r>
          </a:p>
          <a:p>
            <a:pPr marL="203400" lvl="1" indent="0">
              <a:buClr>
                <a:schemeClr val="tx1"/>
              </a:buClr>
              <a:buNone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Pořízený datový soubor je výběrem z populace mající normální rozdělení.</a:t>
            </a:r>
          </a:p>
          <a:p>
            <a:pPr marL="432000" lvl="1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dirty="0"/>
              <a:t>neparametrická hypotéza (o typu rozdělení)</a:t>
            </a:r>
          </a:p>
          <a:p>
            <a:pPr marL="432000" lvl="1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dirty="0" err="1"/>
              <a:t>jednovýběrový</a:t>
            </a:r>
            <a:r>
              <a:rPr lang="cs-CZ" dirty="0"/>
              <a:t> test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55441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testování hypotéz a </a:t>
            </a:r>
            <a:r>
              <a:rPr lang="cs-CZ" dirty="0" err="1"/>
              <a:t>jednovýběrové</a:t>
            </a:r>
            <a:r>
              <a:rPr lang="cs-CZ" dirty="0"/>
              <a:t> testy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70</a:t>
            </a:fld>
            <a:r>
              <a:rPr lang="cs-CZ" dirty="0"/>
              <a:t> / 74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jednovýběrové</a:t>
            </a:r>
            <a:r>
              <a:rPr lang="cs-CZ" dirty="0"/>
              <a:t> testy parametrických hypotéz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dirty="0">
                    <a:solidFill>
                      <a:srgbClr val="00A499"/>
                    </a:solidFill>
                    <a:ea typeface="Cambria Math"/>
                  </a:rPr>
                  <a:t>Jak lze otestovat hypotézu o poloze rozdělení, když nelze použít test o střední hodnotě?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>
                    <a:ea typeface="Cambria Math"/>
                  </a:rPr>
                  <a:t>Uvědomme si, že z-test i t-test mají předpoklad normality (výběr musí být výběrem z normálního rozdělení).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>
                    <a:ea typeface="Cambria Math"/>
                  </a:rPr>
                  <a:t>Otestujeme medián!</a:t>
                </a:r>
              </a:p>
              <a:p>
                <a:pPr marL="0" indent="0">
                  <a:buNone/>
                </a:pPr>
                <a:endParaRPr lang="cs-CZ" dirty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cs-CZ" dirty="0">
                    <a:solidFill>
                      <a:srgbClr val="00A499"/>
                    </a:solidFill>
                    <a:ea typeface="Cambria Math"/>
                  </a:rPr>
                  <a:t>Poznámky k </a:t>
                </a:r>
                <a:r>
                  <a:rPr lang="cs-CZ" dirty="0" err="1">
                    <a:solidFill>
                      <a:srgbClr val="00A499"/>
                    </a:solidFill>
                    <a:ea typeface="Cambria Math"/>
                  </a:rPr>
                  <a:t>Wilcoxonovu</a:t>
                </a:r>
                <a:r>
                  <a:rPr lang="cs-CZ" dirty="0">
                    <a:solidFill>
                      <a:srgbClr val="00A499"/>
                    </a:solidFill>
                    <a:ea typeface="Cambria Math"/>
                  </a:rPr>
                  <a:t> testu</a:t>
                </a:r>
              </a:p>
              <a:p>
                <a:pPr lvl="0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Má-li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symetrické rozdělení, pak je medián i střední hodnotou.</a:t>
                </a:r>
              </a:p>
              <a:p>
                <a:pPr lvl="0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 err="1"/>
                  <a:t>Jednovýběrový</a:t>
                </a:r>
                <a:r>
                  <a:rPr lang="cs-CZ" dirty="0"/>
                  <a:t> </a:t>
                </a:r>
                <a:r>
                  <a:rPr lang="cs-CZ" dirty="0" err="1"/>
                  <a:t>Wilcoxonův</a:t>
                </a:r>
                <a:r>
                  <a:rPr lang="cs-CZ" dirty="0"/>
                  <a:t> test se často používá jako neparametrická alternativa testu o střední hodnotě.</a:t>
                </a:r>
              </a:p>
              <a:p>
                <a:pPr lvl="0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 err="1"/>
                  <a:t>Wilcoxonův</a:t>
                </a:r>
                <a:r>
                  <a:rPr lang="cs-CZ" dirty="0"/>
                  <a:t> test má větší sílu testu než test znaménkový.</a:t>
                </a:r>
              </a:p>
              <a:p>
                <a:pPr lvl="0"/>
                <a:endParaRPr lang="cs-CZ" dirty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cs-CZ" dirty="0">
                  <a:ea typeface="Cambria Math"/>
                </a:endParaRPr>
              </a:p>
              <a:p>
                <a:endParaRPr lang="cs-CZ" b="1" dirty="0">
                  <a:ea typeface="Cambria Math"/>
                </a:endParaRPr>
              </a:p>
            </p:txBody>
          </p:sp>
        </mc:Choice>
        <mc:Fallback xmlns="">
          <p:sp>
            <p:nvSpPr>
              <p:cNvPr id="14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  <a:blipFill>
                <a:blip r:embed="rId2"/>
                <a:stretch>
                  <a:fillRect l="-548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94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testování hypotéz a </a:t>
            </a:r>
            <a:r>
              <a:rPr lang="cs-CZ" dirty="0" err="1"/>
              <a:t>jednovýběrové</a:t>
            </a:r>
            <a:r>
              <a:rPr lang="cs-CZ" dirty="0"/>
              <a:t> testy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71</a:t>
            </a:fld>
            <a:r>
              <a:rPr lang="cs-CZ" dirty="0"/>
              <a:t> / 74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Několik poznámek pro praxi</a:t>
            </a:r>
          </a:p>
        </p:txBody>
      </p:sp>
      <p:sp>
        <p:nvSpPr>
          <p:cNvPr id="14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48307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dirty="0">
                <a:solidFill>
                  <a:srgbClr val="00A499"/>
                </a:solidFill>
              </a:rPr>
              <a:t>Pozor na pečlivé plánování experimentu! </a:t>
            </a:r>
          </a:p>
          <a:p>
            <a:pPr marL="0" indent="0">
              <a:buNone/>
            </a:pPr>
            <a:r>
              <a:rPr lang="cs-CZ" dirty="0"/>
              <a:t>Nutno zajistit nezávislost pokusů, eliminaci vlivů nežádoucích faktorů, dostatečný rozsah výběru (výsledky testu nelze upravovat tím, že dodatečně rozšíříme výběrový soubor), …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spcBef>
                <a:spcPts val="0"/>
              </a:spcBef>
              <a:buNone/>
            </a:pPr>
            <a:r>
              <a:rPr lang="cs-CZ" b="1" dirty="0"/>
              <a:t>Příklad:</a:t>
            </a:r>
            <a:r>
              <a:rPr lang="cs-CZ" dirty="0"/>
              <a:t> </a:t>
            </a:r>
            <a:r>
              <a:rPr lang="cs-CZ" dirty="0">
                <a:solidFill>
                  <a:schemeClr val="tx2"/>
                </a:solidFill>
              </a:rPr>
              <a:t>Včely jsou postupně vypouštěny do pokusného prostoru se žlutými,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dirty="0">
                <a:solidFill>
                  <a:schemeClr val="tx2"/>
                </a:solidFill>
              </a:rPr>
              <a:t>červenými a modrými terči. Sledujeme barvu terče, na který každá včela poprvé usedne. Nulová hypotéza je, že pravděpodobnost usednutí nezávisí na barvě terče </a:t>
            </a:r>
            <a:r>
              <a:rPr lang="pt-BR" dirty="0">
                <a:solidFill>
                  <a:schemeClr val="tx2"/>
                </a:solidFill>
              </a:rPr>
              <a:t>(tímto zp</a:t>
            </a:r>
            <a:r>
              <a:rPr lang="cs-CZ" dirty="0">
                <a:solidFill>
                  <a:schemeClr val="tx2"/>
                </a:solidFill>
              </a:rPr>
              <a:t>ů</a:t>
            </a:r>
            <a:r>
              <a:rPr lang="pt-BR" dirty="0">
                <a:solidFill>
                  <a:schemeClr val="tx2"/>
                </a:solidFill>
              </a:rPr>
              <a:t>sobem zjišujeme, zda se v</a:t>
            </a:r>
            <a:r>
              <a:rPr lang="cs-CZ" dirty="0">
                <a:solidFill>
                  <a:schemeClr val="tx2"/>
                </a:solidFill>
              </a:rPr>
              <a:t>č</a:t>
            </a:r>
            <a:r>
              <a:rPr lang="pt-BR" dirty="0">
                <a:solidFill>
                  <a:schemeClr val="tx2"/>
                </a:solidFill>
              </a:rPr>
              <a:t>ely vizuáln</a:t>
            </a:r>
            <a:r>
              <a:rPr lang="cs-CZ" dirty="0">
                <a:solidFill>
                  <a:schemeClr val="tx2"/>
                </a:solidFill>
              </a:rPr>
              <a:t>ě</a:t>
            </a:r>
            <a:r>
              <a:rPr lang="pt-BR" dirty="0">
                <a:solidFill>
                  <a:schemeClr val="tx2"/>
                </a:solidFill>
              </a:rPr>
              <a:t> orientují a zda p</a:t>
            </a:r>
            <a:r>
              <a:rPr lang="cs-CZ" dirty="0">
                <a:solidFill>
                  <a:schemeClr val="tx2"/>
                </a:solidFill>
              </a:rPr>
              <a:t>ř</a:t>
            </a:r>
            <a:r>
              <a:rPr lang="pt-BR" dirty="0">
                <a:solidFill>
                  <a:schemeClr val="tx2"/>
                </a:solidFill>
              </a:rPr>
              <a:t>i této orientaci</a:t>
            </a:r>
            <a:r>
              <a:rPr lang="cs-CZ" dirty="0">
                <a:solidFill>
                  <a:schemeClr val="tx2"/>
                </a:solidFill>
              </a:rPr>
              <a:t> hrají nějakou úlohu barvy). </a:t>
            </a:r>
          </a:p>
          <a:p>
            <a:pPr marL="0" indent="0" algn="r">
              <a:buNone/>
            </a:pPr>
            <a:r>
              <a:rPr lang="cs-CZ" dirty="0"/>
              <a:t>(</a:t>
            </a:r>
            <a:r>
              <a:rPr lang="en-US" dirty="0" err="1"/>
              <a:t>Lep</a:t>
            </a:r>
            <a:r>
              <a:rPr lang="cs-CZ" dirty="0"/>
              <a:t>š, Kapitola 2 – testování hypotéz, test dobré shody, online: </a:t>
            </a:r>
            <a:r>
              <a:rPr lang="cs-CZ" dirty="0">
                <a:hlinkClick r:id="rId2"/>
              </a:rPr>
              <a:t>http://botanika.bf.jcu.cz/suspa/vyuka/materialy/KAP2.pdf</a:t>
            </a:r>
            <a:r>
              <a:rPr lang="en-US" dirty="0"/>
              <a:t> [2012</a:t>
            </a:r>
            <a:r>
              <a:rPr lang="cs-CZ" dirty="0"/>
              <a:t>-03-19</a:t>
            </a:r>
            <a:r>
              <a:rPr lang="en-US" dirty="0"/>
              <a:t>]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b="1" dirty="0">
              <a:ea typeface="Cambria Math"/>
            </a:endParaRP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241A570D-DF18-489D-9C5E-1D07CBF5994F}"/>
              </a:ext>
            </a:extLst>
          </p:cNvPr>
          <p:cNvSpPr/>
          <p:nvPr/>
        </p:nvSpPr>
        <p:spPr>
          <a:xfrm>
            <a:off x="3067559" y="4757046"/>
            <a:ext cx="576064" cy="504056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D388531B-8B17-439C-A1EA-5FEAAC67340C}"/>
              </a:ext>
            </a:extLst>
          </p:cNvPr>
          <p:cNvSpPr/>
          <p:nvPr/>
        </p:nvSpPr>
        <p:spPr>
          <a:xfrm>
            <a:off x="3643623" y="5303766"/>
            <a:ext cx="576064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31BC51BC-566C-4137-89B2-70DB7078508A}"/>
              </a:ext>
            </a:extLst>
          </p:cNvPr>
          <p:cNvSpPr/>
          <p:nvPr/>
        </p:nvSpPr>
        <p:spPr>
          <a:xfrm>
            <a:off x="3085039" y="5807822"/>
            <a:ext cx="576064" cy="50405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C70397D3-4B7B-434D-9838-DC0B05012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55" y="4795555"/>
            <a:ext cx="1651818" cy="1432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E15D454C-26FA-4EF3-81A1-D02C0DD18E1B}"/>
              </a:ext>
            </a:extLst>
          </p:cNvPr>
          <p:cNvSpPr txBox="1"/>
          <p:nvPr/>
        </p:nvSpPr>
        <p:spPr>
          <a:xfrm>
            <a:off x="5053789" y="4740186"/>
            <a:ext cx="65455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A499"/>
                </a:solidFill>
              </a:rPr>
              <a:t>Co všechno je třeba při pokusu zajistit?</a:t>
            </a:r>
          </a:p>
          <a:p>
            <a:pPr marL="342900" indent="-342900"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vypouštění včel po jednotlivcích,</a:t>
            </a:r>
          </a:p>
          <a:p>
            <a:pPr marL="342900" indent="-342900"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včely nesmí zanechávat stopy o své návštěvě terče (není-li splněno, nutná výměna terčů po každém pokusu),</a:t>
            </a:r>
          </a:p>
          <a:p>
            <a:pPr marL="342900" indent="-342900"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předem daný počet pokusů…</a:t>
            </a:r>
          </a:p>
        </p:txBody>
      </p:sp>
    </p:spTree>
    <p:extLst>
      <p:ext uri="{BB962C8B-B14F-4D97-AF65-F5344CB8AC3E}">
        <p14:creationId xmlns:p14="http://schemas.microsoft.com/office/powerpoint/2010/main" val="11521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testování hypotéz a </a:t>
            </a:r>
            <a:r>
              <a:rPr lang="cs-CZ" dirty="0" err="1"/>
              <a:t>jednovýběrové</a:t>
            </a:r>
            <a:r>
              <a:rPr lang="cs-CZ" dirty="0"/>
              <a:t> testy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72</a:t>
            </a:fld>
            <a:r>
              <a:rPr lang="cs-CZ" dirty="0"/>
              <a:t> / 74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Několik poznámek pro praxi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V odborných pracích většinou výsledky testování hypotéz prezentujeme ve tvaru: </a:t>
                </a:r>
                <a:r>
                  <a:rPr lang="cs-CZ" dirty="0">
                    <a:solidFill>
                      <a:schemeClr val="accent6">
                        <a:lumMod val="75000"/>
                      </a:schemeClr>
                    </a:solidFill>
                  </a:rPr>
                  <a:t>(</a:t>
                </a:r>
                <a:r>
                  <a:rPr lang="cs-CZ" dirty="0">
                    <a:solidFill>
                      <a:srgbClr val="00A499"/>
                    </a:solidFill>
                  </a:rPr>
                  <a:t>název testu, pozorovaná hodnota testové statistiky, p-hodnota</a:t>
                </a:r>
                <a:r>
                  <a:rPr lang="cs-CZ" dirty="0">
                    <a:solidFill>
                      <a:schemeClr val="accent6">
                        <a:lumMod val="75000"/>
                      </a:schemeClr>
                    </a:solidFill>
                  </a:rPr>
                  <a:t>) + </a:t>
                </a:r>
                <a:r>
                  <a:rPr lang="cs-CZ" dirty="0">
                    <a:solidFill>
                      <a:srgbClr val="00A499"/>
                    </a:solidFill>
                  </a:rPr>
                  <a:t>někdy doplňujeme další parametry testu </a:t>
                </a:r>
                <a:r>
                  <a:rPr lang="cs-CZ" dirty="0">
                    <a:solidFill>
                      <a:schemeClr val="tx1"/>
                    </a:solidFill>
                  </a:rPr>
                  <a:t>(např. stupně volnosti 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  <m:sup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>
                    <a:solidFill>
                      <a:schemeClr val="tx1"/>
                    </a:solidFill>
                  </a:rPr>
                  <a:t> testu dobré shody)</a:t>
                </a:r>
                <a:r>
                  <a:rPr lang="cs-CZ" dirty="0">
                    <a:solidFill>
                      <a:schemeClr val="accent6">
                        <a:lumMod val="75000"/>
                      </a:schemeClr>
                    </a:solidFill>
                  </a:rPr>
                  <a:t>. 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r>
                  <a:rPr lang="cs-CZ" dirty="0">
                    <a:solidFill>
                      <a:schemeClr val="accent6">
                        <a:lumMod val="75000"/>
                      </a:schemeClr>
                    </a:solidFill>
                  </a:rPr>
                  <a:t>    </a:t>
                </a:r>
                <a:r>
                  <a:rPr lang="cs-CZ" dirty="0"/>
                  <a:t>Např.: </a:t>
                </a:r>
                <a:r>
                  <a:rPr lang="en-US" dirty="0"/>
                  <a:t>P</a:t>
                </a:r>
                <a:r>
                  <a:rPr lang="cs-CZ" dirty="0" err="1"/>
                  <a:t>ředpoklad</a:t>
                </a:r>
                <a:r>
                  <a:rPr lang="cs-CZ" dirty="0"/>
                  <a:t> normality byl na hladině významnosti 0,05 zamítnut</a:t>
                </a:r>
                <a:r>
                  <a:rPr lang="en-US" dirty="0"/>
                  <a:t>  </a:t>
                </a:r>
                <a:r>
                  <a:rPr lang="cs-CZ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  <m:sup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cs-CZ" i="1">
                        <a:latin typeface="Cambria Math"/>
                      </a:rPr>
                      <m:t> </m:t>
                    </m:r>
                  </m:oMath>
                </a14:m>
                <a:r>
                  <a:rPr lang="cs-CZ" dirty="0"/>
                  <a:t>test dobré shody</a:t>
                </a:r>
                <a:r>
                  <a:rPr lang="en-US" dirty="0"/>
                  <a:t>;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  <m:sup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/>
                  <a:t>=14,9</a:t>
                </a:r>
                <a:r>
                  <a:rPr lang="en-US" dirty="0"/>
                  <a:t>;</a:t>
                </a:r>
                <a:endParaRPr lang="cs-CZ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r>
                  <a:rPr lang="cs-CZ" dirty="0"/>
                  <a:t>  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𝑑𝑓</m:t>
                    </m:r>
                    <m:r>
                      <a:rPr lang="cs-CZ" i="1">
                        <a:latin typeface="Cambria Math"/>
                      </a:rPr>
                      <m:t>=6</m:t>
                    </m:r>
                    <m:r>
                      <a:rPr lang="en-US" i="1">
                        <a:latin typeface="Cambria Math"/>
                      </a:rPr>
                      <m:t>;</m:t>
                    </m:r>
                    <m:r>
                      <a:rPr lang="en-US" i="1">
                        <a:latin typeface="Cambria Math"/>
                      </a:rPr>
                      <m:t>𝑝</m:t>
                    </m:r>
                    <m:r>
                      <a:rPr lang="cs-CZ" i="1">
                        <a:latin typeface="Cambria Math"/>
                      </a:rPr>
                      <m:t>−</m:t>
                    </m:r>
                    <m:r>
                      <a:rPr lang="cs-CZ" i="1">
                        <a:latin typeface="Cambria Math"/>
                      </a:rPr>
                      <m:t>h𝑜𝑑𝑛𝑜𝑡𝑎</m:t>
                    </m:r>
                    <m:r>
                      <a:rPr lang="cs-CZ" i="1">
                        <a:latin typeface="Cambria Math"/>
                      </a:rPr>
                      <m:t>=0,021).</m:t>
                    </m:r>
                  </m:oMath>
                </a14:m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Pokud je výstupem software: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𝑝</m:t>
                    </m:r>
                    <m:r>
                      <a:rPr lang="cs-CZ" i="1">
                        <a:latin typeface="Cambria Math"/>
                      </a:rPr>
                      <m:t>−</m:t>
                    </m:r>
                    <m:r>
                      <a:rPr lang="cs-CZ" i="1">
                        <a:latin typeface="Cambria Math"/>
                      </a:rPr>
                      <m:t>h𝑜𝑑𝑛𝑜𝑡𝑎</m:t>
                    </m:r>
                    <m:r>
                      <a:rPr lang="cs-CZ" i="1">
                        <a:latin typeface="Cambria Math"/>
                      </a:rPr>
                      <m:t>=0</m:t>
                    </m:r>
                  </m:oMath>
                </a14:m>
                <a:r>
                  <a:rPr lang="cs-CZ" dirty="0"/>
                  <a:t>, znamená to, že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𝑝</m:t>
                    </m:r>
                    <m:r>
                      <a:rPr lang="cs-CZ" i="1">
                        <a:latin typeface="Cambria Math"/>
                      </a:rPr>
                      <m:t>−</m:t>
                    </m:r>
                    <m:r>
                      <a:rPr lang="cs-CZ" i="1">
                        <a:latin typeface="Cambria Math"/>
                      </a:rPr>
                      <m:t>h𝑜𝑑𝑛𝑜𝑡𝑎</m:t>
                    </m:r>
                  </m:oMath>
                </a14:m>
                <a:r>
                  <a:rPr lang="cs-CZ" dirty="0"/>
                  <a:t> je menší než přesnost software. Do odborných textů </a:t>
                </a:r>
                <a:r>
                  <a:rPr lang="cs-CZ" dirty="0">
                    <a:solidFill>
                      <a:srgbClr val="00A499"/>
                    </a:solidFill>
                  </a:rPr>
                  <a:t>nikdy </a:t>
                </a:r>
                <a:r>
                  <a:rPr lang="en-US" dirty="0">
                    <a:solidFill>
                      <a:srgbClr val="00A499"/>
                    </a:solidFill>
                  </a:rPr>
                  <a:t>NEPI</a:t>
                </a:r>
                <a:r>
                  <a:rPr lang="cs-CZ" dirty="0">
                    <a:solidFill>
                      <a:srgbClr val="00A499"/>
                    </a:solidFill>
                  </a:rPr>
                  <a:t>ŠTE </a:t>
                </a:r>
                <a14:m>
                  <m:oMath xmlns:m="http://schemas.openxmlformats.org/officeDocument/2006/math">
                    <m:r>
                      <a:rPr lang="cs-CZ" i="1">
                        <a:solidFill>
                          <a:srgbClr val="00A499"/>
                        </a:solidFill>
                        <a:latin typeface="Cambria Math"/>
                      </a:rPr>
                      <m:t>𝑝</m:t>
                    </m:r>
                    <m:r>
                      <a:rPr lang="cs-CZ" i="1">
                        <a:solidFill>
                          <a:srgbClr val="00A499"/>
                        </a:solidFill>
                        <a:latin typeface="Cambria Math"/>
                      </a:rPr>
                      <m:t>−</m:t>
                    </m:r>
                    <m:r>
                      <a:rPr lang="cs-CZ" i="1">
                        <a:solidFill>
                          <a:srgbClr val="00A499"/>
                        </a:solidFill>
                        <a:latin typeface="Cambria Math"/>
                      </a:rPr>
                      <m:t>h𝑜𝑑𝑛𝑜𝑡𝑎</m:t>
                    </m:r>
                    <m:r>
                      <a:rPr lang="cs-CZ" i="1">
                        <a:solidFill>
                          <a:srgbClr val="00A499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cs-CZ" dirty="0"/>
                  <a:t>, ale např.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h𝑜𝑑𝑛𝑜𝑡𝑎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≪0,001</m:t>
                    </m:r>
                  </m:oMath>
                </a14:m>
                <a:r>
                  <a:rPr lang="en-US" dirty="0"/>
                  <a:t>.</a:t>
                </a:r>
                <a:r>
                  <a:rPr lang="cs-CZ" dirty="0"/>
                  <a:t> (Obdobně: Do odborných textů </a:t>
                </a:r>
                <a:r>
                  <a:rPr lang="cs-CZ" dirty="0">
                    <a:solidFill>
                      <a:srgbClr val="00A499"/>
                    </a:solidFill>
                  </a:rPr>
                  <a:t>nikdy </a:t>
                </a:r>
                <a:r>
                  <a:rPr lang="en-US" dirty="0">
                    <a:solidFill>
                      <a:srgbClr val="00A499"/>
                    </a:solidFill>
                  </a:rPr>
                  <a:t>NEPI</a:t>
                </a:r>
                <a:r>
                  <a:rPr lang="cs-CZ" dirty="0">
                    <a:solidFill>
                      <a:srgbClr val="00A499"/>
                    </a:solidFill>
                  </a:rPr>
                  <a:t>ŠTE </a:t>
                </a:r>
                <a14:m>
                  <m:oMath xmlns:m="http://schemas.openxmlformats.org/officeDocument/2006/math">
                    <m:r>
                      <a:rPr lang="cs-CZ" i="1">
                        <a:solidFill>
                          <a:srgbClr val="00A499"/>
                        </a:solidFill>
                        <a:latin typeface="Cambria Math"/>
                      </a:rPr>
                      <m:t>𝑝</m:t>
                    </m:r>
                    <m:r>
                      <a:rPr lang="cs-CZ" i="1">
                        <a:solidFill>
                          <a:srgbClr val="00A499"/>
                        </a:solidFill>
                        <a:latin typeface="Cambria Math"/>
                      </a:rPr>
                      <m:t>−</m:t>
                    </m:r>
                    <m:r>
                      <a:rPr lang="cs-CZ" i="1">
                        <a:solidFill>
                          <a:srgbClr val="00A499"/>
                        </a:solidFill>
                        <a:latin typeface="Cambria Math"/>
                      </a:rPr>
                      <m:t>h𝑜𝑑𝑛𝑜𝑡𝑎</m:t>
                    </m:r>
                    <m:r>
                      <a:rPr lang="cs-CZ" i="1">
                        <a:solidFill>
                          <a:srgbClr val="00A499"/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cs-CZ" dirty="0"/>
                  <a:t>, ale např.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h𝑜𝑑𝑛𝑜𝑡𝑎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≫0,999</m:t>
                    </m:r>
                  </m:oMath>
                </a14:m>
                <a:r>
                  <a:rPr lang="en-US" dirty="0"/>
                  <a:t>.</a:t>
                </a:r>
                <a:r>
                  <a:rPr lang="cs-CZ" dirty="0"/>
                  <a:t>) 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Uvědomte si, co to znamená, když </a:t>
                </a:r>
                <a14:m>
                  <m:oMath xmlns:m="http://schemas.openxmlformats.org/officeDocument/2006/math">
                    <m:r>
                      <a:rPr lang="cs-CZ" i="1" smtClean="0">
                        <a:solidFill>
                          <a:srgbClr val="00A499"/>
                        </a:solidFill>
                        <a:latin typeface="Cambria Math"/>
                      </a:rPr>
                      <m:t>𝑝</m:t>
                    </m:r>
                    <m:r>
                      <a:rPr lang="cs-CZ" i="1" smtClean="0">
                        <a:solidFill>
                          <a:srgbClr val="00A499"/>
                        </a:solidFill>
                        <a:latin typeface="Cambria Math"/>
                      </a:rPr>
                      <m:t>−</m:t>
                    </m:r>
                    <m:r>
                      <a:rPr lang="cs-CZ" i="1" smtClean="0">
                        <a:solidFill>
                          <a:srgbClr val="00A499"/>
                        </a:solidFill>
                        <a:latin typeface="Cambria Math"/>
                      </a:rPr>
                      <m:t>h𝑜𝑑𝑛𝑜𝑡𝑎</m:t>
                    </m:r>
                    <m:r>
                      <a:rPr lang="cs-CZ" i="1">
                        <a:solidFill>
                          <a:srgbClr val="00A499"/>
                        </a:solidFill>
                        <a:latin typeface="Cambria Math"/>
                        <a:ea typeface="Cambria Math"/>
                      </a:rPr>
                      <m:t>→1</m:t>
                    </m:r>
                  </m:oMath>
                </a14:m>
                <a:r>
                  <a:rPr lang="cs-CZ" dirty="0"/>
                  <a:t>! (Příliš dobrá shoda dat s nulovou hypotézou je podezřelá – angl. „</a:t>
                </a:r>
                <a:r>
                  <a:rPr lang="en-US" dirty="0">
                    <a:solidFill>
                      <a:srgbClr val="00A499"/>
                    </a:solidFill>
                  </a:rPr>
                  <a:t>Too goo</a:t>
                </a:r>
                <a:r>
                  <a:rPr lang="cs-CZ" dirty="0">
                    <a:solidFill>
                      <a:srgbClr val="00A499"/>
                    </a:solidFill>
                  </a:rPr>
                  <a:t>d</a:t>
                </a:r>
                <a:r>
                  <a:rPr lang="en-US" dirty="0">
                    <a:solidFill>
                      <a:srgbClr val="00A499"/>
                    </a:solidFill>
                  </a:rPr>
                  <a:t> to be true</a:t>
                </a:r>
                <a:r>
                  <a:rPr lang="cs-CZ" dirty="0">
                    <a:solidFill>
                      <a:srgbClr val="00A499"/>
                    </a:solidFill>
                  </a:rPr>
                  <a:t>!</a:t>
                </a:r>
                <a:r>
                  <a:rPr lang="cs-CZ" dirty="0"/>
                  <a:t>“)</a:t>
                </a:r>
              </a:p>
            </p:txBody>
          </p:sp>
        </mc:Choice>
        <mc:Fallback xmlns="">
          <p:sp>
            <p:nvSpPr>
              <p:cNvPr id="14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  <a:blipFill>
                <a:blip r:embed="rId2"/>
                <a:stretch>
                  <a:fillRect l="-493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721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testování hypotéz a </a:t>
            </a:r>
            <a:r>
              <a:rPr lang="cs-CZ" dirty="0" err="1"/>
              <a:t>jednovýběrové</a:t>
            </a:r>
            <a:r>
              <a:rPr lang="cs-CZ" dirty="0"/>
              <a:t> testy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73</a:t>
            </a:fld>
            <a:r>
              <a:rPr lang="cs-CZ" dirty="0"/>
              <a:t> / 74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Několik poznámek pro praxi</a:t>
            </a:r>
          </a:p>
        </p:txBody>
      </p:sp>
      <p:sp>
        <p:nvSpPr>
          <p:cNvPr id="14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4830763"/>
          </a:xfrm>
        </p:spPr>
        <p:txBody>
          <a:bodyPr>
            <a:normAutofit/>
          </a:bodyPr>
          <a:lstStyle/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Nezapomínejte na to, že statistická významnost a praktická významnost není totéž!</a:t>
            </a:r>
          </a:p>
          <a:p>
            <a:pPr marL="4320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dirty="0">
                <a:ea typeface="Cambria Math"/>
              </a:rPr>
              <a:t>Při použití příliš </a:t>
            </a:r>
            <a:r>
              <a:rPr lang="cs-CZ" b="1" dirty="0">
                <a:solidFill>
                  <a:schemeClr val="accent2"/>
                </a:solidFill>
                <a:ea typeface="Cambria Math"/>
              </a:rPr>
              <a:t>malého rozsahu výběru </a:t>
            </a:r>
            <a:r>
              <a:rPr lang="cs-CZ" dirty="0">
                <a:ea typeface="Cambria Math"/>
              </a:rPr>
              <a:t>bude i prakticky významný efekt označen za statisticky nevýznamný.</a:t>
            </a:r>
          </a:p>
          <a:p>
            <a:pPr marL="4320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dirty="0">
                <a:ea typeface="Cambria Math"/>
              </a:rPr>
              <a:t>Při použití příliš </a:t>
            </a:r>
            <a:r>
              <a:rPr lang="cs-CZ" b="1" dirty="0">
                <a:solidFill>
                  <a:schemeClr val="accent4"/>
                </a:solidFill>
                <a:ea typeface="Cambria Math"/>
              </a:rPr>
              <a:t>velkého rozsahu výběru </a:t>
            </a:r>
            <a:r>
              <a:rPr lang="cs-CZ" dirty="0">
                <a:ea typeface="Cambria Math"/>
              </a:rPr>
              <a:t>bude i velmi malý efekt (prakticky nevýznamný) označen za statisticky významný.</a:t>
            </a:r>
          </a:p>
          <a:p>
            <a:pPr marL="0" indent="0">
              <a:buClr>
                <a:srgbClr val="00A499"/>
              </a:buClr>
              <a:buNone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1DB4C3F3-CC95-4682-912C-A920621BFC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722073"/>
              </p:ext>
            </p:extLst>
          </p:nvPr>
        </p:nvGraphicFramePr>
        <p:xfrm>
          <a:off x="2106133" y="3429000"/>
          <a:ext cx="7439526" cy="25603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6826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4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46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/>
                        <a:t>Statistická významnost </a:t>
                      </a:r>
                    </a:p>
                    <a:p>
                      <a:pPr algn="ctr"/>
                      <a:r>
                        <a:rPr lang="cs-CZ" dirty="0"/>
                        <a:t>(dle výsledku testu)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Ne</a:t>
                      </a:r>
                    </a:p>
                    <a:p>
                      <a:pPr algn="ctr"/>
                      <a:r>
                        <a:rPr lang="cs-CZ" b="1" dirty="0"/>
                        <a:t>(Nezamítáme H</a:t>
                      </a:r>
                      <a:r>
                        <a:rPr lang="cs-CZ" b="1" baseline="-25000" dirty="0"/>
                        <a:t>0</a:t>
                      </a:r>
                      <a:r>
                        <a:rPr lang="cs-CZ" b="1" baseline="0" dirty="0"/>
                        <a:t>)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/>
                        <a:t>Ano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/>
                        <a:t>(Zamítáme H</a:t>
                      </a:r>
                      <a:r>
                        <a:rPr lang="cs-CZ" b="1" baseline="-25000" dirty="0"/>
                        <a:t>0</a:t>
                      </a:r>
                      <a:r>
                        <a:rPr lang="cs-CZ" b="1" baseline="0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000">
                <a:tc rowSpan="2"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Praktická významnost</a:t>
                      </a:r>
                    </a:p>
                  </a:txBody>
                  <a:tcPr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/>
                        <a:t>Ne</a:t>
                      </a:r>
                    </a:p>
                    <a:p>
                      <a:pPr algn="ctr"/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OK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accent4"/>
                          </a:solidFill>
                        </a:rPr>
                        <a:t>Příliš velký rozsah výběru?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00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/>
                        <a:t>Ano</a:t>
                      </a:r>
                    </a:p>
                    <a:p>
                      <a:pPr algn="ctr"/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accent2"/>
                          </a:solidFill>
                        </a:rPr>
                        <a:t>Příliš malý rozsah výběru?</a:t>
                      </a:r>
                      <a:endParaRPr lang="cs-CZ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OK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369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584039" y="2103354"/>
            <a:ext cx="4890786" cy="1482456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Děkuji za pozornost!</a:t>
            </a:r>
            <a:br>
              <a:rPr lang="cs-CZ" dirty="0"/>
            </a:br>
            <a:r>
              <a:rPr lang="cs-CZ" sz="2000" dirty="0" err="1">
                <a:hlinkClick r:id="rId2"/>
              </a:rPr>
              <a:t>martina.litschmannova</a:t>
            </a:r>
            <a:r>
              <a:rPr lang="en-US" sz="2000" dirty="0">
                <a:hlinkClick r:id="rId2"/>
              </a:rPr>
              <a:t>@</a:t>
            </a:r>
            <a:r>
              <a:rPr lang="cs-CZ" sz="2000" dirty="0">
                <a:hlinkClick r:id="rId2"/>
              </a:rPr>
              <a:t>vsb.cz</a:t>
            </a:r>
            <a:endParaRPr lang="cs-CZ" sz="2000" dirty="0"/>
          </a:p>
        </p:txBody>
      </p:sp>
      <p:pic>
        <p:nvPicPr>
          <p:cNvPr id="3" name="Picture 2" descr="http://www.ush.sd/ar/_imgs/go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0" b="7930"/>
          <a:stretch>
            <a:fillRect/>
          </a:stretch>
        </p:blipFill>
        <p:spPr bwMode="auto">
          <a:xfrm>
            <a:off x="7883889" y="2103354"/>
            <a:ext cx="3494026" cy="282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43" y="5403512"/>
            <a:ext cx="5768098" cy="72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053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testování hypotéz a </a:t>
            </a:r>
            <a:r>
              <a:rPr lang="cs-CZ" dirty="0" err="1"/>
              <a:t>jednovýběrové</a:t>
            </a:r>
            <a:r>
              <a:rPr lang="cs-CZ" dirty="0"/>
              <a:t> testy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8</a:t>
            </a:fld>
            <a:r>
              <a:rPr lang="cs-CZ" dirty="0"/>
              <a:t> / 74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Testování hypotéz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cs-CZ" dirty="0">
                    <a:solidFill>
                      <a:srgbClr val="00A499"/>
                    </a:solidFill>
                  </a:rPr>
                  <a:t>Speciálně pro </a:t>
                </a:r>
                <a:r>
                  <a:rPr lang="cs-CZ" dirty="0" err="1">
                    <a:solidFill>
                      <a:srgbClr val="00A499"/>
                    </a:solidFill>
                  </a:rPr>
                  <a:t>jednovýběrové</a:t>
                </a:r>
                <a:r>
                  <a:rPr lang="cs-CZ" dirty="0">
                    <a:solidFill>
                      <a:srgbClr val="00A499"/>
                    </a:solidFill>
                  </a:rPr>
                  <a:t> a </a:t>
                </a:r>
                <a:r>
                  <a:rPr lang="cs-CZ" dirty="0" err="1">
                    <a:solidFill>
                      <a:srgbClr val="00A499"/>
                    </a:solidFill>
                  </a:rPr>
                  <a:t>dvouvýběrové</a:t>
                </a:r>
                <a:r>
                  <a:rPr lang="cs-CZ" dirty="0">
                    <a:solidFill>
                      <a:srgbClr val="00A499"/>
                    </a:solidFill>
                  </a:rPr>
                  <a:t> testy parametrických hypotéz</a:t>
                </a:r>
              </a:p>
              <a:p>
                <a:pPr marL="0" indent="0">
                  <a:buNone/>
                </a:pPr>
                <a:endParaRPr lang="cs-CZ" sz="900" b="1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b="1" dirty="0"/>
                  <a:t>Nulová hypotéza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cs-CZ" b="1" dirty="0"/>
                  <a:t>)</a:t>
                </a:r>
              </a:p>
              <a:p>
                <a:pPr marL="226800" indent="0">
                  <a:buClr>
                    <a:srgbClr val="00A499"/>
                  </a:buClr>
                  <a:buNone/>
                </a:pPr>
                <a:r>
                  <a:rPr lang="cs-CZ" dirty="0"/>
                  <a:t>neexistence rozdílu mezi parametrem a testovanou hodnotou, resp. mezi skupinami (nulový efekt)</a:t>
                </a:r>
              </a:p>
              <a:p>
                <a:pPr marL="226800" indent="0">
                  <a:buClr>
                    <a:srgbClr val="00A499"/>
                  </a:buClr>
                  <a:buNone/>
                </a:pPr>
                <a:r>
                  <a:rPr lang="cs-CZ" dirty="0"/>
                  <a:t>Např. Průměrný BMI mužů a žen se neliší.</a:t>
                </a:r>
              </a:p>
              <a:p>
                <a:pPr lvl="1">
                  <a:buFont typeface="Wingdings" panose="05000000000000000000" pitchFamily="2" charset="2"/>
                  <a:buChar char="ü"/>
                </a:pPr>
                <a:endParaRPr lang="cs-CZ" b="1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b="1" dirty="0"/>
                  <a:t>Alternativní hypotéza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</m:oMath>
                </a14:m>
                <a:r>
                  <a:rPr lang="cs-CZ" b="1" dirty="0"/>
                  <a:t>)</a:t>
                </a:r>
              </a:p>
              <a:p>
                <a:pPr marL="226800" indent="0">
                  <a:lnSpc>
                    <a:spcPct val="110000"/>
                  </a:lnSpc>
                  <a:buClr>
                    <a:srgbClr val="00A499"/>
                  </a:buClr>
                  <a:buNone/>
                </a:pPr>
                <a:r>
                  <a:rPr lang="cs-CZ" dirty="0"/>
                  <a:t>existence rozdílu (nenulový efekt)</a:t>
                </a:r>
              </a:p>
              <a:p>
                <a:pPr marL="226800" indent="0">
                  <a:lnSpc>
                    <a:spcPct val="110000"/>
                  </a:lnSpc>
                  <a:buClr>
                    <a:srgbClr val="00A499"/>
                  </a:buClr>
                  <a:buNone/>
                </a:pPr>
                <a:r>
                  <a:rPr lang="cs-CZ" dirty="0"/>
                  <a:t>Např. Průměrný BMI mužů a žen se liší.</a:t>
                </a:r>
              </a:p>
              <a:p>
                <a:pPr>
                  <a:buFont typeface="Wingdings" panose="05000000000000000000" pitchFamily="2" charset="2"/>
                  <a:buChar char="ü"/>
                </a:pPr>
                <a:endParaRPr lang="cs-CZ" b="1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b="1" dirty="0"/>
                  <a:t>Nulová a alternativní hypotéza se navzájem doplňují,</a:t>
                </a:r>
              </a:p>
              <a:p>
                <a:pPr marL="226800" indent="0">
                  <a:lnSpc>
                    <a:spcPct val="110000"/>
                  </a:lnSpc>
                  <a:buClr>
                    <a:srgbClr val="00A499"/>
                  </a:buClr>
                  <a:buNone/>
                </a:pPr>
                <a:r>
                  <a:rPr lang="cs-CZ" dirty="0"/>
                  <a:t>tj. neplatí-li nulová hypotéza, platí hypotéza alternativní</a:t>
                </a:r>
              </a:p>
              <a:p>
                <a:pPr marL="226800" indent="0">
                  <a:lnSpc>
                    <a:spcPct val="110000"/>
                  </a:lnSpc>
                  <a:buClr>
                    <a:srgbClr val="00A499"/>
                  </a:buClr>
                  <a:buNone/>
                </a:pPr>
                <a:r>
                  <a:rPr lang="cs-CZ" dirty="0"/>
                  <a:t>- oboustranná vs. jednostranná alternativní hypotéza</a:t>
                </a:r>
              </a:p>
              <a:p>
                <a:endParaRPr lang="cs-CZ" b="1" dirty="0"/>
              </a:p>
            </p:txBody>
          </p:sp>
        </mc:Choice>
        <mc:Fallback xmlns="">
          <p:sp>
            <p:nvSpPr>
              <p:cNvPr id="14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  <a:blipFill>
                <a:blip r:embed="rId2"/>
                <a:stretch>
                  <a:fillRect l="-493" t="-16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683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Úvod do testování hypotéz a </a:t>
            </a:r>
            <a:r>
              <a:rPr lang="cs-CZ" dirty="0" err="1"/>
              <a:t>jednovýběrové</a:t>
            </a:r>
            <a:r>
              <a:rPr lang="cs-CZ" dirty="0"/>
              <a:t> testy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9</a:t>
            </a:fld>
            <a:r>
              <a:rPr lang="cs-CZ" dirty="0"/>
              <a:t> / 74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Terminologie v praxi (2.1)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symbol pro obsah 2">
                <a:extLst>
                  <a:ext uri="{FF2B5EF4-FFF2-40B4-BE49-F238E27FC236}">
                    <a16:creationId xmlns:a16="http://schemas.microsoft.com/office/drawing/2014/main" id="{8B9B8A24-6830-470E-A04B-E500D423C0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1692" y="1468944"/>
                <a:ext cx="10988615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000" b="1" dirty="0"/>
                  <a:t>Zadání problému:</a:t>
                </a:r>
                <a:r>
                  <a:rPr lang="cs-CZ" sz="2000" dirty="0"/>
                  <a:t> Ověřte, zda použití bezpečnostních pásů ovlivňuje úmrtnost při dopravních nehodách.</a:t>
                </a:r>
              </a:p>
              <a:p>
                <a:pPr marL="0" indent="0">
                  <a:buNone/>
                </a:pPr>
                <a:r>
                  <a:rPr lang="cs-CZ" sz="2000" dirty="0"/>
                  <a:t>-------------------------------------------------------------------------------------------------------                         </a:t>
                </a:r>
                <a:endParaRPr lang="en-US" sz="2000" dirty="0"/>
              </a:p>
              <a:p>
                <a:pPr marL="0" indent="0">
                  <a:buNone/>
                </a:pPr>
                <a:r>
                  <a:rPr lang="cs-CZ" sz="2000" b="1" dirty="0"/>
                  <a:t>Populace 1</a:t>
                </a:r>
                <a:r>
                  <a:rPr lang="cs-CZ" sz="2000" dirty="0"/>
                  <a:t> (základní soubor 1): účastníci dopravních nehod, kteří seděli na místech, na </a:t>
                </a:r>
                <a:r>
                  <a:rPr lang="cs-CZ" sz="2000" b="1" dirty="0"/>
                  <a:t> </a:t>
                </a:r>
                <a:r>
                  <a:rPr lang="cs-CZ" sz="2000" dirty="0"/>
                  <a:t>nichž  je možno používat bezpečnostní pásy a byli připoutáni. </a:t>
                </a:r>
              </a:p>
              <a:p>
                <a:pPr marL="0" indent="0">
                  <a:buNone/>
                </a:pPr>
                <a:r>
                  <a:rPr lang="cs-CZ" sz="2000" b="1" dirty="0"/>
                  <a:t>Populace 2</a:t>
                </a:r>
                <a:r>
                  <a:rPr lang="cs-CZ" sz="2000" dirty="0"/>
                  <a:t> (základní soubor 2): účastníci dopravních nehod, kteří seděli na místech, na nichž  je možno používat bezpečnostní pásy a nebyli připoutáni. </a:t>
                </a:r>
              </a:p>
              <a:p>
                <a:pPr marL="0" indent="0">
                  <a:buNone/>
                </a:pPr>
                <a:endParaRPr lang="en-US" sz="2000" b="1" dirty="0"/>
              </a:p>
              <a:p>
                <a:pPr marL="0" indent="0">
                  <a:buNone/>
                </a:pPr>
                <a:r>
                  <a:rPr lang="cs-CZ" sz="2000" b="1" dirty="0"/>
                  <a:t>Sledovaný statistický znak (náhodná veličina):</a:t>
                </a:r>
                <a:r>
                  <a:rPr lang="cs-CZ" sz="2000" dirty="0"/>
                  <a:t> úmrtnost (relativní četnost zemřelých)</a:t>
                </a:r>
              </a:p>
              <a:p>
                <a:pPr marL="0" indent="0">
                  <a:buNone/>
                </a:pPr>
                <a:endParaRPr lang="en-US" sz="2000" b="1" dirty="0"/>
              </a:p>
              <a:p>
                <a:pPr marL="0" indent="0">
                  <a:buNone/>
                </a:pPr>
                <a:r>
                  <a:rPr lang="cs-CZ" sz="2000" b="1" dirty="0"/>
                  <a:t>Nulová hypotéza </a:t>
                </a:r>
                <a14:m>
                  <m:oMath xmlns:m="http://schemas.openxmlformats.org/officeDocument/2006/math">
                    <m:r>
                      <a:rPr lang="cs-CZ" sz="2000" b="1" i="1" dirty="0" smtClean="0">
                        <a:latin typeface="Cambria Math" panose="02040503050406030204" pitchFamily="18" charset="0"/>
                      </a:rPr>
                      <m:t>𝑯</m:t>
                    </m:r>
                    <m:r>
                      <a:rPr lang="cs-CZ" sz="2000" b="1" i="1" baseline="-25000" dirty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cs-CZ" sz="20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cs-CZ" sz="2000" i="1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cs-CZ" sz="20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cs-CZ" sz="2000" i="1">
                            <a:latin typeface="Cambria Math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cs-CZ" sz="2000" dirty="0"/>
                  <a:t>, kde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cs-CZ" sz="2000" i="1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cs-CZ" sz="2000" dirty="0"/>
                  <a:t>, resp.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cs-CZ" sz="2000" i="1">
                            <a:latin typeface="Cambria Math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cs-CZ" sz="2000" dirty="0"/>
                  <a:t> označuje úmrtnost účastníků dopravních nehod, kteří byli, resp. nebyli, připoutáni</a:t>
                </a:r>
              </a:p>
              <a:p>
                <a:pPr marL="0" indent="0">
                  <a:buNone/>
                </a:pPr>
                <a:r>
                  <a:rPr lang="cs-CZ" sz="2000" b="1" dirty="0"/>
                  <a:t>Alternativní hypotéza </a:t>
                </a:r>
                <a14:m>
                  <m:oMath xmlns:m="http://schemas.openxmlformats.org/officeDocument/2006/math">
                    <m:r>
                      <a:rPr lang="cs-CZ" sz="2000" b="1" i="1" dirty="0" smtClean="0">
                        <a:latin typeface="Cambria Math" panose="02040503050406030204" pitchFamily="18" charset="0"/>
                      </a:rPr>
                      <m:t>𝑯</m:t>
                    </m:r>
                    <m:r>
                      <a:rPr lang="cs-CZ" sz="2000" b="1" i="1" baseline="-25000" dirty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cs-CZ" sz="2000" b="1" dirty="0"/>
                  <a:t>:</a:t>
                </a:r>
                <a:r>
                  <a:rPr lang="cs-CZ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cs-CZ" sz="2000" i="1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cs-CZ" sz="2000" i="1">
                        <a:latin typeface="Cambria Math"/>
                      </a:rPr>
                      <m:t>≠</m:t>
                    </m:r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cs-CZ" sz="2000" i="1">
                            <a:latin typeface="Cambria Math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cs-CZ" sz="2000" dirty="0"/>
                  <a:t> (zadání problému neobsahuje jednostrannou  nerovnost).</a:t>
                </a:r>
              </a:p>
              <a:p>
                <a:pPr marL="0" indent="0">
                  <a:buNone/>
                </a:pPr>
                <a:endParaRPr lang="cs-CZ" sz="2000" dirty="0"/>
              </a:p>
            </p:txBody>
          </p:sp>
        </mc:Choice>
        <mc:Fallback xmlns="">
          <p:sp>
            <p:nvSpPr>
              <p:cNvPr id="9" name="Zástupný symbol pro obsah 2">
                <a:extLst>
                  <a:ext uri="{FF2B5EF4-FFF2-40B4-BE49-F238E27FC236}">
                    <a16:creationId xmlns:a16="http://schemas.microsoft.com/office/drawing/2014/main" id="{8B9B8A24-6830-470E-A04B-E500D423C0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1692" y="1468944"/>
                <a:ext cx="10988615" cy="4351338"/>
              </a:xfrm>
              <a:blipFill>
                <a:blip r:embed="rId2"/>
                <a:stretch>
                  <a:fillRect l="-610" t="-1541" r="-333" b="-36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419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37018</TotalTime>
  <Words>7840</Words>
  <Application>Microsoft Office PowerPoint</Application>
  <PresentationFormat>Širokoúhlá obrazovka</PresentationFormat>
  <Paragraphs>1133</Paragraphs>
  <Slides>74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74</vt:i4>
      </vt:variant>
    </vt:vector>
  </HeadingPairs>
  <TitlesOfParts>
    <vt:vector size="82" baseType="lpstr">
      <vt:lpstr>Arial</vt:lpstr>
      <vt:lpstr>Calibri</vt:lpstr>
      <vt:lpstr>Calibri Light</vt:lpstr>
      <vt:lpstr>Cambria Math</vt:lpstr>
      <vt:lpstr>Times New Roman</vt:lpstr>
      <vt:lpstr>Wingdings</vt:lpstr>
      <vt:lpstr>Vlastní návrh</vt:lpstr>
      <vt:lpstr>1_Vlastní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Martina Litschmannová</dc:creator>
  <cp:lastModifiedBy>Martina Litschmannová</cp:lastModifiedBy>
  <cp:revision>495</cp:revision>
  <dcterms:created xsi:type="dcterms:W3CDTF">2019-08-14T09:45:45Z</dcterms:created>
  <dcterms:modified xsi:type="dcterms:W3CDTF">2020-04-21T12:20:54Z</dcterms:modified>
</cp:coreProperties>
</file>