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62" r:id="rId6"/>
    <p:sldId id="258" r:id="rId7"/>
    <p:sldId id="263" r:id="rId8"/>
    <p:sldId id="27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3" autoAdjust="0"/>
    <p:restoredTop sz="94660"/>
  </p:normalViewPr>
  <p:slideViewPr>
    <p:cSldViewPr>
      <p:cViewPr varScale="1">
        <p:scale>
          <a:sx n="103" d="100"/>
          <a:sy n="103" d="100"/>
        </p:scale>
        <p:origin x="28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86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55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22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96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28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28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80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2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23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8E3EF-AE0B-42B7-9598-57EE1CE451F5}" type="datetimeFigureOut">
              <a:rPr lang="cs-CZ" smtClean="0"/>
              <a:t>05. 04. 2016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681B0-995E-4411-B8E4-E37DC2E69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84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ADDS </a:t>
            </a:r>
            <a:r>
              <a:rPr lang="cs-CZ" dirty="0" err="1" smtClean="0"/>
              <a:t>cviceni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Pavlina </a:t>
            </a:r>
            <a:r>
              <a:rPr lang="cs-CZ" dirty="0" err="1" smtClean="0"/>
              <a:t>Kuranova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3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Fischerův exaktní test	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dirty="0" smtClean="0"/>
                  <a:t>Kdy jej používáme?</a:t>
                </a:r>
              </a:p>
              <a:p>
                <a:r>
                  <a:rPr lang="cs-CZ" sz="2400" dirty="0" smtClean="0"/>
                  <a:t>Nejsou-li splněny požadavky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 smtClean="0"/>
                  <a:t> testu</a:t>
                </a:r>
              </a:p>
              <a:p>
                <a:r>
                  <a:rPr lang="cs-CZ" sz="2400" dirty="0" smtClean="0"/>
                  <a:t>Analyzujme závislost mužů a žen na tom, kde tráví dovolenou (ČR nebo zahraničí), jen pro skupinu, která tráví dovolenou s přáteli.</a:t>
                </a:r>
              </a:p>
              <a:p>
                <a:r>
                  <a:rPr lang="cs-CZ" sz="2400" dirty="0" smtClean="0"/>
                  <a:t>N=16</a:t>
                </a:r>
                <a:endParaRPr lang="cs-CZ" sz="2400" dirty="0"/>
              </a:p>
              <a:p>
                <a:endParaRPr lang="cs-CZ" dirty="0" smtClean="0"/>
              </a:p>
              <a:p>
                <a:endParaRPr lang="cs-CZ" b="1" dirty="0"/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717032"/>
            <a:ext cx="37147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Fischerův exaktní test	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 smtClean="0"/>
                  <a:t>Analyzujme závislost mužů a žen na tom, kde tráví dovolenou (ČR nebo zahraničí), jen pro skupinu, která tráví dovolenou s přáteli.</a:t>
                </a:r>
              </a:p>
              <a:p>
                <a:r>
                  <a:rPr lang="cs-CZ" sz="2400" dirty="0" smtClean="0"/>
                  <a:t>N=16</a:t>
                </a:r>
              </a:p>
              <a:p>
                <a:endParaRPr lang="cs-CZ" sz="2400" dirty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cs-CZ" sz="2400" dirty="0"/>
              </a:p>
              <a:p>
                <a:endParaRPr lang="cs-CZ" dirty="0" smtClean="0"/>
              </a:p>
              <a:p>
                <a:endParaRPr lang="cs-CZ" b="1" dirty="0"/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569" y="2505849"/>
            <a:ext cx="3714750" cy="1485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463" y="3501008"/>
            <a:ext cx="3476625" cy="17621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6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cNemarův</a:t>
            </a:r>
            <a:r>
              <a:rPr lang="cs-CZ" dirty="0" smtClean="0"/>
              <a:t> </a:t>
            </a:r>
            <a:r>
              <a:rPr lang="cs-CZ" dirty="0" smtClean="0"/>
              <a:t>test symetrie	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sz="2400" dirty="0"/>
                  <a:t>Analyzujme závislost mužů a žen na tom, kde tráví dovolenou (ČR nebo zahraničí), jen pro skupinu, která tráví dovolenou s přáteli.</a:t>
                </a:r>
              </a:p>
              <a:p>
                <a:r>
                  <a:rPr lang="cs-CZ" sz="2400" dirty="0"/>
                  <a:t>N=16</a:t>
                </a: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cs-CZ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 smtClean="0"/>
                  <a:t>, </a:t>
                </a:r>
                <a:r>
                  <a:rPr lang="cs-CZ" sz="2400" dirty="0" err="1" smtClean="0"/>
                  <a:t>df</a:t>
                </a:r>
                <a:r>
                  <a:rPr lang="cs-CZ" sz="2400" dirty="0" smtClean="0"/>
                  <a:t>=1</a:t>
                </a:r>
              </a:p>
              <a:p>
                <a:endParaRPr lang="cs-CZ" sz="2400" dirty="0"/>
              </a:p>
              <a:p>
                <a:r>
                  <a:rPr lang="cs-CZ" sz="2400" dirty="0" smtClean="0"/>
                  <a:t>Předpoklady </a:t>
                </a:r>
                <a:r>
                  <a:rPr lang="cs-CZ" sz="2400" dirty="0" smtClean="0"/>
                  <a:t>testu </a:t>
                </a:r>
                <a:r>
                  <a:rPr lang="cs-CZ" sz="2400" dirty="0" err="1" smtClean="0"/>
                  <a:t>chi_square</a:t>
                </a:r>
                <a:r>
                  <a:rPr lang="cs-CZ" sz="2400" dirty="0" smtClean="0"/>
                  <a:t>:</a:t>
                </a:r>
                <a:endParaRPr lang="cs-CZ" sz="2400" dirty="0" smtClean="0"/>
              </a:p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≥30, </m:t>
                    </m:r>
                  </m:oMath>
                </a14:m>
                <a:endParaRPr lang="cs-CZ" sz="2000" b="0" dirty="0" smtClean="0">
                  <a:ea typeface="Cambria Math" panose="02040503050406030204" pitchFamily="18" charset="0"/>
                </a:endParaRPr>
              </a:p>
              <a:p>
                <a:r>
                  <a:rPr lang="cs-CZ" sz="2000" dirty="0" smtClean="0"/>
                  <a:t>Očekávané četnosti alespoň 5</a:t>
                </a:r>
              </a:p>
              <a:p>
                <a:endParaRPr lang="cs-CZ" b="1" dirty="0"/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887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702" y="2348880"/>
            <a:ext cx="54197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3 proměnných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Ověřme, že relativní zastoupení typu vybrané dovolené, je stejné i podle skupin s </a:t>
            </a:r>
            <a:r>
              <a:rPr lang="cs-CZ" sz="2800" dirty="0" smtClean="0"/>
              <a:t>kým </a:t>
            </a:r>
            <a:r>
              <a:rPr lang="cs-CZ" sz="2800" dirty="0"/>
              <a:t>cestujete.</a:t>
            </a:r>
          </a:p>
          <a:p>
            <a:r>
              <a:rPr lang="cs-CZ" sz="2000" dirty="0"/>
              <a:t>Žena a muž, dichotomické proměnné</a:t>
            </a:r>
          </a:p>
          <a:p>
            <a:r>
              <a:rPr lang="cs-CZ" sz="2000" dirty="0"/>
              <a:t>Nejčastěji cestujete </a:t>
            </a:r>
            <a:r>
              <a:rPr lang="cs-CZ" sz="2000" dirty="0" smtClean="0"/>
              <a:t>s..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Sloučíme </a:t>
            </a:r>
            <a:r>
              <a:rPr lang="cs-CZ" sz="2000" dirty="0"/>
              <a:t>skupiny </a:t>
            </a:r>
            <a:r>
              <a:rPr lang="cs-CZ" sz="2000" dirty="0" smtClean="0"/>
              <a:t> „s přáteli“ a „sám/sama“</a:t>
            </a:r>
          </a:p>
          <a:p>
            <a:pPr marL="0" indent="0">
              <a:buNone/>
            </a:pPr>
            <a:r>
              <a:rPr lang="cs-CZ" sz="2000" dirty="0" smtClean="0"/>
              <a:t> do </a:t>
            </a:r>
            <a:r>
              <a:rPr lang="cs-CZ" sz="2000" dirty="0"/>
              <a:t>skupiny </a:t>
            </a:r>
            <a:r>
              <a:rPr lang="cs-CZ" sz="2000" i="1" dirty="0" smtClean="0">
                <a:solidFill>
                  <a:schemeClr val="tx2"/>
                </a:solidFill>
              </a:rPr>
              <a:t>přátelé (</a:t>
            </a:r>
            <a:r>
              <a:rPr lang="cs-CZ" sz="2000" i="1" dirty="0" smtClean="0"/>
              <a:t>celkem 3 skupiny</a:t>
            </a:r>
            <a:r>
              <a:rPr lang="cs-CZ" sz="2000" i="1" dirty="0" smtClean="0">
                <a:solidFill>
                  <a:schemeClr val="tx2"/>
                </a:solidFill>
              </a:rPr>
              <a:t>)</a:t>
            </a:r>
          </a:p>
          <a:p>
            <a:endParaRPr lang="cs-CZ" sz="2000" i="1" dirty="0" smtClean="0"/>
          </a:p>
          <a:p>
            <a:r>
              <a:rPr lang="cs-CZ" sz="2000" i="1" dirty="0" smtClean="0"/>
              <a:t>Analyzujeme i na základě toho jaký typ dovolené respondenti preferují</a:t>
            </a:r>
          </a:p>
          <a:p>
            <a:r>
              <a:rPr lang="cs-CZ" sz="2000" dirty="0" smtClean="0"/>
              <a:t>Sloučíme </a:t>
            </a:r>
            <a:r>
              <a:rPr lang="cs-CZ" sz="2000" dirty="0"/>
              <a:t>skupiny „</a:t>
            </a:r>
            <a:r>
              <a:rPr lang="cs-CZ" sz="2000" i="1" dirty="0" smtClean="0"/>
              <a:t>pobytový</a:t>
            </a:r>
            <a:r>
              <a:rPr lang="cs-CZ" sz="2000" dirty="0" smtClean="0"/>
              <a:t>“ a  </a:t>
            </a:r>
            <a:r>
              <a:rPr lang="cs-CZ" sz="2000" dirty="0"/>
              <a:t>„</a:t>
            </a:r>
            <a:r>
              <a:rPr lang="cs-CZ" sz="2000" i="1" dirty="0"/>
              <a:t>pobytový u moře</a:t>
            </a:r>
            <a:r>
              <a:rPr lang="cs-CZ" sz="2000" dirty="0"/>
              <a:t>“ do skupiny </a:t>
            </a:r>
            <a:r>
              <a:rPr lang="cs-CZ" sz="2000" i="1" dirty="0">
                <a:solidFill>
                  <a:schemeClr val="tx2"/>
                </a:solidFill>
              </a:rPr>
              <a:t>pobytový</a:t>
            </a:r>
            <a:r>
              <a:rPr lang="cs-CZ" sz="2000" dirty="0"/>
              <a:t> a ostatní typy dovolené do skupiny </a:t>
            </a:r>
            <a:r>
              <a:rPr lang="cs-CZ" sz="2000" i="1" dirty="0">
                <a:solidFill>
                  <a:schemeClr val="tx2"/>
                </a:solidFill>
              </a:rPr>
              <a:t>ostatní</a:t>
            </a:r>
          </a:p>
          <a:p>
            <a:endParaRPr lang="cs-CZ" sz="2000" i="1" dirty="0">
              <a:solidFill>
                <a:schemeClr val="tx2"/>
              </a:solidFill>
            </a:endParaRPr>
          </a:p>
          <a:p>
            <a:endParaRPr lang="cs-CZ" sz="1900" i="1" dirty="0" smtClean="0">
              <a:latin typeface="Cambria Math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72" y="2780928"/>
            <a:ext cx="3924696" cy="123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85184"/>
            <a:ext cx="3318148" cy="127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3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http://www.vyplnto.cz/realizovane-pruzkumy/pruzkum-spokojenosti-v-zamestnani/</a:t>
            </a:r>
          </a:p>
        </p:txBody>
      </p:sp>
    </p:spTree>
    <p:extLst>
      <p:ext uri="{BB962C8B-B14F-4D97-AF65-F5344CB8AC3E}">
        <p14:creationId xmlns:p14="http://schemas.microsoft.com/office/powerpoint/2010/main" val="20311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Čtvercová tabulka pro dva závislé výběry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Provádíme-li zjišťování </a:t>
            </a:r>
            <a:r>
              <a:rPr lang="cs-CZ" sz="2000" dirty="0"/>
              <a:t>hodnot </a:t>
            </a:r>
            <a:r>
              <a:rPr lang="cs-CZ" sz="2000" dirty="0" smtClean="0"/>
              <a:t>nějaké kategoriální proměnné </a:t>
            </a:r>
            <a:r>
              <a:rPr lang="cs-CZ" sz="2000" dirty="0"/>
              <a:t>u </a:t>
            </a:r>
            <a:r>
              <a:rPr lang="cs-CZ" sz="2000" dirty="0" smtClean="0"/>
              <a:t>týchž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jednotek </a:t>
            </a:r>
            <a:r>
              <a:rPr lang="cs-CZ" sz="2000" dirty="0" smtClean="0"/>
              <a:t>opakovaně </a:t>
            </a:r>
            <a:r>
              <a:rPr lang="cs-CZ" sz="2000" dirty="0"/>
              <a:t>nebo </a:t>
            </a:r>
            <a:r>
              <a:rPr lang="cs-CZ" sz="2000" dirty="0" smtClean="0"/>
              <a:t>tvoří-li </a:t>
            </a:r>
            <a:r>
              <a:rPr lang="cs-CZ" sz="2000" dirty="0"/>
              <a:t>jednotky ve dvou souborech </a:t>
            </a:r>
            <a:r>
              <a:rPr lang="cs-CZ" sz="2000" dirty="0" smtClean="0"/>
              <a:t>přirozené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d</a:t>
            </a:r>
            <a:r>
              <a:rPr lang="cs-CZ" sz="2000" dirty="0" smtClean="0"/>
              <a:t>vojice - vzniká zvláštní </a:t>
            </a:r>
            <a:r>
              <a:rPr lang="cs-CZ" sz="2000" dirty="0"/>
              <a:t>typ </a:t>
            </a:r>
            <a:r>
              <a:rPr lang="cs-CZ" sz="2000" dirty="0" smtClean="0"/>
              <a:t>kontingenční </a:t>
            </a:r>
            <a:r>
              <a:rPr lang="cs-CZ" sz="2000" dirty="0"/>
              <a:t>tabulky.</a:t>
            </a:r>
          </a:p>
          <a:p>
            <a:r>
              <a:rPr lang="cs-CZ" sz="2000" dirty="0" smtClean="0"/>
              <a:t>Výběry </a:t>
            </a:r>
            <a:r>
              <a:rPr lang="cs-CZ" sz="2000" dirty="0"/>
              <a:t>jsou v </a:t>
            </a:r>
            <a:r>
              <a:rPr lang="cs-CZ" sz="2000" dirty="0" smtClean="0"/>
              <a:t>takovém případě závislé. Kontingenční </a:t>
            </a:r>
            <a:r>
              <a:rPr lang="cs-CZ" sz="2000" dirty="0"/>
              <a:t>tabulka je </a:t>
            </a:r>
            <a:r>
              <a:rPr lang="cs-CZ" sz="2000" dirty="0" smtClean="0"/>
              <a:t>čtvercová</a:t>
            </a:r>
          </a:p>
          <a:p>
            <a:pPr marL="0" indent="0">
              <a:buNone/>
            </a:pPr>
            <a:r>
              <a:rPr lang="cs-CZ" sz="2000" dirty="0" smtClean="0"/>
              <a:t> r x r, </a:t>
            </a:r>
            <a:r>
              <a:rPr lang="cs-CZ" sz="2000" dirty="0"/>
              <a:t>kategorie v </a:t>
            </a:r>
            <a:r>
              <a:rPr lang="cs-CZ" sz="2000" dirty="0" smtClean="0"/>
              <a:t>řádcích </a:t>
            </a:r>
            <a:r>
              <a:rPr lang="cs-CZ" sz="2000" dirty="0"/>
              <a:t>a </a:t>
            </a:r>
            <a:r>
              <a:rPr lang="cs-CZ" sz="2000" dirty="0" smtClean="0"/>
              <a:t>ve sloupcích </a:t>
            </a:r>
            <a:r>
              <a:rPr lang="cs-CZ" sz="2000" dirty="0"/>
              <a:t>jsou </a:t>
            </a:r>
            <a:r>
              <a:rPr lang="cs-CZ" sz="2000" dirty="0" smtClean="0"/>
              <a:t>stejné - </a:t>
            </a:r>
            <a:r>
              <a:rPr lang="cs-CZ" sz="2000" dirty="0"/>
              <a:t>tomu </a:t>
            </a:r>
            <a:r>
              <a:rPr lang="cs-CZ" sz="2000" dirty="0" smtClean="0"/>
              <a:t>odpovídá uspořádání </a:t>
            </a:r>
            <a:r>
              <a:rPr lang="cs-CZ" sz="2000" dirty="0"/>
              <a:t>tabulky.</a:t>
            </a:r>
          </a:p>
          <a:p>
            <a:r>
              <a:rPr lang="cs-CZ" sz="2000" dirty="0" smtClean="0"/>
              <a:t>Hlavní diagonála takové </a:t>
            </a:r>
            <a:r>
              <a:rPr lang="cs-CZ" sz="2000" dirty="0"/>
              <a:t>tabulky reprezentuje shodu mezi kategoriemi</a:t>
            </a:r>
          </a:p>
          <a:p>
            <a:pPr marL="0" indent="0">
              <a:buNone/>
            </a:pPr>
            <a:r>
              <a:rPr lang="cs-CZ" sz="2000" dirty="0" smtClean="0"/>
              <a:t>zaznamenanými </a:t>
            </a:r>
            <a:r>
              <a:rPr lang="cs-CZ" sz="2000" dirty="0"/>
              <a:t>v </a:t>
            </a:r>
            <a:r>
              <a:rPr lang="cs-CZ" sz="2000" dirty="0" smtClean="0"/>
              <a:t>řádcích </a:t>
            </a:r>
            <a:r>
              <a:rPr lang="cs-CZ" sz="2000" dirty="0"/>
              <a:t>a </a:t>
            </a:r>
            <a:r>
              <a:rPr lang="cs-CZ" sz="2000"/>
              <a:t>ve </a:t>
            </a:r>
            <a:r>
              <a:rPr lang="cs-CZ" sz="2000" smtClean="0"/>
              <a:t>sloupcích tabulky.</a:t>
            </a:r>
            <a:endParaRPr lang="cs-CZ" sz="2000" dirty="0"/>
          </a:p>
          <a:p>
            <a:endParaRPr lang="cs-CZ" sz="1900" i="1" dirty="0" smtClean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2663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pro dva závislé výběry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Analyzujme názor na spokojenost s pracovním kolektivem v závislosti na spokojenosti s přímým nadřízeným.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80656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3699</TotalTime>
  <Words>259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Motiv systému Office</vt:lpstr>
      <vt:lpstr>ADDS cviceni </vt:lpstr>
      <vt:lpstr>Fischerův exaktní test </vt:lpstr>
      <vt:lpstr>Fischerův exaktní test </vt:lpstr>
      <vt:lpstr>McNemarův test symetrie </vt:lpstr>
      <vt:lpstr>Problém 3 proměnných </vt:lpstr>
      <vt:lpstr>Nový dotazník</vt:lpstr>
      <vt:lpstr>Čtvercová tabulka pro dva závislé výběry </vt:lpstr>
      <vt:lpstr>Testy pro dva závislé výběry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ADDS cviceni</dc:title>
  <dc:creator>Pavlína</dc:creator>
  <cp:lastModifiedBy>Pedagog</cp:lastModifiedBy>
  <cp:revision>39</cp:revision>
  <dcterms:created xsi:type="dcterms:W3CDTF">2014-04-17T12:17:19Z</dcterms:created>
  <dcterms:modified xsi:type="dcterms:W3CDTF">2016-04-05T12:25:28Z</dcterms:modified>
</cp:coreProperties>
</file>