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76984" autoAdjust="0"/>
  </p:normalViewPr>
  <p:slideViewPr>
    <p:cSldViewPr snapToGrid="0">
      <p:cViewPr>
        <p:scale>
          <a:sx n="75" d="100"/>
          <a:sy n="75" d="100"/>
        </p:scale>
        <p:origin x="520" y="3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EF6F-72E2-4C9F-828E-DD021AED1E63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158E-BDA9-479A-A7CA-701EF89B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12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b="0" i="1" u="none" strike="noStrike" baseline="0" dirty="0" err="1">
                <a:latin typeface="Times-Italic"/>
              </a:rPr>
              <a:t>istý</a:t>
            </a:r>
            <a:r>
              <a:rPr lang="cs-CZ" sz="1800" b="0" i="1" u="none" strike="noStrike" baseline="0" dirty="0">
                <a:latin typeface="Times-Italic"/>
              </a:rPr>
              <a:t> pokles hodnoty </a:t>
            </a:r>
            <a:r>
              <a:rPr lang="cs-CZ" sz="1800" b="0" i="1" u="none" strike="noStrike" baseline="0" dirty="0" err="1">
                <a:latin typeface="Times-Italic"/>
              </a:rPr>
              <a:t>úelové</a:t>
            </a:r>
            <a:r>
              <a:rPr lang="cs-CZ" sz="1800" b="0" i="1" u="none" strike="noStrike" baseline="0" dirty="0">
                <a:latin typeface="Times-Italic"/>
              </a:rPr>
              <a:t> funkce </a:t>
            </a:r>
            <a:r>
              <a:rPr lang="cs-CZ" sz="1800" b="0" i="0" u="none" strike="noStrike" baseline="0" dirty="0" err="1">
                <a:latin typeface="Times-Roman"/>
              </a:rPr>
              <a:t>pi</a:t>
            </a:r>
            <a:r>
              <a:rPr lang="cs-CZ" sz="1800" b="0" i="0" u="none" strike="noStrike" baseline="0" dirty="0">
                <a:latin typeface="Times-Roman"/>
              </a:rPr>
              <a:t> zavedení dosud</a:t>
            </a:r>
          </a:p>
          <a:p>
            <a:pPr algn="l"/>
            <a:r>
              <a:rPr lang="cs-CZ" sz="1800" b="0" i="0" u="none" strike="noStrike" baseline="0" dirty="0" err="1">
                <a:latin typeface="Times-Roman"/>
              </a:rPr>
              <a:t>nebazické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cs-CZ" sz="1800" b="0" i="0" u="none" strike="noStrike" baseline="0" dirty="0" err="1">
                <a:latin typeface="Times-Roman"/>
              </a:rPr>
              <a:t>promnné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cs-CZ" sz="1800" b="0" i="1" u="none" strike="noStrike" baseline="0" dirty="0" err="1">
                <a:latin typeface="Times-Italic"/>
              </a:rPr>
              <a:t>xj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do báze s hodnotou </a:t>
            </a:r>
            <a:r>
              <a:rPr lang="cs-CZ" sz="1800" b="0" i="1" u="none" strike="noStrike" baseline="0" dirty="0" err="1">
                <a:latin typeface="Times-Italic"/>
              </a:rPr>
              <a:t>xj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= 1 je dán výrazem </a:t>
            </a:r>
            <a:r>
              <a:rPr lang="cs-CZ" sz="1800" b="0" i="1" u="none" strike="noStrike" baseline="0" dirty="0" err="1">
                <a:latin typeface="Times-Italic"/>
              </a:rPr>
              <a:t>zj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– </a:t>
            </a:r>
            <a:r>
              <a:rPr lang="cs-CZ" sz="1800" b="0" i="1" u="none" strike="noStrike" baseline="0" dirty="0" err="1">
                <a:latin typeface="Times-Italic"/>
              </a:rPr>
              <a:t>cj</a:t>
            </a:r>
            <a:endParaRPr lang="cs-CZ" sz="1800" b="0" i="1" u="none" strike="noStrike" baseline="0" dirty="0">
              <a:latin typeface="Times-Italic"/>
            </a:endParaRPr>
          </a:p>
          <a:p>
            <a:pPr algn="l"/>
            <a:r>
              <a:rPr lang="pl-PL" sz="1800" b="0" i="0" u="none" strike="noStrike" baseline="0" dirty="0">
                <a:latin typeface="Times-Roman"/>
              </a:rPr>
              <a:t>(je to v podstat</a:t>
            </a:r>
            <a:r>
              <a:rPr lang="pl-PL" sz="1800" b="0" i="0" u="none" strike="noStrike" baseline="0" dirty="0">
                <a:latin typeface="TTE1ABD360t00"/>
              </a:rPr>
              <a:t> </a:t>
            </a:r>
            <a:r>
              <a:rPr lang="pl-PL" sz="1800" b="0" i="0" u="none" strike="noStrike" baseline="0" dirty="0">
                <a:latin typeface="Times-Roman"/>
              </a:rPr>
              <a:t>záporn</a:t>
            </a:r>
            <a:r>
              <a:rPr lang="pl-PL" sz="1800" b="0" i="0" u="none" strike="noStrike" baseline="0" dirty="0">
                <a:latin typeface="TTE1ABD360t00"/>
              </a:rPr>
              <a:t> </a:t>
            </a:r>
            <a:r>
              <a:rPr lang="pl-PL" sz="1800" b="0" i="0" u="none" strike="noStrike" baseline="0" dirty="0">
                <a:latin typeface="Times-Roman"/>
              </a:rPr>
              <a:t>vzatá redukovaná cena). Tedy:</a:t>
            </a:r>
          </a:p>
          <a:p>
            <a:pPr algn="l"/>
            <a:endParaRPr lang="pl-PL" sz="1800" b="0" i="0" u="none" strike="noStrike" baseline="0" dirty="0">
              <a:latin typeface="Times-Roman"/>
            </a:endParaRPr>
          </a:p>
          <a:p>
            <a:pPr algn="l"/>
            <a:r>
              <a:rPr lang="cs-CZ" sz="1800" b="0" i="0" u="none" strike="noStrike" baseline="0" dirty="0">
                <a:latin typeface="Times-Roman"/>
              </a:rPr>
              <a:t>Je-li </a:t>
            </a:r>
            <a:r>
              <a:rPr lang="cs-CZ" sz="1800" b="0" i="1" u="none" strike="noStrike" baseline="0" dirty="0" err="1">
                <a:latin typeface="Times-Italic"/>
              </a:rPr>
              <a:t>zj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– </a:t>
            </a:r>
            <a:r>
              <a:rPr lang="cs-CZ" sz="1800" b="0" i="1" u="none" strike="noStrike" baseline="0" dirty="0" err="1">
                <a:latin typeface="Times-Italic"/>
              </a:rPr>
              <a:t>cj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&gt; 0 </a:t>
            </a:r>
            <a:r>
              <a:rPr lang="cs-CZ" sz="1800" b="0" i="0" u="none" strike="noStrike" baseline="0" dirty="0">
                <a:latin typeface="TTE25A2268t00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kladný (resp. nezáporný) pokles, tj. </a:t>
            </a:r>
            <a:r>
              <a:rPr lang="cs-CZ" sz="1800" b="1" i="0" u="none" strike="noStrike" baseline="0" dirty="0">
                <a:latin typeface="Times-Bold"/>
              </a:rPr>
              <a:t>hodnota ÚF</a:t>
            </a:r>
          </a:p>
          <a:p>
            <a:pPr algn="l"/>
            <a:r>
              <a:rPr lang="cs-CZ" sz="1800" b="1" i="1" u="none" strike="noStrike" baseline="0" dirty="0">
                <a:latin typeface="Times-BoldItalic"/>
              </a:rPr>
              <a:t>klesne </a:t>
            </a:r>
            <a:r>
              <a:rPr lang="cs-CZ" sz="1800" b="0" i="0" u="none" strike="noStrike" baseline="0" dirty="0">
                <a:latin typeface="Times-Roman"/>
              </a:rPr>
              <a:t>resp. </a:t>
            </a:r>
            <a:r>
              <a:rPr lang="cs-CZ" sz="1800" b="1" i="1" u="none" strike="noStrike" baseline="0" dirty="0">
                <a:latin typeface="Times-BoldItalic"/>
              </a:rPr>
              <a:t>nevzroste</a:t>
            </a:r>
          </a:p>
          <a:p>
            <a:pPr algn="l"/>
            <a:r>
              <a:rPr lang="cs-CZ" sz="1800" b="0" i="0" u="none" strike="noStrike" baseline="0" dirty="0">
                <a:latin typeface="Times-Roman"/>
              </a:rPr>
              <a:t>Je-li </a:t>
            </a:r>
            <a:r>
              <a:rPr lang="cs-CZ" sz="1800" b="0" i="1" u="none" strike="noStrike" baseline="0" dirty="0" err="1">
                <a:latin typeface="Times-Italic"/>
              </a:rPr>
              <a:t>zj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– </a:t>
            </a:r>
            <a:r>
              <a:rPr lang="cs-CZ" sz="1800" b="0" i="1" u="none" strike="noStrike" baseline="0" dirty="0" err="1">
                <a:latin typeface="Times-Italic"/>
              </a:rPr>
              <a:t>cj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&lt; 0 </a:t>
            </a:r>
            <a:r>
              <a:rPr lang="cs-CZ" sz="1800" b="0" i="0" u="none" strike="noStrike" baseline="0" dirty="0">
                <a:latin typeface="TTE25A2268t00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záporný (resp. nekladný) pokles, tj. </a:t>
            </a:r>
            <a:r>
              <a:rPr lang="cs-CZ" sz="1800" b="1" i="0" u="none" strike="noStrike" baseline="0" dirty="0">
                <a:latin typeface="Times-Bold"/>
              </a:rPr>
              <a:t>hodnota ÚF</a:t>
            </a:r>
          </a:p>
          <a:p>
            <a:pPr algn="l"/>
            <a:r>
              <a:rPr lang="cs-CZ" sz="1800" b="1" i="1" u="none" strike="noStrike" baseline="0" dirty="0">
                <a:latin typeface="Times-BoldItalic"/>
              </a:rPr>
              <a:t>vzroste </a:t>
            </a:r>
            <a:r>
              <a:rPr lang="cs-CZ" sz="1800" b="0" i="0" u="none" strike="noStrike" baseline="0" dirty="0">
                <a:latin typeface="Times-Roman"/>
              </a:rPr>
              <a:t>resp. </a:t>
            </a:r>
            <a:r>
              <a:rPr lang="cs-CZ" sz="1800" b="1" i="1" u="none" strike="noStrike" baseline="0" dirty="0">
                <a:latin typeface="Times-BoldItalic"/>
              </a:rPr>
              <a:t>neklesne; </a:t>
            </a:r>
            <a:r>
              <a:rPr lang="cs-CZ" sz="1800" b="0" i="0" u="none" strike="noStrike" baseline="0" dirty="0">
                <a:latin typeface="Times-Roman"/>
              </a:rPr>
              <a:t>(A práv</a:t>
            </a:r>
            <a:r>
              <a:rPr lang="cs-CZ" sz="1800" b="0" i="0" u="none" strike="noStrike" baseline="0" dirty="0">
                <a:latin typeface="TTE1ABD360t00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to v </a:t>
            </a:r>
            <a:r>
              <a:rPr lang="cs-CZ" sz="1800" b="0" i="0" u="none" strike="noStrike" baseline="0" dirty="0" err="1">
                <a:latin typeface="Times-Roman"/>
              </a:rPr>
              <a:t>pípad</a:t>
            </a:r>
            <a:endParaRPr lang="cs-CZ" sz="1800" b="0" i="0" u="none" strike="noStrike" baseline="0" dirty="0">
              <a:latin typeface="TTE1ABD360t00"/>
            </a:endParaRPr>
          </a:p>
          <a:p>
            <a:pPr algn="l"/>
            <a:r>
              <a:rPr lang="cs-CZ" sz="1800" b="0" i="1" u="none" strike="noStrike" baseline="0" dirty="0">
                <a:latin typeface="Times-Italic"/>
              </a:rPr>
              <a:t>maximalizace </a:t>
            </a:r>
            <a:r>
              <a:rPr lang="cs-CZ" sz="1800" b="0" i="0" u="none" strike="noStrike" baseline="0" dirty="0">
                <a:latin typeface="Times-Roman"/>
              </a:rPr>
              <a:t>požadujeme!)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8158E-BDA9-479A-A7CA-701EF89B96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97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b="0" i="1" u="none" strike="noStrike" baseline="0" dirty="0" err="1">
                <a:latin typeface="Times-Italic"/>
              </a:rPr>
              <a:t>istý</a:t>
            </a:r>
            <a:r>
              <a:rPr lang="cs-CZ" sz="1800" b="0" i="1" u="none" strike="noStrike" baseline="0" dirty="0">
                <a:latin typeface="Times-Italic"/>
              </a:rPr>
              <a:t> pokles hodnoty </a:t>
            </a:r>
            <a:r>
              <a:rPr lang="cs-CZ" sz="1800" b="0" i="1" u="none" strike="noStrike" baseline="0" dirty="0" err="1">
                <a:latin typeface="Times-Italic"/>
              </a:rPr>
              <a:t>úelové</a:t>
            </a:r>
            <a:r>
              <a:rPr lang="cs-CZ" sz="1800" b="0" i="1" u="none" strike="noStrike" baseline="0" dirty="0">
                <a:latin typeface="Times-Italic"/>
              </a:rPr>
              <a:t> funkce </a:t>
            </a:r>
            <a:r>
              <a:rPr lang="cs-CZ" sz="1800" b="0" i="0" u="none" strike="noStrike" baseline="0" dirty="0" err="1">
                <a:latin typeface="Times-Roman"/>
              </a:rPr>
              <a:t>pi</a:t>
            </a:r>
            <a:r>
              <a:rPr lang="cs-CZ" sz="1800" b="0" i="0" u="none" strike="noStrike" baseline="0" dirty="0">
                <a:latin typeface="Times-Roman"/>
              </a:rPr>
              <a:t> zavedení dosud</a:t>
            </a:r>
          </a:p>
          <a:p>
            <a:pPr algn="l"/>
            <a:r>
              <a:rPr lang="cs-CZ" sz="1800" b="0" i="0" u="none" strike="noStrike" baseline="0" dirty="0" err="1">
                <a:latin typeface="Times-Roman"/>
              </a:rPr>
              <a:t>nebazické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cs-CZ" sz="1800" b="0" i="0" u="none" strike="noStrike" baseline="0" dirty="0" err="1">
                <a:latin typeface="Times-Roman"/>
              </a:rPr>
              <a:t>promnné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cs-CZ" sz="1800" b="0" i="1" u="none" strike="noStrike" baseline="0" dirty="0" err="1">
                <a:latin typeface="Times-Italic"/>
              </a:rPr>
              <a:t>xj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do báze s hodnotou </a:t>
            </a:r>
            <a:r>
              <a:rPr lang="cs-CZ" sz="1800" b="0" i="1" u="none" strike="noStrike" baseline="0" dirty="0" err="1">
                <a:latin typeface="Times-Italic"/>
              </a:rPr>
              <a:t>xj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= 1 je dán výrazem </a:t>
            </a:r>
            <a:r>
              <a:rPr lang="cs-CZ" sz="1800" b="0" i="1" u="none" strike="noStrike" baseline="0" dirty="0" err="1">
                <a:latin typeface="Times-Italic"/>
              </a:rPr>
              <a:t>zj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– </a:t>
            </a:r>
            <a:r>
              <a:rPr lang="cs-CZ" sz="1800" b="0" i="1" u="none" strike="noStrike" baseline="0" dirty="0" err="1">
                <a:latin typeface="Times-Italic"/>
              </a:rPr>
              <a:t>cj</a:t>
            </a:r>
            <a:endParaRPr lang="cs-CZ" sz="1800" b="0" i="1" u="none" strike="noStrike" baseline="0" dirty="0">
              <a:latin typeface="Times-Italic"/>
            </a:endParaRPr>
          </a:p>
          <a:p>
            <a:pPr algn="l"/>
            <a:r>
              <a:rPr lang="pl-PL" sz="1800" b="0" i="0" u="none" strike="noStrike" baseline="0" dirty="0">
                <a:latin typeface="Times-Roman"/>
              </a:rPr>
              <a:t>(je to v podstat</a:t>
            </a:r>
            <a:r>
              <a:rPr lang="pl-PL" sz="1800" b="0" i="0" u="none" strike="noStrike" baseline="0" dirty="0">
                <a:latin typeface="TTE1ABD360t00"/>
              </a:rPr>
              <a:t> </a:t>
            </a:r>
            <a:r>
              <a:rPr lang="pl-PL" sz="1800" b="0" i="0" u="none" strike="noStrike" baseline="0" dirty="0">
                <a:latin typeface="Times-Roman"/>
              </a:rPr>
              <a:t>záporn</a:t>
            </a:r>
            <a:r>
              <a:rPr lang="pl-PL" sz="1800" b="0" i="0" u="none" strike="noStrike" baseline="0" dirty="0">
                <a:latin typeface="TTE1ABD360t00"/>
              </a:rPr>
              <a:t> </a:t>
            </a:r>
            <a:r>
              <a:rPr lang="pl-PL" sz="1800" b="0" i="0" u="none" strike="noStrike" baseline="0" dirty="0">
                <a:latin typeface="Times-Roman"/>
              </a:rPr>
              <a:t>vzatá redukovaná cena). Tedy:</a:t>
            </a:r>
          </a:p>
          <a:p>
            <a:pPr algn="l"/>
            <a:endParaRPr lang="pl-PL" sz="1800" b="0" i="0" u="none" strike="noStrike" baseline="0" dirty="0">
              <a:latin typeface="Times-Roman"/>
            </a:endParaRPr>
          </a:p>
          <a:p>
            <a:pPr algn="l"/>
            <a:r>
              <a:rPr lang="cs-CZ" sz="1800" b="0" i="0" u="none" strike="noStrike" baseline="0" dirty="0">
                <a:latin typeface="Times-Roman"/>
              </a:rPr>
              <a:t>Je-li </a:t>
            </a:r>
            <a:r>
              <a:rPr lang="cs-CZ" sz="1800" b="0" i="1" u="none" strike="noStrike" baseline="0" dirty="0" err="1">
                <a:latin typeface="Times-Italic"/>
              </a:rPr>
              <a:t>zj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– </a:t>
            </a:r>
            <a:r>
              <a:rPr lang="cs-CZ" sz="1800" b="0" i="1" u="none" strike="noStrike" baseline="0" dirty="0" err="1">
                <a:latin typeface="Times-Italic"/>
              </a:rPr>
              <a:t>cj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&gt; 0 </a:t>
            </a:r>
            <a:r>
              <a:rPr lang="cs-CZ" sz="1800" b="0" i="0" u="none" strike="noStrike" baseline="0" dirty="0">
                <a:latin typeface="TTE25A2268t00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kladný (resp. nezáporný) pokles, tj. </a:t>
            </a:r>
            <a:r>
              <a:rPr lang="cs-CZ" sz="1800" b="1" i="0" u="none" strike="noStrike" baseline="0" dirty="0">
                <a:latin typeface="Times-Bold"/>
              </a:rPr>
              <a:t>hodnota ÚF</a:t>
            </a:r>
          </a:p>
          <a:p>
            <a:pPr algn="l"/>
            <a:r>
              <a:rPr lang="cs-CZ" sz="1800" b="1" i="1" u="none" strike="noStrike" baseline="0" dirty="0">
                <a:latin typeface="Times-BoldItalic"/>
              </a:rPr>
              <a:t>klesne </a:t>
            </a:r>
            <a:r>
              <a:rPr lang="cs-CZ" sz="1800" b="0" i="0" u="none" strike="noStrike" baseline="0" dirty="0">
                <a:latin typeface="Times-Roman"/>
              </a:rPr>
              <a:t>resp. </a:t>
            </a:r>
            <a:r>
              <a:rPr lang="cs-CZ" sz="1800" b="1" i="1" u="none" strike="noStrike" baseline="0" dirty="0">
                <a:latin typeface="Times-BoldItalic"/>
              </a:rPr>
              <a:t>nevzroste</a:t>
            </a:r>
          </a:p>
          <a:p>
            <a:pPr algn="l"/>
            <a:r>
              <a:rPr lang="cs-CZ" sz="1800" b="0" i="0" u="none" strike="noStrike" baseline="0" dirty="0">
                <a:latin typeface="Times-Roman"/>
              </a:rPr>
              <a:t>Je-li </a:t>
            </a:r>
            <a:r>
              <a:rPr lang="cs-CZ" sz="1800" b="0" i="1" u="none" strike="noStrike" baseline="0" dirty="0" err="1">
                <a:latin typeface="Times-Italic"/>
              </a:rPr>
              <a:t>zj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– </a:t>
            </a:r>
            <a:r>
              <a:rPr lang="cs-CZ" sz="1800" b="0" i="1" u="none" strike="noStrike" baseline="0" dirty="0" err="1">
                <a:latin typeface="Times-Italic"/>
              </a:rPr>
              <a:t>cj</a:t>
            </a:r>
            <a:r>
              <a:rPr lang="cs-CZ" sz="1800" b="0" i="1" u="none" strike="noStrike" baseline="0" dirty="0">
                <a:latin typeface="Times-Italic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&lt; 0 </a:t>
            </a:r>
            <a:r>
              <a:rPr lang="cs-CZ" sz="1800" b="0" i="0" u="none" strike="noStrike" baseline="0" dirty="0">
                <a:latin typeface="TTE25A2268t00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záporný (resp. nekladný) pokles, tj. </a:t>
            </a:r>
            <a:r>
              <a:rPr lang="cs-CZ" sz="1800" b="1" i="0" u="none" strike="noStrike" baseline="0" dirty="0">
                <a:latin typeface="Times-Bold"/>
              </a:rPr>
              <a:t>hodnota ÚF</a:t>
            </a:r>
          </a:p>
          <a:p>
            <a:pPr algn="l"/>
            <a:r>
              <a:rPr lang="cs-CZ" sz="1800" b="1" i="1" u="none" strike="noStrike" baseline="0" dirty="0">
                <a:latin typeface="Times-BoldItalic"/>
              </a:rPr>
              <a:t>vzroste </a:t>
            </a:r>
            <a:r>
              <a:rPr lang="cs-CZ" sz="1800" b="0" i="0" u="none" strike="noStrike" baseline="0" dirty="0">
                <a:latin typeface="Times-Roman"/>
              </a:rPr>
              <a:t>resp. </a:t>
            </a:r>
            <a:r>
              <a:rPr lang="cs-CZ" sz="1800" b="1" i="1" u="none" strike="noStrike" baseline="0" dirty="0">
                <a:latin typeface="Times-BoldItalic"/>
              </a:rPr>
              <a:t>neklesne; </a:t>
            </a:r>
            <a:r>
              <a:rPr lang="cs-CZ" sz="1800" b="0" i="0" u="none" strike="noStrike" baseline="0" dirty="0">
                <a:latin typeface="Times-Roman"/>
              </a:rPr>
              <a:t>(A práv</a:t>
            </a:r>
            <a:r>
              <a:rPr lang="cs-CZ" sz="1800" b="0" i="0" u="none" strike="noStrike" baseline="0" dirty="0">
                <a:latin typeface="TTE1ABD360t00"/>
              </a:rPr>
              <a:t> </a:t>
            </a:r>
            <a:r>
              <a:rPr lang="cs-CZ" sz="1800" b="0" i="0" u="none" strike="noStrike" baseline="0" dirty="0">
                <a:latin typeface="Times-Roman"/>
              </a:rPr>
              <a:t>to v </a:t>
            </a:r>
            <a:r>
              <a:rPr lang="cs-CZ" sz="1800" b="0" i="0" u="none" strike="noStrike" baseline="0" dirty="0" err="1">
                <a:latin typeface="Times-Roman"/>
              </a:rPr>
              <a:t>pípad</a:t>
            </a:r>
            <a:endParaRPr lang="cs-CZ" sz="1800" b="0" i="0" u="none" strike="noStrike" baseline="0" dirty="0">
              <a:latin typeface="TTE1ABD360t00"/>
            </a:endParaRPr>
          </a:p>
          <a:p>
            <a:pPr algn="l"/>
            <a:r>
              <a:rPr lang="cs-CZ" sz="1800" b="0" i="1" u="none" strike="noStrike" baseline="0" dirty="0">
                <a:latin typeface="Times-Italic"/>
              </a:rPr>
              <a:t>maximalizace </a:t>
            </a:r>
            <a:r>
              <a:rPr lang="cs-CZ" sz="1800" b="0" i="0" u="none" strike="noStrike" baseline="0" dirty="0">
                <a:latin typeface="Times-Roman"/>
              </a:rPr>
              <a:t>požadujeme!)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8158E-BDA9-479A-A7CA-701EF89B96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1.) </a:t>
            </a:r>
            <a:r>
              <a:rPr lang="en-US" dirty="0"/>
              <a:t>r1 = </a:t>
            </a:r>
            <a:r>
              <a:rPr lang="cs-CZ" dirty="0"/>
              <a:t>r1/4</a:t>
            </a:r>
          </a:p>
          <a:p>
            <a:r>
              <a:rPr lang="cs-CZ" dirty="0"/>
              <a:t>2.) </a:t>
            </a:r>
            <a:r>
              <a:rPr lang="en-US" dirty="0"/>
              <a:t>r2 = </a:t>
            </a:r>
            <a:r>
              <a:rPr lang="cs-CZ" dirty="0"/>
              <a:t>r2 - 3*r1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8158E-BDA9-479A-A7CA-701EF89B96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50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1.) </a:t>
            </a:r>
            <a:r>
              <a:rPr lang="en-US" dirty="0"/>
              <a:t>r1 = </a:t>
            </a:r>
            <a:r>
              <a:rPr lang="cs-CZ" dirty="0"/>
              <a:t>r1/4</a:t>
            </a:r>
          </a:p>
          <a:p>
            <a:r>
              <a:rPr lang="cs-CZ" dirty="0"/>
              <a:t>2.) </a:t>
            </a:r>
            <a:r>
              <a:rPr lang="en-US" dirty="0"/>
              <a:t>r2 = </a:t>
            </a:r>
            <a:r>
              <a:rPr lang="cs-CZ" dirty="0"/>
              <a:t>r2 - 3*r1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8158E-BDA9-479A-A7CA-701EF89B96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ED92-BF6D-1D69-1A96-15BCCFE7B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92A67-A999-9332-B978-71BB64147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F2C9-9FAF-6457-0767-1C626E6C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43834-8756-CFBF-083A-C4C61F46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09AEB-4B9B-1EC5-9D20-3A4D673B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5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49DE-5A98-F939-A3A8-9B867DF5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3DC8C-EDA7-8FA3-D1E2-E6E39557C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A77F9-1672-615F-AAAB-7A355FF0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E4F7-8E67-3546-9345-C76E6C37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07A1B-3FC2-4059-5555-D1255431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6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01BDE-2C26-24D3-E6CF-688404568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951F3-13F2-2C6E-14C6-4E4E61B75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4E09-C787-97DF-AF8E-C0E5C477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3D3C-CADB-41F4-286A-B448DE55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5FEC0-24E2-9502-E8A6-026BFEBD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D0CB-62E4-187D-D792-6E9FBC84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6069-8706-A8F4-E5BA-925C3589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B0AF4-140E-A2A4-F0EA-01F18100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86DB-CFA8-A8D3-1946-066B3E17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2844-006A-C5DB-1FED-88928A9C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72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B62A-5110-55F3-1055-580596E7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27797-71F1-5C84-F38B-BE0496312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12951-4B21-ADED-27B2-DDC091E5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43B8-2376-B2E5-AF5D-F01D88ED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7FDA-02F2-0DA7-9162-CE0B0272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09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1F69-D21B-705A-9A7F-002E01D7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BBAD-93F3-13FB-9B8B-69D61309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B8F94-663C-EAFF-1924-F70CF4F5F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65B8E-191A-D200-EDAE-21108C8F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C2AF3-EAC0-04A4-9840-C3475441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371B5-8DDA-DE35-5BC9-7A268771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5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C12C-B5A6-5FF1-3AEE-A69C06B3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F237C-499C-A999-F636-0BFD3668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28AF5-E931-FF1D-CD3E-52606305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B5971-0032-06B8-39B6-83D3741AE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CA1FC-774D-93D3-76DF-6EFC223AE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B855F-53B8-D068-F9EB-60C67FB2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94ECC-7D77-7770-C5A2-1926D3B0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31F4E-F421-6EAC-75B7-48CA3388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18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6708-442C-5757-06BB-0F8A02D1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C65BA-B1DC-A0CA-752C-E989DDAF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E3864-31FA-354E-8931-90AE2FA4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836CB-3B1C-9553-F016-E57CA590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87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F5CBF-B6CD-8D3F-6A87-861646C7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DD1B1-B493-B178-74C4-1472C604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16CAC-1821-7DD0-F5DC-908C678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96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2F52-2E68-D2B9-A262-7BDA7D02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D0E4-3C85-38AB-A66E-68985AF1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067DA-37CD-CFE7-1677-E6D80DCE9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EFADC-9BC8-3467-40E3-15EE5DEE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2001-F51E-2187-2F48-CDF55D17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22FAD-A10B-B5E4-E736-D23F329D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86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DC2E-6320-3841-6C06-B77B103E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AE856-9388-4AF7-AE9A-5ED19B75D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EF152-54A9-43F8-99FB-807D3A919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C36C-28E5-474E-DA01-E1C30AE1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C8F36-DB49-BEDD-8E6B-F2809C80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2091-9557-13D0-C70C-EFB1E6CD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2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9C512-1F6F-5754-37D5-109E6F94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C21CC-4580-A590-A266-B9317CF10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D7A2-9E03-200A-E7FD-20545FA23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699F-67AF-4D77-B969-146BE2AE574C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104B-61DA-B7A4-9CA2-37FF828C1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087A-1A9A-3A95-4AA2-25601E6F7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B396-94FF-4090-A05F-CA705DB2E7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7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0655-3599-9BCD-35FE-191293C73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br>
              <a:rPr lang="en-US" dirty="0"/>
            </a:br>
            <a:r>
              <a:rPr lang="en-US" dirty="0"/>
              <a:t>crash course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514E6-6452-DC80-40EB-FD1023609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B63514-5410-1486-ED2E-B7788B26C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2" y="1027906"/>
            <a:ext cx="10515600" cy="4780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tabulka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310A0-8D24-170B-FEBB-72F470761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710" y="5312981"/>
            <a:ext cx="5940290" cy="14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tabulka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8A13E-6336-D99D-2194-96905ACE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0" y="429351"/>
            <a:ext cx="12192000" cy="48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3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9C12C-1755-DED7-EA98-E95AF4A11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46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0A659-28CD-4AF8-D996-F00588FE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453177"/>
            <a:ext cx="8549684" cy="2387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9F8AF1-9BC5-5C44-12D5-B536FF99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53" y="4791063"/>
            <a:ext cx="7719703" cy="20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tabulka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A9A91-4574-D5B4-ACD0-F25B82A3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6" y="2372291"/>
            <a:ext cx="10402752" cy="32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02D25-4191-5AB7-6426-40AC712F7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644" y="56084"/>
            <a:ext cx="6598356" cy="17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tabulka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9E8A4-4228-9BA3-9626-42B9EB29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9144"/>
            <a:ext cx="12045244" cy="30044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B88BFA-CBEF-9F6C-FE4E-65B8ADCE59BB}"/>
              </a:ext>
            </a:extLst>
          </p:cNvPr>
          <p:cNvSpPr/>
          <p:nvPr/>
        </p:nvSpPr>
        <p:spPr>
          <a:xfrm>
            <a:off x="231005" y="1982804"/>
            <a:ext cx="1840505" cy="3080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FED796-C0F2-5D07-A58C-7A80D86A9D5A}"/>
              </a:ext>
            </a:extLst>
          </p:cNvPr>
          <p:cNvSpPr/>
          <p:nvPr/>
        </p:nvSpPr>
        <p:spPr>
          <a:xfrm>
            <a:off x="1957552" y="4374444"/>
            <a:ext cx="4614512" cy="688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13542A-1EB7-E9B8-42A1-60AC9AB9E539}"/>
              </a:ext>
            </a:extLst>
          </p:cNvPr>
          <p:cNvSpPr/>
          <p:nvPr/>
        </p:nvSpPr>
        <p:spPr>
          <a:xfrm>
            <a:off x="6572064" y="4372279"/>
            <a:ext cx="1747847" cy="86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DD5BE-533F-D2E7-4266-43D022DFB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644" y="56084"/>
            <a:ext cx="6598356" cy="17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tabulka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02D25-4191-5AB7-6426-40AC712F7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644" y="56084"/>
            <a:ext cx="6598356" cy="1710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774CC-33A7-797E-4A51-0DD0F50C2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2479"/>
            <a:ext cx="11971867" cy="29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Kanonick</a:t>
            </a:r>
            <a:r>
              <a:rPr lang="cs-CZ" dirty="0"/>
              <a:t>ý tvar úlohy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600" dirty="0"/>
              <a:t>LP v kanonickém tvaru pak odpovídá soustavě </a:t>
            </a:r>
          </a:p>
          <a:p>
            <a:pPr marL="0" indent="0" algn="ctr">
              <a:buNone/>
            </a:pPr>
            <a:r>
              <a:rPr lang="cs-CZ" sz="3600" b="1" dirty="0" err="1"/>
              <a:t>Ax</a:t>
            </a:r>
            <a:r>
              <a:rPr lang="cs-CZ" sz="3600" b="1" dirty="0"/>
              <a:t> =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71621-D4F3-8D69-D491-079C134D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6" y="1812608"/>
            <a:ext cx="11145413" cy="25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 na k</a:t>
            </a:r>
            <a:r>
              <a:rPr lang="en-US" dirty="0" err="1"/>
              <a:t>anonick</a:t>
            </a:r>
            <a:r>
              <a:rPr lang="cs-CZ" dirty="0"/>
              <a:t>ý tvar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8FACD-D8E6-ECD1-1BFE-149AF1D6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" y="1699179"/>
            <a:ext cx="11353800" cy="46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5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 na k</a:t>
            </a:r>
            <a:r>
              <a:rPr lang="en-US" dirty="0" err="1"/>
              <a:t>anonick</a:t>
            </a:r>
            <a:r>
              <a:rPr lang="cs-CZ" dirty="0"/>
              <a:t>ý tvar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 minimalizace se stane max. pomocí vynásobení -1</a:t>
            </a:r>
          </a:p>
          <a:p>
            <a:r>
              <a:rPr lang="cs-CZ" dirty="0"/>
              <a:t>Ze záporné hodnoty omezení se stane kladná vynásobením -1 (potenciálně obrácení znaménka)</a:t>
            </a:r>
          </a:p>
          <a:p>
            <a:r>
              <a:rPr lang="cs-CZ" dirty="0"/>
              <a:t>Doplňkové proměnné udělají z nerovnice rovnici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Pomocné proměnné použijeme „jen někdy“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D9BD2-2862-C752-6082-CD0D04E2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11" y="3331464"/>
            <a:ext cx="6830218" cy="23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9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136DF2-A4AA-C52A-A40C-E54682934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336" y="18143"/>
            <a:ext cx="8610600" cy="6821714"/>
          </a:xfrm>
        </p:spPr>
      </p:pic>
    </p:spTree>
    <p:extLst>
      <p:ext uri="{BB962C8B-B14F-4D97-AF65-F5344CB8AC3E}">
        <p14:creationId xmlns:p14="http://schemas.microsoft.com/office/powerpoint/2010/main" val="371850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(bazické) přípustné řešení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Máme kanonický tvar LP, </a:t>
            </a:r>
            <a:r>
              <a:rPr lang="cs-CZ" b="1" dirty="0" err="1"/>
              <a:t>Ax</a:t>
            </a:r>
            <a:r>
              <a:rPr lang="cs-CZ" b="1" dirty="0"/>
              <a:t>=b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8516E-EACB-219A-C697-0D6B1E008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56"/>
          <a:stretch/>
        </p:blipFill>
        <p:spPr>
          <a:xfrm>
            <a:off x="2036064" y="2304482"/>
            <a:ext cx="8399860" cy="45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(bazické) přípustné řešení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EF665-F35A-24C7-3EAC-39279748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2"/>
          <a:stretch/>
        </p:blipFill>
        <p:spPr>
          <a:xfrm>
            <a:off x="530352" y="1581785"/>
            <a:ext cx="11131296" cy="317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FBF38-071E-E2E8-017D-4F988A902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8540"/>
            <a:ext cx="12192000" cy="16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</a:t>
            </a:r>
            <a:br>
              <a:rPr lang="cs-CZ" dirty="0"/>
            </a:br>
            <a:r>
              <a:rPr lang="cs-CZ" dirty="0"/>
              <a:t>metoda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5E15C-1BD9-C2AE-54DD-8FD1FA9B4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2"/>
          <a:stretch/>
        </p:blipFill>
        <p:spPr>
          <a:xfrm>
            <a:off x="3652777" y="721151"/>
            <a:ext cx="8287327" cy="57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9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E21-4A22-0A50-1826-E5E5BE0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</a:t>
            </a:r>
            <a:br>
              <a:rPr lang="cs-CZ" dirty="0"/>
            </a:br>
            <a:r>
              <a:rPr lang="cs-CZ" dirty="0"/>
              <a:t>metoda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6D6-7FC0-7353-66BF-501544E5A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2EA68-793C-4FD9-8045-19DE57FB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88" y="1690688"/>
            <a:ext cx="9381044" cy="43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321</Words>
  <Application>Microsoft Office PowerPoint</Application>
  <PresentationFormat>Widescreen</PresentationFormat>
  <Paragraphs>61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Times-Bold</vt:lpstr>
      <vt:lpstr>Times-BoldItalic</vt:lpstr>
      <vt:lpstr>Times-Italic</vt:lpstr>
      <vt:lpstr>Times-Roman</vt:lpstr>
      <vt:lpstr>TTE1ABD360t00</vt:lpstr>
      <vt:lpstr>TTE25A2268t00</vt:lpstr>
      <vt:lpstr>Office Theme</vt:lpstr>
      <vt:lpstr>Simplex method  crash course</vt:lpstr>
      <vt:lpstr>Kanonický tvar úlohy LP</vt:lpstr>
      <vt:lpstr>Převod na kanonický tvar</vt:lpstr>
      <vt:lpstr>Převod na kanonický tvar</vt:lpstr>
      <vt:lpstr>PowerPoint Presentation</vt:lpstr>
      <vt:lpstr>Základní (bazické) přípustné řešení</vt:lpstr>
      <vt:lpstr>Základní (bazické) přípustné řešení</vt:lpstr>
      <vt:lpstr>Simplexová  metoda</vt:lpstr>
      <vt:lpstr>Simplexová  metoda</vt:lpstr>
      <vt:lpstr>Simplexová tabulka</vt:lpstr>
      <vt:lpstr>Simplexová tabulka</vt:lpstr>
      <vt:lpstr>Příklad</vt:lpstr>
      <vt:lpstr>LP model</vt:lpstr>
      <vt:lpstr>Simplexová tabulka</vt:lpstr>
      <vt:lpstr>Simplexová tabulka</vt:lpstr>
      <vt:lpstr>Simplexová tabulka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Simplex method  crash course</dc:title>
  <dc:creator>Kromer Pavel</dc:creator>
  <cp:lastModifiedBy>Kromer Pavel</cp:lastModifiedBy>
  <cp:revision>43</cp:revision>
  <dcterms:created xsi:type="dcterms:W3CDTF">2023-03-15T21:27:51Z</dcterms:created>
  <dcterms:modified xsi:type="dcterms:W3CDTF">2023-03-15T22:40:37Z</dcterms:modified>
</cp:coreProperties>
</file>