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6" r:id="rId2"/>
    <p:sldId id="295" r:id="rId3"/>
    <p:sldId id="296" r:id="rId4"/>
    <p:sldId id="294" r:id="rId5"/>
    <p:sldId id="292" r:id="rId6"/>
    <p:sldId id="290" r:id="rId7"/>
    <p:sldId id="298" r:id="rId8"/>
    <p:sldId id="293" r:id="rId9"/>
    <p:sldId id="291" r:id="rId10"/>
    <p:sldId id="29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4A391E-59F1-48D1-8662-426AF44B4975}" type="datetimeFigureOut">
              <a:rPr lang="cs-CZ" smtClean="0"/>
              <a:pPr/>
              <a:t>8.12.2014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2F684-82FF-4E59-BA70-5D098D2217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0288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oman.danel@vsb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racek.vlada.cz/usneseni/usneseni_webtest.nsf/0/87725D06F85FE727C1257956002CC333/$FILE/781%20uv111019.0781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ybernetickyzakon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BIS</a:t>
            </a:r>
            <a:br>
              <a:rPr lang="cs-CZ" dirty="0" smtClean="0"/>
            </a:br>
            <a:r>
              <a:rPr lang="cs-CZ" b="1" dirty="0" smtClean="0">
                <a:solidFill>
                  <a:srgbClr val="00B0F0"/>
                </a:solidFill>
              </a:rPr>
              <a:t>Legislativa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Roman Danel</a:t>
            </a:r>
          </a:p>
          <a:p>
            <a:r>
              <a:rPr lang="cs-CZ" sz="1800" dirty="0" err="1" smtClean="0">
                <a:hlinkClick r:id="rId2"/>
              </a:rPr>
              <a:t>roman.danel</a:t>
            </a:r>
            <a:r>
              <a:rPr lang="cs-CZ" sz="1800" dirty="0" smtClean="0">
                <a:hlinkClick r:id="rId2"/>
              </a:rPr>
              <a:t>@</a:t>
            </a:r>
            <a:r>
              <a:rPr lang="cs-CZ" sz="1800" dirty="0" err="1" smtClean="0">
                <a:hlinkClick r:id="rId2"/>
              </a:rPr>
              <a:t>vsb.cz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2400" dirty="0" smtClean="0"/>
              <a:t>VŠB – TU Ostrava</a:t>
            </a:r>
            <a:endParaRPr lang="cs-CZ" sz="2400" dirty="0"/>
          </a:p>
        </p:txBody>
      </p:sp>
      <p:pic>
        <p:nvPicPr>
          <p:cNvPr id="4" name="Obrázek 3" descr="LogoHG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548680"/>
            <a:ext cx="1242402" cy="142876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Secure</a:t>
            </a:r>
            <a:r>
              <a:rPr lang="cs-CZ" dirty="0" smtClean="0"/>
              <a:t> SDLC – Software </a:t>
            </a:r>
            <a:r>
              <a:rPr lang="cs-CZ" dirty="0" err="1" smtClean="0"/>
              <a:t>Development</a:t>
            </a:r>
            <a:r>
              <a:rPr lang="cs-CZ" dirty="0" smtClean="0"/>
              <a:t> </a:t>
            </a:r>
            <a:r>
              <a:rPr lang="cs-CZ" dirty="0" err="1" smtClean="0"/>
              <a:t>Lifetime</a:t>
            </a:r>
            <a:r>
              <a:rPr lang="cs-CZ" dirty="0" smtClean="0"/>
              <a:t> </a:t>
            </a:r>
            <a:r>
              <a:rPr lang="cs-CZ" dirty="0" err="1" smtClean="0"/>
              <a:t>Cycle</a:t>
            </a:r>
            <a:endParaRPr lang="cs-CZ" dirty="0" smtClean="0"/>
          </a:p>
          <a:p>
            <a:pPr lvl="1"/>
            <a:r>
              <a:rPr lang="cs-CZ" dirty="0" smtClean="0"/>
              <a:t>Zabránit vzniku bezpečnostních děr</a:t>
            </a:r>
          </a:p>
          <a:p>
            <a:pPr lvl="1"/>
            <a:r>
              <a:rPr lang="cs-CZ" dirty="0" smtClean="0"/>
              <a:t>Bezpečnost vývoje SW (povinnosti a odpovědnosti vývojářů)</a:t>
            </a:r>
          </a:p>
          <a:p>
            <a:pPr lvl="1"/>
            <a:r>
              <a:rPr lang="cs-CZ" dirty="0" smtClean="0"/>
              <a:t>Implementace standardů v průběhu vývoje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68844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Nejdůležitější normy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ISO/IEC 27000 </a:t>
            </a:r>
            <a:r>
              <a:rPr lang="cs-CZ" dirty="0" err="1"/>
              <a:t>Series</a:t>
            </a:r>
            <a:r>
              <a:rPr lang="cs-CZ" dirty="0"/>
              <a:t> (</a:t>
            </a:r>
            <a:r>
              <a:rPr lang="cs-CZ" dirty="0" smtClean="0"/>
              <a:t>27034 – </a:t>
            </a:r>
            <a:r>
              <a:rPr lang="cs-CZ" dirty="0" err="1"/>
              <a:t>Guidelines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 smtClean="0"/>
              <a:t>application</a:t>
            </a:r>
            <a:r>
              <a:rPr lang="cs-CZ" dirty="0"/>
              <a:t> </a:t>
            </a:r>
            <a:r>
              <a:rPr lang="cs-CZ" dirty="0" err="1" smtClean="0"/>
              <a:t>security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C</a:t>
            </a:r>
            <a:r>
              <a:rPr lang="cs-CZ" dirty="0" err="1"/>
              <a:t>ommon</a:t>
            </a:r>
            <a:r>
              <a:rPr lang="cs-CZ" dirty="0"/>
              <a:t> </a:t>
            </a:r>
            <a:r>
              <a:rPr lang="cs-CZ" dirty="0" err="1"/>
              <a:t>Criteria</a:t>
            </a:r>
            <a:r>
              <a:rPr lang="cs-CZ" dirty="0"/>
              <a:t> (</a:t>
            </a:r>
            <a:r>
              <a:rPr lang="cs-CZ" dirty="0" smtClean="0"/>
              <a:t>ISO/IEC 15048)</a:t>
            </a:r>
          </a:p>
          <a:p>
            <a:r>
              <a:rPr lang="cs-CZ" dirty="0"/>
              <a:t>FIPS 200 - Minimum </a:t>
            </a:r>
            <a:r>
              <a:rPr lang="cs-CZ" dirty="0" err="1" smtClean="0"/>
              <a:t>Security</a:t>
            </a:r>
            <a:r>
              <a:rPr lang="cs-CZ" dirty="0"/>
              <a:t> </a:t>
            </a:r>
            <a:r>
              <a:rPr lang="cs-CZ" dirty="0" err="1" smtClean="0"/>
              <a:t>Requirements</a:t>
            </a:r>
            <a:r>
              <a:rPr lang="cs-CZ" dirty="0" smtClean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 smtClean="0"/>
              <a:t>Federal</a:t>
            </a:r>
            <a:r>
              <a:rPr lang="cs-CZ" dirty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/>
              <a:t>and </a:t>
            </a:r>
            <a:r>
              <a:rPr lang="cs-CZ" dirty="0" err="1" smtClean="0"/>
              <a:t>Information</a:t>
            </a:r>
            <a:r>
              <a:rPr lang="cs-CZ" dirty="0"/>
              <a:t> </a:t>
            </a:r>
            <a:r>
              <a:rPr lang="cs-CZ" dirty="0" smtClean="0"/>
              <a:t>Systems</a:t>
            </a:r>
          </a:p>
          <a:p>
            <a:r>
              <a:rPr lang="cs-CZ" dirty="0" smtClean="0"/>
              <a:t>NIST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66883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Nejdůležitější normy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SP 800-64 </a:t>
            </a:r>
            <a:r>
              <a:rPr lang="cs-CZ" dirty="0" smtClean="0"/>
              <a:t>– </a:t>
            </a:r>
            <a:r>
              <a:rPr lang="cs-CZ" dirty="0" err="1" smtClean="0"/>
              <a:t>Security</a:t>
            </a:r>
            <a:r>
              <a:rPr lang="cs-CZ" dirty="0"/>
              <a:t> </a:t>
            </a:r>
            <a:r>
              <a:rPr lang="cs-CZ" dirty="0" err="1" smtClean="0"/>
              <a:t>Considerations</a:t>
            </a:r>
            <a:r>
              <a:rPr lang="cs-CZ" dirty="0" smtClean="0"/>
              <a:t> </a:t>
            </a:r>
            <a:r>
              <a:rPr lang="cs-CZ" dirty="0"/>
              <a:t>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smtClean="0"/>
              <a:t>Systém </a:t>
            </a:r>
            <a:r>
              <a:rPr lang="cs-CZ" dirty="0" err="1" smtClean="0"/>
              <a:t>Development</a:t>
            </a:r>
            <a:r>
              <a:rPr lang="cs-CZ" dirty="0" smtClean="0"/>
              <a:t> </a:t>
            </a:r>
            <a:r>
              <a:rPr lang="cs-CZ" dirty="0" err="1"/>
              <a:t>Life</a:t>
            </a:r>
            <a:r>
              <a:rPr lang="cs-CZ" dirty="0"/>
              <a:t> </a:t>
            </a:r>
            <a:r>
              <a:rPr lang="cs-CZ" dirty="0" err="1" smtClean="0"/>
              <a:t>Cycle</a:t>
            </a:r>
            <a:endParaRPr lang="cs-CZ" dirty="0" smtClean="0"/>
          </a:p>
          <a:p>
            <a:r>
              <a:rPr lang="cs-CZ" dirty="0"/>
              <a:t>SP 800-53 </a:t>
            </a:r>
            <a:r>
              <a:rPr lang="cs-CZ" dirty="0" smtClean="0"/>
              <a:t>– </a:t>
            </a:r>
            <a:r>
              <a:rPr lang="cs-CZ" dirty="0" err="1" smtClean="0"/>
              <a:t>Recommended</a:t>
            </a:r>
            <a:r>
              <a:rPr lang="cs-CZ" dirty="0"/>
              <a:t> </a:t>
            </a:r>
            <a:r>
              <a:rPr lang="cs-CZ" dirty="0" err="1" smtClean="0"/>
              <a:t>Security</a:t>
            </a:r>
            <a:r>
              <a:rPr lang="cs-CZ" dirty="0" smtClean="0"/>
              <a:t> </a:t>
            </a:r>
            <a:r>
              <a:rPr lang="cs-CZ" dirty="0"/>
              <a:t>Controls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 smtClean="0"/>
              <a:t>Federal</a:t>
            </a:r>
            <a:r>
              <a:rPr lang="cs-CZ" dirty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/>
              <a:t>Systems </a:t>
            </a:r>
            <a:r>
              <a:rPr lang="cs-CZ" dirty="0" smtClean="0"/>
              <a:t>and </a:t>
            </a:r>
            <a:r>
              <a:rPr lang="cs-CZ" dirty="0" err="1" smtClean="0"/>
              <a:t>Organizations</a:t>
            </a:r>
            <a:endParaRPr lang="cs-CZ" dirty="0" smtClean="0"/>
          </a:p>
          <a:p>
            <a:r>
              <a:rPr lang="cs-CZ" dirty="0" smtClean="0"/>
              <a:t>OWASP</a:t>
            </a:r>
          </a:p>
          <a:p>
            <a:r>
              <a:rPr lang="cs-CZ" dirty="0"/>
              <a:t>CLASP (</a:t>
            </a:r>
            <a:r>
              <a:rPr lang="cs-CZ" dirty="0" err="1" smtClean="0"/>
              <a:t>Comprehensive</a:t>
            </a:r>
            <a:r>
              <a:rPr lang="cs-CZ" dirty="0" smtClean="0"/>
              <a:t>, </a:t>
            </a:r>
            <a:r>
              <a:rPr lang="cs-CZ" dirty="0" err="1" smtClean="0"/>
              <a:t>Lightweight</a:t>
            </a:r>
            <a:r>
              <a:rPr lang="cs-CZ" dirty="0" smtClean="0"/>
              <a:t> </a:t>
            </a:r>
            <a:r>
              <a:rPr lang="cs-CZ" dirty="0" err="1" smtClean="0"/>
              <a:t>Application</a:t>
            </a:r>
            <a:r>
              <a:rPr lang="cs-CZ" dirty="0"/>
              <a:t> </a:t>
            </a:r>
            <a:r>
              <a:rPr lang="cs-CZ" dirty="0" err="1" smtClean="0"/>
              <a:t>Security</a:t>
            </a:r>
            <a:r>
              <a:rPr lang="cs-CZ" dirty="0" smtClean="0"/>
              <a:t> </a:t>
            </a:r>
            <a:r>
              <a:rPr lang="cs-CZ" dirty="0" err="1"/>
              <a:t>Process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1416438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Common</a:t>
            </a:r>
            <a:r>
              <a:rPr lang="cs-CZ" dirty="0" smtClean="0"/>
              <a:t> </a:t>
            </a:r>
            <a:r>
              <a:rPr lang="cs-CZ" dirty="0" err="1" smtClean="0"/>
              <a:t>Criteria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mezinárodní standard (ISO/IEC 15408) pro certifikaci počítačové bezpečnosti</a:t>
            </a:r>
          </a:p>
          <a:p>
            <a:r>
              <a:rPr lang="cs-CZ" dirty="0" smtClean="0"/>
              <a:t>Vznik 1994 sloučením tří standardů (ITSEC, CTCPEC, TCSES)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cs-CZ" dirty="0" err="1" smtClean="0"/>
              <a:t>Talinský</a:t>
            </a:r>
            <a:r>
              <a:rPr lang="cs-CZ" dirty="0" smtClean="0"/>
              <a:t> manuál“ kybernetické obrany -- vymezuje rámec pro kybernetické válčení a prevenci před útoky pro země NATO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OECD 1992 – „</a:t>
            </a:r>
            <a:r>
              <a:rPr lang="cs-CZ" dirty="0" err="1" smtClean="0"/>
              <a:t>Guidelines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security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systems</a:t>
            </a:r>
            <a:r>
              <a:rPr lang="cs-CZ" smtClean="0"/>
              <a:t>“</a:t>
            </a:r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BSI-Standard 100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BSI-Standard 100 </a:t>
            </a:r>
            <a:r>
              <a:rPr lang="cs-CZ" dirty="0" smtClean="0"/>
              <a:t>(IT-</a:t>
            </a:r>
            <a:r>
              <a:rPr lang="cs-CZ" dirty="0" err="1" smtClean="0"/>
              <a:t>Grundschutz</a:t>
            </a:r>
            <a:r>
              <a:rPr lang="cs-CZ" dirty="0" smtClean="0"/>
              <a:t> </a:t>
            </a:r>
            <a:r>
              <a:rPr lang="cs-CZ" dirty="0" err="1" smtClean="0"/>
              <a:t>Methodology</a:t>
            </a:r>
            <a:r>
              <a:rPr lang="cs-CZ" dirty="0" smtClean="0"/>
              <a:t>) je sada standardů vyvíjených německým Spolkovým úřadem pro informační bezpečnost. </a:t>
            </a:r>
            <a:endParaRPr lang="cs-CZ" dirty="0" smtClean="0"/>
          </a:p>
          <a:p>
            <a:r>
              <a:rPr lang="cs-CZ" dirty="0" smtClean="0"/>
              <a:t>poskytuje </a:t>
            </a:r>
            <a:r>
              <a:rPr lang="cs-CZ" dirty="0" smtClean="0"/>
              <a:t>ucelenou metodiku, založenou na „</a:t>
            </a:r>
            <a:r>
              <a:rPr lang="cs-CZ" dirty="0" err="1" smtClean="0"/>
              <a:t>best</a:t>
            </a:r>
            <a:r>
              <a:rPr lang="cs-CZ" dirty="0" smtClean="0"/>
              <a:t> </a:t>
            </a:r>
            <a:r>
              <a:rPr lang="cs-CZ" dirty="0" err="1" smtClean="0"/>
              <a:t>practices</a:t>
            </a:r>
            <a:r>
              <a:rPr lang="cs-CZ" dirty="0" smtClean="0"/>
              <a:t>“, pro řízení životního cyklu IT bezpečnosti. </a:t>
            </a:r>
            <a:endParaRPr lang="cs-CZ" smtClean="0"/>
          </a:p>
          <a:p>
            <a:r>
              <a:rPr lang="cs-CZ" smtClean="0"/>
              <a:t>BSI-Standard </a:t>
            </a:r>
            <a:r>
              <a:rPr lang="cs-CZ" dirty="0" smtClean="0"/>
              <a:t>100 vychází především ze standardů ISO/IEC 27000, které rozšiřuje o praktický přístup a rozsáhlé katalogy.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Legislativa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usnesením vlády </a:t>
            </a:r>
            <a:r>
              <a:rPr lang="cs-CZ" dirty="0" smtClean="0">
                <a:hlinkClick r:id="rId2"/>
              </a:rPr>
              <a:t>č. 781/2011</a:t>
            </a:r>
            <a:r>
              <a:rPr lang="cs-CZ" dirty="0" smtClean="0"/>
              <a:t> přešla gesce v oblasti kybernetické bezpečnosti z pasivního resortu vnitra na samostatně fungující jednotku jménem Národní bezpečnostní úřad.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Zákon 181/2014 Sb., o </a:t>
            </a:r>
            <a:r>
              <a:rPr lang="cs-CZ" smtClean="0"/>
              <a:t>kybernetické bezpečnosti: </a:t>
            </a:r>
            <a:r>
              <a:rPr lang="cs-CZ" smtClean="0">
                <a:hlinkClick r:id="rId2"/>
              </a:rPr>
              <a:t>http</a:t>
            </a:r>
            <a:r>
              <a:rPr lang="cs-CZ" dirty="0" smtClean="0">
                <a:hlinkClick r:id="rId2"/>
              </a:rPr>
              <a:t>://www.</a:t>
            </a:r>
            <a:r>
              <a:rPr lang="cs-CZ" dirty="0" err="1" smtClean="0">
                <a:hlinkClick r:id="rId2"/>
              </a:rPr>
              <a:t>kybernetickyzakon.cz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pl-PL" dirty="0" smtClean="0"/>
              <a:t>Účinný bude od 1. ledna 2015</a:t>
            </a:r>
          </a:p>
          <a:p>
            <a:pPr lvl="1"/>
            <a:r>
              <a:rPr lang="pl-PL" dirty="0" smtClean="0"/>
              <a:t>CERT (národní centrum kybernetické bezpečnosti, Brno) posílí pravomoci</a:t>
            </a:r>
          </a:p>
          <a:p>
            <a:pPr lvl="1"/>
            <a:r>
              <a:rPr lang="pl-PL" dirty="0" smtClean="0"/>
              <a:t>Povinnost monitorovat a hlásit bezpečnostní incidenty pro telekomunikační firmy</a:t>
            </a:r>
          </a:p>
          <a:p>
            <a:pPr lvl="1"/>
            <a:r>
              <a:rPr lang="pl-PL" dirty="0" smtClean="0"/>
              <a:t>Sjednocení elektronické komunikace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230</Words>
  <Application>Microsoft Office PowerPoint</Application>
  <PresentationFormat>Předvádění na obrazovce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BIS Legislativa</vt:lpstr>
      <vt:lpstr>Nejdůležitější normy</vt:lpstr>
      <vt:lpstr>Nejdůležitější normy</vt:lpstr>
      <vt:lpstr>Common Criteria</vt:lpstr>
      <vt:lpstr>Snímek 5</vt:lpstr>
      <vt:lpstr>Snímek 6</vt:lpstr>
      <vt:lpstr>BSI-Standard 100</vt:lpstr>
      <vt:lpstr>Legislativa ČR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rizik v IT</dc:title>
  <cp:lastModifiedBy>Roman Danel</cp:lastModifiedBy>
  <cp:revision>50</cp:revision>
  <dcterms:modified xsi:type="dcterms:W3CDTF">2014-12-08T22:12:35Z</dcterms:modified>
</cp:coreProperties>
</file>