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8" r:id="rId2"/>
    <p:sldId id="268" r:id="rId3"/>
    <p:sldId id="259" r:id="rId4"/>
    <p:sldId id="280" r:id="rId5"/>
    <p:sldId id="281" r:id="rId6"/>
    <p:sldId id="305" r:id="rId7"/>
    <p:sldId id="269" r:id="rId8"/>
    <p:sldId id="260" r:id="rId9"/>
    <p:sldId id="261" r:id="rId10"/>
    <p:sldId id="274" r:id="rId11"/>
    <p:sldId id="278" r:id="rId12"/>
    <p:sldId id="275" r:id="rId13"/>
    <p:sldId id="282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4" r:id="rId22"/>
    <p:sldId id="295" r:id="rId23"/>
    <p:sldId id="264" r:id="rId24"/>
    <p:sldId id="279" r:id="rId25"/>
    <p:sldId id="265" r:id="rId26"/>
    <p:sldId id="296" r:id="rId27"/>
    <p:sldId id="266" r:id="rId28"/>
    <p:sldId id="308" r:id="rId29"/>
    <p:sldId id="276" r:id="rId30"/>
    <p:sldId id="277" r:id="rId31"/>
    <p:sldId id="293" r:id="rId32"/>
    <p:sldId id="267" r:id="rId33"/>
    <p:sldId id="272" r:id="rId34"/>
    <p:sldId id="300" r:id="rId35"/>
    <p:sldId id="302" r:id="rId36"/>
    <p:sldId id="303" r:id="rId37"/>
    <p:sldId id="304" r:id="rId38"/>
    <p:sldId id="273" r:id="rId39"/>
    <p:sldId id="298" r:id="rId40"/>
    <p:sldId id="299" r:id="rId41"/>
    <p:sldId id="309" r:id="rId42"/>
    <p:sldId id="284" r:id="rId43"/>
    <p:sldId id="297" r:id="rId44"/>
    <p:sldId id="270" r:id="rId45"/>
    <p:sldId id="271" r:id="rId46"/>
    <p:sldId id="306" r:id="rId47"/>
    <p:sldId id="307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7341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randsmart.cz/zaklady-kryptografie-pro-manazery-rsa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pi.org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Kryptografie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Asymetrické šifry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cryptography</a:t>
            </a:r>
            <a:endParaRPr lang="cs-CZ" dirty="0" smtClean="0"/>
          </a:p>
          <a:p>
            <a:r>
              <a:rPr lang="cs-CZ" dirty="0" smtClean="0"/>
              <a:t>Jiný klíč pro zakódování a jiný pro odkódování (pár klíčů)</a:t>
            </a:r>
          </a:p>
          <a:p>
            <a:r>
              <a:rPr lang="cs-CZ" dirty="0" smtClean="0"/>
              <a:t>Odesílatel -&gt; kóduje pomocí veřejného klíče, kterého obdržel od příjemce</a:t>
            </a:r>
          </a:p>
          <a:p>
            <a:r>
              <a:rPr lang="cs-CZ" dirty="0" smtClean="0"/>
              <a:t>Příjemce -&gt; dešifruje pomocí privátního klíče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6" name="Picture 4" descr="http://www.garykessler.net/library/images/crypto_typ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972300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646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Výhody a nevýhody </a:t>
            </a:r>
            <a:r>
              <a:rPr lang="cs-CZ" smtClean="0"/>
              <a:t>asynchronního 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Složitější vytvoření klíče</a:t>
            </a:r>
            <a:endParaRPr lang="cs-CZ" dirty="0" smtClean="0"/>
          </a:p>
          <a:p>
            <a:r>
              <a:rPr lang="cs-CZ" dirty="0" smtClean="0"/>
              <a:t>Nevýhodou je rychlost – pomalejší než </a:t>
            </a:r>
            <a:r>
              <a:rPr lang="cs-CZ" dirty="0" smtClean="0"/>
              <a:t>symetrické</a:t>
            </a:r>
          </a:p>
          <a:p>
            <a:r>
              <a:rPr lang="cs-CZ" dirty="0" smtClean="0"/>
              <a:t>Méně odolné vůči útoku hrubou silou</a:t>
            </a:r>
            <a:endParaRPr lang="cs-CZ" dirty="0" smtClean="0"/>
          </a:p>
          <a:p>
            <a:r>
              <a:rPr lang="cs-CZ" dirty="0" smtClean="0"/>
              <a:t>Nutnost ověření pravosti klíče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(elektronický) podpis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Asymetrický klíč </a:t>
            </a:r>
            <a:r>
              <a:rPr lang="cs-CZ" dirty="0" smtClean="0"/>
              <a:t>– podpis </a:t>
            </a:r>
            <a:r>
              <a:rPr lang="cs-CZ" smtClean="0"/>
              <a:t>soukromým klíčem</a:t>
            </a:r>
            <a:endParaRPr lang="cs-CZ" smtClean="0"/>
          </a:p>
          <a:p>
            <a:r>
              <a:rPr lang="cs-CZ" dirty="0" smtClean="0"/>
              <a:t>je </a:t>
            </a:r>
            <a:r>
              <a:rPr lang="cs-CZ" dirty="0" smtClean="0"/>
              <a:t>zajištěna </a:t>
            </a:r>
            <a:r>
              <a:rPr lang="cs-CZ" b="1" dirty="0" err="1" smtClean="0"/>
              <a:t>neodmítnutelnost</a:t>
            </a:r>
            <a:r>
              <a:rPr lang="cs-CZ" dirty="0" smtClean="0"/>
              <a:t> (u symetrického klíče každý, kdo může kód ověřit, ho zároveň může i generovat) a </a:t>
            </a:r>
            <a:r>
              <a:rPr lang="cs-CZ" b="1" dirty="0" smtClean="0"/>
              <a:t>nepopíratelnost</a:t>
            </a:r>
            <a:r>
              <a:rPr lang="cs-CZ" dirty="0" smtClean="0"/>
              <a:t> (</a:t>
            </a:r>
            <a:r>
              <a:rPr lang="cs-CZ" dirty="0" err="1" smtClean="0"/>
              <a:t>nonrepudation</a:t>
            </a:r>
            <a:r>
              <a:rPr lang="cs-CZ" dirty="0" smtClean="0"/>
              <a:t>) autorství podepisovaného textu</a:t>
            </a:r>
          </a:p>
          <a:p>
            <a:r>
              <a:rPr lang="cs-CZ" dirty="0" smtClean="0"/>
              <a:t>Ověření – aplikace pomocí veřejného klíče odesílatele – dešifrováním získá </a:t>
            </a:r>
            <a:r>
              <a:rPr lang="cs-CZ" dirty="0" err="1" smtClean="0"/>
              <a:t>hash</a:t>
            </a:r>
            <a:r>
              <a:rPr lang="cs-CZ" dirty="0" smtClean="0"/>
              <a:t> a ten porovná s </a:t>
            </a:r>
            <a:r>
              <a:rPr lang="cs-CZ" dirty="0" err="1" smtClean="0"/>
              <a:t>hash</a:t>
            </a:r>
            <a:r>
              <a:rPr lang="cs-CZ" dirty="0" smtClean="0"/>
              <a:t> zaslané zprávy</a:t>
            </a:r>
          </a:p>
        </p:txBody>
      </p:sp>
    </p:spTree>
    <p:extLst>
      <p:ext uri="{BB962C8B-B14F-4D97-AF65-F5344CB8AC3E}">
        <p14:creationId xmlns:p14="http://schemas.microsoft.com/office/powerpoint/2010/main" xmlns="" val="8170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Certifikační autorita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kdokoliv, kdo přijímá žádosti o certifikát, ověřuje, vydává, obnovuje, </a:t>
            </a:r>
            <a:r>
              <a:rPr lang="cs-CZ" b="1" dirty="0" err="1"/>
              <a:t>zneplatňuje</a:t>
            </a:r>
            <a:r>
              <a:rPr lang="cs-CZ" b="1" dirty="0"/>
              <a:t> a zveřejňuje seznam zneplatněných </a:t>
            </a:r>
            <a:r>
              <a:rPr lang="cs-CZ" b="1" dirty="0" smtClean="0"/>
              <a:t>certifikátů</a:t>
            </a:r>
          </a:p>
          <a:p>
            <a:r>
              <a:rPr lang="cs-CZ" dirty="0" smtClean="0"/>
              <a:t>Důvěryhodná CA – kořenový certifikát v úložištích prohlížečů (placená služba)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9903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Obyčejný soubor se strukturou popsanou v jazyce ASN.1 – údaje o vydavateli, vlastníkovi, době platnosti a veřejný 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15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Verze – nabývá hodnoty V1, V2, V3</a:t>
            </a:r>
          </a:p>
          <a:p>
            <a:r>
              <a:rPr lang="cs-CZ" dirty="0"/>
              <a:t>Sériové číslo – číslo certifikátu u dané CA pro snazší dohledání</a:t>
            </a:r>
          </a:p>
          <a:p>
            <a:r>
              <a:rPr lang="cs-CZ" dirty="0"/>
              <a:t>Algoritmus podpisu – jaký algoritmus byl použit</a:t>
            </a:r>
          </a:p>
          <a:p>
            <a:r>
              <a:rPr lang="cs-CZ" dirty="0"/>
              <a:t>Vystavitel – jméno certifikační autority</a:t>
            </a:r>
          </a:p>
          <a:p>
            <a:r>
              <a:rPr lang="cs-CZ" dirty="0"/>
              <a:t>Platnost certifikátu – odkdy dokdy je certifikát platný</a:t>
            </a:r>
          </a:p>
          <a:p>
            <a:r>
              <a:rPr lang="cs-CZ" dirty="0"/>
              <a:t>Subjekt – pro koho je certifikát vydán</a:t>
            </a:r>
          </a:p>
          <a:p>
            <a:r>
              <a:rPr lang="cs-CZ" dirty="0"/>
              <a:t>Veřejný klíč – povětšinou RSA (1024 </a:t>
            </a:r>
            <a:r>
              <a:rPr lang="cs-CZ" dirty="0" err="1"/>
              <a:t>Bits</a:t>
            </a:r>
            <a:r>
              <a:rPr lang="cs-CZ" dirty="0"/>
              <a:t> nebo 2048 </a:t>
            </a:r>
            <a:r>
              <a:rPr lang="cs-CZ" dirty="0" err="1"/>
              <a:t>Bits</a:t>
            </a:r>
            <a:r>
              <a:rPr lang="cs-CZ" dirty="0"/>
              <a:t>)</a:t>
            </a:r>
          </a:p>
          <a:p>
            <a:r>
              <a:rPr lang="cs-CZ" dirty="0"/>
              <a:t>Použití klíče – k čemu bude použit (podepisování)</a:t>
            </a:r>
          </a:p>
          <a:p>
            <a:r>
              <a:rPr lang="cs-CZ" dirty="0"/>
              <a:t>Algoritmus miniatury – SHA1 nebo SHA2</a:t>
            </a:r>
          </a:p>
          <a:p>
            <a:r>
              <a:rPr lang="cs-CZ" dirty="0"/>
              <a:t>Miniatura – </a:t>
            </a:r>
            <a:r>
              <a:rPr lang="cs-CZ" dirty="0" err="1"/>
              <a:t>hash</a:t>
            </a:r>
            <a:r>
              <a:rPr lang="cs-CZ" dirty="0"/>
              <a:t> </a:t>
            </a:r>
            <a:r>
              <a:rPr lang="cs-CZ" dirty="0" smtClean="0"/>
              <a:t>certifikátu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630932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http://www.cleverandsmart.cz/</a:t>
            </a:r>
          </a:p>
        </p:txBody>
      </p:sp>
    </p:spTree>
    <p:extLst>
      <p:ext uri="{BB962C8B-B14F-4D97-AF65-F5344CB8AC3E}">
        <p14:creationId xmlns:p14="http://schemas.microsoft.com/office/powerpoint/2010/main" xmlns="" val="174183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Certifikát </a:t>
            </a:r>
            <a:r>
              <a:rPr lang="cs-CZ" b="1" dirty="0"/>
              <a:t>CA elektronicky podepíše</a:t>
            </a:r>
            <a:r>
              <a:rPr lang="cs-CZ" dirty="0"/>
              <a:t> </a:t>
            </a:r>
            <a:r>
              <a:rPr lang="cs-CZ" b="1" dirty="0"/>
              <a:t>svým kořenovým certifikátem</a:t>
            </a:r>
            <a:r>
              <a:rPr lang="cs-CZ" dirty="0"/>
              <a:t>, resp. </a:t>
            </a:r>
            <a:r>
              <a:rPr lang="cs-CZ" b="1" dirty="0"/>
              <a:t>zašifruje svým soukromým klíčem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Tímto </a:t>
            </a:r>
            <a:r>
              <a:rPr lang="cs-CZ" dirty="0"/>
              <a:t>úkonem CA potvrzuje, že informace uvedené na certifikátu jsou v době, kdy ověření proběhlo, pravdivé.</a:t>
            </a:r>
          </a:p>
        </p:txBody>
      </p:sp>
    </p:spTree>
    <p:extLst>
      <p:ext uri="{BB962C8B-B14F-4D97-AF65-F5344CB8AC3E}">
        <p14:creationId xmlns:p14="http://schemas.microsoft.com/office/powerpoint/2010/main" xmlns="" val="778839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Třídy certifikátů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Třída 1 – celý proces vydání certifikátu probíhá on-line, ke kontrole žadatele nedochází</a:t>
            </a:r>
          </a:p>
          <a:p>
            <a:r>
              <a:rPr lang="cs-CZ" dirty="0"/>
              <a:t>Třída 2 – kontroluje se totožnost žadatele, který se musí osobně dostavit</a:t>
            </a:r>
          </a:p>
          <a:p>
            <a:r>
              <a:rPr lang="cs-CZ" dirty="0"/>
              <a:t>Třída 3 – kontroluje se totožnost žadatele a certifikáty jsou určeny pouze pro konkrétní </a:t>
            </a:r>
            <a:r>
              <a:rPr lang="cs-CZ" dirty="0" smtClean="0"/>
              <a:t>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0561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Systémový certifikát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</a:t>
            </a:r>
            <a:r>
              <a:rPr lang="cs-CZ" dirty="0"/>
              <a:t> identifikaci serveru a ustavení bezpečného šifrovaného spojení (SSL/TLS</a:t>
            </a:r>
            <a:r>
              <a:rPr lang="cs-CZ" dirty="0" smtClean="0"/>
              <a:t>)</a:t>
            </a:r>
          </a:p>
          <a:p>
            <a:r>
              <a:rPr lang="cs-CZ" dirty="0"/>
              <a:t>podepisování zpráv, které z tohoto serveru budou odcházet.</a:t>
            </a:r>
          </a:p>
        </p:txBody>
      </p:sp>
    </p:spTree>
    <p:extLst>
      <p:ext uri="{BB962C8B-B14F-4D97-AF65-F5344CB8AC3E}">
        <p14:creationId xmlns:p14="http://schemas.microsoft.com/office/powerpoint/2010/main" xmlns="" val="320370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Kryptologie a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Kryptologie</a:t>
            </a:r>
            <a:r>
              <a:rPr lang="cs-CZ" dirty="0" smtClean="0"/>
              <a:t> - obor, zabývající se tvorbou, používáním, luštěním či prolamováním šifer</a:t>
            </a:r>
          </a:p>
          <a:p>
            <a:r>
              <a:rPr lang="cs-CZ" b="1" dirty="0" smtClean="0"/>
              <a:t>Kryptografie</a:t>
            </a:r>
            <a:r>
              <a:rPr lang="cs-CZ" dirty="0" smtClean="0"/>
              <a:t> – věda o tvorbě šifer, studuje šifrovací algoritmy, nástroje, protokoly…</a:t>
            </a:r>
          </a:p>
          <a:p>
            <a:r>
              <a:rPr lang="cs-CZ" b="1" dirty="0" smtClean="0"/>
              <a:t>Kryptoanalýza</a:t>
            </a:r>
            <a:r>
              <a:rPr lang="cs-CZ" dirty="0" smtClean="0"/>
              <a:t> – luštění, rozbíjení </a:t>
            </a:r>
            <a:r>
              <a:rPr lang="cs-CZ" dirty="0" smtClean="0"/>
              <a:t>šifer</a:t>
            </a:r>
          </a:p>
          <a:p>
            <a:r>
              <a:rPr lang="cs-CZ" b="1" dirty="0" err="1" smtClean="0"/>
              <a:t>Steganografie</a:t>
            </a:r>
            <a:r>
              <a:rPr lang="cs-CZ" dirty="0" smtClean="0"/>
              <a:t> – ukrývání zpráv (nikoli obsahu)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 -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„defense in </a:t>
            </a:r>
            <a:r>
              <a:rPr lang="cs-CZ" dirty="0" err="1" smtClean="0"/>
              <a:t>depth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HSM – Hardware </a:t>
            </a:r>
            <a:r>
              <a:rPr lang="cs-CZ" dirty="0" err="1" smtClean="0"/>
              <a:t>Security</a:t>
            </a:r>
            <a:r>
              <a:rPr lang="cs-CZ" dirty="0" smtClean="0"/>
              <a:t> Module – HW přístupný po síti, certifikovaný dle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/>
              <a:t> </a:t>
            </a:r>
            <a:r>
              <a:rPr lang="cs-CZ" dirty="0" smtClean="0"/>
              <a:t>– přístup pouze oprávněné osoby</a:t>
            </a:r>
          </a:p>
          <a:p>
            <a:r>
              <a:rPr lang="cs-CZ" dirty="0" smtClean="0"/>
              <a:t>Státní sféra – pouze uznávané elektronické podpisy s kvalifikovaným certifikátem od akreditované certifikační autority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414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Federal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/>
              <a:t>Processing</a:t>
            </a:r>
            <a:r>
              <a:rPr lang="cs-CZ" b="1" dirty="0"/>
              <a:t> </a:t>
            </a:r>
            <a:r>
              <a:rPr lang="cs-CZ" b="1" dirty="0" err="1" smtClean="0"/>
              <a:t>Standards</a:t>
            </a:r>
            <a:endParaRPr lang="cs-CZ" b="1" dirty="0" smtClean="0"/>
          </a:p>
          <a:p>
            <a:r>
              <a:rPr lang="cs-CZ" dirty="0" smtClean="0"/>
              <a:t>Veřejné standardy vlády USA, např.:</a:t>
            </a:r>
          </a:p>
          <a:p>
            <a:pPr lvl="1"/>
            <a:r>
              <a:rPr lang="cs-CZ" dirty="0" smtClean="0"/>
              <a:t>FIPS 46 – standard pro používání DES</a:t>
            </a:r>
          </a:p>
          <a:p>
            <a:pPr lvl="1"/>
            <a:r>
              <a:rPr lang="cs-CZ" dirty="0" smtClean="0"/>
              <a:t>FIPS 197 – standard pro AES</a:t>
            </a:r>
          </a:p>
          <a:p>
            <a:pPr lvl="1"/>
            <a:r>
              <a:rPr lang="cs-CZ" dirty="0" smtClean="0"/>
              <a:t>FIPS 140-2 – bezpečnost kryptografických systémů</a:t>
            </a:r>
          </a:p>
          <a:p>
            <a:pPr lvl="1"/>
            <a:r>
              <a:rPr lang="cs-CZ" dirty="0" smtClean="0"/>
              <a:t>FIPS 180-2 – digitální podpis Digital </a:t>
            </a:r>
            <a:r>
              <a:rPr lang="cs-CZ" dirty="0" err="1" smtClean="0"/>
              <a:t>Signature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4106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Common Criteria for Information Technology Security </a:t>
            </a:r>
            <a:r>
              <a:rPr lang="en-US" b="1" dirty="0" smtClean="0"/>
              <a:t>Evaluation</a:t>
            </a:r>
            <a:endParaRPr lang="cs-CZ" b="1" dirty="0" smtClean="0"/>
          </a:p>
          <a:p>
            <a:r>
              <a:rPr lang="cs-CZ" dirty="0" smtClean="0"/>
              <a:t>Standard pro certifikaci počítačové bezpečnosti</a:t>
            </a:r>
          </a:p>
          <a:p>
            <a:r>
              <a:rPr lang="cs-CZ" dirty="0" smtClean="0"/>
              <a:t>Garantuje, že proces specifikace, implementace a hodnocení produktu počítačové bezpečnosti se bude řídit přísným a standardizovaným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2412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Steganografie</a:t>
            </a:r>
            <a:r>
              <a:rPr lang="cs-CZ" dirty="0" smtClean="0"/>
              <a:t> – ukrývání textů – neviditelné inkousty apod.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Kódování</a:t>
            </a:r>
            <a:r>
              <a:rPr lang="cs-CZ" dirty="0" smtClean="0"/>
              <a:t> – bez hesla, pouze nutná znalost kódovací tabulky:</a:t>
            </a:r>
          </a:p>
          <a:p>
            <a:pPr lvl="1"/>
            <a:r>
              <a:rPr lang="cs-CZ" dirty="0" smtClean="0"/>
              <a:t>Starověk – </a:t>
            </a:r>
            <a:r>
              <a:rPr lang="cs-CZ" dirty="0" smtClean="0">
                <a:solidFill>
                  <a:srgbClr val="0070C0"/>
                </a:solidFill>
              </a:rPr>
              <a:t>substituční šifra </a:t>
            </a:r>
            <a:r>
              <a:rPr lang="cs-CZ" dirty="0" smtClean="0"/>
              <a:t>– znak se nahrazuje jiným znakem podle daného pravidla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Caesarova</a:t>
            </a:r>
            <a:r>
              <a:rPr lang="cs-CZ" dirty="0" smtClean="0">
                <a:solidFill>
                  <a:srgbClr val="0070C0"/>
                </a:solidFill>
              </a:rPr>
              <a:t> šifra </a:t>
            </a:r>
            <a:r>
              <a:rPr lang="cs-CZ" dirty="0" smtClean="0"/>
              <a:t>– starověký Řím – každé písmeno zprávy je pousnuto o pevný počet pozic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Cézarova šifra - substituce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Introduction to Cryptography: Archaic Beginnin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3312368" cy="328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6309320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http://invisiblecomputer.wonderhowto.com/inspiration/introduction-cryptography-archaic-beginnings-0133735/</a:t>
            </a:r>
          </a:p>
        </p:txBody>
      </p:sp>
    </p:spTree>
    <p:extLst>
      <p:ext uri="{BB962C8B-B14F-4D97-AF65-F5344CB8AC3E}">
        <p14:creationId xmlns:p14="http://schemas.microsoft.com/office/powerpoint/2010/main" xmlns="" val="3729742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C00000"/>
                </a:solidFill>
              </a:rPr>
              <a:t>Tabulky záměn </a:t>
            </a:r>
            <a:r>
              <a:rPr lang="cs-CZ" sz="2800" dirty="0" smtClean="0"/>
              <a:t>– záměny znaků bez jakékoli vnitřní souvislosti</a:t>
            </a:r>
          </a:p>
          <a:p>
            <a:r>
              <a:rPr lang="cs-CZ" sz="2800" dirty="0" err="1" smtClean="0">
                <a:solidFill>
                  <a:srgbClr val="C00000"/>
                </a:solidFill>
              </a:rPr>
              <a:t>Vigenerova</a:t>
            </a:r>
            <a:r>
              <a:rPr lang="cs-CZ" sz="2800" dirty="0" smtClean="0">
                <a:solidFill>
                  <a:srgbClr val="C00000"/>
                </a:solidFill>
              </a:rPr>
              <a:t> šifra </a:t>
            </a:r>
            <a:r>
              <a:rPr lang="cs-CZ" sz="2800" dirty="0" smtClean="0"/>
              <a:t>– rozšíření </a:t>
            </a:r>
            <a:r>
              <a:rPr lang="cs-CZ" sz="2800" dirty="0" err="1" smtClean="0"/>
              <a:t>Caesarovy</a:t>
            </a:r>
            <a:r>
              <a:rPr lang="cs-CZ" sz="2800" dirty="0" smtClean="0"/>
              <a:t>, 16. století</a:t>
            </a:r>
            <a:endParaRPr lang="cs-CZ" sz="2800" dirty="0" smtClean="0"/>
          </a:p>
          <a:p>
            <a:pPr lvl="1"/>
            <a:r>
              <a:rPr lang="cs-CZ" sz="2400" dirty="0" smtClean="0"/>
              <a:t>pro </a:t>
            </a:r>
            <a:r>
              <a:rPr lang="cs-CZ" sz="2400" dirty="0" smtClean="0"/>
              <a:t>posunutí textu se používá heslo proměnné </a:t>
            </a:r>
            <a:r>
              <a:rPr lang="cs-CZ" sz="2400" dirty="0" smtClean="0"/>
              <a:t>délky</a:t>
            </a:r>
          </a:p>
          <a:p>
            <a:pPr lvl="1"/>
            <a:r>
              <a:rPr lang="cs-CZ" sz="2400" dirty="0" smtClean="0"/>
              <a:t>posun znaku v abecedě na základě hesla, tj. pro každý výskyt znaku jinak 	</a:t>
            </a:r>
          </a:p>
          <a:p>
            <a:pPr lvl="1"/>
            <a:r>
              <a:rPr lang="cs-CZ" sz="2400" dirty="0" smtClean="0"/>
              <a:t>Prolomil Charles </a:t>
            </a:r>
            <a:r>
              <a:rPr lang="cs-CZ" sz="2400" dirty="0" err="1" smtClean="0"/>
              <a:t>Babbage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Vernamova</a:t>
            </a:r>
            <a:r>
              <a:rPr lang="cs-CZ" dirty="0" smtClean="0"/>
              <a:t> šifra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Vernamova</a:t>
            </a:r>
            <a:r>
              <a:rPr lang="cs-CZ" dirty="0" smtClean="0">
                <a:solidFill>
                  <a:srgbClr val="C00000"/>
                </a:solidFill>
              </a:rPr>
              <a:t> šifra </a:t>
            </a:r>
            <a:r>
              <a:rPr lang="cs-CZ" dirty="0" smtClean="0"/>
              <a:t>– sčítají se písmena otevřeného textu a hesla, přičemž heslo je náhodný blok o stejné velikosti jako otevřený text</a:t>
            </a:r>
          </a:p>
          <a:p>
            <a:r>
              <a:rPr lang="cs-CZ" dirty="0" smtClean="0"/>
              <a:t>jediná nerozluštitelná, ale obtížná práce</a:t>
            </a:r>
          </a:p>
          <a:p>
            <a:r>
              <a:rPr lang="cs-CZ" i="1" dirty="0" err="1" smtClean="0"/>
              <a:t>one</a:t>
            </a:r>
            <a:r>
              <a:rPr lang="cs-CZ" i="1" dirty="0" smtClean="0"/>
              <a:t>-</a:t>
            </a:r>
            <a:r>
              <a:rPr lang="cs-CZ" i="1" dirty="0" err="1" smtClean="0"/>
              <a:t>time</a:t>
            </a:r>
            <a:r>
              <a:rPr lang="cs-CZ" i="1" dirty="0" smtClean="0"/>
              <a:t> </a:t>
            </a:r>
            <a:r>
              <a:rPr lang="cs-CZ" i="1" dirty="0" err="1" smtClean="0"/>
              <a:t>pad</a:t>
            </a:r>
            <a:r>
              <a:rPr lang="cs-CZ" i="1" dirty="0" smtClean="0"/>
              <a:t> – </a:t>
            </a:r>
            <a:r>
              <a:rPr lang="cs-CZ" dirty="0" smtClean="0"/>
              <a:t>jednorázová tabulková šifra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Historie kryptografie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Transpoziční šifry (transpozice=přesmyčka) – změna pořadí znaků podle určitého pravidla</a:t>
            </a:r>
          </a:p>
          <a:p>
            <a:r>
              <a:rPr lang="cs-CZ" dirty="0" smtClean="0"/>
              <a:t>Kombinované šifry</a:t>
            </a:r>
          </a:p>
          <a:p>
            <a:r>
              <a:rPr lang="cs-CZ" dirty="0" smtClean="0"/>
              <a:t>Šifrování strojem</a:t>
            </a:r>
          </a:p>
          <a:p>
            <a:pPr marL="742950" lvl="2" indent="-342900"/>
            <a:r>
              <a:rPr lang="cs-CZ" dirty="0" smtClean="0"/>
              <a:t>Enigma </a:t>
            </a:r>
          </a:p>
          <a:p>
            <a:r>
              <a:rPr lang="cs-CZ" dirty="0" smtClean="0"/>
              <a:t>Moderní symetrické šifry – DES, </a:t>
            </a:r>
            <a:r>
              <a:rPr lang="cs-CZ" dirty="0" smtClean="0"/>
              <a:t>AES</a:t>
            </a:r>
          </a:p>
          <a:p>
            <a:pPr lvl="1"/>
            <a:r>
              <a:rPr lang="cs-CZ" dirty="0" smtClean="0"/>
              <a:t>Šifrování – operace XOR (výhradní součet)</a:t>
            </a:r>
            <a:endParaRPr lang="cs-CZ" dirty="0" smtClean="0"/>
          </a:p>
          <a:p>
            <a:r>
              <a:rPr lang="cs-CZ" dirty="0" smtClean="0"/>
              <a:t>Kvantová kryptografie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součástky — klávesnice, </a:t>
            </a:r>
            <a:r>
              <a:rPr lang="cs-CZ" dirty="0" smtClean="0"/>
              <a:t>propojovací deska</a:t>
            </a:r>
            <a:r>
              <a:rPr lang="cs-CZ" dirty="0" smtClean="0"/>
              <a:t>, </a:t>
            </a:r>
            <a:r>
              <a:rPr lang="cs-CZ" dirty="0" err="1" smtClean="0"/>
              <a:t>scramblery</a:t>
            </a:r>
            <a:r>
              <a:rPr lang="cs-CZ" dirty="0" smtClean="0"/>
              <a:t>, zrcadlo, zobrazení šifry.</a:t>
            </a:r>
          </a:p>
          <a:p>
            <a:r>
              <a:rPr lang="cs-CZ" dirty="0" smtClean="0"/>
              <a:t>Princip </a:t>
            </a:r>
            <a:r>
              <a:rPr lang="cs-CZ" dirty="0" smtClean="0"/>
              <a:t>— </a:t>
            </a:r>
            <a:r>
              <a:rPr lang="cs-CZ" dirty="0" err="1" smtClean="0"/>
              <a:t>scramblery</a:t>
            </a:r>
            <a:r>
              <a:rPr lang="cs-CZ" dirty="0" smtClean="0"/>
              <a:t> se otáčejí a mění </a:t>
            </a:r>
            <a:r>
              <a:rPr lang="cs-CZ" dirty="0" smtClean="0"/>
              <a:t>šifrové písmeno </a:t>
            </a:r>
            <a:r>
              <a:rPr lang="cs-CZ" dirty="0" smtClean="0"/>
              <a:t>po stisku každé klávesy. </a:t>
            </a:r>
            <a:r>
              <a:rPr lang="cs-CZ" dirty="0" smtClean="0"/>
              <a:t>Propojovací deska </a:t>
            </a:r>
            <a:r>
              <a:rPr lang="cs-CZ" dirty="0" smtClean="0"/>
              <a:t>vyměňuje dvojice znaků. Počet </a:t>
            </a:r>
            <a:r>
              <a:rPr lang="cs-CZ" dirty="0" smtClean="0"/>
              <a:t>kombinací cca </a:t>
            </a:r>
            <a:r>
              <a:rPr lang="cs-CZ" dirty="0" smtClean="0"/>
              <a:t>10 na 17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Prolomeno za 2.sv. války – Alan </a:t>
            </a:r>
            <a:r>
              <a:rPr lang="cs-CZ" dirty="0" err="1" smtClean="0"/>
              <a:t>Turing</a:t>
            </a:r>
            <a:r>
              <a:rPr lang="cs-CZ" dirty="0" smtClean="0"/>
              <a:t> + Polsko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cryptomuseum.com/crypto/enigma/i/img/300002/022/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294442" cy="485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63093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http://cryptomuseum.com/crypto/enigma</a:t>
            </a:r>
          </a:p>
        </p:txBody>
      </p:sp>
    </p:spTree>
    <p:extLst>
      <p:ext uri="{BB962C8B-B14F-4D97-AF65-F5344CB8AC3E}">
        <p14:creationId xmlns:p14="http://schemas.microsoft.com/office/powerpoint/2010/main" xmlns="" val="123338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Šifrování</a:t>
            </a:r>
            <a:r>
              <a:rPr lang="cs-CZ" dirty="0" smtClean="0"/>
              <a:t> - zakódování přenášené informace tak, aby nebyla srozumitelná třetí osobě.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</a:rPr>
              <a:t>Klíč</a:t>
            </a:r>
            <a:r>
              <a:rPr lang="cs-CZ" b="1" dirty="0" smtClean="0"/>
              <a:t> </a:t>
            </a:r>
            <a:r>
              <a:rPr lang="cs-CZ" dirty="0" smtClean="0"/>
              <a:t>– tajná informace bez níž nelze šifrovaný text přečíst.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Hashovací</a:t>
            </a:r>
            <a:r>
              <a:rPr lang="cs-CZ" b="1" dirty="0" smtClean="0">
                <a:solidFill>
                  <a:srgbClr val="0070C0"/>
                </a:solidFill>
              </a:rPr>
              <a:t> funkce </a:t>
            </a:r>
            <a:r>
              <a:rPr lang="cs-CZ" dirty="0" smtClean="0"/>
              <a:t>– způsob jak z celého textu vytvořit krátký řetězec, který jednoznačně identifikuje původní text.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full.jpg (1280×85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323854" cy="487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7779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je-li m zpráva, kterou potřebujeme zašifrovat, pak: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zašifrovaná zpráva:   	c = f(m, e)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dešifrovaná zpráva:		m = f(c, d)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8870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DES</a:t>
            </a:r>
            <a:r>
              <a:rPr lang="cs-CZ" b="1" dirty="0" smtClean="0"/>
              <a:t> </a:t>
            </a:r>
            <a:r>
              <a:rPr lang="cs-CZ" dirty="0" smtClean="0"/>
              <a:t>– Data </a:t>
            </a:r>
            <a:r>
              <a:rPr lang="cs-CZ" dirty="0" err="1" smtClean="0"/>
              <a:t>Encrypted</a:t>
            </a:r>
            <a:r>
              <a:rPr lang="cs-CZ" dirty="0" smtClean="0"/>
              <a:t> Standard</a:t>
            </a:r>
          </a:p>
          <a:p>
            <a:r>
              <a:rPr lang="cs-CZ" dirty="0" smtClean="0"/>
              <a:t>byla vyvinuta 1977 a je považována za nedostatečnou neboť používá pouze 54 bitů pro šifrování</a:t>
            </a:r>
          </a:p>
          <a:p>
            <a:r>
              <a:rPr lang="cs-CZ" dirty="0" smtClean="0"/>
              <a:t>šifru je metodou </a:t>
            </a:r>
            <a:r>
              <a:rPr lang="cs-CZ" dirty="0" err="1" smtClean="0"/>
              <a:t>brute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možné rozlousknout přibližně za 24 hodin standardním počítačem dnešní doby.</a:t>
            </a:r>
          </a:p>
          <a:p>
            <a:r>
              <a:rPr lang="cs-CZ" dirty="0" err="1" smtClean="0"/>
              <a:t>Feistelova</a:t>
            </a:r>
            <a:r>
              <a:rPr lang="cs-CZ" dirty="0" smtClean="0"/>
              <a:t> šifra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Blowfish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Blowfish</a:t>
            </a:r>
            <a:r>
              <a:rPr lang="cs-CZ" b="1" dirty="0" smtClean="0"/>
              <a:t> </a:t>
            </a:r>
            <a:r>
              <a:rPr lang="cs-CZ" dirty="0" smtClean="0"/>
              <a:t>- Šifra je dílem B. </a:t>
            </a:r>
            <a:r>
              <a:rPr lang="cs-CZ" dirty="0" err="1" smtClean="0"/>
              <a:t>Schneierem</a:t>
            </a:r>
            <a:r>
              <a:rPr lang="cs-CZ" dirty="0" smtClean="0"/>
              <a:t> a poprvé byla zveřejněna roku 1994. Jde o šifru s velikostí bloku 64 bitů a délkou klíče nejvýše 448b (tj. 56B). Autor tuto šifru vytvořil jako neplacenou nelicencovanou alternativu k DES, avšak na rozdíl od DES, dodnes nebyla prolomena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Blowfish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Symetrická bloková šifra</a:t>
            </a:r>
          </a:p>
          <a:p>
            <a:r>
              <a:rPr lang="cs-CZ" dirty="0" smtClean="0"/>
              <a:t>Algoritmus ze skládá ze dvou částí:</a:t>
            </a:r>
          </a:p>
          <a:p>
            <a:pPr lvl="1"/>
            <a:r>
              <a:rPr lang="cs-CZ" dirty="0" smtClean="0"/>
              <a:t>Expanze klíče – převádí klíč s libovolnou délkou na několik polí </a:t>
            </a:r>
            <a:r>
              <a:rPr lang="cs-CZ" dirty="0" err="1" smtClean="0"/>
              <a:t>podklíčů</a:t>
            </a:r>
            <a:r>
              <a:rPr lang="cs-CZ" dirty="0" smtClean="0"/>
              <a:t>, tyto </a:t>
            </a:r>
            <a:r>
              <a:rPr lang="cs-CZ" dirty="0" err="1" smtClean="0"/>
              <a:t>podklíče</a:t>
            </a:r>
            <a:r>
              <a:rPr lang="cs-CZ" dirty="0" smtClean="0"/>
              <a:t> musí být předem vypočteny, náročné na výpočet</a:t>
            </a:r>
          </a:p>
          <a:p>
            <a:pPr lvl="1"/>
            <a:r>
              <a:rPr lang="cs-CZ" dirty="0" smtClean="0"/>
              <a:t>Šifrování dat – po 64 bitových blocích v 16 rundách, probíhá rychle</a:t>
            </a:r>
          </a:p>
          <a:p>
            <a:r>
              <a:rPr lang="cs-CZ" dirty="0" smtClean="0"/>
              <a:t>Všechny operace použité v algoritmu jsou XOR a sčítání 32-bitových slov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nevýhody </a:t>
            </a:r>
            <a:r>
              <a:rPr lang="cs-CZ" dirty="0" err="1" smtClean="0"/>
              <a:t>blowfish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Jedna z nejrychlejších blokových šifer s širokým použitím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Každý nový klíč potřebuje předzpracování shodné se zašifrováním 4 kilobytů textu, který je velmi pomalý ve srovnání s jinými blokovými šiframi. To znemožňuje použití v určitých aplikacích.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poskytuje zatím dostatečnou ochranu proti „slovníkovým útokům“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blowfish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Nehodí se pro šifrování velkých databází</a:t>
            </a:r>
            <a:endParaRPr lang="en-US" dirty="0" smtClean="0"/>
          </a:p>
          <a:p>
            <a:r>
              <a:rPr lang="cs-CZ" dirty="0" smtClean="0"/>
              <a:t>Klíče zabírají 4 kB  </a:t>
            </a:r>
            <a:r>
              <a:rPr lang="en-US" dirty="0" smtClean="0"/>
              <a:t>=&gt; </a:t>
            </a:r>
            <a:r>
              <a:rPr lang="cs-CZ" dirty="0" smtClean="0"/>
              <a:t>možnost použití i na starších počítačích</a:t>
            </a:r>
            <a:endParaRPr lang="en-US" dirty="0" smtClean="0"/>
          </a:p>
          <a:p>
            <a:r>
              <a:rPr lang="en-US" dirty="0" smtClean="0"/>
              <a:t>Software </a:t>
            </a:r>
            <a:r>
              <a:rPr lang="cs-CZ" dirty="0" smtClean="0"/>
              <a:t>na šifrování dokumentů na CD, </a:t>
            </a:r>
            <a:r>
              <a:rPr lang="cs-CZ" dirty="0" err="1" smtClean="0"/>
              <a:t>flash</a:t>
            </a:r>
            <a:r>
              <a:rPr lang="cs-CZ" dirty="0" smtClean="0"/>
              <a:t> discích, </a:t>
            </a:r>
            <a:r>
              <a:rPr lang="cs-CZ" dirty="0" err="1" smtClean="0"/>
              <a:t>smart</a:t>
            </a:r>
            <a:r>
              <a:rPr lang="cs-CZ" dirty="0" smtClean="0"/>
              <a:t> kartách</a:t>
            </a:r>
          </a:p>
          <a:p>
            <a:r>
              <a:rPr lang="en-US" dirty="0" err="1" smtClean="0"/>
              <a:t>PuTTY</a:t>
            </a:r>
            <a:r>
              <a:rPr lang="en-US" dirty="0" smtClean="0"/>
              <a:t>: A Free Telnet/SSH Client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Twofish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Nálsedovník</a:t>
            </a:r>
            <a:r>
              <a:rPr lang="cs-CZ" dirty="0" smtClean="0"/>
              <a:t> </a:t>
            </a:r>
            <a:r>
              <a:rPr lang="cs-CZ" dirty="0" err="1" smtClean="0"/>
              <a:t>Blowfish</a:t>
            </a:r>
            <a:endParaRPr lang="cs-CZ" dirty="0" smtClean="0"/>
          </a:p>
          <a:p>
            <a:r>
              <a:rPr lang="cs-CZ" dirty="0" smtClean="0"/>
              <a:t>Klíč až 256 bitů</a:t>
            </a:r>
          </a:p>
          <a:p>
            <a:r>
              <a:rPr lang="cs-CZ" dirty="0" smtClean="0"/>
              <a:t>Volně dostupný</a:t>
            </a:r>
          </a:p>
          <a:p>
            <a:r>
              <a:rPr lang="cs-CZ" dirty="0" smtClean="0"/>
              <a:t>Užití: </a:t>
            </a:r>
            <a:r>
              <a:rPr lang="cs-CZ" dirty="0" err="1" smtClean="0"/>
              <a:t>PhotoEncrypt</a:t>
            </a:r>
            <a:r>
              <a:rPr lang="cs-CZ" dirty="0" smtClean="0"/>
              <a:t>, GPG a populární open </a:t>
            </a:r>
            <a:r>
              <a:rPr lang="cs-CZ" dirty="0" err="1" smtClean="0"/>
              <a:t>source</a:t>
            </a:r>
            <a:r>
              <a:rPr lang="cs-CZ" dirty="0" smtClean="0"/>
              <a:t> software </a:t>
            </a:r>
            <a:r>
              <a:rPr lang="cs-CZ" dirty="0" err="1" smtClean="0"/>
              <a:t>TrueCrypt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AES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dirty="0" err="1" smtClean="0"/>
              <a:t>Advanced</a:t>
            </a:r>
            <a:r>
              <a:rPr lang="cs-CZ" b="1" dirty="0" smtClean="0"/>
              <a:t> </a:t>
            </a:r>
            <a:r>
              <a:rPr lang="cs-CZ" b="1" dirty="0" err="1" smtClean="0"/>
              <a:t>Encryption</a:t>
            </a:r>
            <a:r>
              <a:rPr lang="cs-CZ" b="1" dirty="0" smtClean="0"/>
              <a:t> Standard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Vytvořila ji americká vláda za účelem šifrování svých dokumentů Velikost klíče může být 128, 192 nebo 256 bitů – prozatím nebyla prolomena.</a:t>
            </a:r>
          </a:p>
          <a:p>
            <a:r>
              <a:rPr lang="cs-CZ" dirty="0" smtClean="0"/>
              <a:t>Využívá se při </a:t>
            </a:r>
            <a:r>
              <a:rPr lang="cs-CZ" dirty="0" err="1" smtClean="0"/>
              <a:t>WiFi</a:t>
            </a:r>
            <a:r>
              <a:rPr lang="cs-CZ" dirty="0" smtClean="0"/>
              <a:t> (zabezpečení WPA2)</a:t>
            </a:r>
          </a:p>
          <a:p>
            <a:r>
              <a:rPr lang="cs-CZ" dirty="0" smtClean="0"/>
              <a:t>1997, 2002 – federální standard USA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 AES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Expanze klíče − </a:t>
            </a:r>
            <a:r>
              <a:rPr lang="cs-CZ" dirty="0" err="1" smtClean="0"/>
              <a:t>podklíče</a:t>
            </a:r>
            <a:r>
              <a:rPr lang="cs-CZ" dirty="0" smtClean="0"/>
              <a:t> jsou odvozeny z klíče šifry užitím </a:t>
            </a:r>
            <a:r>
              <a:rPr lang="cs-CZ" dirty="0" err="1" smtClean="0"/>
              <a:t>Rijndael</a:t>
            </a:r>
            <a:r>
              <a:rPr lang="cs-CZ" dirty="0" smtClean="0"/>
              <a:t> programu</a:t>
            </a:r>
          </a:p>
          <a:p>
            <a:r>
              <a:rPr lang="cs-CZ" dirty="0" smtClean="0"/>
              <a:t>Inicializační část</a:t>
            </a:r>
          </a:p>
          <a:p>
            <a:pPr lvl="1"/>
            <a:r>
              <a:rPr lang="cs-CZ" dirty="0" smtClean="0"/>
              <a:t>Přidání </a:t>
            </a:r>
            <a:r>
              <a:rPr lang="cs-CZ" dirty="0" err="1" smtClean="0"/>
              <a:t>podklíče</a:t>
            </a:r>
            <a:r>
              <a:rPr lang="cs-CZ" dirty="0" smtClean="0"/>
              <a:t> − každý byte stavu je zkombinován s </a:t>
            </a:r>
            <a:r>
              <a:rPr lang="cs-CZ" dirty="0" err="1" smtClean="0"/>
              <a:t>podklíčem</a:t>
            </a:r>
            <a:r>
              <a:rPr lang="cs-CZ" dirty="0" smtClean="0"/>
              <a:t> za pomoci operace </a:t>
            </a:r>
            <a:r>
              <a:rPr lang="cs-CZ" dirty="0" err="1" smtClean="0"/>
              <a:t>xor</a:t>
            </a:r>
            <a:r>
              <a:rPr lang="cs-CZ" dirty="0" smtClean="0"/>
              <a:t> nad všemi bity</a:t>
            </a:r>
          </a:p>
          <a:p>
            <a:r>
              <a:rPr lang="cs-CZ" dirty="0" smtClean="0"/>
              <a:t>Iterace</a:t>
            </a:r>
          </a:p>
          <a:p>
            <a:pPr lvl="1"/>
            <a:r>
              <a:rPr lang="cs-CZ" dirty="0" smtClean="0"/>
              <a:t>Záměna bytů − nelineární nahrazovací krok, kde je každý byte nahrazen jiným podle vyhledávací tabulky</a:t>
            </a:r>
          </a:p>
          <a:p>
            <a:pPr lvl="1"/>
            <a:r>
              <a:rPr lang="cs-CZ" dirty="0" smtClean="0"/>
              <a:t>Prohození řádků − provedení kroku, ve kterém je každý řádek stavu postupně posunut o určitý počet kroků</a:t>
            </a:r>
          </a:p>
          <a:p>
            <a:pPr lvl="1"/>
            <a:r>
              <a:rPr lang="cs-CZ" dirty="0" smtClean="0"/>
              <a:t>Kombinování sloupců − zkombinuje čtyři byty v každém řádku</a:t>
            </a:r>
          </a:p>
          <a:p>
            <a:pPr lvl="1"/>
            <a:r>
              <a:rPr lang="cs-CZ" dirty="0" smtClean="0"/>
              <a:t>Přidání </a:t>
            </a:r>
            <a:r>
              <a:rPr lang="cs-CZ" dirty="0" err="1" smtClean="0"/>
              <a:t>podklíče</a:t>
            </a:r>
            <a:endParaRPr lang="cs-CZ" dirty="0" smtClean="0"/>
          </a:p>
          <a:p>
            <a:r>
              <a:rPr lang="cs-CZ" dirty="0" smtClean="0"/>
              <a:t>Závěrečná část (nekombinují se sloupce)</a:t>
            </a:r>
          </a:p>
          <a:p>
            <a:pPr lvl="1"/>
            <a:r>
              <a:rPr lang="cs-CZ" dirty="0" smtClean="0"/>
              <a:t>Záměna bytů</a:t>
            </a:r>
          </a:p>
          <a:p>
            <a:pPr lvl="1"/>
            <a:r>
              <a:rPr lang="cs-CZ" dirty="0" smtClean="0"/>
              <a:t>Prohození řádků</a:t>
            </a:r>
          </a:p>
          <a:p>
            <a:pPr lvl="1"/>
            <a:r>
              <a:rPr lang="cs-CZ" dirty="0" smtClean="0"/>
              <a:t>Přidání </a:t>
            </a:r>
            <a:r>
              <a:rPr lang="cs-CZ" dirty="0" err="1" smtClean="0"/>
              <a:t>podklíče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Jednosměrná (jednocestná) funkce, která z libovolně dlouhé zprávy vytvoří otisk (</a:t>
            </a:r>
            <a:r>
              <a:rPr lang="cs-CZ" dirty="0" err="1" smtClean="0"/>
              <a:t>hash</a:t>
            </a:r>
            <a:r>
              <a:rPr lang="cs-CZ" dirty="0" smtClean="0"/>
              <a:t>) o délce x-bitů.</a:t>
            </a:r>
          </a:p>
          <a:p>
            <a:r>
              <a:rPr lang="cs-CZ" dirty="0" smtClean="0"/>
              <a:t>Z výstupu této funkce nejsme schopni vygenerovat vstup – nelze odvodit původní zprávu</a:t>
            </a:r>
          </a:p>
          <a:p>
            <a:r>
              <a:rPr lang="cs-CZ" dirty="0" err="1" smtClean="0"/>
              <a:t>Hashovací</a:t>
            </a:r>
            <a:r>
              <a:rPr lang="cs-CZ" dirty="0" smtClean="0"/>
              <a:t> funkce – např. SHA (</a:t>
            </a:r>
            <a:r>
              <a:rPr lang="cs-CZ" dirty="0" err="1" smtClean="0"/>
              <a:t>Secure</a:t>
            </a:r>
            <a:r>
              <a:rPr lang="cs-CZ" dirty="0" smtClean="0"/>
              <a:t> </a:t>
            </a:r>
            <a:r>
              <a:rPr lang="cs-CZ" dirty="0" err="1" smtClean="0"/>
              <a:t>Hash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r>
              <a:rPr lang="cs-CZ" dirty="0" smtClean="0"/>
              <a:t>), SHA-</a:t>
            </a:r>
            <a:r>
              <a:rPr lang="cs-CZ" dirty="0" err="1" smtClean="0"/>
              <a:t>xxx</a:t>
            </a:r>
            <a:r>
              <a:rPr lang="cs-CZ" dirty="0" smtClean="0"/>
              <a:t> kde </a:t>
            </a:r>
            <a:r>
              <a:rPr lang="cs-CZ" dirty="0" err="1" smtClean="0"/>
              <a:t>xxx</a:t>
            </a:r>
            <a:r>
              <a:rPr lang="cs-CZ" dirty="0" smtClean="0"/>
              <a:t> je délka v bitech</a:t>
            </a:r>
          </a:p>
          <a:p>
            <a:r>
              <a:rPr lang="cs-CZ" dirty="0" smtClean="0"/>
              <a:t>MD5 (</a:t>
            </a:r>
            <a:r>
              <a:rPr lang="cs-CZ" dirty="0" err="1" smtClean="0"/>
              <a:t>Message</a:t>
            </a:r>
            <a:r>
              <a:rPr lang="cs-CZ" dirty="0" smtClean="0"/>
              <a:t>-Digest </a:t>
            </a:r>
            <a:r>
              <a:rPr lang="cs-CZ" dirty="0" err="1" smtClean="0"/>
              <a:t>algorithm</a:t>
            </a:r>
            <a:r>
              <a:rPr lang="cs-CZ" dirty="0" smtClean="0"/>
              <a:t> 5) – 128b</a:t>
            </a:r>
          </a:p>
        </p:txBody>
      </p:sp>
    </p:spTree>
    <p:extLst>
      <p:ext uri="{BB962C8B-B14F-4D97-AF65-F5344CB8AC3E}">
        <p14:creationId xmlns:p14="http://schemas.microsoft.com/office/powerpoint/2010/main" xmlns="" val="203614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Útok hrubou silou proti AES s 256bitovým klíčem by vyžadoval 2</a:t>
            </a:r>
            <a:r>
              <a:rPr lang="cs-CZ" baseline="30000" dirty="0" smtClean="0"/>
              <a:t>200</a:t>
            </a:r>
            <a:r>
              <a:rPr lang="cs-CZ" dirty="0" smtClean="0"/>
              <a:t> operací, celkový výpočet by tedy trval mnohem déle než je celkové stáří celého vesmíru.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Asymetrické 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Použití 1</a:t>
            </a:r>
            <a:r>
              <a:rPr lang="cs-CZ" dirty="0" smtClean="0"/>
              <a:t> — pro šifrování veřejný klíč příjemce, pro dešifrování soukromý klíč </a:t>
            </a:r>
            <a:r>
              <a:rPr lang="cs-CZ" dirty="0" smtClean="0"/>
              <a:t>příjemce </a:t>
            </a:r>
            <a:br>
              <a:rPr lang="cs-CZ" dirty="0" smtClean="0"/>
            </a:br>
            <a:r>
              <a:rPr lang="cs-CZ" b="1" dirty="0" smtClean="0"/>
              <a:t>Zprávu </a:t>
            </a:r>
            <a:r>
              <a:rPr lang="cs-CZ" b="1" dirty="0" smtClean="0"/>
              <a:t>přečte JEN oprávněný příjemce </a:t>
            </a:r>
          </a:p>
          <a:p>
            <a:r>
              <a:rPr lang="cs-CZ" u="sng" dirty="0" smtClean="0"/>
              <a:t>Použití </a:t>
            </a:r>
            <a:r>
              <a:rPr lang="cs-CZ" u="sng" dirty="0" smtClean="0"/>
              <a:t>2 </a:t>
            </a:r>
            <a:r>
              <a:rPr lang="cs-CZ" dirty="0" smtClean="0"/>
              <a:t>— pro šifrování soukromý klíč odesílatele, pro dešifrování veřejný klíč </a:t>
            </a:r>
            <a:r>
              <a:rPr lang="cs-CZ" dirty="0" smtClean="0"/>
              <a:t>odesílatele</a:t>
            </a:r>
            <a:br>
              <a:rPr lang="cs-CZ" dirty="0" smtClean="0"/>
            </a:br>
            <a:r>
              <a:rPr lang="cs-CZ" b="1" dirty="0" smtClean="0"/>
              <a:t>Příjemce </a:t>
            </a:r>
            <a:r>
              <a:rPr lang="cs-CZ" b="1" dirty="0" smtClean="0"/>
              <a:t>dokazuje identitu odesílatele </a:t>
            </a:r>
            <a:r>
              <a:rPr lang="cs-CZ" dirty="0" smtClean="0"/>
              <a:t>(např. elektronický podpis…)</a:t>
            </a:r>
            <a:r>
              <a:rPr lang="cs-CZ" b="1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Asymetrické šifrování</a:t>
            </a:r>
          </a:p>
          <a:p>
            <a:r>
              <a:rPr lang="cs-CZ" dirty="0" smtClean="0"/>
              <a:t>Veřejný a privátní klíč</a:t>
            </a:r>
          </a:p>
          <a:p>
            <a:r>
              <a:rPr lang="cs-CZ" dirty="0">
                <a:hlinkClick r:id="rId2"/>
              </a:rPr>
              <a:t>http://www.cleverandsmart.cz/zaklady-kryptografie-pro-manazery-rsa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2084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PGP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Pretty</a:t>
            </a:r>
            <a:r>
              <a:rPr lang="cs-CZ" b="1" dirty="0" smtClean="0"/>
              <a:t> </a:t>
            </a:r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Privacy</a:t>
            </a:r>
            <a:r>
              <a:rPr lang="cs-CZ" dirty="0" smtClean="0"/>
              <a:t>, 1991</a:t>
            </a:r>
            <a:r>
              <a:rPr lang="cs-CZ" b="1" dirty="0" smtClean="0"/>
              <a:t> </a:t>
            </a:r>
          </a:p>
          <a:p>
            <a:r>
              <a:rPr lang="cs-CZ" dirty="0" smtClean="0"/>
              <a:t>Založeno na RSA, digitální podpis, kombinace symetrického a asymetrického šifrování</a:t>
            </a:r>
          </a:p>
          <a:p>
            <a:r>
              <a:rPr lang="cs-CZ" dirty="0" smtClean="0"/>
              <a:t>Internetový standard </a:t>
            </a:r>
            <a:r>
              <a:rPr lang="cs-CZ" dirty="0" err="1" smtClean="0"/>
              <a:t>OpenPGP</a:t>
            </a:r>
            <a:endParaRPr lang="cs-CZ" dirty="0" smtClean="0"/>
          </a:p>
          <a:p>
            <a:r>
              <a:rPr lang="cs-CZ" dirty="0" err="1" smtClean="0"/>
              <a:t>GnuPGP</a:t>
            </a:r>
            <a:r>
              <a:rPr lang="cs-CZ" dirty="0" smtClean="0"/>
              <a:t> - Linux</a:t>
            </a:r>
          </a:p>
          <a:p>
            <a:r>
              <a:rPr lang="cs-CZ" dirty="0" err="1" smtClean="0"/>
              <a:t>Message</a:t>
            </a:r>
            <a:r>
              <a:rPr lang="cs-CZ" dirty="0" smtClean="0"/>
              <a:t> digest – zajištění autenticity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pgpi.org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Útok hrubou silou (</a:t>
            </a:r>
            <a:r>
              <a:rPr lang="cs-CZ" dirty="0" err="1" smtClean="0"/>
              <a:t>Bruce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Nejuniverzálnější</a:t>
            </a:r>
          </a:p>
          <a:p>
            <a:pPr lvl="1"/>
            <a:r>
              <a:rPr lang="cs-CZ" dirty="0" smtClean="0"/>
              <a:t>Jsou zkoušeny všechny možné kombinace</a:t>
            </a:r>
          </a:p>
          <a:p>
            <a:pPr lvl="1"/>
            <a:r>
              <a:rPr lang="cs-CZ" dirty="0" smtClean="0"/>
              <a:t>MIPS – milion operací za sekundu</a:t>
            </a:r>
          </a:p>
          <a:p>
            <a:pPr lvl="2"/>
            <a:r>
              <a:rPr lang="cs-CZ" dirty="0" smtClean="0"/>
              <a:t>8 bit klíč – 256 </a:t>
            </a:r>
            <a:r>
              <a:rPr lang="cs-CZ" dirty="0" err="1" smtClean="0"/>
              <a:t>ms</a:t>
            </a:r>
            <a:r>
              <a:rPr lang="cs-CZ" dirty="0" smtClean="0"/>
              <a:t> při rychlosti 1 MIPS</a:t>
            </a:r>
          </a:p>
          <a:p>
            <a:pPr lvl="2"/>
            <a:r>
              <a:rPr lang="cs-CZ" dirty="0" smtClean="0"/>
              <a:t>128 b klíč – 5.10</a:t>
            </a:r>
            <a:r>
              <a:rPr lang="cs-CZ" baseline="30000" dirty="0" smtClean="0"/>
              <a:t>24</a:t>
            </a:r>
            <a:r>
              <a:rPr lang="cs-CZ" dirty="0" smtClean="0"/>
              <a:t> let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Luštění se znalostí šifrovaného textu (</a:t>
            </a:r>
            <a:r>
              <a:rPr lang="cs-CZ" dirty="0" err="1" smtClean="0"/>
              <a:t>Cipher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r>
              <a:rPr lang="cs-CZ" dirty="0" smtClean="0"/>
              <a:t>Luštění se znalostí otevřeného textu (</a:t>
            </a:r>
            <a:r>
              <a:rPr lang="cs-CZ" dirty="0" err="1" smtClean="0"/>
              <a:t>Known</a:t>
            </a:r>
            <a:r>
              <a:rPr lang="cs-CZ" dirty="0" smtClean="0"/>
              <a:t> </a:t>
            </a:r>
            <a:r>
              <a:rPr lang="cs-CZ" dirty="0" err="1" smtClean="0"/>
              <a:t>Plaintext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r>
              <a:rPr lang="cs-CZ" dirty="0" smtClean="0"/>
              <a:t>Luštění se znalostí vybraných otevřených textů (</a:t>
            </a:r>
            <a:r>
              <a:rPr lang="cs-CZ" dirty="0" err="1" smtClean="0"/>
              <a:t>Chosen</a:t>
            </a:r>
            <a:r>
              <a:rPr lang="cs-CZ" dirty="0" smtClean="0"/>
              <a:t> </a:t>
            </a:r>
            <a:r>
              <a:rPr lang="cs-CZ" dirty="0" err="1" smtClean="0"/>
              <a:t>Plaintext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r>
              <a:rPr lang="cs-CZ" dirty="0" smtClean="0"/>
              <a:t>Luštění se znalostí vybraných šifrovaných textů</a:t>
            </a:r>
          </a:p>
          <a:p>
            <a:r>
              <a:rPr lang="cs-CZ" dirty="0" smtClean="0"/>
              <a:t>Luštění pomocí kompromitace uživatelů</a:t>
            </a:r>
          </a:p>
          <a:p>
            <a:r>
              <a:rPr lang="cs-CZ" dirty="0" err="1" smtClean="0"/>
              <a:t>Timing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PKI</a:t>
            </a:r>
            <a:r>
              <a:rPr lang="cs-CZ" dirty="0" smtClean="0"/>
              <a:t> (</a:t>
            </a:r>
            <a:r>
              <a:rPr lang="cs-CZ" b="1" dirty="0" smtClean="0"/>
              <a:t>Public </a:t>
            </a:r>
            <a:r>
              <a:rPr lang="cs-CZ" b="1" dirty="0" err="1" smtClean="0"/>
              <a:t>Key</a:t>
            </a:r>
            <a:r>
              <a:rPr lang="cs-CZ" b="1" dirty="0" smtClean="0"/>
              <a:t> </a:t>
            </a:r>
            <a:r>
              <a:rPr lang="cs-CZ" b="1" dirty="0" err="1" smtClean="0"/>
              <a:t>Infrastructure</a:t>
            </a:r>
            <a:r>
              <a:rPr lang="cs-CZ" dirty="0" smtClean="0"/>
              <a:t>) - infrastruktura správy a distribuce veřejných klíčů z asymetrické kryptografie.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zahrnuje PKI?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digitální certifikáty</a:t>
            </a:r>
          </a:p>
          <a:p>
            <a:r>
              <a:rPr lang="cs-CZ" dirty="0" smtClean="0"/>
              <a:t>šifrovací klíče</a:t>
            </a:r>
          </a:p>
          <a:p>
            <a:r>
              <a:rPr lang="cs-CZ" dirty="0" smtClean="0"/>
              <a:t>asymetrická kryptografie</a:t>
            </a:r>
          </a:p>
          <a:p>
            <a:r>
              <a:rPr lang="cs-CZ" dirty="0" smtClean="0"/>
              <a:t>certifikační autorita</a:t>
            </a:r>
          </a:p>
          <a:p>
            <a:r>
              <a:rPr lang="cs-CZ" dirty="0" smtClean="0"/>
              <a:t>bezpečností architektura sítě</a:t>
            </a:r>
          </a:p>
          <a:p>
            <a:r>
              <a:rPr lang="cs-CZ" dirty="0" smtClean="0"/>
              <a:t>způsob bezpečného vydávání certifikátů</a:t>
            </a:r>
          </a:p>
          <a:p>
            <a:r>
              <a:rPr lang="cs-CZ" dirty="0" smtClean="0"/>
              <a:t>nástroje pro správu, obnovu a rušení certifikátů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Užití – kontrola integrity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HMAC (</a:t>
            </a:r>
            <a:r>
              <a:rPr lang="cs-CZ" dirty="0" err="1"/>
              <a:t>Keyed-hash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 </a:t>
            </a:r>
            <a:r>
              <a:rPr lang="cs-CZ" dirty="0" err="1"/>
              <a:t>Authentication</a:t>
            </a:r>
            <a:r>
              <a:rPr lang="cs-CZ" dirty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) – typ autentizačního kódu spočteného s použitím </a:t>
            </a:r>
            <a:r>
              <a:rPr lang="cs-CZ" dirty="0" err="1" smtClean="0"/>
              <a:t>hashovací</a:t>
            </a:r>
            <a:r>
              <a:rPr lang="cs-CZ" dirty="0" smtClean="0"/>
              <a:t> funkce (symetrický klíč)</a:t>
            </a:r>
          </a:p>
          <a:p>
            <a:r>
              <a:rPr lang="cs-CZ" dirty="0" smtClean="0"/>
              <a:t>Bezpečnostní hledisko – sledovat, které algoritmy již byly prolomeny a ty už nepoužívat (např. MD5, SHA-1)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9174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Navrhla Národní bezpečnostní agentura v USA (součást FIPS)</a:t>
            </a:r>
          </a:p>
          <a:p>
            <a:r>
              <a:rPr lang="cs-CZ" dirty="0" smtClean="0"/>
              <a:t>SHA-1 – otisk zprávy o velikosti 160 bitů</a:t>
            </a:r>
          </a:p>
          <a:p>
            <a:r>
              <a:rPr lang="cs-CZ" dirty="0" smtClean="0"/>
              <a:t>Používá se u SSH, SSL, </a:t>
            </a:r>
            <a:r>
              <a:rPr lang="cs-CZ" dirty="0" err="1" smtClean="0"/>
              <a:t>Ipsec</a:t>
            </a:r>
            <a:r>
              <a:rPr lang="cs-CZ" dirty="0" smtClean="0"/>
              <a:t> atd.</a:t>
            </a:r>
          </a:p>
          <a:p>
            <a:r>
              <a:rPr lang="cs-CZ" smtClean="0"/>
              <a:t>2001 – SHA-2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Šifrování a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obou případech transformace informace z jedné podoby do druhé</a:t>
            </a:r>
          </a:p>
          <a:p>
            <a:r>
              <a:rPr lang="cs-CZ" dirty="0" smtClean="0"/>
              <a:t>Šifrování</a:t>
            </a:r>
          </a:p>
          <a:p>
            <a:r>
              <a:rPr lang="cs-CZ" dirty="0" smtClean="0"/>
              <a:t>Kódování – nevyužívá utajované informace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šifer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Symetrická </a:t>
            </a:r>
          </a:p>
          <a:p>
            <a:pPr lvl="2"/>
            <a:r>
              <a:rPr lang="cs-CZ" dirty="0" smtClean="0"/>
              <a:t>Proudové šifry (</a:t>
            </a:r>
            <a:r>
              <a:rPr lang="cs-CZ" dirty="0" err="1" smtClean="0"/>
              <a:t>Fish</a:t>
            </a:r>
            <a:r>
              <a:rPr lang="cs-CZ" dirty="0" smtClean="0"/>
              <a:t>, RC4, …)</a:t>
            </a:r>
          </a:p>
          <a:p>
            <a:pPr lvl="2"/>
            <a:r>
              <a:rPr lang="cs-CZ" dirty="0" smtClean="0"/>
              <a:t>Blokové šifry (AES, DES, …)</a:t>
            </a:r>
          </a:p>
          <a:p>
            <a:pPr lvl="1">
              <a:buNone/>
            </a:pPr>
            <a:r>
              <a:rPr lang="cs-CZ" dirty="0" smtClean="0"/>
              <a:t>Používá k šifrování i dešifrování jediný klíč – privátní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Asymetrická</a:t>
            </a:r>
          </a:p>
          <a:p>
            <a:pPr marL="342900" lvl="1" indent="-342900">
              <a:buNone/>
            </a:pPr>
            <a:r>
              <a:rPr lang="cs-CZ" dirty="0" smtClean="0"/>
              <a:t>	Používá privátní a veřejný klíč.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Symetrické šifry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Proudové šifry</a:t>
            </a:r>
            <a:r>
              <a:rPr lang="cs-CZ" dirty="0" smtClean="0"/>
              <a:t> - jde o šifrování založené na bázi symetrického. Toto šifrování probíhá pomocí šifrovacího klíče postupně bit po bitu, tedy každý bit je zvláště zašifrován, a při dešifraci, je opět každý bit rozšifrován a následně složen do výchozí podoby – například souboru s dokumentem.</a:t>
            </a:r>
          </a:p>
          <a:p>
            <a:pPr>
              <a:buNone/>
            </a:pPr>
            <a:r>
              <a:rPr lang="cs-CZ" b="1" dirty="0" smtClean="0"/>
              <a:t>Blokové šifry</a:t>
            </a:r>
            <a:r>
              <a:rPr lang="cs-CZ" dirty="0" smtClean="0"/>
              <a:t> - jde o rozšířenější šifrování, které výchozí bitový sled rozdělí na bitová „slova“ a ty poté vhodně doplní bitovou šifrou, tak aby všechna slova měla shodnou velikost. V poslední době se nejvíce používá šifrování 64 bitů 128 bitů, a již se začaly objevovat služby, které vyžadují šifrování pomocí 256 bitů.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1390</Words>
  <Application>Microsoft Office PowerPoint</Application>
  <PresentationFormat>Předvádění na obrazovce (4:3)</PresentationFormat>
  <Paragraphs>230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 sady Office</vt:lpstr>
      <vt:lpstr>BIS Kryptografie</vt:lpstr>
      <vt:lpstr>Kryptologie a kryptografie</vt:lpstr>
      <vt:lpstr>Šifrování</vt:lpstr>
      <vt:lpstr>Hash</vt:lpstr>
      <vt:lpstr>Hash</vt:lpstr>
      <vt:lpstr>SHA</vt:lpstr>
      <vt:lpstr>Šifrování a kódování</vt:lpstr>
      <vt:lpstr>Typy šifer</vt:lpstr>
      <vt:lpstr>Symetrické šifry</vt:lpstr>
      <vt:lpstr>Asymetrické šifry</vt:lpstr>
      <vt:lpstr>Shrnutí</vt:lpstr>
      <vt:lpstr>Výhody a nevýhody asynchronního šifrování</vt:lpstr>
      <vt:lpstr>Digitální (elektronický) podpis</vt:lpstr>
      <vt:lpstr>Certifikační autorita</vt:lpstr>
      <vt:lpstr>Certifikát</vt:lpstr>
      <vt:lpstr>Certifikát - obsah</vt:lpstr>
      <vt:lpstr>Certifikát</vt:lpstr>
      <vt:lpstr>Třídy certifikátů</vt:lpstr>
      <vt:lpstr>Systémový certifikát</vt:lpstr>
      <vt:lpstr>Certifikát - bezpečnost</vt:lpstr>
      <vt:lpstr>FIPS</vt:lpstr>
      <vt:lpstr>Common Criteria</vt:lpstr>
      <vt:lpstr>Historie kryptografie</vt:lpstr>
      <vt:lpstr>Cézarova šifra - substituce</vt:lpstr>
      <vt:lpstr>Historie kryptografie</vt:lpstr>
      <vt:lpstr>Vernamova šifra</vt:lpstr>
      <vt:lpstr>Historie kryptografie</vt:lpstr>
      <vt:lpstr>Enigma</vt:lpstr>
      <vt:lpstr>Enigma</vt:lpstr>
      <vt:lpstr>Enigma</vt:lpstr>
      <vt:lpstr>Šifrování</vt:lpstr>
      <vt:lpstr>DES</vt:lpstr>
      <vt:lpstr>Blowfish</vt:lpstr>
      <vt:lpstr>Blowfish</vt:lpstr>
      <vt:lpstr>Výhody a nevýhody blowfish</vt:lpstr>
      <vt:lpstr>Využití blowfish</vt:lpstr>
      <vt:lpstr>Twofish</vt:lpstr>
      <vt:lpstr>AES</vt:lpstr>
      <vt:lpstr>Algoritmus AES</vt:lpstr>
      <vt:lpstr>AES</vt:lpstr>
      <vt:lpstr>Asymetrické šifrování</vt:lpstr>
      <vt:lpstr>RSA</vt:lpstr>
      <vt:lpstr>PGP</vt:lpstr>
      <vt:lpstr>Útoky</vt:lpstr>
      <vt:lpstr>Útok</vt:lpstr>
      <vt:lpstr>PKI</vt:lpstr>
      <vt:lpstr>Co zahrnuje PKI?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Roman Danel</cp:lastModifiedBy>
  <cp:revision>53</cp:revision>
  <dcterms:created xsi:type="dcterms:W3CDTF">2014-09-29T22:55:34Z</dcterms:created>
  <dcterms:modified xsi:type="dcterms:W3CDTF">2014-12-06T22:07:15Z</dcterms:modified>
</cp:coreProperties>
</file>