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8" r:id="rId2"/>
    <p:sldId id="268" r:id="rId3"/>
    <p:sldId id="281" r:id="rId4"/>
    <p:sldId id="263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323" r:id="rId13"/>
    <p:sldId id="278" r:id="rId14"/>
    <p:sldId id="279" r:id="rId15"/>
    <p:sldId id="280" r:id="rId16"/>
    <p:sldId id="282" r:id="rId17"/>
    <p:sldId id="283" r:id="rId18"/>
    <p:sldId id="284" r:id="rId19"/>
    <p:sldId id="285" r:id="rId20"/>
    <p:sldId id="286" r:id="rId21"/>
    <p:sldId id="301" r:id="rId22"/>
    <p:sldId id="302" r:id="rId23"/>
    <p:sldId id="303" r:id="rId24"/>
    <p:sldId id="304" r:id="rId25"/>
    <p:sldId id="305" r:id="rId26"/>
    <p:sldId id="306" r:id="rId27"/>
    <p:sldId id="288" r:id="rId28"/>
    <p:sldId id="287" r:id="rId29"/>
    <p:sldId id="289" r:id="rId30"/>
    <p:sldId id="290" r:id="rId31"/>
    <p:sldId id="292" r:id="rId32"/>
    <p:sldId id="294" r:id="rId33"/>
    <p:sldId id="295" r:id="rId34"/>
    <p:sldId id="293" r:id="rId35"/>
    <p:sldId id="312" r:id="rId36"/>
    <p:sldId id="313" r:id="rId37"/>
    <p:sldId id="316" r:id="rId38"/>
    <p:sldId id="318" r:id="rId39"/>
    <p:sldId id="319" r:id="rId40"/>
    <p:sldId id="321" r:id="rId41"/>
    <p:sldId id="314" r:id="rId42"/>
    <p:sldId id="320" r:id="rId43"/>
    <p:sldId id="311" r:id="rId44"/>
    <p:sldId id="322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699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917F00F-0CBE-4DC6-99A5-EEC25ED88DD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2367776-917A-4474-84F8-19546EAD0E35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436A738B-B61E-4736-9123-70A631CB622E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00CB573-DAAC-465D-8F07-F0AA1B61A0E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Source:</a:t>
            </a:r>
            <a:r>
              <a:rPr lang="pl-PL" baseline="0" dirty="0" smtClean="0"/>
              <a:t> Microsoft MSDN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2E7C5-D290-4301-8172-6EC2AD9DFB5B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securit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backuprestore.com/logship2005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err="1" smtClean="0">
                <a:solidFill>
                  <a:srgbClr val="00B0F0"/>
                </a:solidFill>
              </a:rPr>
              <a:t>Database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Security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SQL injection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$dotaz = "select * from clanky where </a:t>
            </a:r>
            <a:r>
              <a:rPr lang="cs-CZ" sz="240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id = '$_GET["id"]'"; </a:t>
            </a:r>
            <a:r>
              <a:rPr lang="en-US" smtClean="0"/>
              <a:t> </a:t>
            </a: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z="2400" smtClean="0">
                <a:latin typeface="Courier New" pitchFamily="49" charset="0"/>
                <a:cs typeface="Courier New" pitchFamily="49" charset="0"/>
              </a:rPr>
              <a:t>Clanek.php?id=1 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Test zabezpečení:</a:t>
            </a:r>
          </a:p>
          <a:p>
            <a:pPr>
              <a:buFontTx/>
              <a:buNone/>
            </a:pPr>
            <a:r>
              <a:rPr lang="cs-CZ" sz="2400" smtClean="0">
                <a:latin typeface="Courier New" pitchFamily="49" charset="0"/>
                <a:cs typeface="Courier New" pitchFamily="49" charset="0"/>
              </a:rPr>
              <a:t>clanek.php?id=1 and 1=1 /*</a:t>
            </a:r>
            <a:r>
              <a:rPr lang="cs-CZ" smtClean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SQL injection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Jestliže test projde, projde i toto: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clanek.php?id=1 and truncate table clanky/*</a:t>
            </a:r>
            <a:r>
              <a:rPr lang="en-US" smtClean="0"/>
              <a:t>  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Prostředky pro </a:t>
            </a:r>
            <a:r>
              <a:rPr lang="cs-CZ" dirty="0" err="1" smtClean="0"/>
              <a:t>hacking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SQLScanner</a:t>
            </a:r>
            <a:r>
              <a:rPr lang="cs-CZ" b="1" dirty="0" smtClean="0"/>
              <a:t> </a:t>
            </a:r>
            <a:r>
              <a:rPr lang="cs-CZ" dirty="0" smtClean="0"/>
              <a:t>– zjišťuje konta </a:t>
            </a:r>
            <a:r>
              <a:rPr lang="cs-CZ" dirty="0" err="1" smtClean="0"/>
              <a:t>sa</a:t>
            </a:r>
            <a:r>
              <a:rPr lang="cs-CZ" dirty="0" smtClean="0"/>
              <a:t>, </a:t>
            </a:r>
            <a:r>
              <a:rPr lang="cs-CZ" dirty="0" err="1" smtClean="0"/>
              <a:t>probe</a:t>
            </a:r>
            <a:endParaRPr lang="cs-CZ" dirty="0" smtClean="0"/>
          </a:p>
          <a:p>
            <a:pPr lvl="1"/>
            <a:r>
              <a:rPr lang="cs-CZ" b="1" dirty="0" smtClean="0">
                <a:hlinkClick r:id="rId2" tooltip="http://www.sqlsecurity.com"/>
              </a:rPr>
              <a:t>http://www.</a:t>
            </a:r>
            <a:r>
              <a:rPr lang="cs-CZ" b="1" dirty="0" err="1" smtClean="0">
                <a:hlinkClick r:id="rId2" tooltip="http://www.sqlsecurity.com"/>
              </a:rPr>
              <a:t>sqlsecurity.com</a:t>
            </a:r>
            <a:endParaRPr lang="cs-CZ" b="1" dirty="0" smtClean="0"/>
          </a:p>
          <a:p>
            <a:r>
              <a:rPr lang="cs-CZ" b="1" dirty="0" smtClean="0"/>
              <a:t>SQLPing2</a:t>
            </a:r>
            <a:r>
              <a:rPr lang="cs-CZ" dirty="0" smtClean="0"/>
              <a:t> – slovníkový útok, součást SQL </a:t>
            </a:r>
            <a:r>
              <a:rPr lang="cs-CZ" dirty="0" err="1" smtClean="0"/>
              <a:t>Tools</a:t>
            </a:r>
            <a:endParaRPr lang="cs-CZ" b="1" dirty="0" smtClean="0"/>
          </a:p>
          <a:p>
            <a:r>
              <a:rPr lang="cs-CZ" b="1" dirty="0" err="1" smtClean="0"/>
              <a:t>ForceSQL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 dat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Zálohování</a:t>
            </a:r>
            <a:r>
              <a:rPr lang="cs-CZ" smtClean="0"/>
              <a:t> – důraz na rychlou obnovu v případě havárie</a:t>
            </a:r>
          </a:p>
          <a:p>
            <a:r>
              <a:rPr lang="cs-CZ" b="1" smtClean="0"/>
              <a:t>Archivace</a:t>
            </a:r>
            <a:r>
              <a:rPr lang="cs-CZ" smtClean="0"/>
              <a:t> – důraz na dlouhodobé uchování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Zálohovací média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CD, DVD</a:t>
            </a:r>
          </a:p>
          <a:p>
            <a:r>
              <a:rPr lang="cs-CZ" smtClean="0"/>
              <a:t>Disky</a:t>
            </a:r>
          </a:p>
          <a:p>
            <a:r>
              <a:rPr lang="cs-CZ" smtClean="0"/>
              <a:t>Pásky</a:t>
            </a:r>
          </a:p>
          <a:p>
            <a:r>
              <a:rPr lang="cs-CZ" smtClean="0"/>
              <a:t>USB – nevhodné, statická elektřina</a:t>
            </a:r>
          </a:p>
          <a:p>
            <a:r>
              <a:rPr lang="cs-CZ" smtClean="0"/>
              <a:t>NAS</a:t>
            </a:r>
          </a:p>
          <a:p>
            <a:r>
              <a:rPr lang="cs-CZ" smtClean="0"/>
              <a:t>FTP server</a:t>
            </a:r>
          </a:p>
          <a:p>
            <a:r>
              <a:rPr lang="cs-CZ" smtClean="0"/>
              <a:t>On-line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Zálohovací strategie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Rozpor mezi požadavky na obnovu a použité zálohovací médium</a:t>
            </a:r>
          </a:p>
          <a:p>
            <a:r>
              <a:rPr lang="cs-CZ" smtClean="0"/>
              <a:t>Automatizace zálohování (eliminace lidského činitele)</a:t>
            </a:r>
          </a:p>
          <a:p>
            <a:r>
              <a:rPr lang="cs-CZ" smtClean="0"/>
              <a:t>Kontrola záloh (nejsou vadné sektory na disku?)</a:t>
            </a:r>
          </a:p>
          <a:p>
            <a:r>
              <a:rPr lang="cs-CZ" smtClean="0"/>
              <a:t>Kontrola mechanismu obnovy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databází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utajení</a:t>
            </a:r>
          </a:p>
          <a:p>
            <a:r>
              <a:rPr lang="cs-CZ" dirty="0" smtClean="0"/>
              <a:t>Zajištění integrity</a:t>
            </a:r>
          </a:p>
          <a:p>
            <a:r>
              <a:rPr lang="cs-CZ" smtClean="0"/>
              <a:t>Dostupnost systému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Availability</a:t>
            </a:r>
            <a:r>
              <a:rPr lang="cs-CZ" dirty="0" smtClean="0"/>
              <a:t> - dostupnost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needs to be available at all necessary times</a:t>
            </a:r>
          </a:p>
          <a:p>
            <a:pPr eaLnBrk="1" hangingPunct="1"/>
            <a:r>
              <a:rPr lang="en-US" smtClean="0"/>
              <a:t>Data needs to be available to only the appropriate users</a:t>
            </a:r>
          </a:p>
          <a:p>
            <a:pPr eaLnBrk="1" hangingPunct="1"/>
            <a:r>
              <a:rPr lang="en-US" smtClean="0"/>
              <a:t>Need to be able to track who has access to and who has accessed what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Authenticity</a:t>
            </a:r>
            <a:r>
              <a:rPr lang="cs-CZ" dirty="0" smtClean="0"/>
              <a:t> - pravost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to ensure that the data has been edited by an authorized source</a:t>
            </a:r>
          </a:p>
          <a:p>
            <a:pPr eaLnBrk="1" hangingPunct="1"/>
            <a:r>
              <a:rPr lang="en-US" smtClean="0"/>
              <a:t>Need to confirm that users accessing the system are who they say they are</a:t>
            </a:r>
          </a:p>
          <a:p>
            <a:pPr eaLnBrk="1" hangingPunct="1"/>
            <a:r>
              <a:rPr lang="en-US" smtClean="0"/>
              <a:t>Need to verify that all report requests are from authorized users</a:t>
            </a:r>
          </a:p>
          <a:p>
            <a:pPr eaLnBrk="1" hangingPunct="1"/>
            <a:r>
              <a:rPr lang="en-US" smtClean="0"/>
              <a:t>Need to verify that any outbound data is going to the expected 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Integrity</a:t>
            </a:r>
            <a:r>
              <a:rPr lang="cs-CZ" dirty="0" smtClean="0"/>
              <a:t> - integrita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Need to verify that any external data has the correct formatting and other metadata</a:t>
            </a:r>
          </a:p>
          <a:p>
            <a:pPr eaLnBrk="1" hangingPunct="1"/>
            <a:r>
              <a:rPr lang="en-US" dirty="0" smtClean="0"/>
              <a:t>Need to verify that all input data is accurate and verifiable</a:t>
            </a:r>
          </a:p>
          <a:p>
            <a:pPr eaLnBrk="1" hangingPunct="1"/>
            <a:r>
              <a:rPr lang="en-US" dirty="0" smtClean="0"/>
              <a:t>Need to ensure that data is following the correct work flow rules for your institution/corporation</a:t>
            </a:r>
          </a:p>
          <a:p>
            <a:pPr eaLnBrk="1" hangingPunct="1"/>
            <a:r>
              <a:rPr lang="en-US" dirty="0" smtClean="0"/>
              <a:t>Need to be able to report on all data changes and who authored them to ensure compliance with corporate rules and privacy laws.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problémy v SŘBD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 integrita – odolnost vůči výpadkům</a:t>
            </a:r>
          </a:p>
          <a:p>
            <a:r>
              <a:rPr lang="cs-CZ" dirty="0" smtClean="0"/>
              <a:t>Logická integrita – struktura</a:t>
            </a:r>
          </a:p>
          <a:p>
            <a:r>
              <a:rPr lang="cs-CZ" dirty="0" smtClean="0"/>
              <a:t>Elementární integrita – korektní data</a:t>
            </a:r>
          </a:p>
          <a:p>
            <a:r>
              <a:rPr lang="cs-CZ" dirty="0" err="1" smtClean="0"/>
              <a:t>Auditabilita</a:t>
            </a:r>
            <a:r>
              <a:rPr lang="cs-CZ" dirty="0" smtClean="0"/>
              <a:t> – sledování kdo a jak něco zaznamenal</a:t>
            </a:r>
          </a:p>
          <a:p>
            <a:r>
              <a:rPr lang="cs-CZ" dirty="0" smtClean="0"/>
              <a:t>Autentizace</a:t>
            </a:r>
          </a:p>
          <a:p>
            <a:r>
              <a:rPr lang="cs-CZ" dirty="0" smtClean="0"/>
              <a:t>Dostupnost (</a:t>
            </a:r>
            <a:r>
              <a:rPr lang="cs-CZ" dirty="0" err="1" smtClean="0"/>
              <a:t>availability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Confidentiality</a:t>
            </a:r>
            <a:r>
              <a:rPr lang="cs-CZ" dirty="0" smtClean="0"/>
              <a:t> - důvěrnost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Need to ensure that confidential data is only available to correct people</a:t>
            </a:r>
          </a:p>
          <a:p>
            <a:pPr eaLnBrk="1" hangingPunct="1"/>
            <a:r>
              <a:rPr lang="en-US" dirty="0" smtClean="0"/>
              <a:t>Need to ensure that entire database is security from external and internal system breaches</a:t>
            </a:r>
          </a:p>
          <a:p>
            <a:pPr eaLnBrk="1" hangingPunct="1"/>
            <a:r>
              <a:rPr lang="en-US" dirty="0" smtClean="0"/>
              <a:t>Need to provide for reporting on who has accessed what data and what they have done with it</a:t>
            </a:r>
          </a:p>
          <a:p>
            <a:pPr eaLnBrk="1" hangingPunct="1"/>
            <a:r>
              <a:rPr lang="en-US" dirty="0" smtClean="0"/>
              <a:t>Mission critical and Legal sensitive data must be highly security at the potential risk of lost business and litigation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inference (odvození)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Zabránit nepřímému odhalení na základě neoprávněného čtení dat</a:t>
            </a:r>
          </a:p>
          <a:p>
            <a:pPr lvl="1"/>
            <a:r>
              <a:rPr lang="cs-CZ" dirty="0" err="1" smtClean="0"/>
              <a:t>Sebevztažná</a:t>
            </a:r>
            <a:r>
              <a:rPr lang="cs-CZ" dirty="0" smtClean="0"/>
              <a:t> data – pro načtení dat X potřebujeme data Y</a:t>
            </a:r>
          </a:p>
          <a:p>
            <a:pPr lvl="1"/>
            <a:r>
              <a:rPr lang="cs-CZ" dirty="0" smtClean="0"/>
              <a:t>Chybějící data – </a:t>
            </a:r>
            <a:r>
              <a:rPr lang="cs-CZ" dirty="0" err="1" smtClean="0"/>
              <a:t>null</a:t>
            </a:r>
            <a:r>
              <a:rPr lang="cs-CZ" dirty="0" smtClean="0"/>
              <a:t> hodnoty</a:t>
            </a:r>
          </a:p>
          <a:p>
            <a:pPr lvl="1"/>
            <a:r>
              <a:rPr lang="cs-CZ" dirty="0" smtClean="0"/>
              <a:t>Statistické odvození – je viditelný zdroj</a:t>
            </a:r>
          </a:p>
          <a:p>
            <a:r>
              <a:rPr lang="cs-CZ" dirty="0" smtClean="0"/>
              <a:t>Obrana:</a:t>
            </a:r>
          </a:p>
          <a:p>
            <a:pPr lvl="1"/>
            <a:r>
              <a:rPr lang="cs-CZ" dirty="0" smtClean="0"/>
              <a:t>Kontrola dotazů</a:t>
            </a:r>
          </a:p>
          <a:p>
            <a:pPr lvl="1"/>
            <a:r>
              <a:rPr lang="cs-CZ" dirty="0" smtClean="0"/>
              <a:t>Rozrušení dat (neposkytují se konkrétní data)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41149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přístupů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Množina přístupových politik a pravidel</a:t>
            </a:r>
          </a:p>
          <a:p>
            <a:r>
              <a:rPr lang="cs-CZ" dirty="0" smtClean="0"/>
              <a:t>Množina kontrolních procedur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70439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Maticový přístupový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OS i databáze</a:t>
            </a:r>
          </a:p>
          <a:p>
            <a:r>
              <a:rPr lang="cs-CZ" dirty="0" smtClean="0"/>
              <a:t>1976</a:t>
            </a:r>
          </a:p>
          <a:p>
            <a:r>
              <a:rPr lang="cs-CZ" dirty="0" smtClean="0"/>
              <a:t>Přístupová práva: </a:t>
            </a:r>
            <a:r>
              <a:rPr lang="cs-CZ" dirty="0" err="1" smtClean="0"/>
              <a:t>read</a:t>
            </a:r>
            <a:r>
              <a:rPr lang="cs-CZ" dirty="0" smtClean="0"/>
              <a:t>, </a:t>
            </a:r>
            <a:r>
              <a:rPr lang="cs-CZ" dirty="0" err="1" smtClean="0"/>
              <a:t>write</a:t>
            </a:r>
            <a:r>
              <a:rPr lang="cs-CZ" dirty="0" smtClean="0"/>
              <a:t>, </a:t>
            </a:r>
            <a:r>
              <a:rPr lang="cs-CZ" dirty="0" err="1" smtClean="0"/>
              <a:t>execute</a:t>
            </a:r>
            <a:endParaRPr lang="cs-CZ" dirty="0" smtClean="0"/>
          </a:p>
          <a:p>
            <a:r>
              <a:rPr lang="cs-CZ" dirty="0" smtClean="0"/>
              <a:t>Administrace autorizace: vlastník objektu, dědění</a:t>
            </a:r>
          </a:p>
          <a:p>
            <a:r>
              <a:rPr lang="cs-CZ" dirty="0" smtClean="0"/>
              <a:t>Matice práv na objekt</a:t>
            </a:r>
          </a:p>
          <a:p>
            <a:r>
              <a:rPr lang="cs-CZ" dirty="0" smtClean="0"/>
              <a:t>Modifikace: Bell-la </a:t>
            </a:r>
            <a:r>
              <a:rPr lang="cs-CZ" dirty="0" err="1" smtClean="0"/>
              <a:t>Padula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79405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přístupů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Založená na rolích (Role-</a:t>
            </a:r>
            <a:r>
              <a:rPr lang="cs-CZ" dirty="0" err="1" smtClean="0"/>
              <a:t>Based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Založena na úlohách (</a:t>
            </a:r>
            <a:r>
              <a:rPr lang="cs-CZ" dirty="0" err="1" smtClean="0"/>
              <a:t>Task-Based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6953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fit.vutbr.cz/~cvrcek/prj/Image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-801"/>
            <a:ext cx="8372475" cy="6848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7535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zranitelnosti databází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Přílišná složitost podnikových IS</a:t>
            </a:r>
          </a:p>
          <a:p>
            <a:r>
              <a:rPr lang="cs-CZ" dirty="0" smtClean="0"/>
              <a:t>Rozsáhlé implementační projekty – nejsou v souladu </a:t>
            </a:r>
            <a:r>
              <a:rPr lang="cs-CZ" smtClean="0"/>
              <a:t>s předpisy/standardy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91668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Pravděpodobnost, že systém poskytuje požadované funkce za určených podmínek a v daném časovém okamžiku.</a:t>
            </a:r>
          </a:p>
          <a:p>
            <a:r>
              <a:rPr lang="cs-CZ" dirty="0" err="1" smtClean="0"/>
              <a:t>Harward</a:t>
            </a:r>
            <a:r>
              <a:rPr lang="cs-CZ" dirty="0" smtClean="0"/>
              <a:t> 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: kategorie AEC0 – AEC5</a:t>
            </a:r>
          </a:p>
          <a:p>
            <a:r>
              <a:rPr lang="cs-CZ" dirty="0" smtClean="0"/>
              <a:t>Závisí na:</a:t>
            </a:r>
          </a:p>
          <a:p>
            <a:pPr lvl="1"/>
            <a:r>
              <a:rPr lang="cs-CZ" dirty="0" smtClean="0"/>
              <a:t>Spolehlivosti systému</a:t>
            </a:r>
          </a:p>
          <a:p>
            <a:pPr lvl="1"/>
            <a:r>
              <a:rPr lang="cs-CZ" dirty="0" smtClean="0"/>
              <a:t>Čase kdy dojde k obnovení poskytování služby po poruše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2" descr="\mathrm{Dosupnost (v~procentech)} = \left(\frac{\mathrm{Doba~dostupnosti}}{\mathrm{Doba~dostupnosti}+\mathrm{Doba~nedostupnosti}}\right) \cdot 100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4"/>
            <a:ext cx="6696744" cy="1092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MTBF - </a:t>
            </a:r>
            <a:r>
              <a:rPr lang="cs-CZ" b="1" dirty="0" err="1" smtClean="0"/>
              <a:t>Mean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Between</a:t>
            </a:r>
            <a:r>
              <a:rPr lang="cs-CZ" b="1" dirty="0" smtClean="0"/>
              <a:t> </a:t>
            </a:r>
            <a:r>
              <a:rPr lang="cs-CZ" b="1" dirty="0" err="1" smtClean="0"/>
              <a:t>Failure</a:t>
            </a:r>
            <a:endParaRPr lang="cs-CZ" b="1" dirty="0" smtClean="0"/>
          </a:p>
          <a:p>
            <a:r>
              <a:rPr lang="cs-CZ" b="1" dirty="0" smtClean="0"/>
              <a:t>MTTR - </a:t>
            </a:r>
            <a:r>
              <a:rPr lang="cs-CZ" b="1" dirty="0" err="1" smtClean="0"/>
              <a:t>Mean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to </a:t>
            </a:r>
            <a:r>
              <a:rPr lang="cs-CZ" b="1" dirty="0" err="1" smtClean="0"/>
              <a:t>Repair</a:t>
            </a:r>
            <a:r>
              <a:rPr lang="cs-CZ" dirty="0" smtClean="0"/>
              <a:t> – střední doba obnovy</a:t>
            </a:r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  <p:pic>
        <p:nvPicPr>
          <p:cNvPr id="4" name="Obrázek 1" descr="Dostupnost= \frac{MTBF}{MTBF+MTTR}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29000"/>
            <a:ext cx="5400600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 databází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zabezpečení dat v databázi proti zneužití </a:t>
            </a:r>
          </a:p>
          <a:p>
            <a:r>
              <a:rPr lang="cs-CZ" dirty="0" smtClean="0"/>
              <a:t>zabezpečování přihlašovacích informací </a:t>
            </a:r>
          </a:p>
          <a:p>
            <a:r>
              <a:rPr lang="cs-CZ" dirty="0" smtClean="0"/>
              <a:t>zabezpečení komunikace mezi aplikací a databází</a:t>
            </a:r>
          </a:p>
          <a:p>
            <a:r>
              <a:rPr lang="cs-CZ" dirty="0" smtClean="0"/>
              <a:t>zabezpečení dotazů proti SQL-</a:t>
            </a:r>
            <a:r>
              <a:rPr lang="cs-CZ" dirty="0" err="1" smtClean="0"/>
              <a:t>injection</a:t>
            </a:r>
            <a:r>
              <a:rPr lang="cs-CZ" dirty="0" smtClean="0"/>
              <a:t> </a:t>
            </a:r>
          </a:p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příčiny snížení dostupnosti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Chyby při řízení změn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Nedostatky při monitoringu složek systému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Nesprávně stanovené požadavky a kriteria při výběru dodavatelů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Nedostatky v provozních procesech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Výpadky komunikačních sítí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HADR </a:t>
            </a:r>
          </a:p>
          <a:p>
            <a:pPr algn="ctr">
              <a:buNone/>
            </a:pP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Availability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Disaster</a:t>
            </a:r>
            <a:r>
              <a:rPr lang="cs-CZ" dirty="0" smtClean="0"/>
              <a:t> </a:t>
            </a:r>
            <a:r>
              <a:rPr lang="cs-CZ" dirty="0" err="1" smtClean="0"/>
              <a:t>Recovery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Availability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397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69699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99%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3,65 dní</a:t>
                      </a:r>
                      <a:endParaRPr lang="cs-CZ" sz="3600" dirty="0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99,9%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8 hodin 45 minut 53 sekund</a:t>
                      </a:r>
                      <a:endParaRPr lang="cs-CZ" sz="3600" dirty="0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99,99999%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3,15 sekund</a:t>
                      </a:r>
                      <a:endParaRPr lang="cs-CZ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RTO – </a:t>
            </a:r>
            <a:r>
              <a:rPr lang="cs-CZ" dirty="0" err="1" smtClean="0"/>
              <a:t>Recovery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Objetive</a:t>
            </a:r>
            <a:r>
              <a:rPr lang="cs-CZ" dirty="0" smtClean="0"/>
              <a:t> – kolik máme času na opravu</a:t>
            </a:r>
          </a:p>
          <a:p>
            <a:r>
              <a:rPr lang="cs-CZ" dirty="0" smtClean="0"/>
              <a:t>RPO – </a:t>
            </a:r>
            <a:r>
              <a:rPr lang="cs-CZ" dirty="0" err="1" smtClean="0"/>
              <a:t>Recovery</a:t>
            </a:r>
            <a:r>
              <a:rPr lang="cs-CZ" dirty="0" smtClean="0"/>
              <a:t> Point </a:t>
            </a:r>
            <a:r>
              <a:rPr lang="cs-CZ" dirty="0" err="1" smtClean="0"/>
              <a:t>Objective</a:t>
            </a:r>
            <a:r>
              <a:rPr lang="cs-CZ" dirty="0" smtClean="0"/>
              <a:t> – kolik dat mohu ztratit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Technologie v SQL Serveru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 </a:t>
            </a:r>
            <a:r>
              <a:rPr lang="cs-CZ" dirty="0" err="1" smtClean="0"/>
              <a:t>shipping</a:t>
            </a:r>
            <a:endParaRPr lang="cs-CZ" dirty="0" smtClean="0"/>
          </a:p>
          <a:p>
            <a:r>
              <a:rPr lang="cs-CZ" dirty="0" smtClean="0"/>
              <a:t>Replikace</a:t>
            </a:r>
          </a:p>
          <a:p>
            <a:r>
              <a:rPr lang="cs-CZ" dirty="0" err="1" smtClean="0"/>
              <a:t>Mirroring</a:t>
            </a:r>
            <a:endParaRPr lang="cs-CZ" dirty="0" smtClean="0"/>
          </a:p>
          <a:p>
            <a:r>
              <a:rPr lang="cs-CZ" dirty="0" err="1" smtClean="0"/>
              <a:t>Always</a:t>
            </a:r>
            <a:r>
              <a:rPr lang="cs-CZ" dirty="0" smtClean="0"/>
              <a:t>-on </a:t>
            </a:r>
            <a:r>
              <a:rPr lang="cs-CZ" dirty="0" err="1" smtClean="0"/>
              <a:t>Availability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Always</a:t>
            </a:r>
            <a:r>
              <a:rPr lang="cs-CZ" dirty="0" smtClean="0"/>
              <a:t>-on </a:t>
            </a:r>
            <a:r>
              <a:rPr lang="cs-CZ" dirty="0" err="1" smtClean="0"/>
              <a:t>Failover</a:t>
            </a:r>
            <a:r>
              <a:rPr lang="cs-CZ" dirty="0" smtClean="0"/>
              <a:t> </a:t>
            </a:r>
            <a:r>
              <a:rPr lang="cs-CZ" dirty="0" err="1" smtClean="0"/>
              <a:t>Clustering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 </a:t>
            </a:r>
            <a:r>
              <a:rPr lang="cs-CZ" dirty="0" err="1" smtClean="0"/>
              <a:t>Shipping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zálohování a obnova logů</a:t>
            </a:r>
          </a:p>
          <a:p>
            <a:r>
              <a:rPr lang="cs-CZ" dirty="0" smtClean="0"/>
              <a:t>Frekvence až řádově několik minut</a:t>
            </a:r>
          </a:p>
          <a:p>
            <a:r>
              <a:rPr lang="cs-CZ" dirty="0" smtClean="0"/>
              <a:t>Neumí automatický </a:t>
            </a:r>
            <a:r>
              <a:rPr lang="cs-CZ" dirty="0" err="1" smtClean="0"/>
              <a:t>failover</a:t>
            </a:r>
            <a:endParaRPr lang="cs-CZ" dirty="0" smtClean="0"/>
          </a:p>
          <a:p>
            <a:r>
              <a:rPr lang="cs-CZ" dirty="0" smtClean="0"/>
              <a:t>S jakoukoli verzí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Log Shipping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7890" name="Picture 2" descr="http://www.sqlbackuprestore.com/overview_logship20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164" y="1196752"/>
            <a:ext cx="8599787" cy="482453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99592" y="630932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Source: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sqlbackuprestore.com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Replication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8914" name="Picture 2" descr="http://mscerts.programming4.us/image/201108/The%20Publisher,%20Distributor,%20and%20Subscriber%20Magazine%20Metapho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319165"/>
            <a:ext cx="5842620" cy="5024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Mirroring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Replikace na úrovni transakčního logu</a:t>
            </a:r>
          </a:p>
          <a:p>
            <a:r>
              <a:rPr lang="cs-CZ" dirty="0" err="1" smtClean="0"/>
              <a:t>Mirror</a:t>
            </a:r>
            <a:r>
              <a:rPr lang="cs-CZ" dirty="0" smtClean="0"/>
              <a:t> je v </a:t>
            </a:r>
            <a:r>
              <a:rPr lang="cs-CZ" dirty="0" err="1" smtClean="0"/>
              <a:t>recovery</a:t>
            </a:r>
            <a:r>
              <a:rPr lang="cs-CZ" dirty="0" smtClean="0"/>
              <a:t> </a:t>
            </a:r>
            <a:r>
              <a:rPr lang="cs-CZ" dirty="0" smtClean="0"/>
              <a:t>módu a není dostupný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Mirroring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blogs.lessthandot.com/wp-content/uploads/blogs/DataMgmt/mirr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0"/>
            <a:ext cx="5238750" cy="6457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ztráta dat </a:t>
            </a:r>
          </a:p>
          <a:p>
            <a:r>
              <a:rPr lang="cs-CZ" dirty="0" smtClean="0"/>
              <a:t>Externí </a:t>
            </a:r>
            <a:r>
              <a:rPr lang="cs-CZ" dirty="0" err="1" smtClean="0"/>
              <a:t>hacking</a:t>
            </a:r>
            <a:r>
              <a:rPr lang="cs-CZ" dirty="0" smtClean="0"/>
              <a:t> </a:t>
            </a:r>
          </a:p>
          <a:p>
            <a:r>
              <a:rPr lang="cs-CZ" dirty="0" smtClean="0"/>
              <a:t>Zabezpečení dat v případě ukradení hardware</a:t>
            </a:r>
          </a:p>
          <a:p>
            <a:r>
              <a:rPr lang="cs-CZ" dirty="0" smtClean="0"/>
              <a:t>Neschválený Administrátorský přístup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Always-on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5842" name="Picture 2" descr="http://www.actsupport.com/blog/wp-content/uploads/2013/03/clip_image0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5172075" cy="473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Always</a:t>
            </a:r>
            <a:r>
              <a:rPr lang="cs-CZ" dirty="0" smtClean="0"/>
              <a:t>-on </a:t>
            </a:r>
            <a:r>
              <a:rPr lang="cs-CZ" dirty="0" err="1" smtClean="0"/>
              <a:t>Available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 úrovni databáze</a:t>
            </a:r>
          </a:p>
          <a:p>
            <a:r>
              <a:rPr lang="cs-CZ" dirty="0" err="1" smtClean="0"/>
              <a:t>Full</a:t>
            </a:r>
            <a:r>
              <a:rPr lang="cs-CZ" dirty="0" smtClean="0"/>
              <a:t>-</a:t>
            </a:r>
            <a:r>
              <a:rPr lang="cs-CZ" dirty="0" err="1" smtClean="0"/>
              <a:t>recovery</a:t>
            </a:r>
            <a:r>
              <a:rPr lang="cs-CZ" dirty="0" smtClean="0"/>
              <a:t> </a:t>
            </a:r>
            <a:r>
              <a:rPr lang="cs-CZ" dirty="0" err="1" smtClean="0"/>
              <a:t>mod</a:t>
            </a:r>
            <a:endParaRPr lang="cs-CZ" dirty="0" smtClean="0"/>
          </a:p>
          <a:p>
            <a:r>
              <a:rPr lang="cs-CZ" dirty="0" err="1" smtClean="0"/>
              <a:t>Listener</a:t>
            </a:r>
            <a:r>
              <a:rPr lang="cs-CZ" dirty="0" smtClean="0"/>
              <a:t> + nejméně 2 další servery – aplikační server s </a:t>
            </a:r>
            <a:r>
              <a:rPr lang="cs-CZ" dirty="0" err="1" smtClean="0"/>
              <a:t>aliasem</a:t>
            </a:r>
            <a:r>
              <a:rPr lang="cs-CZ" dirty="0" smtClean="0"/>
              <a:t>, na který se připojuji</a:t>
            </a:r>
          </a:p>
          <a:p>
            <a:r>
              <a:rPr lang="cs-CZ" dirty="0" smtClean="0"/>
              <a:t>Ostatní </a:t>
            </a:r>
            <a:r>
              <a:rPr lang="cs-CZ" dirty="0" err="1" smtClean="0"/>
              <a:t>db</a:t>
            </a:r>
            <a:r>
              <a:rPr lang="cs-CZ" dirty="0" smtClean="0"/>
              <a:t> jsou dostupné a mohou být </a:t>
            </a:r>
            <a:r>
              <a:rPr lang="cs-CZ" dirty="0" err="1" smtClean="0"/>
              <a:t>read</a:t>
            </a:r>
            <a:r>
              <a:rPr lang="cs-CZ" dirty="0" smtClean="0"/>
              <a:t>-</a:t>
            </a:r>
            <a:r>
              <a:rPr lang="cs-CZ" dirty="0" err="1" smtClean="0"/>
              <a:t>only</a:t>
            </a:r>
            <a:endParaRPr lang="cs-CZ" dirty="0" smtClean="0"/>
          </a:p>
          <a:p>
            <a:r>
              <a:rPr lang="cs-CZ" dirty="0" smtClean="0"/>
              <a:t>Vyžaduje Windows </a:t>
            </a:r>
            <a:r>
              <a:rPr lang="cs-CZ" dirty="0" err="1" smtClean="0"/>
              <a:t>Failover</a:t>
            </a:r>
            <a:r>
              <a:rPr lang="cs-CZ" dirty="0" smtClean="0"/>
              <a:t> Cluster</a:t>
            </a:r>
          </a:p>
          <a:p>
            <a:r>
              <a:rPr lang="cs-CZ" dirty="0" smtClean="0"/>
              <a:t>MS SQL 2014 – až 8 nodů</a:t>
            </a:r>
          </a:p>
          <a:p>
            <a:r>
              <a:rPr lang="cs-CZ" dirty="0" smtClean="0"/>
              <a:t>Oproti klasickému clusteru je databáze ihned k dispozici!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 na úrovni </a:t>
            </a:r>
            <a:r>
              <a:rPr lang="cs-CZ" dirty="0" err="1" smtClean="0"/>
              <a:t>db</a:t>
            </a:r>
            <a:r>
              <a:rPr lang="cs-CZ" dirty="0" smtClean="0"/>
              <a:t> – neřeší databázi master!</a:t>
            </a:r>
          </a:p>
          <a:p>
            <a:r>
              <a:rPr lang="cs-CZ" dirty="0" smtClean="0"/>
              <a:t>Nevýhoda „</a:t>
            </a:r>
            <a:r>
              <a:rPr lang="cs-CZ" dirty="0" err="1" smtClean="0"/>
              <a:t>Availability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“ – nároky na </a:t>
            </a:r>
            <a:r>
              <a:rPr lang="cs-CZ" dirty="0" err="1" smtClean="0"/>
              <a:t>storage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Always-on Availability Group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6866" name="Picture 2" descr="http://blogs.msdn.com/resized-image.ashx/__size/550x0/__key/communityserver-blogs-components-weblogfiles/00-00-01-60-33/8400.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86744"/>
            <a:ext cx="6480720" cy="4206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Failover</a:t>
            </a:r>
            <a:r>
              <a:rPr lang="cs-CZ" dirty="0" smtClean="0"/>
              <a:t> </a:t>
            </a:r>
            <a:r>
              <a:rPr lang="cs-CZ" dirty="0" err="1" smtClean="0"/>
              <a:t>Clustering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Cluster na úrovni instance</a:t>
            </a:r>
          </a:p>
          <a:p>
            <a:r>
              <a:rPr lang="cs-CZ" dirty="0" err="1" smtClean="0"/>
              <a:t>Shared</a:t>
            </a:r>
            <a:r>
              <a:rPr lang="cs-CZ" dirty="0" smtClean="0"/>
              <a:t> </a:t>
            </a:r>
            <a:r>
              <a:rPr lang="cs-CZ" dirty="0" err="1" smtClean="0"/>
              <a:t>storage</a:t>
            </a:r>
            <a:endParaRPr lang="cs-CZ" dirty="0" smtClean="0"/>
          </a:p>
          <a:p>
            <a:r>
              <a:rPr lang="cs-CZ" dirty="0" smtClean="0"/>
              <a:t>Nelze rozložit zátěž na více nodů</a:t>
            </a:r>
          </a:p>
          <a:p>
            <a:r>
              <a:rPr lang="cs-CZ" dirty="0" smtClean="0"/>
              <a:t>HW a </a:t>
            </a:r>
            <a:r>
              <a:rPr lang="cs-CZ" dirty="0" err="1" smtClean="0"/>
              <a:t>patch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musí být identické</a:t>
            </a:r>
          </a:p>
          <a:p>
            <a:r>
              <a:rPr lang="cs-CZ" dirty="0" smtClean="0"/>
              <a:t>Aplikace se připojuje na instance </a:t>
            </a:r>
            <a:r>
              <a:rPr lang="cs-CZ" dirty="0" err="1" smtClean="0"/>
              <a:t>name</a:t>
            </a:r>
            <a:endParaRPr lang="cs-CZ" dirty="0" smtClean="0"/>
          </a:p>
          <a:p>
            <a:r>
              <a:rPr lang="cs-CZ" dirty="0" smtClean="0"/>
              <a:t>Nevýhoda – při </a:t>
            </a:r>
            <a:r>
              <a:rPr lang="cs-CZ" dirty="0" err="1" smtClean="0"/>
              <a:t>failover</a:t>
            </a:r>
            <a:r>
              <a:rPr lang="cs-CZ" dirty="0" smtClean="0"/>
              <a:t> se databáze startuje (rychlost dána množstvím připojovaných </a:t>
            </a:r>
            <a:r>
              <a:rPr lang="cs-CZ" dirty="0" err="1" smtClean="0"/>
              <a:t>db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 databází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Bezpečnost informační (utajení)</a:t>
            </a:r>
          </a:p>
          <a:p>
            <a:r>
              <a:rPr lang="cs-CZ" smtClean="0"/>
              <a:t>Zachování integrity (technická stránka)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Architektury bezpečných databázových systémů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>
                <a:solidFill>
                  <a:srgbClr val="C00000"/>
                </a:solidFill>
              </a:rPr>
              <a:t>Trusted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Subject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Architecture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smtClean="0"/>
              <a:t>- </a:t>
            </a:r>
            <a:r>
              <a:rPr lang="cs-CZ" dirty="0" smtClean="0"/>
              <a:t>Databázový a operační systém jsou jedna entita </a:t>
            </a:r>
            <a:endParaRPr lang="cs-CZ" i="1" dirty="0" smtClean="0"/>
          </a:p>
          <a:p>
            <a:r>
              <a:rPr lang="cs-CZ" i="1" dirty="0" err="1" smtClean="0">
                <a:solidFill>
                  <a:srgbClr val="C00000"/>
                </a:solidFill>
              </a:rPr>
              <a:t>Woods</a:t>
            </a:r>
            <a:r>
              <a:rPr lang="cs-CZ" i="1" dirty="0" smtClean="0">
                <a:solidFill>
                  <a:srgbClr val="C00000"/>
                </a:solidFill>
              </a:rPr>
              <a:t> Hole </a:t>
            </a:r>
            <a:r>
              <a:rPr lang="cs-CZ" i="1" dirty="0" err="1" smtClean="0">
                <a:solidFill>
                  <a:srgbClr val="C00000"/>
                </a:solidFill>
              </a:rPr>
              <a:t>Architecture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smtClean="0"/>
              <a:t>- </a:t>
            </a:r>
            <a:r>
              <a:rPr lang="cs-CZ" dirty="0" smtClean="0"/>
              <a:t>Uživatelé pracují s množinou nedůvěryhodných rozhraní, které komunikují s důvěryhodným rozhraním (front </a:t>
            </a:r>
            <a:r>
              <a:rPr lang="cs-CZ" dirty="0" err="1" smtClean="0"/>
              <a:t>end</a:t>
            </a:r>
            <a:r>
              <a:rPr lang="cs-CZ" dirty="0" smtClean="0"/>
              <a:t>). Samotný databázový systém je opět nedůvěryhodný. 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Woods Hole Architecture</a:t>
            </a:r>
          </a:p>
        </p:txBody>
      </p:sp>
      <p:pic>
        <p:nvPicPr>
          <p:cNvPr id="32771" name="Zástupný symbol pro obsah 3" descr="http://www.fit.vutbr.cz/~cvrcek/dbs/Image1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00325" y="1600200"/>
            <a:ext cx="394335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Návrh bezpečného db systému</a:t>
            </a:r>
          </a:p>
        </p:txBody>
      </p:sp>
      <p:pic>
        <p:nvPicPr>
          <p:cNvPr id="33795" name="Zástupný symbol pro obsah 3" descr="http://www.fit.vutbr.cz/~cvrcek/dbs/Image16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50975" y="1600200"/>
            <a:ext cx="6242050" cy="4525963"/>
          </a:xfrm>
        </p:spPr>
      </p:pic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5929313" y="6143625"/>
            <a:ext cx="2714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/>
              <a:t>© Daniel Cvrček, FEI VUT Brno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SQL injection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SQL injection – útok přes nezabezpečené webové rozhraní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Př. SQL injection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$dotaz = "select * from clanky where id = '$_GET["id"]'"; </a:t>
            </a:r>
            <a:r>
              <a:rPr lang="en-US" smtClean="0"/>
              <a:t> </a:t>
            </a:r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889</Words>
  <Application>Microsoft Office PowerPoint</Application>
  <PresentationFormat>Předvádění na obrazovce (4:3)</PresentationFormat>
  <Paragraphs>188</Paragraphs>
  <Slides>44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BIS Database Security</vt:lpstr>
      <vt:lpstr>Bezpečnostní problémy v SŘBD</vt:lpstr>
      <vt:lpstr>Bezpečnost databází</vt:lpstr>
      <vt:lpstr>Hrozby</vt:lpstr>
      <vt:lpstr>Bezpečnost databází</vt:lpstr>
      <vt:lpstr>Architektury bezpečných databázových systémů</vt:lpstr>
      <vt:lpstr>Woods Hole Architecture</vt:lpstr>
      <vt:lpstr>Návrh bezpečného db systému</vt:lpstr>
      <vt:lpstr>SQL injection</vt:lpstr>
      <vt:lpstr>SQL injection</vt:lpstr>
      <vt:lpstr>SQL injection</vt:lpstr>
      <vt:lpstr>Prostředky pro hacking</vt:lpstr>
      <vt:lpstr>Bezpečnost dat</vt:lpstr>
      <vt:lpstr>Zálohovací média</vt:lpstr>
      <vt:lpstr>Zálohovací strategie</vt:lpstr>
      <vt:lpstr>Bezpečnost databází</vt:lpstr>
      <vt:lpstr>Availability - dostupnost</vt:lpstr>
      <vt:lpstr>Authenticity - pravost</vt:lpstr>
      <vt:lpstr>Integrity - integrita</vt:lpstr>
      <vt:lpstr>Confidentiality - důvěrnost</vt:lpstr>
      <vt:lpstr>Kontrola inference (odvození)</vt:lpstr>
      <vt:lpstr>Kontrola přístupů</vt:lpstr>
      <vt:lpstr>Maticový přístupový model</vt:lpstr>
      <vt:lpstr>Kontrola přístupů</vt:lpstr>
      <vt:lpstr>Snímek 25</vt:lpstr>
      <vt:lpstr>Příčiny zranitelnosti databází</vt:lpstr>
      <vt:lpstr>Dostupnost</vt:lpstr>
      <vt:lpstr>Dostupnost</vt:lpstr>
      <vt:lpstr>Dostupnost</vt:lpstr>
      <vt:lpstr>Nejčastější příčiny snížení dostupnosti</vt:lpstr>
      <vt:lpstr>Snímek 31</vt:lpstr>
      <vt:lpstr>High Availability</vt:lpstr>
      <vt:lpstr>Snímek 33</vt:lpstr>
      <vt:lpstr>Technologie v SQL Serveru</vt:lpstr>
      <vt:lpstr>Log Shipping</vt:lpstr>
      <vt:lpstr>Log Shipping</vt:lpstr>
      <vt:lpstr>Replication</vt:lpstr>
      <vt:lpstr>Mirroring</vt:lpstr>
      <vt:lpstr>Mirroring</vt:lpstr>
      <vt:lpstr>Always-on</vt:lpstr>
      <vt:lpstr>Always-on Available Group</vt:lpstr>
      <vt:lpstr>Snímek 42</vt:lpstr>
      <vt:lpstr>Always-on Availability Group</vt:lpstr>
      <vt:lpstr>Failover Clustering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bur50</cp:lastModifiedBy>
  <cp:revision>32</cp:revision>
  <dcterms:created xsi:type="dcterms:W3CDTF">2014-09-29T22:55:34Z</dcterms:created>
  <dcterms:modified xsi:type="dcterms:W3CDTF">2014-12-11T23:01:30Z</dcterms:modified>
</cp:coreProperties>
</file>