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86" r:id="rId2"/>
    <p:sldId id="288" r:id="rId3"/>
    <p:sldId id="289" r:id="rId4"/>
    <p:sldId id="260" r:id="rId5"/>
    <p:sldId id="301" r:id="rId6"/>
    <p:sldId id="303" r:id="rId7"/>
    <p:sldId id="302" r:id="rId8"/>
    <p:sldId id="262" r:id="rId9"/>
    <p:sldId id="304" r:id="rId10"/>
    <p:sldId id="261" r:id="rId11"/>
    <p:sldId id="263" r:id="rId12"/>
    <p:sldId id="305" r:id="rId13"/>
    <p:sldId id="287" r:id="rId14"/>
    <p:sldId id="259" r:id="rId15"/>
    <p:sldId id="296" r:id="rId16"/>
    <p:sldId id="295" r:id="rId17"/>
    <p:sldId id="291" r:id="rId18"/>
    <p:sldId id="292" r:id="rId19"/>
    <p:sldId id="306" r:id="rId20"/>
    <p:sldId id="257" r:id="rId21"/>
    <p:sldId id="258" r:id="rId22"/>
    <p:sldId id="264" r:id="rId23"/>
    <p:sldId id="280" r:id="rId24"/>
    <p:sldId id="282" r:id="rId25"/>
    <p:sldId id="284" r:id="rId26"/>
    <p:sldId id="293" r:id="rId27"/>
    <p:sldId id="267" r:id="rId28"/>
    <p:sldId id="270" r:id="rId29"/>
    <p:sldId id="297" r:id="rId30"/>
    <p:sldId id="274" r:id="rId31"/>
    <p:sldId id="275" r:id="rId32"/>
    <p:sldId id="298" r:id="rId33"/>
    <p:sldId id="299" r:id="rId34"/>
    <p:sldId id="300" r:id="rId35"/>
    <p:sldId id="276" r:id="rId36"/>
    <p:sldId id="277" r:id="rId37"/>
    <p:sldId id="307" r:id="rId38"/>
    <p:sldId id="308" r:id="rId39"/>
    <p:sldId id="278" r:id="rId40"/>
    <p:sldId id="290" r:id="rId41"/>
    <p:sldId id="279" r:id="rId42"/>
    <p:sldId id="309" r:id="rId43"/>
    <p:sldId id="310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Cobra</a:t>
            </a:r>
            <a:r>
              <a:rPr lang="cs-CZ" baseline="0" dirty="0" smtClean="0"/>
              <a:t> – pro finanční instituce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[2] FISCHER, U. Risk IT [prezentace].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Rolling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Meadows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USA : ISACA, 2009. Dostupné z WWW: &lt;http://www.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isaca.org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-Center/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/Risk-IT-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Overview.ppt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lvl="1" indent="-177800">
              <a:defRPr/>
            </a:pPr>
            <a:r>
              <a:rPr lang="en-US" sz="1800" dirty="0" smtClean="0"/>
              <a:t>Brings together all aspects of IT risk, including value, change, availability, security, project and recovery.</a:t>
            </a:r>
          </a:p>
          <a:p>
            <a:pPr marL="533400" lvl="1" indent="-177800">
              <a:defRPr/>
            </a:pPr>
            <a:r>
              <a:rPr lang="en-US" sz="1800" dirty="0" smtClean="0"/>
              <a:t>Links with </a:t>
            </a:r>
            <a:r>
              <a:rPr lang="en-US" sz="1800" i="1" dirty="0" err="1" smtClean="0"/>
              <a:t>enterprisewide</a:t>
            </a:r>
            <a:r>
              <a:rPr lang="en-US" sz="1800" dirty="0" smtClean="0"/>
              <a:t> risk management concepts and approaches, such as COSO ERM, ARMS and ISO 31000.</a:t>
            </a:r>
          </a:p>
          <a:p>
            <a:pPr marL="533400" lvl="1" indent="-177800">
              <a:defRPr/>
            </a:pPr>
            <a:r>
              <a:rPr lang="en-US" sz="1800" dirty="0" smtClean="0"/>
              <a:t>Other standards and frameworks are either too generic (e.g., ERM-oriented) or too focused on one aspect (e.g., IT security) (see next slide).</a:t>
            </a:r>
          </a:p>
          <a:p>
            <a:pPr marL="533400" lvl="1" indent="-177800">
              <a:defRPr/>
            </a:pPr>
            <a:r>
              <a:rPr lang="en-US" sz="1800" dirty="0" smtClean="0"/>
              <a:t>Offers a single, comprehensive view of IT-related business risks, which can cost companies millions annually in lost revenues and opportunities.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Delphi</a:t>
            </a:r>
            <a:r>
              <a:rPr lang="cs-CZ" dirty="0" smtClean="0"/>
              <a:t> – účelová interview, respondenti nepřicházejí do styku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aec.cz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sluzby</a:t>
            </a:r>
            <a:r>
              <a:rPr lang="cs-CZ" dirty="0" smtClean="0"/>
              <a:t>/procesy-a-dokumentace-</a:t>
            </a:r>
            <a:r>
              <a:rPr lang="cs-CZ" dirty="0" err="1" smtClean="0"/>
              <a:t>bezpecnosti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c.cz/rac/homepage.nsf/CZ/ISO2700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Analýza rizik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Aktiva</a:t>
            </a:r>
            <a:r>
              <a:rPr lang="pl-PL" dirty="0" smtClean="0"/>
              <a:t> jsou </a:t>
            </a:r>
            <a:r>
              <a:rPr lang="pl-PL" dirty="0"/>
              <a:t>cokoliv, co má pro organizaci </a:t>
            </a:r>
            <a:r>
              <a:rPr lang="pl-PL" b="1" dirty="0" smtClean="0"/>
              <a:t>hodnotu</a:t>
            </a:r>
            <a:r>
              <a:rPr lang="pl-PL" dirty="0" smtClean="0"/>
              <a:t>:</a:t>
            </a:r>
          </a:p>
          <a:p>
            <a:r>
              <a:rPr lang="cs-CZ" dirty="0"/>
              <a:t>fyzická aktiva (např. počítačový hardware, komunikační prostředky, budovy </a:t>
            </a:r>
          </a:p>
          <a:p>
            <a:r>
              <a:rPr lang="cs-CZ" dirty="0"/>
              <a:t>informace (dokumenty, databáze,...) </a:t>
            </a:r>
          </a:p>
          <a:p>
            <a:r>
              <a:rPr lang="cs-CZ" dirty="0"/>
              <a:t>software </a:t>
            </a:r>
          </a:p>
          <a:p>
            <a:r>
              <a:rPr lang="cs-CZ" dirty="0"/>
              <a:t>schopnost vytvářet určité produkty nebo poskytovat služby – </a:t>
            </a:r>
            <a:r>
              <a:rPr lang="cs-CZ" dirty="0" err="1"/>
              <a:t>know</a:t>
            </a:r>
            <a:r>
              <a:rPr lang="cs-CZ" dirty="0"/>
              <a:t>-</a:t>
            </a:r>
            <a:r>
              <a:rPr lang="cs-CZ" dirty="0" err="1"/>
              <a:t>how</a:t>
            </a:r>
            <a:r>
              <a:rPr lang="cs-CZ" dirty="0"/>
              <a:t> </a:t>
            </a:r>
          </a:p>
          <a:p>
            <a:r>
              <a:rPr lang="cs-CZ" dirty="0"/>
              <a:t>pracovní sílu, školení pracovníků, znalosti zaměstnanců, zapracování apod. </a:t>
            </a:r>
          </a:p>
          <a:p>
            <a:r>
              <a:rPr lang="cs-CZ" dirty="0"/>
              <a:t>nehmotné hodnoty (např. abstraktní hodnota firmy, image, dobré vztahy atd..)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48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– druhy hrozeb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57554" y="1928802"/>
            <a:ext cx="242889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Hrozby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3000372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Fyzické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14744" y="2928934"/>
            <a:ext cx="214314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Software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86512" y="2928934"/>
            <a:ext cx="2000264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Lidé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1472" y="4286256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Přírodní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vlivy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43108" y="4286256"/>
            <a:ext cx="114300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Selhání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HW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285852" y="5357826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Výpadek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napájení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5400000">
            <a:off x="1312070" y="3592586"/>
            <a:ext cx="500066" cy="892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2105299" y="3735462"/>
            <a:ext cx="500066" cy="607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endCxn id="22" idx="0"/>
          </p:cNvCxnSpPr>
          <p:nvPr/>
        </p:nvCxnSpPr>
        <p:spPr>
          <a:xfrm rot="16200000" flipH="1">
            <a:off x="1232273" y="4554148"/>
            <a:ext cx="157163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4" idx="2"/>
            <a:endCxn id="5" idx="0"/>
          </p:cNvCxnSpPr>
          <p:nvPr/>
        </p:nvCxnSpPr>
        <p:spPr>
          <a:xfrm rot="5400000">
            <a:off x="3089662" y="1518034"/>
            <a:ext cx="500066" cy="24646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4" idx="2"/>
            <a:endCxn id="6" idx="0"/>
          </p:cNvCxnSpPr>
          <p:nvPr/>
        </p:nvCxnSpPr>
        <p:spPr>
          <a:xfrm rot="16200000" flipH="1">
            <a:off x="4464843" y="260746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4" idx="2"/>
            <a:endCxn id="7" idx="0"/>
          </p:cNvCxnSpPr>
          <p:nvPr/>
        </p:nvCxnSpPr>
        <p:spPr>
          <a:xfrm rot="16200000" flipH="1">
            <a:off x="5715008" y="1357298"/>
            <a:ext cx="428628" cy="2714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3500430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857752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Chyby SW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215074" y="4357694"/>
            <a:ext cx="114300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</a:t>
            </a:r>
            <a:r>
              <a:rPr lang="cs-CZ" b="1" dirty="0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třní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7500958" y="4357694"/>
            <a:ext cx="1071570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/>
          <p:nvPr/>
        </p:nvCxnSpPr>
        <p:spPr>
          <a:xfrm rot="5400000">
            <a:off x="6775654" y="3889642"/>
            <a:ext cx="648072" cy="302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357818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Úmyslné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929454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Neúmyslné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2" name="Přímá spojovací šipka 61"/>
          <p:cNvCxnSpPr>
            <a:stCxn id="53" idx="2"/>
            <a:endCxn id="59" idx="0"/>
          </p:cNvCxnSpPr>
          <p:nvPr/>
        </p:nvCxnSpPr>
        <p:spPr>
          <a:xfrm rot="5400000">
            <a:off x="6179355" y="5036355"/>
            <a:ext cx="50006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53" idx="2"/>
            <a:endCxn id="60" idx="0"/>
          </p:cNvCxnSpPr>
          <p:nvPr/>
        </p:nvCxnSpPr>
        <p:spPr>
          <a:xfrm rot="16200000" flipH="1">
            <a:off x="6965173" y="4964917"/>
            <a:ext cx="50006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stCxn id="7" idx="2"/>
          </p:cNvCxnSpPr>
          <p:nvPr/>
        </p:nvCxnSpPr>
        <p:spPr>
          <a:xfrm rot="16200000" flipH="1">
            <a:off x="7224326" y="3777070"/>
            <a:ext cx="578344" cy="453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2"/>
            <a:endCxn id="51" idx="0"/>
          </p:cNvCxnSpPr>
          <p:nvPr/>
        </p:nvCxnSpPr>
        <p:spPr>
          <a:xfrm rot="5400000">
            <a:off x="4107653" y="3679033"/>
            <a:ext cx="64294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6" idx="2"/>
            <a:endCxn id="52" idx="0"/>
          </p:cNvCxnSpPr>
          <p:nvPr/>
        </p:nvCxnSpPr>
        <p:spPr>
          <a:xfrm rot="16200000" flipH="1">
            <a:off x="4786314" y="3714752"/>
            <a:ext cx="64294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0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Co se může stát?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Jaká je pravděpodobnost, že se to stane?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jsou důsledky, když se to stane?</a:t>
            </a:r>
          </a:p>
          <a:p>
            <a:pPr marL="514350" indent="-514350">
              <a:buAutoNum type="arabicPeriod"/>
            </a:pPr>
            <a:r>
              <a:rPr lang="cs-CZ" dirty="0" smtClean="0"/>
              <a:t>Co můžeme udělat?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jsou náklady, </a:t>
            </a:r>
            <a:r>
              <a:rPr lang="cs-CZ" dirty="0" err="1" smtClean="0"/>
              <a:t>benefity</a:t>
            </a:r>
            <a:r>
              <a:rPr lang="cs-CZ" dirty="0" smtClean="0"/>
              <a:t> a rizika každé varianty?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BS 7799</a:t>
            </a:r>
          </a:p>
          <a:p>
            <a:r>
              <a:rPr lang="cs-CZ" dirty="0" smtClean="0"/>
              <a:t>ISO/IEC TR 13335</a:t>
            </a:r>
          </a:p>
          <a:p>
            <a:pPr lvl="1"/>
            <a:r>
              <a:rPr lang="cs-CZ" dirty="0" smtClean="0"/>
              <a:t>Definuje 4 způsoby analýzy rizik (základní přístup, neformální přístup, podrobná analýza rizik, kombinovaný přístup)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 pro Analýzu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ALE</a:t>
            </a:r>
            <a:r>
              <a:rPr lang="cs-CZ" dirty="0" smtClean="0"/>
              <a:t> – 70.léta</a:t>
            </a:r>
            <a:endParaRPr lang="cs-CZ" b="1" dirty="0" smtClean="0"/>
          </a:p>
          <a:p>
            <a:r>
              <a:rPr lang="cs-CZ" b="1" dirty="0" smtClean="0"/>
              <a:t>CRAMM</a:t>
            </a:r>
            <a:r>
              <a:rPr lang="cs-CZ" dirty="0" smtClean="0"/>
              <a:t> (CCTA Risk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Management </a:t>
            </a:r>
            <a:r>
              <a:rPr lang="cs-CZ" dirty="0" err="1" smtClean="0"/>
              <a:t>Method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BS7799</a:t>
            </a:r>
          </a:p>
          <a:p>
            <a:pPr lvl="1"/>
            <a:r>
              <a:rPr lang="cs-CZ" dirty="0" smtClean="0"/>
              <a:t>ISO/IEC 27001:2005</a:t>
            </a:r>
          </a:p>
          <a:p>
            <a:r>
              <a:rPr lang="cs-CZ" b="1" dirty="0" smtClean="0"/>
              <a:t>OCTAVE-S </a:t>
            </a:r>
            <a:r>
              <a:rPr lang="cs-CZ" dirty="0" smtClean="0"/>
              <a:t> (</a:t>
            </a:r>
            <a:r>
              <a:rPr lang="cs-CZ" dirty="0" err="1" smtClean="0"/>
              <a:t>Operationally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, </a:t>
            </a:r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Vulnerability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RISK IT</a:t>
            </a:r>
          </a:p>
          <a:p>
            <a:r>
              <a:rPr lang="cs-CZ" b="1" dirty="0" err="1" smtClean="0"/>
              <a:t>Cobra</a:t>
            </a:r>
            <a:r>
              <a:rPr lang="cs-CZ" b="1" dirty="0" smtClean="0"/>
              <a:t>, </a:t>
            </a:r>
            <a:r>
              <a:rPr lang="cs-CZ" b="1" dirty="0" err="1" smtClean="0"/>
              <a:t>Marion</a:t>
            </a:r>
            <a:r>
              <a:rPr lang="cs-CZ" b="1" dirty="0" smtClean="0"/>
              <a:t>, </a:t>
            </a:r>
            <a:r>
              <a:rPr lang="cs-CZ" b="1" dirty="0" err="1" smtClean="0"/>
              <a:t>NetRecon</a:t>
            </a:r>
            <a:r>
              <a:rPr lang="cs-CZ" b="1" dirty="0" smtClean="0"/>
              <a:t>, </a:t>
            </a:r>
            <a:r>
              <a:rPr lang="cs-CZ" b="1" dirty="0" err="1" smtClean="0"/>
              <a:t>RiscPAC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z metodik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ARO</a:t>
            </a:r>
            <a:r>
              <a:rPr lang="cs-CZ" dirty="0" smtClean="0"/>
              <a:t> – </a:t>
            </a:r>
            <a:r>
              <a:rPr lang="cs-CZ" dirty="0" err="1" smtClean="0"/>
              <a:t>Annualized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Occurence</a:t>
            </a:r>
            <a:r>
              <a:rPr lang="cs-CZ" dirty="0" smtClean="0"/>
              <a:t> – pravděpodobnost výskytu hrozby za rok</a:t>
            </a:r>
          </a:p>
          <a:p>
            <a:r>
              <a:rPr lang="cs-CZ" b="1" dirty="0" smtClean="0"/>
              <a:t>SLE</a:t>
            </a:r>
            <a:r>
              <a:rPr lang="cs-CZ" dirty="0" smtClean="0"/>
              <a:t> – Single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Exposure</a:t>
            </a:r>
            <a:r>
              <a:rPr lang="cs-CZ" dirty="0" smtClean="0"/>
              <a:t> – ztráta při jednom výskytu hrozby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Annualized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endParaRPr lang="cs-CZ" dirty="0" smtClean="0"/>
          </a:p>
          <a:p>
            <a:r>
              <a:rPr lang="cs-CZ" dirty="0" smtClean="0"/>
              <a:t>Kvantitativní metoda</a:t>
            </a:r>
          </a:p>
          <a:p>
            <a:r>
              <a:rPr lang="cs-CZ" dirty="0" smtClean="0"/>
              <a:t>Předpokládané škody a náklady na obnovu </a:t>
            </a:r>
          </a:p>
          <a:p>
            <a:r>
              <a:rPr lang="cs-CZ" dirty="0" smtClean="0"/>
              <a:t>Vyjadřuje se v penězích</a:t>
            </a:r>
          </a:p>
          <a:p>
            <a:r>
              <a:rPr lang="cs-CZ" dirty="0" smtClean="0"/>
              <a:t>Nevýhoda: náročnost na provedení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CCTA, 1985, metodika</a:t>
            </a:r>
          </a:p>
          <a:p>
            <a:r>
              <a:rPr lang="cs-CZ" dirty="0" smtClean="0"/>
              <a:t>Pro nasazení nutné proškolení</a:t>
            </a:r>
          </a:p>
          <a:p>
            <a:r>
              <a:rPr lang="cs-CZ" dirty="0" smtClean="0"/>
              <a:t>Verze 4 zahrnuje normu ISO 27001</a:t>
            </a:r>
          </a:p>
          <a:p>
            <a:r>
              <a:rPr lang="cs-CZ" dirty="0" smtClean="0"/>
              <a:t>Ceněn mezi auditory</a:t>
            </a:r>
          </a:p>
          <a:p>
            <a:r>
              <a:rPr lang="cs-CZ" dirty="0" smtClean="0"/>
              <a:t>Rozhraní na SSADM (strukturovaná analýza a design) a PRINCE (Project in </a:t>
            </a:r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Databáze informací, zahrnující: hrozby, slabiny a protiopatření</a:t>
            </a:r>
          </a:p>
          <a:p>
            <a:r>
              <a:rPr lang="cs-CZ" dirty="0" smtClean="0"/>
              <a:t>Identifikace a ocenění aktiv</a:t>
            </a:r>
          </a:p>
          <a:p>
            <a:r>
              <a:rPr lang="cs-CZ" dirty="0" smtClean="0"/>
              <a:t>Seskupení aktiv do logických skupin a stanovení hrozeb; odhad zranitelnosti a stanovení požadavků na bezpečnost pro jednotlivé skupiny</a:t>
            </a:r>
          </a:p>
          <a:p>
            <a:r>
              <a:rPr lang="cs-CZ" dirty="0" smtClean="0"/>
              <a:t>Návrh protiopatření pro ochranu aktiv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Výhoda</a:t>
            </a:r>
          </a:p>
          <a:p>
            <a:pPr lvl="1"/>
            <a:r>
              <a:rPr lang="cs-CZ" dirty="0" smtClean="0"/>
              <a:t>Komplexnost</a:t>
            </a:r>
          </a:p>
          <a:p>
            <a:pPr lvl="1"/>
            <a:r>
              <a:rPr lang="cs-CZ" dirty="0" smtClean="0"/>
              <a:t>Objektivita </a:t>
            </a:r>
          </a:p>
          <a:p>
            <a:r>
              <a:rPr lang="cs-CZ" dirty="0" smtClean="0"/>
              <a:t>Nevýhoda</a:t>
            </a:r>
          </a:p>
          <a:p>
            <a:pPr lvl="1"/>
            <a:r>
              <a:rPr lang="cs-CZ" dirty="0" smtClean="0"/>
              <a:t>Nepřehlednost výstupů</a:t>
            </a:r>
          </a:p>
          <a:p>
            <a:pPr lvl="1"/>
            <a:r>
              <a:rPr lang="cs-CZ" dirty="0" smtClean="0"/>
              <a:t>Složitost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Analýza rizik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se stane, když informace nebudou chráněny?</a:t>
            </a:r>
          </a:p>
          <a:p>
            <a:r>
              <a:rPr lang="cs-CZ" smtClean="0"/>
              <a:t>Jak může být porušena bezpečnost informací?</a:t>
            </a:r>
          </a:p>
          <a:p>
            <a:r>
              <a:rPr lang="cs-CZ" smtClean="0"/>
              <a:t>S jakou pravděpodobností se to stane?</a:t>
            </a:r>
          </a:p>
        </p:txBody>
      </p:sp>
    </p:spTree>
    <p:extLst>
      <p:ext uri="{BB962C8B-B14F-4D97-AF65-F5344CB8AC3E}">
        <p14:creationId xmlns:p14="http://schemas.microsoft.com/office/powerpoint/2010/main" xmlns="" val="3163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Metodika OCTAVE-S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296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OCTAVE-S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700808"/>
            <a:ext cx="84296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RISK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0163" y="1323263"/>
            <a:ext cx="5792117" cy="483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Late project delivery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Not achieving enough value from IT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Compliance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Misalignment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Obsolete or inflexible</a:t>
            </a:r>
            <a:r>
              <a:rPr lang="cs-CZ" dirty="0" smtClean="0"/>
              <a:t> </a:t>
            </a:r>
            <a:r>
              <a:rPr lang="en-US" dirty="0" smtClean="0"/>
              <a:t>IT architecture</a:t>
            </a:r>
          </a:p>
          <a:p>
            <a:pPr marL="420688">
              <a:lnSpc>
                <a:spcPct val="90000"/>
              </a:lnSpc>
              <a:defRPr/>
            </a:pPr>
            <a:r>
              <a:rPr lang="en-US" dirty="0" smtClean="0"/>
              <a:t>IT service delivery</a:t>
            </a:r>
            <a:r>
              <a:rPr lang="cs-CZ" dirty="0" smtClean="0"/>
              <a:t> </a:t>
            </a:r>
            <a:r>
              <a:rPr lang="en-US" dirty="0" smtClean="0"/>
              <a:t>problems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RiskIT</a:t>
            </a:r>
            <a:r>
              <a:rPr lang="cs-CZ" dirty="0" smtClean="0"/>
              <a:t> </a:t>
            </a:r>
            <a:r>
              <a:rPr lang="cs-CZ" dirty="0" err="1" smtClean="0"/>
              <a:t>offers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Provides guidance to help executives and management ask the key questions, make better, more informed risk-adjusted decisions and guide their enterprises so risk is managed effectively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Helps save time, cost and effort with tools to address business risks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Integrates the management of IT-related business risks into overall enterprise risk management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Helps leadership understand the enterprise’s risk appetite and risk tolerance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Provides practical guidance driven by the needs of enterprise leadership around the world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RiskIT</a:t>
            </a:r>
            <a:r>
              <a:rPr lang="cs-CZ" dirty="0" smtClean="0"/>
              <a:t> </a:t>
            </a:r>
            <a:r>
              <a:rPr lang="cs-CZ" smtClean="0"/>
              <a:t>tree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1721" y="1340768"/>
            <a:ext cx="4912634" cy="517970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RiscPAC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Analytický nástroj od firmy CPA</a:t>
            </a:r>
          </a:p>
          <a:p>
            <a:r>
              <a:rPr lang="cs-CZ" dirty="0" smtClean="0"/>
              <a:t>Expertní systém pro analýzu rizik</a:t>
            </a:r>
          </a:p>
          <a:p>
            <a:r>
              <a:rPr lang="cs-CZ" dirty="0" smtClean="0"/>
              <a:t>Automatizace dotazníkových přístupů</a:t>
            </a:r>
          </a:p>
          <a:p>
            <a:r>
              <a:rPr lang="cs-CZ" dirty="0" err="1" smtClean="0"/>
              <a:t>RecoveryPAC</a:t>
            </a:r>
            <a:r>
              <a:rPr lang="cs-CZ" dirty="0" smtClean="0"/>
              <a:t> – program pro vytváření plánů obnovy funkčnosti IS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analýzy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hranice</a:t>
            </a:r>
          </a:p>
          <a:p>
            <a:r>
              <a:rPr lang="cs-CZ" dirty="0" smtClean="0"/>
              <a:t>Identifikace aktiv</a:t>
            </a:r>
          </a:p>
          <a:p>
            <a:r>
              <a:rPr lang="cs-CZ" dirty="0" smtClean="0"/>
              <a:t>Stanovení hodnoty aktiv (+seskupení)</a:t>
            </a:r>
          </a:p>
          <a:p>
            <a:r>
              <a:rPr lang="cs-CZ" dirty="0" smtClean="0"/>
              <a:t>Identifikace hrozeb</a:t>
            </a:r>
          </a:p>
          <a:p>
            <a:r>
              <a:rPr lang="cs-CZ" dirty="0" smtClean="0"/>
              <a:t>Analýza hrozeb</a:t>
            </a:r>
          </a:p>
          <a:p>
            <a:r>
              <a:rPr lang="cs-CZ" dirty="0" smtClean="0"/>
              <a:t>Pravděpodobnost jevu</a:t>
            </a:r>
          </a:p>
          <a:p>
            <a:r>
              <a:rPr lang="cs-CZ" dirty="0" smtClean="0"/>
              <a:t>Měření rizika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654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Případová studie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http://bpm-tema.blogspot.com/2007/11/ppadov-studie-analzy-rizik-informan.html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3981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metodiky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výši dopadu, hrozeb a zranitelnosti pomocí diskrétní škály (interval 1 až 10) nebo slovního popisu (velmi nízká – </a:t>
            </a:r>
            <a:r>
              <a:rPr lang="cs-CZ" dirty="0" err="1" smtClean="0"/>
              <a:t>nízká</a:t>
            </a:r>
            <a:r>
              <a:rPr lang="cs-CZ" dirty="0" smtClean="0"/>
              <a:t> – vysoká…)</a:t>
            </a:r>
          </a:p>
          <a:p>
            <a:r>
              <a:rPr lang="cs-CZ" dirty="0" smtClean="0"/>
              <a:t>Výhoda: snadná proveditelnost, rychlost</a:t>
            </a:r>
          </a:p>
          <a:p>
            <a:r>
              <a:rPr lang="cs-CZ" dirty="0" smtClean="0"/>
              <a:t>Nevýhoda: subjektivní posuzování</a:t>
            </a:r>
          </a:p>
          <a:p>
            <a:r>
              <a:rPr lang="cs-CZ" dirty="0" smtClean="0"/>
              <a:t>Příklad: metoda </a:t>
            </a:r>
            <a:r>
              <a:rPr lang="cs-CZ" dirty="0" err="1" smtClean="0"/>
              <a:t>Delphi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důvěrnosti dat</a:t>
            </a:r>
          </a:p>
          <a:p>
            <a:r>
              <a:rPr lang="cs-CZ" dirty="0" smtClean="0"/>
              <a:t>Zajištění integrity dat</a:t>
            </a:r>
          </a:p>
          <a:p>
            <a:r>
              <a:rPr lang="cs-CZ" dirty="0" smtClean="0"/>
              <a:t>Zajištění dostupnosti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27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hrozeb</a:t>
            </a:r>
          </a:p>
          <a:p>
            <a:r>
              <a:rPr lang="cs-CZ" dirty="0" smtClean="0"/>
              <a:t>Škoda způsobená incidentem </a:t>
            </a:r>
          </a:p>
          <a:p>
            <a:pPr lvl="1"/>
            <a:r>
              <a:rPr lang="cs-CZ" dirty="0" smtClean="0"/>
              <a:t>dočasná, trvalá</a:t>
            </a:r>
          </a:p>
          <a:p>
            <a:r>
              <a:rPr lang="cs-CZ" dirty="0" smtClean="0"/>
              <a:t>Analýza zranitelnosti</a:t>
            </a:r>
          </a:p>
          <a:p>
            <a:r>
              <a:rPr lang="cs-CZ" dirty="0" smtClean="0"/>
              <a:t>Odhad dopadů incidentu:</a:t>
            </a:r>
          </a:p>
          <a:p>
            <a:pPr lvl="1"/>
            <a:r>
              <a:rPr lang="cs-CZ" dirty="0" smtClean="0"/>
              <a:t>Stanovením finančních nákladů</a:t>
            </a:r>
          </a:p>
          <a:p>
            <a:pPr lvl="1"/>
            <a:r>
              <a:rPr lang="cs-CZ" dirty="0" smtClean="0"/>
              <a:t>Stupnice 1-10</a:t>
            </a:r>
          </a:p>
          <a:p>
            <a:pPr lvl="1"/>
            <a:r>
              <a:rPr lang="cs-CZ" dirty="0" smtClean="0"/>
              <a:t>Ohodnocení – nízký, střední, vysoký</a:t>
            </a:r>
          </a:p>
          <a:p>
            <a:pPr marL="571500" indent="-514350"/>
            <a:r>
              <a:rPr lang="cs-CZ" dirty="0" smtClean="0"/>
              <a:t>Analýza rizik: riziko </a:t>
            </a:r>
            <a:r>
              <a:rPr lang="cs-CZ" dirty="0"/>
              <a:t>je potenciální možnost, že daná hrozba využije </a:t>
            </a:r>
            <a:r>
              <a:rPr lang="cs-CZ" dirty="0" smtClean="0"/>
              <a:t>zranitelnosti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4092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zbytkových rizik</a:t>
            </a:r>
          </a:p>
          <a:p>
            <a:r>
              <a:rPr lang="cs-CZ" dirty="0" smtClean="0"/>
              <a:t>Stanovení omezení</a:t>
            </a:r>
          </a:p>
          <a:p>
            <a:pPr lvl="1"/>
            <a:r>
              <a:rPr lang="cs-CZ" dirty="0"/>
              <a:t>organizační </a:t>
            </a:r>
          </a:p>
          <a:p>
            <a:pPr lvl="1"/>
            <a:r>
              <a:rPr lang="cs-CZ" dirty="0"/>
              <a:t>finanční </a:t>
            </a:r>
          </a:p>
          <a:p>
            <a:pPr lvl="1"/>
            <a:r>
              <a:rPr lang="cs-CZ" dirty="0"/>
              <a:t>personální </a:t>
            </a:r>
          </a:p>
          <a:p>
            <a:pPr lvl="1"/>
            <a:r>
              <a:rPr lang="cs-CZ" dirty="0"/>
              <a:t>právní </a:t>
            </a:r>
          </a:p>
          <a:p>
            <a:pPr lvl="1"/>
            <a:r>
              <a:rPr lang="cs-CZ" dirty="0"/>
              <a:t>technická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1130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Požadavky na systém managementu bezpečnosti informací, revize 2013</a:t>
            </a:r>
          </a:p>
          <a:p>
            <a:r>
              <a:rPr lang="cs-CZ" dirty="0" smtClean="0"/>
              <a:t>Snížení rizika úniku citlivých informací</a:t>
            </a:r>
          </a:p>
          <a:p>
            <a:r>
              <a:rPr lang="cs-CZ" dirty="0" smtClean="0"/>
              <a:t>Verze 2005 – soulad se zákonem na ochranu osobních údajů</a:t>
            </a:r>
          </a:p>
          <a:p>
            <a:r>
              <a:rPr lang="cs-CZ" dirty="0" smtClean="0"/>
              <a:t>Vhodný pro státní správu, telekomunikační společnosti, IT firmy…</a:t>
            </a:r>
          </a:p>
          <a:p>
            <a:r>
              <a:rPr lang="cs-CZ" dirty="0" smtClean="0"/>
              <a:t>model Plánuj-Dělej-Kontroluj-Jednej (</a:t>
            </a:r>
            <a:r>
              <a:rPr lang="cs-CZ" dirty="0" err="1" smtClean="0"/>
              <a:t>Plan</a:t>
            </a:r>
            <a:r>
              <a:rPr lang="cs-CZ" dirty="0" smtClean="0"/>
              <a:t>-Do-</a:t>
            </a:r>
            <a:r>
              <a:rPr lang="cs-CZ" dirty="0" err="1" smtClean="0"/>
              <a:t>Check</a:t>
            </a:r>
            <a:r>
              <a:rPr lang="cs-CZ" dirty="0" smtClean="0"/>
              <a:t>-</a:t>
            </a:r>
            <a:r>
              <a:rPr lang="cs-CZ" dirty="0" err="1" smtClean="0"/>
              <a:t>Act</a:t>
            </a:r>
            <a:r>
              <a:rPr lang="cs-CZ" dirty="0" smtClean="0"/>
              <a:t>, PDCA)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s legislativními požadavky (Zákon č. 101/2000 Sb. o ochraně osobních údajů)</a:t>
            </a:r>
          </a:p>
          <a:p>
            <a:r>
              <a:rPr lang="cs-CZ" dirty="0" smtClean="0"/>
              <a:t>Vybudování systémového přístupu k ochranně informací</a:t>
            </a:r>
          </a:p>
          <a:p>
            <a:r>
              <a:rPr lang="cs-CZ" dirty="0" smtClean="0"/>
              <a:t>Snížení rizik s únikem či zneužitím důvěrných informací,</a:t>
            </a:r>
          </a:p>
          <a:p>
            <a:r>
              <a:rPr lang="cs-CZ" dirty="0" smtClean="0"/>
              <a:t>Zlepšení důvěry zákazníků a zvýšení image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Řada norem ISO 2700x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rac.cz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rac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homepage.nsf</a:t>
            </a:r>
            <a:r>
              <a:rPr lang="cs-CZ" dirty="0" smtClean="0">
                <a:hlinkClick r:id="rId2"/>
              </a:rPr>
              <a:t>/CZ/ISO27000</a:t>
            </a:r>
            <a:endParaRPr lang="cs-CZ" dirty="0" smtClean="0"/>
          </a:p>
          <a:p>
            <a:r>
              <a:rPr lang="cs-CZ" dirty="0" smtClean="0"/>
              <a:t>Analýza podle normy BS7799 (ISO 27001) se využívá v případech, kdy se organizace rozhodne k zavedení systému řízení bezpečnosti informací (ISMS) a jeho následné certifikaci. V rámci analýzy je možné vytvářet bezpečnostní politiku organizace, provádět hodnocení rizik.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politika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BP má za úkol zajistit bezpečnost IS s přihlédnutím k nákladové efektivitě a musí odpovídat na tyto otázky:</a:t>
            </a:r>
          </a:p>
          <a:p>
            <a:r>
              <a:rPr lang="cs-CZ" smtClean="0"/>
              <a:t>Kdo nese zodpovědnost?</a:t>
            </a:r>
          </a:p>
          <a:p>
            <a:r>
              <a:rPr lang="cs-CZ" smtClean="0"/>
              <a:t>Kdy to bude efektivní?</a:t>
            </a:r>
          </a:p>
          <a:p>
            <a:r>
              <a:rPr lang="cs-CZ" smtClean="0"/>
              <a:t>Jak to bude vynuceno?</a:t>
            </a:r>
          </a:p>
          <a:p>
            <a:r>
              <a:rPr lang="cs-CZ" smtClean="0"/>
              <a:t>Kdy a jak to bude uvedeno do praxe?</a:t>
            </a:r>
          </a:p>
        </p:txBody>
      </p:sp>
    </p:spTree>
    <p:extLst>
      <p:ext uri="{BB962C8B-B14F-4D97-AF65-F5344CB8AC3E}">
        <p14:creationId xmlns:p14="http://schemas.microsoft.com/office/powerpoint/2010/main" xmlns="" val="4079990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Standardní kroky řešení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dirty="0" smtClean="0"/>
              <a:t>studie informační bezpečnosti – aktuální stav, </a:t>
            </a:r>
          </a:p>
          <a:p>
            <a:pPr>
              <a:defRPr/>
            </a:pPr>
            <a:r>
              <a:rPr lang="cs-CZ" dirty="0" smtClean="0"/>
              <a:t>riziková analýza, </a:t>
            </a:r>
          </a:p>
          <a:p>
            <a:pPr>
              <a:defRPr/>
            </a:pPr>
            <a:r>
              <a:rPr lang="cs-CZ" dirty="0" smtClean="0"/>
              <a:t>tvorba bezpečnostní politiky - vytýčení cílů, </a:t>
            </a:r>
          </a:p>
          <a:p>
            <a:pPr>
              <a:defRPr/>
            </a:pPr>
            <a:r>
              <a:rPr lang="cs-CZ" dirty="0" smtClean="0"/>
              <a:t>bezpečnostní standardy – pro naplnění cílů bezpečnostní politiky, </a:t>
            </a:r>
          </a:p>
          <a:p>
            <a:pPr>
              <a:defRPr/>
            </a:pPr>
            <a:r>
              <a:rPr lang="cs-CZ" dirty="0" smtClean="0"/>
              <a:t>bezpečnostní projekt – technická opatření, </a:t>
            </a:r>
          </a:p>
          <a:p>
            <a:pPr>
              <a:defRPr/>
            </a:pPr>
            <a:r>
              <a:rPr lang="cs-CZ" dirty="0" smtClean="0"/>
              <a:t>implementace bezpečnosti – nasazení výše uvedeného, </a:t>
            </a:r>
          </a:p>
          <a:p>
            <a:pPr>
              <a:defRPr/>
            </a:pPr>
            <a:r>
              <a:rPr lang="cs-CZ" dirty="0" smtClean="0"/>
              <a:t>monitoring a audit – prověřování, zda vytvořené bezpečnostní mechanismy odpovídají dané situaci.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3296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9394" name="Picture 2" descr="Procesy a dokum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306510"/>
            <a:ext cx="8685836" cy="4649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jednoznačné stanovení povinností a odpovědností uživatelů IS organizace.</a:t>
            </a:r>
          </a:p>
          <a:p>
            <a:r>
              <a:rPr lang="cs-CZ" dirty="0" smtClean="0"/>
              <a:t>Všichni zaměstnanci budou znát konkrétní odpovědnosti a povinnosti při práci s informačním systémem.</a:t>
            </a:r>
          </a:p>
          <a:p>
            <a:r>
              <a:rPr lang="cs-CZ" dirty="0" smtClean="0"/>
              <a:t>Zvýší se bezpečnostní povědomí uživatelů o informační bezpečnosti.</a:t>
            </a:r>
          </a:p>
          <a:p>
            <a:r>
              <a:rPr lang="cs-CZ" dirty="0" smtClean="0"/>
              <a:t>Sníží se riziko úniku dat, např. prostřednictvím emailové komunikace apod.</a:t>
            </a:r>
          </a:p>
          <a:p>
            <a:r>
              <a:rPr lang="cs-CZ" dirty="0" smtClean="0"/>
              <a:t>Omezení „absolutní moci“ administrátorů a správců.</a:t>
            </a:r>
          </a:p>
          <a:p>
            <a:r>
              <a:rPr lang="cs-CZ" dirty="0" smtClean="0"/>
              <a:t>Snadnější zajištění zastupitelnosti klíčových zaměstnanců (administrátorů a správců).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Havarijní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Postup a reakce v případě havárie, poruchy nebo nefunkčnosti IS</a:t>
            </a:r>
          </a:p>
          <a:p>
            <a:r>
              <a:rPr lang="cs-CZ" dirty="0" smtClean="0"/>
              <a:t>Součást Bezpečnostní politiky</a:t>
            </a:r>
          </a:p>
          <a:p>
            <a:r>
              <a:rPr lang="cs-CZ" dirty="0" smtClean="0"/>
              <a:t>Uživatel IS by měl vědět </a:t>
            </a:r>
            <a:r>
              <a:rPr lang="cs-CZ" dirty="0" smtClean="0">
                <a:solidFill>
                  <a:srgbClr val="0070C0"/>
                </a:solidFill>
              </a:rPr>
              <a:t>KOHO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JAK</a:t>
            </a:r>
            <a:r>
              <a:rPr lang="cs-CZ" dirty="0" smtClean="0"/>
              <a:t> informovat v případě poruchy</a:t>
            </a:r>
          </a:p>
        </p:txBody>
      </p:sp>
    </p:spTree>
    <p:extLst>
      <p:ext uri="{BB962C8B-B14F-4D97-AF65-F5344CB8AC3E}">
        <p14:creationId xmlns:p14="http://schemas.microsoft.com/office/powerpoint/2010/main" xmlns="" val="337318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aktivum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asset</a:t>
            </a:r>
            <a:r>
              <a:rPr lang="cs-CZ" dirty="0" smtClean="0"/>
              <a:t>) – vše co má pro společnost nějakou hodnotu a mělo by být odpovídajícím způsobem chráněno,</a:t>
            </a:r>
          </a:p>
          <a:p>
            <a:r>
              <a:rPr lang="cs-CZ" b="1" dirty="0" smtClean="0"/>
              <a:t>hrozba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threat</a:t>
            </a:r>
            <a:r>
              <a:rPr lang="cs-CZ" dirty="0" smtClean="0"/>
              <a:t>) – jakákoliv událost, která může způsobit narušení důvěrnosti, integrity a dostupnosti aktiva</a:t>
            </a:r>
          </a:p>
          <a:p>
            <a:r>
              <a:rPr lang="cs-CZ" b="1" dirty="0" smtClean="0"/>
              <a:t>zranitelnost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vulnerability</a:t>
            </a:r>
            <a:r>
              <a:rPr lang="cs-CZ" dirty="0" smtClean="0"/>
              <a:t>) – vlastnost aktiva nebo slabina na úrovni fyzické, logické nebo administrativní bezpečnosti, která může být zneužita hrozbou.</a:t>
            </a:r>
          </a:p>
          <a:p>
            <a:r>
              <a:rPr lang="cs-CZ" b="1" dirty="0" smtClean="0"/>
              <a:t>riziko</a:t>
            </a:r>
            <a:r>
              <a:rPr lang="cs-CZ" dirty="0" smtClean="0"/>
              <a:t> – pravděpodobnost, že hrozba zneužije zranitelnost a způsobí narušení důvěrnosti, integrity nebo dostupnosti.</a:t>
            </a:r>
          </a:p>
          <a:p>
            <a:r>
              <a:rPr lang="cs-CZ" b="1" dirty="0" smtClean="0"/>
              <a:t>opatření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countermeasure</a:t>
            </a:r>
            <a:r>
              <a:rPr lang="cs-CZ" dirty="0" smtClean="0"/>
              <a:t>) – opatření na úrovni fyzické logické nebo administrativní bezpečnosti, které snižuje zranitelnost a chrání aktivum před danou hrozbou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17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OECD 1992 – „</a:t>
            </a:r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smtClean="0"/>
              <a:t>“</a:t>
            </a:r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Continuity</a:t>
            </a:r>
            <a:r>
              <a:rPr lang="cs-CZ" b="1" dirty="0" smtClean="0"/>
              <a:t> Management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BCM je manažerská disciplína, která se zaměřuje na identifikaci potencionálních dopadů, jež organizaci hrozí po havárii. Vytváří rámec pro zajištění určité míry odolnosti a schopnosti reagovat na neočekávané události.</a:t>
            </a:r>
          </a:p>
          <a:p>
            <a:r>
              <a:rPr lang="cs-CZ" dirty="0" smtClean="0"/>
              <a:t>Havarijní plány a </a:t>
            </a:r>
            <a:r>
              <a:rPr lang="cs-CZ" smtClean="0"/>
              <a:t>plány obnovy</a:t>
            </a: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357093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bezpečnostní dokumentace</a:t>
            </a:r>
          </a:p>
          <a:p>
            <a:r>
              <a:rPr lang="cs-CZ" dirty="0" smtClean="0"/>
              <a:t>Zavedení bezpečnostních procesů a rolí</a:t>
            </a:r>
          </a:p>
          <a:p>
            <a:r>
              <a:rPr lang="cs-CZ" dirty="0" smtClean="0"/>
              <a:t>Implementace konkrétních mechanismů</a:t>
            </a:r>
          </a:p>
          <a:p>
            <a:r>
              <a:rPr lang="cs-CZ" dirty="0" smtClean="0"/>
              <a:t>Zavedení kontroly bezpečnosti - audit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mechanismů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Antiviry</a:t>
            </a:r>
          </a:p>
          <a:p>
            <a:r>
              <a:rPr lang="cs-CZ" dirty="0" smtClean="0"/>
              <a:t>Bezpečná topologie sítě</a:t>
            </a:r>
          </a:p>
          <a:p>
            <a:r>
              <a:rPr lang="cs-CZ" dirty="0" smtClean="0"/>
              <a:t>Firewall</a:t>
            </a:r>
          </a:p>
          <a:p>
            <a:r>
              <a:rPr lang="cs-CZ" dirty="0" err="1" smtClean="0"/>
              <a:t>Fraud</a:t>
            </a:r>
            <a:r>
              <a:rPr lang="cs-CZ" dirty="0" smtClean="0"/>
              <a:t> </a:t>
            </a:r>
            <a:r>
              <a:rPr lang="cs-CZ" dirty="0" err="1" smtClean="0"/>
              <a:t>Detection</a:t>
            </a:r>
            <a:r>
              <a:rPr lang="cs-CZ" dirty="0" smtClean="0"/>
              <a:t> System (FDS)</a:t>
            </a:r>
          </a:p>
          <a:p>
            <a:r>
              <a:rPr lang="cs-CZ" dirty="0" smtClean="0"/>
              <a:t>Šifrování</a:t>
            </a:r>
          </a:p>
          <a:p>
            <a:r>
              <a:rPr lang="cs-CZ" dirty="0" smtClean="0"/>
              <a:t>PKI (Infrastruktura veřejných klíčů)</a:t>
            </a:r>
          </a:p>
          <a:p>
            <a:r>
              <a:rPr lang="en-US" dirty="0" err="1" smtClean="0"/>
              <a:t>systémy</a:t>
            </a:r>
            <a:r>
              <a:rPr lang="en-US" dirty="0" smtClean="0"/>
              <a:t> DLP (Data Loss Prevention)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– Hrozba (</a:t>
            </a:r>
            <a:r>
              <a:rPr lang="cs-CZ" dirty="0" err="1" smtClean="0"/>
              <a:t>Threat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Incident</a:t>
            </a:r>
          </a:p>
          <a:p>
            <a:r>
              <a:rPr lang="cs-CZ" dirty="0" smtClean="0"/>
              <a:t>Výpadek kritické komponenty (Singl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Smrt klíčové osoby (Single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</a:t>
            </a:r>
            <a:r>
              <a:rPr lang="cs-CZ" dirty="0" err="1" smtClean="0"/>
              <a:t>Damage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Škoda</a:t>
            </a:r>
          </a:p>
          <a:p>
            <a:pPr lvl="1"/>
            <a:r>
              <a:rPr lang="cs-CZ" dirty="0" smtClean="0"/>
              <a:t>Finanční</a:t>
            </a:r>
          </a:p>
          <a:p>
            <a:pPr lvl="1"/>
            <a:r>
              <a:rPr lang="cs-CZ" dirty="0" smtClean="0"/>
              <a:t>Právní</a:t>
            </a:r>
          </a:p>
          <a:p>
            <a:pPr lvl="1"/>
            <a:r>
              <a:rPr lang="cs-CZ" dirty="0" smtClean="0"/>
              <a:t>Reputace</a:t>
            </a:r>
          </a:p>
          <a:p>
            <a:pPr lvl="1"/>
            <a:r>
              <a:rPr lang="cs-CZ" dirty="0" smtClean="0"/>
              <a:t>Operativní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– Riziko (Risk)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události a její důsledek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ohrožení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exposure</a:t>
            </a:r>
            <a:r>
              <a:rPr lang="cs-CZ" dirty="0" smtClean="0"/>
              <a:t>) – skutečnost, že existuje zranitelnost, která může být zneužita hrozbou</a:t>
            </a:r>
          </a:p>
          <a:p>
            <a:r>
              <a:rPr lang="cs-CZ" b="1" dirty="0" smtClean="0"/>
              <a:t>narušení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breach</a:t>
            </a:r>
            <a:r>
              <a:rPr lang="cs-CZ" dirty="0" smtClean="0"/>
              <a:t>) – situace, kdy došlo k narušení důvěrnosti, integrity nebo dostupnosti v důsledku překonání bezpečnostních opatření.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Autentizace</a:t>
            </a:r>
          </a:p>
          <a:p>
            <a:r>
              <a:rPr lang="cs-CZ" dirty="0" smtClean="0"/>
              <a:t>Autorizace</a:t>
            </a:r>
          </a:p>
          <a:p>
            <a:r>
              <a:rPr lang="cs-CZ" dirty="0" err="1" smtClean="0"/>
              <a:t>Accountability</a:t>
            </a:r>
            <a:r>
              <a:rPr lang="cs-CZ" dirty="0" smtClean="0"/>
              <a:t> – je možné zjistit, kdo udělal danou operaci?</a:t>
            </a:r>
            <a:endParaRPr lang="cs-CZ" dirty="0"/>
          </a:p>
        </p:txBody>
      </p:sp>
      <p:sp>
        <p:nvSpPr>
          <p:cNvPr id="1031" name="AutoShape 7" descr="http://www.slideshare.net/depoorterivo/information-security-for-dummies-1047745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1359</Words>
  <Application>Microsoft Office PowerPoint</Application>
  <PresentationFormat>Předvádění na obrazovce (4:3)</PresentationFormat>
  <Paragraphs>242</Paragraphs>
  <Slides>43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BIS Analýza rizik</vt:lpstr>
      <vt:lpstr>Analýza rizik</vt:lpstr>
      <vt:lpstr>Co je cílem?</vt:lpstr>
      <vt:lpstr>Analýza rizik - pojmy</vt:lpstr>
      <vt:lpstr>Pojmy – Hrozba (Threat)</vt:lpstr>
      <vt:lpstr>Pojmy - Damage</vt:lpstr>
      <vt:lpstr>Pojmy – Riziko (Risk)</vt:lpstr>
      <vt:lpstr>Analýza rizik - pojmy</vt:lpstr>
      <vt:lpstr>Security</vt:lpstr>
      <vt:lpstr>Definování aktiv</vt:lpstr>
      <vt:lpstr>Analýza rizik – druhy hrozeb</vt:lpstr>
      <vt:lpstr>Risk Management</vt:lpstr>
      <vt:lpstr>Normy</vt:lpstr>
      <vt:lpstr>Metodiky pro Analýzu rizik</vt:lpstr>
      <vt:lpstr>Pojmy z metodik</vt:lpstr>
      <vt:lpstr>ALE</vt:lpstr>
      <vt:lpstr>CRAMM</vt:lpstr>
      <vt:lpstr>CRAMM</vt:lpstr>
      <vt:lpstr>CRAMM</vt:lpstr>
      <vt:lpstr>Metodika OCTAVE-S</vt:lpstr>
      <vt:lpstr>OCTAVE-S</vt:lpstr>
      <vt:lpstr>Metodika RISK IT</vt:lpstr>
      <vt:lpstr>Risk IT</vt:lpstr>
      <vt:lpstr>What RiskIT offers?</vt:lpstr>
      <vt:lpstr>RiskIT tree</vt:lpstr>
      <vt:lpstr>RiscPAC</vt:lpstr>
      <vt:lpstr>Postup analýzy rizik</vt:lpstr>
      <vt:lpstr>Případová studie</vt:lpstr>
      <vt:lpstr>Kvalitativní metodiky</vt:lpstr>
      <vt:lpstr>Bezpečnostní studie</vt:lpstr>
      <vt:lpstr>Bezpečnostní studie</vt:lpstr>
      <vt:lpstr>ISO 27001</vt:lpstr>
      <vt:lpstr>ISO 27001</vt:lpstr>
      <vt:lpstr>ISO 27001</vt:lpstr>
      <vt:lpstr>Bezpečnostní politika</vt:lpstr>
      <vt:lpstr>Standardní kroky řešení bezpečnosti</vt:lpstr>
      <vt:lpstr>Bezpečnostní dokumentace</vt:lpstr>
      <vt:lpstr>Bezpečnostní dokumentace</vt:lpstr>
      <vt:lpstr>Havarijní plán</vt:lpstr>
      <vt:lpstr>Snímek 40</vt:lpstr>
      <vt:lpstr>BCM</vt:lpstr>
      <vt:lpstr>Implementace bezpečnosti</vt:lpstr>
      <vt:lpstr>Implementace mechanismů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bur50</cp:lastModifiedBy>
  <cp:revision>72</cp:revision>
  <dcterms:modified xsi:type="dcterms:W3CDTF">2014-12-12T06:56:25Z</dcterms:modified>
</cp:coreProperties>
</file>