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8" r:id="rId2"/>
    <p:sldId id="259" r:id="rId3"/>
    <p:sldId id="260" r:id="rId4"/>
    <p:sldId id="264" r:id="rId5"/>
    <p:sldId id="281" r:id="rId6"/>
    <p:sldId id="265" r:id="rId7"/>
    <p:sldId id="266" r:id="rId8"/>
    <p:sldId id="277" r:id="rId9"/>
    <p:sldId id="267" r:id="rId10"/>
    <p:sldId id="268" r:id="rId11"/>
    <p:sldId id="282" r:id="rId12"/>
    <p:sldId id="269" r:id="rId13"/>
    <p:sldId id="270" r:id="rId14"/>
    <p:sldId id="271" r:id="rId15"/>
    <p:sldId id="272" r:id="rId16"/>
    <p:sldId id="273" r:id="rId17"/>
    <p:sldId id="274" r:id="rId18"/>
    <p:sldId id="262" r:id="rId19"/>
    <p:sldId id="275" r:id="rId20"/>
    <p:sldId id="283" r:id="rId21"/>
    <p:sldId id="263" r:id="rId22"/>
    <p:sldId id="284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F81B5-1372-4ABE-8EC7-D60B21681EC0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2E7C5-D290-4301-8172-6EC2AD9DFB5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b/b7/RAID_1.sv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//upload.wikimedia.org/wikipedia/commons/7/70/RAID_6.sv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9/9b/RAID_0.sv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BIS</a:t>
            </a:r>
            <a:br>
              <a:rPr lang="cs-CZ" dirty="0" smtClean="0"/>
            </a:br>
            <a:r>
              <a:rPr lang="cs-CZ" b="1" dirty="0" smtClean="0">
                <a:solidFill>
                  <a:srgbClr val="00B0F0"/>
                </a:solidFill>
              </a:rPr>
              <a:t>RAID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Roman Danel</a:t>
            </a:r>
          </a:p>
          <a:p>
            <a:r>
              <a:rPr lang="cs-CZ" sz="1800" dirty="0" err="1" smtClean="0">
                <a:hlinkClick r:id="rId2"/>
              </a:rPr>
              <a:t>roman.danel</a:t>
            </a:r>
            <a:r>
              <a:rPr lang="cs-CZ" sz="1800" dirty="0" smtClean="0">
                <a:hlinkClick r:id="rId2"/>
              </a:rPr>
              <a:t>@</a:t>
            </a:r>
            <a:r>
              <a:rPr lang="cs-CZ" sz="1800" dirty="0" err="1" smtClean="0">
                <a:hlinkClick r:id="rId2"/>
              </a:rPr>
              <a:t>vsb.cz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2400" dirty="0" smtClean="0"/>
              <a:t>VŠB – TU Ostrava</a:t>
            </a:r>
            <a:endParaRPr lang="cs-CZ" sz="2400" dirty="0"/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548680"/>
            <a:ext cx="1242402" cy="14287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RAID 1 - využití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 hlediska výkonu tam, kde podstatnou část transakcí tvoří transakce „čtení“ (např. systémové disky – systémové programové vybavení a data - zálohování)</a:t>
            </a:r>
          </a:p>
          <a:p>
            <a:r>
              <a:rPr lang="cs-CZ" dirty="0" smtClean="0"/>
              <a:t>Transakčně orientovaná aplikace – výhoda, pokud výrazným počtem transakcí jsou transakce typu čtení, horší stav v případě transakcí typu zápis.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5474" name="Picture 2" descr="File:RAID 1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836712"/>
            <a:ext cx="3095625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RAID-2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Čtyři disky – uložení dat, tři disky – informace pro opravu chyb</a:t>
            </a:r>
          </a:p>
          <a:p>
            <a:r>
              <a:rPr lang="cs-CZ" dirty="0" smtClean="0"/>
              <a:t>Disky jsou synchronizovány, takže na všech discích jsou hlavy ve stejné pozici – z hlediska otáčení disku a vystavení.</a:t>
            </a:r>
          </a:p>
          <a:p>
            <a:r>
              <a:rPr lang="cs-CZ" dirty="0" smtClean="0"/>
              <a:t>Velmi malé </a:t>
            </a:r>
            <a:r>
              <a:rPr lang="cs-CZ" dirty="0" err="1" smtClean="0"/>
              <a:t>stripes</a:t>
            </a:r>
            <a:r>
              <a:rPr lang="cs-CZ" dirty="0" smtClean="0"/>
              <a:t> - slabika/slovo.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RAID-3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Jako RAID-2, pouze jeden redundantní disk bez ohled</a:t>
            </a:r>
          </a:p>
          <a:p>
            <a:r>
              <a:rPr lang="pl-PL" u="sng" dirty="0" smtClean="0"/>
              <a:t>Data na discích, které mají poruchu, mohou být rekonstruována z existujících dat a parity bez ohledu na to, jak je rozsáhlé diskové pole</a:t>
            </a:r>
            <a:r>
              <a:rPr lang="pl-PL" dirty="0" smtClean="0"/>
              <a:t>.</a:t>
            </a:r>
          </a:p>
          <a:p>
            <a:r>
              <a:rPr lang="cs-CZ" dirty="0" smtClean="0"/>
              <a:t>Pokud má disk poruchu, tak se přečte paritní bit a data se zrekonstruují ze zbývajících bitů, pro rekonstrukci se použije i bit paritní. 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Rekonstrukce dat:</a:t>
            </a:r>
          </a:p>
          <a:p>
            <a:r>
              <a:rPr lang="cs-CZ" dirty="0" smtClean="0"/>
              <a:t>Uvažujme diskové pole sestávající z pěti disků. X0 – X3 obsahují data, X5 – paritní disk</a:t>
            </a:r>
          </a:p>
          <a:p>
            <a:r>
              <a:rPr lang="cs-CZ" dirty="0" smtClean="0"/>
              <a:t>Schéma tvorby paritního disku:</a:t>
            </a:r>
          </a:p>
          <a:p>
            <a:pPr>
              <a:buNone/>
            </a:pPr>
            <a:r>
              <a:rPr lang="cs-CZ" dirty="0" smtClean="0"/>
              <a:t>	X4(i) = X3(i) </a:t>
            </a:r>
            <a:r>
              <a:rPr lang="cs-CZ" dirty="0" err="1" smtClean="0"/>
              <a:t>xor</a:t>
            </a:r>
            <a:r>
              <a:rPr lang="cs-CZ" dirty="0" smtClean="0"/>
              <a:t> X2(i) </a:t>
            </a:r>
            <a:r>
              <a:rPr lang="cs-CZ" dirty="0" err="1" smtClean="0"/>
              <a:t>xor</a:t>
            </a:r>
            <a:r>
              <a:rPr lang="cs-CZ" dirty="0" smtClean="0"/>
              <a:t> X1(i) </a:t>
            </a:r>
            <a:r>
              <a:rPr lang="cs-CZ" dirty="0" err="1" smtClean="0"/>
              <a:t>xor</a:t>
            </a:r>
            <a:r>
              <a:rPr lang="cs-CZ" dirty="0" smtClean="0"/>
              <a:t> X0(i)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Předpokládejme, že disk X1 přestal fungovat, tzn. data z něj nejsou k dispozici</a:t>
            </a:r>
          </a:p>
          <a:p>
            <a:r>
              <a:rPr lang="cs-CZ" dirty="0" smtClean="0"/>
              <a:t>K oběma stranám rovnice přičteme X4(i) </a:t>
            </a:r>
            <a:r>
              <a:rPr lang="cs-CZ" dirty="0" err="1" smtClean="0"/>
              <a:t>xor</a:t>
            </a:r>
            <a:r>
              <a:rPr lang="cs-CZ" dirty="0" smtClean="0"/>
              <a:t> X1(i)</a:t>
            </a:r>
          </a:p>
          <a:p>
            <a:pPr>
              <a:buNone/>
            </a:pPr>
            <a:r>
              <a:rPr lang="cs-CZ" dirty="0" smtClean="0"/>
              <a:t>    Pak dostaneme:</a:t>
            </a:r>
          </a:p>
          <a:p>
            <a:pPr>
              <a:buNone/>
            </a:pPr>
            <a:r>
              <a:rPr lang="cs-CZ" dirty="0" smtClean="0"/>
              <a:t>	X1(i) = X4(i) </a:t>
            </a:r>
            <a:r>
              <a:rPr lang="cs-CZ" dirty="0" err="1" smtClean="0"/>
              <a:t>xor</a:t>
            </a:r>
            <a:r>
              <a:rPr lang="cs-CZ" dirty="0" smtClean="0"/>
              <a:t> X3(i) </a:t>
            </a:r>
            <a:r>
              <a:rPr lang="cs-CZ" dirty="0" err="1" smtClean="0"/>
              <a:t>xor</a:t>
            </a:r>
            <a:r>
              <a:rPr lang="cs-CZ" dirty="0" smtClean="0"/>
              <a:t> X2(i) </a:t>
            </a:r>
            <a:r>
              <a:rPr lang="cs-CZ" dirty="0" err="1" smtClean="0"/>
              <a:t>xor</a:t>
            </a:r>
            <a:r>
              <a:rPr lang="cs-CZ" dirty="0" smtClean="0"/>
              <a:t> X0(i)</a:t>
            </a:r>
          </a:p>
          <a:p>
            <a:pPr>
              <a:buNone/>
            </a:pPr>
            <a:r>
              <a:rPr lang="cs-CZ" dirty="0" smtClean="0"/>
              <a:t>	Hodnota bitu z disku, který má poruchu, se </a:t>
            </a:r>
            <a:r>
              <a:rPr lang="cs-CZ" dirty="0" err="1" smtClean="0"/>
              <a:t>vypo</a:t>
            </a:r>
            <a:r>
              <a:rPr lang="cs-CZ" dirty="0" smtClean="0"/>
              <a:t> čte ze zbývajících bitů. 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RAID-3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Nevýhoda – obtížnější nasazení u systémů, kde je priorita na transakcích</a:t>
            </a:r>
          </a:p>
          <a:p>
            <a:r>
              <a:rPr lang="cs-CZ" dirty="0" smtClean="0"/>
              <a:t>Výkon – vysoký – čte se z více disků najednou, současně se ale vykonává jen jeden požadavek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RAID-4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Vhodný pro aplikace s vysokým objemem V/V požadavků</a:t>
            </a:r>
          </a:p>
          <a:p>
            <a:r>
              <a:rPr lang="cs-CZ" dirty="0" smtClean="0"/>
              <a:t>Každý disk je nezávislý.</a:t>
            </a:r>
          </a:p>
          <a:p>
            <a:r>
              <a:rPr lang="cs-CZ" dirty="0" smtClean="0"/>
              <a:t>Parita typu „</a:t>
            </a:r>
            <a:r>
              <a:rPr lang="cs-CZ" dirty="0" err="1" smtClean="0"/>
              <a:t>block</a:t>
            </a:r>
            <a:r>
              <a:rPr lang="cs-CZ" dirty="0" smtClean="0"/>
              <a:t>-</a:t>
            </a:r>
            <a:r>
              <a:rPr lang="cs-CZ" dirty="0" err="1" smtClean="0"/>
              <a:t>level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Parita se počítá bit po bitu přes celé </a:t>
            </a:r>
            <a:r>
              <a:rPr lang="cs-CZ" dirty="0" err="1" smtClean="0"/>
              <a:t>stripes</a:t>
            </a:r>
            <a:r>
              <a:rPr lang="cs-CZ" dirty="0" smtClean="0"/>
              <a:t> na každém disku; velké </a:t>
            </a:r>
            <a:r>
              <a:rPr lang="cs-CZ" dirty="0" err="1" smtClean="0"/>
              <a:t>stripes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RAID-5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Parita typu „</a:t>
            </a:r>
            <a:r>
              <a:rPr lang="cs-CZ" dirty="0" err="1" smtClean="0"/>
              <a:t>block</a:t>
            </a:r>
            <a:r>
              <a:rPr lang="cs-CZ" dirty="0" smtClean="0"/>
              <a:t>-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distributed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RAID-5 – </a:t>
            </a:r>
            <a:r>
              <a:rPr lang="cs-CZ" dirty="0" err="1" smtClean="0"/>
              <a:t>fault</a:t>
            </a:r>
            <a:r>
              <a:rPr lang="cs-CZ" dirty="0" smtClean="0"/>
              <a:t>-</a:t>
            </a:r>
            <a:r>
              <a:rPr lang="cs-CZ" dirty="0" err="1" smtClean="0"/>
              <a:t>tolerant</a:t>
            </a:r>
            <a:r>
              <a:rPr lang="cs-CZ" dirty="0" smtClean="0"/>
              <a:t>: </a:t>
            </a:r>
            <a:r>
              <a:rPr lang="en-US" dirty="0" smtClean="0"/>
              <a:t> implement “rotational parity” for increased drive reliability</a:t>
            </a:r>
            <a:r>
              <a:rPr lang="cs-CZ" dirty="0" smtClean="0"/>
              <a:t> </a:t>
            </a:r>
            <a:r>
              <a:rPr lang="en-US" dirty="0" smtClean="0"/>
              <a:t>and reduced “single point of failure”</a:t>
            </a:r>
            <a:endParaRPr lang="cs-CZ" dirty="0" smtClean="0"/>
          </a:p>
          <a:p>
            <a:r>
              <a:rPr lang="cs-CZ" dirty="0" smtClean="0"/>
              <a:t>Parita je uložena na všech discích</a:t>
            </a:r>
          </a:p>
          <a:p>
            <a:r>
              <a:rPr lang="cs-CZ" dirty="0" smtClean="0"/>
              <a:t>Neumí řešit stav, kdy poruchu má více disků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RAID-6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Počítají se dvě parity.</a:t>
            </a:r>
          </a:p>
          <a:p>
            <a:r>
              <a:rPr lang="cs-CZ" dirty="0" smtClean="0"/>
              <a:t>Parita se ukládá do samostatných bloků na různých discích.</a:t>
            </a:r>
          </a:p>
          <a:p>
            <a:r>
              <a:rPr lang="cs-CZ" dirty="0" smtClean="0"/>
              <a:t>Je potřeba další dva disky navíc.</a:t>
            </a:r>
          </a:p>
          <a:p>
            <a:r>
              <a:rPr lang="cs-CZ" dirty="0" smtClean="0"/>
              <a:t>Porucha dvou disků – je možná náprava</a:t>
            </a:r>
          </a:p>
          <a:p>
            <a:r>
              <a:rPr lang="cs-CZ" dirty="0" smtClean="0"/>
              <a:t>dat.</a:t>
            </a:r>
          </a:p>
          <a:p>
            <a:r>
              <a:rPr lang="cs-CZ" smtClean="0"/>
              <a:t>Porucha </a:t>
            </a:r>
            <a:r>
              <a:rPr lang="cs-CZ" dirty="0" smtClean="0"/>
              <a:t>tří disků – neřešitelné.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RAID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Redundant Array of Inexpensive/Independent Disks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6498" name="Picture 2" descr="File:RAID 6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124744"/>
            <a:ext cx="7620000" cy="4486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Raid</a:t>
            </a:r>
            <a:r>
              <a:rPr lang="cs-CZ" dirty="0" smtClean="0"/>
              <a:t> 10, 30, 50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Provides</a:t>
            </a:r>
            <a:r>
              <a:rPr lang="cs-CZ" dirty="0" smtClean="0"/>
              <a:t> </a:t>
            </a:r>
            <a:r>
              <a:rPr lang="cs-CZ" dirty="0" err="1" smtClean="0"/>
              <a:t>Multi</a:t>
            </a:r>
            <a:r>
              <a:rPr lang="cs-CZ" dirty="0" smtClean="0"/>
              <a:t>-</a:t>
            </a:r>
            <a:r>
              <a:rPr lang="cs-CZ" dirty="0" err="1" smtClean="0"/>
              <a:t>layer</a:t>
            </a:r>
            <a:r>
              <a:rPr lang="cs-CZ" dirty="0" smtClean="0"/>
              <a:t> RAID </a:t>
            </a:r>
            <a:r>
              <a:rPr lang="cs-CZ" dirty="0" err="1" smtClean="0"/>
              <a:t>configurations</a:t>
            </a:r>
            <a:endParaRPr lang="cs-CZ" dirty="0" smtClean="0"/>
          </a:p>
          <a:p>
            <a:r>
              <a:rPr lang="en-US" dirty="0" smtClean="0"/>
              <a:t>Provides better I/O load balancing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RAID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Rebuild</a:t>
            </a:r>
            <a:r>
              <a:rPr lang="cs-CZ" dirty="0" smtClean="0"/>
              <a:t>- znovuobnovení ochrany paritou na diskovém poli po výpadku disku. </a:t>
            </a:r>
          </a:p>
          <a:p>
            <a:pPr lvl="1"/>
            <a:r>
              <a:rPr lang="cs-CZ" smtClean="0"/>
              <a:t>diskový </a:t>
            </a:r>
            <a:r>
              <a:rPr lang="cs-CZ" dirty="0" smtClean="0"/>
              <a:t>systém použije rezervní disky (</a:t>
            </a:r>
            <a:r>
              <a:rPr lang="cs-CZ" dirty="0" err="1" smtClean="0"/>
              <a:t>HotSpare</a:t>
            </a:r>
            <a:r>
              <a:rPr lang="cs-CZ" dirty="0" smtClean="0"/>
              <a:t>) a zrekonstruuje na ně obsah vypadlého disku.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Inteligentní SCSI </a:t>
            </a:r>
            <a:r>
              <a:rPr lang="cs-CZ" dirty="0" err="1" smtClean="0"/>
              <a:t>kontroler</a:t>
            </a:r>
            <a:endParaRPr lang="cs-CZ" dirty="0" smtClean="0"/>
          </a:p>
          <a:p>
            <a:pPr lvl="1"/>
            <a:r>
              <a:rPr lang="en-US" dirty="0" smtClean="0"/>
              <a:t>Benefits include ECC memory, battery backup and other fault</a:t>
            </a:r>
            <a:r>
              <a:rPr lang="cs-CZ" dirty="0" smtClean="0"/>
              <a:t> </a:t>
            </a:r>
            <a:r>
              <a:rPr lang="en-US" dirty="0" smtClean="0"/>
              <a:t>tolerant features not available in non-intelligent SCSI I/O port</a:t>
            </a:r>
            <a:r>
              <a:rPr lang="cs-CZ" dirty="0" smtClean="0"/>
              <a:t> </a:t>
            </a:r>
            <a:r>
              <a:rPr lang="en-US" dirty="0" smtClean="0"/>
              <a:t>controllers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RAID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Důvod zavedení – reakce na zvyšující se rychlost procesoru</a:t>
            </a:r>
          </a:p>
          <a:p>
            <a:r>
              <a:rPr lang="cs-CZ" dirty="0" smtClean="0"/>
              <a:t>Neexistují hierarchické úrovně</a:t>
            </a:r>
          </a:p>
          <a:p>
            <a:r>
              <a:rPr lang="cs-CZ" dirty="0" smtClean="0"/>
              <a:t>Možnost využití dodatečné kapacity pro uložení informace o paritě.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RAID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cs-CZ" sz="2000" b="1" dirty="0" smtClean="0"/>
              <a:t>RAID 0 - "</a:t>
            </a:r>
            <a:r>
              <a:rPr lang="cs-CZ" sz="2000" b="1" dirty="0" err="1" smtClean="0"/>
              <a:t>striping</a:t>
            </a:r>
            <a:r>
              <a:rPr lang="cs-CZ" sz="2000" b="1" dirty="0" smtClean="0"/>
              <a:t>"</a:t>
            </a:r>
            <a:r>
              <a:rPr lang="cs-CZ" sz="2000" dirty="0" smtClean="0"/>
              <a:t>: data jsou </a:t>
            </a:r>
            <a:r>
              <a:rPr lang="cs-CZ" sz="2000" dirty="0" err="1" smtClean="0"/>
              <a:t>stripována</a:t>
            </a:r>
            <a:r>
              <a:rPr lang="cs-CZ" sz="2000" dirty="0" smtClean="0"/>
              <a:t> přes nejméně 2 disky, aby se zvýšil výkon. Není zde redundance a ztráta pouze jednoho disku způsobuje ztrátu všech dat. </a:t>
            </a:r>
          </a:p>
          <a:p>
            <a:r>
              <a:rPr lang="cs-CZ" sz="2000" b="1" dirty="0" smtClean="0"/>
              <a:t>RAID 1 - "</a:t>
            </a:r>
            <a:r>
              <a:rPr lang="cs-CZ" sz="2000" b="1" dirty="0" err="1" smtClean="0"/>
              <a:t>mirroring</a:t>
            </a:r>
            <a:r>
              <a:rPr lang="cs-CZ" sz="2000" b="1" dirty="0" smtClean="0"/>
              <a:t>"</a:t>
            </a:r>
            <a:r>
              <a:rPr lang="cs-CZ" sz="2000" dirty="0" smtClean="0"/>
              <a:t>: zrcadlení, stejná data jsou současně zapsána na dva disky. Pokud selže jeden disk, data jsou stále k dispozici na druhém disku.</a:t>
            </a:r>
          </a:p>
          <a:p>
            <a:r>
              <a:rPr lang="cs-CZ" sz="2000" b="1" dirty="0" smtClean="0"/>
              <a:t>RAID 3 a RAID 4</a:t>
            </a:r>
            <a:r>
              <a:rPr lang="cs-CZ" sz="2000" dirty="0" smtClean="0"/>
              <a:t> - bloky dat jsou zapsány na skupinu disků, z nichž jeden slouží pro zápis parity. Pokud selže některý z disků, mohou být data zrekonstruována z přeživších disků.</a:t>
            </a:r>
          </a:p>
          <a:p>
            <a:r>
              <a:rPr lang="cs-CZ" sz="2000" b="1" dirty="0" smtClean="0"/>
              <a:t>RAID 5</a:t>
            </a:r>
            <a:r>
              <a:rPr lang="cs-CZ" sz="2000" dirty="0" smtClean="0"/>
              <a:t> - podobný </a:t>
            </a:r>
            <a:r>
              <a:rPr lang="cs-CZ" sz="2000" dirty="0" err="1" smtClean="0"/>
              <a:t>RAIDu</a:t>
            </a:r>
            <a:r>
              <a:rPr lang="cs-CZ" sz="2000" dirty="0" smtClean="0"/>
              <a:t> 3/4, kromě faktu, že parita je distribuována mezi všechny disky.</a:t>
            </a:r>
          </a:p>
          <a:p>
            <a:r>
              <a:rPr lang="cs-CZ" sz="2000" b="1" dirty="0" smtClean="0"/>
              <a:t>RAID 6</a:t>
            </a:r>
            <a:r>
              <a:rPr lang="cs-CZ" sz="2000" dirty="0" smtClean="0"/>
              <a:t> - rozšíření principu parity RAID5 o další paritní </a:t>
            </a:r>
            <a:r>
              <a:rPr lang="cs-CZ" sz="2000" dirty="0" err="1" smtClean="0"/>
              <a:t>stream</a:t>
            </a:r>
            <a:r>
              <a:rPr lang="cs-CZ" sz="2000" dirty="0" smtClean="0"/>
              <a:t>. Systém RAID6 je odolný proti výpadku dvou disků v jeden okamžik a v dnešní době je téměř nezbytností pro kapacitní úložiště se SATA disky.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RAID-0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Operace „vystavení“ (</a:t>
            </a:r>
            <a:r>
              <a:rPr lang="cs-CZ" dirty="0" err="1" smtClean="0"/>
              <a:t>seek</a:t>
            </a:r>
            <a:r>
              <a:rPr lang="cs-CZ" dirty="0" smtClean="0"/>
              <a:t>) je prováděna paralelně (současně na všech discích).</a:t>
            </a:r>
          </a:p>
          <a:p>
            <a:r>
              <a:rPr lang="cs-CZ" dirty="0" smtClean="0"/>
              <a:t>Dva různé V/V požadavky – data jsou na různých discích</a:t>
            </a:r>
          </a:p>
          <a:p>
            <a:r>
              <a:rPr lang="cs-CZ" dirty="0" smtClean="0"/>
              <a:t>Z hlediska OS jeden systémový disk</a:t>
            </a:r>
          </a:p>
          <a:p>
            <a:r>
              <a:rPr lang="cs-CZ" dirty="0" smtClean="0"/>
              <a:t>Disk je rozdělen na </a:t>
            </a:r>
            <a:r>
              <a:rPr lang="cs-CZ" dirty="0" err="1" smtClean="0"/>
              <a:t>strips</a:t>
            </a:r>
            <a:r>
              <a:rPr lang="cs-CZ" dirty="0" smtClean="0"/>
              <a:t> -  současně je možné zpracovávat n prvků typu </a:t>
            </a:r>
            <a:r>
              <a:rPr lang="cs-CZ" dirty="0" err="1" smtClean="0"/>
              <a:t>strip</a:t>
            </a:r>
            <a:endParaRPr lang="cs-CZ" dirty="0" smtClean="0"/>
          </a:p>
          <a:p>
            <a:r>
              <a:rPr lang="cs-CZ" dirty="0" smtClean="0"/>
              <a:t>Software – je buď na úrovni počítače nebo je součástí subsystému disků!!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RAID-0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Souvislost s velikostí </a:t>
            </a:r>
            <a:r>
              <a:rPr lang="cs-CZ" dirty="0" err="1" smtClean="0"/>
              <a:t>strip</a:t>
            </a:r>
            <a:r>
              <a:rPr lang="cs-CZ" dirty="0" smtClean="0"/>
              <a:t> – měl by být takový, aby řešení transakce nevyžadovalo více přístupů na disk. </a:t>
            </a:r>
          </a:p>
          <a:p>
            <a:r>
              <a:rPr lang="cs-CZ" dirty="0" smtClean="0"/>
              <a:t>data, která spolu souvisejí (např. soubor) by měla být uložena v sousedních </a:t>
            </a:r>
            <a:r>
              <a:rPr lang="cs-CZ" dirty="0" err="1" smtClean="0"/>
              <a:t>strip</a:t>
            </a:r>
            <a:r>
              <a:rPr lang="cs-CZ" dirty="0" smtClean="0"/>
              <a:t> (v jednom </a:t>
            </a:r>
            <a:r>
              <a:rPr lang="cs-CZ" dirty="0" err="1" smtClean="0"/>
              <a:t>stripe</a:t>
            </a:r>
            <a:r>
              <a:rPr lang="cs-CZ" dirty="0" smtClean="0"/>
              <a:t>)</a:t>
            </a:r>
          </a:p>
          <a:p>
            <a:r>
              <a:rPr lang="cs-CZ" dirty="0" smtClean="0"/>
              <a:t>výrazně efektivnější operace související s diskem – hlavně rychlost přenosu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sz="2000" dirty="0" smtClean="0"/>
              <a:t>							Zdroj: </a:t>
            </a:r>
            <a:r>
              <a:rPr lang="cs-CZ" sz="2000" dirty="0" err="1" smtClean="0"/>
              <a:t>Wikipedie</a:t>
            </a:r>
            <a:endParaRPr lang="cs-CZ" sz="2000" dirty="0"/>
          </a:p>
        </p:txBody>
      </p:sp>
      <p:pic>
        <p:nvPicPr>
          <p:cNvPr id="104450" name="Picture 2" descr="File:RAID 0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980728"/>
            <a:ext cx="3095625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RAID - 1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Každý strip je mapován na dva fyzické disky</a:t>
            </a:r>
            <a:endParaRPr lang="cs-CZ" dirty="0" smtClean="0"/>
          </a:p>
          <a:p>
            <a:r>
              <a:rPr lang="cs-CZ" dirty="0" smtClean="0"/>
              <a:t>Výrazná redundance, nejsou však časové nároky na její realizaci – při změně se nepočítá informace, kterou jsou data zajištěna</a:t>
            </a:r>
          </a:p>
          <a:p>
            <a:r>
              <a:rPr lang="cs-CZ" dirty="0" smtClean="0"/>
              <a:t>Jednoduché zotavení při chybě</a:t>
            </a:r>
          </a:p>
          <a:p>
            <a:r>
              <a:rPr lang="cs-CZ" dirty="0" smtClean="0"/>
              <a:t>Výkon při zápise ovlivněn pomalejším diskem</a:t>
            </a:r>
          </a:p>
          <a:p>
            <a:r>
              <a:rPr lang="cs-CZ" dirty="0" smtClean="0"/>
              <a:t>Čtení dat – pouze z jednoho disku (z toho, kde to bude rychlejší – doba vystavení + rotační zpoždění).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795</Words>
  <Application>Microsoft Office PowerPoint</Application>
  <PresentationFormat>Předvádění na obrazovce (4:3)</PresentationFormat>
  <Paragraphs>89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BIS RAID</vt:lpstr>
      <vt:lpstr>RAID</vt:lpstr>
      <vt:lpstr>Snímek 3</vt:lpstr>
      <vt:lpstr>RAID</vt:lpstr>
      <vt:lpstr>RAID</vt:lpstr>
      <vt:lpstr>RAID-0</vt:lpstr>
      <vt:lpstr>RAID-0</vt:lpstr>
      <vt:lpstr>Snímek 8</vt:lpstr>
      <vt:lpstr>RAID - 1</vt:lpstr>
      <vt:lpstr>RAID 1 - využití</vt:lpstr>
      <vt:lpstr>Snímek 11</vt:lpstr>
      <vt:lpstr>RAID-2</vt:lpstr>
      <vt:lpstr>RAID-3</vt:lpstr>
      <vt:lpstr>Snímek 14</vt:lpstr>
      <vt:lpstr>Snímek 15</vt:lpstr>
      <vt:lpstr>RAID-3</vt:lpstr>
      <vt:lpstr>RAID-4</vt:lpstr>
      <vt:lpstr>RAID-5</vt:lpstr>
      <vt:lpstr>RAID-6</vt:lpstr>
      <vt:lpstr>Snímek 20</vt:lpstr>
      <vt:lpstr>Raid 10, 30, 50</vt:lpstr>
      <vt:lpstr>RAID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 Database Security</dc:title>
  <dc:creator>dan11hp</dc:creator>
  <cp:lastModifiedBy>Roman Danel</cp:lastModifiedBy>
  <cp:revision>62</cp:revision>
  <dcterms:created xsi:type="dcterms:W3CDTF">2014-09-29T22:55:34Z</dcterms:created>
  <dcterms:modified xsi:type="dcterms:W3CDTF">2014-12-06T21:07:54Z</dcterms:modified>
</cp:coreProperties>
</file>