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3" r:id="rId5"/>
  </p:sldMasterIdLst>
  <p:notesMasterIdLst>
    <p:notesMasterId r:id="rId33"/>
  </p:notesMasterIdLst>
  <p:handoutMasterIdLst>
    <p:handoutMasterId r:id="rId34"/>
  </p:handoutMasterIdLst>
  <p:sldIdLst>
    <p:sldId id="350" r:id="rId6"/>
    <p:sldId id="260" r:id="rId7"/>
    <p:sldId id="262" r:id="rId8"/>
    <p:sldId id="264" r:id="rId9"/>
    <p:sldId id="312" r:id="rId10"/>
    <p:sldId id="444" r:id="rId11"/>
    <p:sldId id="445" r:id="rId12"/>
    <p:sldId id="270" r:id="rId13"/>
    <p:sldId id="271" r:id="rId14"/>
    <p:sldId id="440" r:id="rId15"/>
    <p:sldId id="441" r:id="rId16"/>
    <p:sldId id="273" r:id="rId17"/>
    <p:sldId id="442" r:id="rId18"/>
    <p:sldId id="446" r:id="rId19"/>
    <p:sldId id="447" r:id="rId20"/>
    <p:sldId id="448" r:id="rId21"/>
    <p:sldId id="449" r:id="rId22"/>
    <p:sldId id="450" r:id="rId23"/>
    <p:sldId id="451" r:id="rId24"/>
    <p:sldId id="281" r:id="rId25"/>
    <p:sldId id="282" r:id="rId26"/>
    <p:sldId id="284" r:id="rId27"/>
    <p:sldId id="286" r:id="rId28"/>
    <p:sldId id="287" r:id="rId29"/>
    <p:sldId id="289" r:id="rId30"/>
    <p:sldId id="293" r:id="rId31"/>
    <p:sldId id="29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Litschmannová" initials="M" lastIdx="1" clrIdx="0">
    <p:extLst>
      <p:ext uri="{19B8F6BF-5375-455C-9EA6-DF929625EA0E}">
        <p15:presenceInfo xmlns:p15="http://schemas.microsoft.com/office/powerpoint/2012/main" userId="Martina Litschman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C3DE"/>
    <a:srgbClr val="00A499"/>
    <a:srgbClr val="B7000E"/>
    <a:srgbClr val="FFC000"/>
    <a:srgbClr val="93CDDD"/>
    <a:srgbClr val="8FAADC"/>
    <a:srgbClr val="002B00"/>
    <a:srgbClr val="0AF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74843" autoAdjust="0"/>
  </p:normalViewPr>
  <p:slideViewPr>
    <p:cSldViewPr snapToGrid="0">
      <p:cViewPr varScale="1">
        <p:scale>
          <a:sx n="68" d="100"/>
          <a:sy n="68" d="100"/>
        </p:scale>
        <p:origin x="1260" y="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0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tschmannova Martina" userId="9240f870-8f22-426a-a544-7046ba1fa187" providerId="ADAL" clId="{ABACE2BA-34FC-40E8-BAD6-E627B738C48A}"/>
    <pc:docChg chg="undo custSel addSld delSld modSld">
      <pc:chgData name="Litschmannova Martina" userId="9240f870-8f22-426a-a544-7046ba1fa187" providerId="ADAL" clId="{ABACE2BA-34FC-40E8-BAD6-E627B738C48A}" dt="2021-10-22T15:09:08.389" v="333"/>
      <pc:docMkLst>
        <pc:docMk/>
      </pc:docMkLst>
      <pc:sldChg chg="addSp delSp modSp">
        <pc:chgData name="Litschmannova Martina" userId="9240f870-8f22-426a-a544-7046ba1fa187" providerId="ADAL" clId="{ABACE2BA-34FC-40E8-BAD6-E627B738C48A}" dt="2021-10-21T07:47:50.473" v="242" actId="6549"/>
        <pc:sldMkLst>
          <pc:docMk/>
          <pc:sldMk cId="1946783318" sldId="262"/>
        </pc:sldMkLst>
        <pc:spChg chg="mod">
          <ac:chgData name="Litschmannova Martina" userId="9240f870-8f22-426a-a544-7046ba1fa187" providerId="ADAL" clId="{ABACE2BA-34FC-40E8-BAD6-E627B738C48A}" dt="2021-10-21T07:47:50.473" v="242" actId="6549"/>
          <ac:spMkLst>
            <pc:docMk/>
            <pc:sldMk cId="1946783318" sldId="262"/>
            <ac:spMk id="3" creationId="{00000000-0000-0000-0000-000000000000}"/>
          </ac:spMkLst>
        </pc:spChg>
        <pc:picChg chg="mod">
          <ac:chgData name="Litschmannova Martina" userId="9240f870-8f22-426a-a544-7046ba1fa187" providerId="ADAL" clId="{ABACE2BA-34FC-40E8-BAD6-E627B738C48A}" dt="2021-10-21T07:47:36.852" v="241" actId="1076"/>
          <ac:picMkLst>
            <pc:docMk/>
            <pc:sldMk cId="1946783318" sldId="262"/>
            <ac:picMk id="5" creationId="{09F7C5DB-209C-4AAF-B62B-BCC5AF8205A5}"/>
          </ac:picMkLst>
        </pc:picChg>
        <pc:picChg chg="del mod">
          <ac:chgData name="Litschmannova Martina" userId="9240f870-8f22-426a-a544-7046ba1fa187" providerId="ADAL" clId="{ABACE2BA-34FC-40E8-BAD6-E627B738C48A}" dt="2021-10-21T07:41:45.797" v="219" actId="478"/>
          <ac:picMkLst>
            <pc:docMk/>
            <pc:sldMk cId="1946783318" sldId="262"/>
            <ac:picMk id="6" creationId="{5C355783-525C-4905-A531-4A2BD6C15A73}"/>
          </ac:picMkLst>
        </pc:picChg>
        <pc:picChg chg="del mod">
          <ac:chgData name="Litschmannova Martina" userId="9240f870-8f22-426a-a544-7046ba1fa187" providerId="ADAL" clId="{ABACE2BA-34FC-40E8-BAD6-E627B738C48A}" dt="2021-10-21T07:44:57.063" v="231" actId="478"/>
          <ac:picMkLst>
            <pc:docMk/>
            <pc:sldMk cId="1946783318" sldId="262"/>
            <ac:picMk id="7" creationId="{2741994B-C9E1-4FD7-9C01-8ECBEF4204C6}"/>
          </ac:picMkLst>
        </pc:picChg>
        <pc:picChg chg="del mod">
          <ac:chgData name="Litschmannova Martina" userId="9240f870-8f22-426a-a544-7046ba1fa187" providerId="ADAL" clId="{ABACE2BA-34FC-40E8-BAD6-E627B738C48A}" dt="2021-10-21T07:44:39.089" v="226" actId="478"/>
          <ac:picMkLst>
            <pc:docMk/>
            <pc:sldMk cId="1946783318" sldId="262"/>
            <ac:picMk id="8" creationId="{9DC66F56-360A-4306-9313-B9044FE60FF7}"/>
          </ac:picMkLst>
        </pc:picChg>
        <pc:picChg chg="add mod">
          <ac:chgData name="Litschmannova Martina" userId="9240f870-8f22-426a-a544-7046ba1fa187" providerId="ADAL" clId="{ABACE2BA-34FC-40E8-BAD6-E627B738C48A}" dt="2021-10-21T07:47:18.131" v="239" actId="1076"/>
          <ac:picMkLst>
            <pc:docMk/>
            <pc:sldMk cId="1946783318" sldId="262"/>
            <ac:picMk id="1026" creationId="{6E270AAA-D246-486E-9F5E-121876CAA6D4}"/>
          </ac:picMkLst>
        </pc:picChg>
        <pc:picChg chg="add mod">
          <ac:chgData name="Litschmannova Martina" userId="9240f870-8f22-426a-a544-7046ba1fa187" providerId="ADAL" clId="{ABACE2BA-34FC-40E8-BAD6-E627B738C48A}" dt="2021-10-21T07:47:15.742" v="238" actId="1076"/>
          <ac:picMkLst>
            <pc:docMk/>
            <pc:sldMk cId="1946783318" sldId="262"/>
            <ac:picMk id="1028" creationId="{F3765851-B30D-44F1-9C79-8D1C21BEFC36}"/>
          </ac:picMkLst>
        </pc:picChg>
        <pc:picChg chg="add mod">
          <ac:chgData name="Litschmannova Martina" userId="9240f870-8f22-426a-a544-7046ba1fa187" providerId="ADAL" clId="{ABACE2BA-34FC-40E8-BAD6-E627B738C48A}" dt="2021-10-21T07:47:22.687" v="240" actId="1076"/>
          <ac:picMkLst>
            <pc:docMk/>
            <pc:sldMk cId="1946783318" sldId="262"/>
            <ac:picMk id="1030" creationId="{4FD026C7-ED68-4D98-B3E2-88D5258E986E}"/>
          </ac:picMkLst>
        </pc:picChg>
      </pc:sldChg>
      <pc:sldChg chg="addSp modSp">
        <pc:chgData name="Litschmannova Martina" userId="9240f870-8f22-426a-a544-7046ba1fa187" providerId="ADAL" clId="{ABACE2BA-34FC-40E8-BAD6-E627B738C48A}" dt="2021-10-22T14:47:24.301" v="296" actId="20577"/>
        <pc:sldMkLst>
          <pc:docMk/>
          <pc:sldMk cId="569804520" sldId="282"/>
        </pc:sldMkLst>
        <pc:spChg chg="mod">
          <ac:chgData name="Litschmannova Martina" userId="9240f870-8f22-426a-a544-7046ba1fa187" providerId="ADAL" clId="{ABACE2BA-34FC-40E8-BAD6-E627B738C48A}" dt="2021-10-22T14:47:24.301" v="296" actId="20577"/>
          <ac:spMkLst>
            <pc:docMk/>
            <pc:sldMk cId="569804520" sldId="282"/>
            <ac:spMk id="9" creationId="{5D7F68BC-D47C-4333-8572-B31A51885ED9}"/>
          </ac:spMkLst>
        </pc:spChg>
        <pc:picChg chg="add">
          <ac:chgData name="Litschmannova Martina" userId="9240f870-8f22-426a-a544-7046ba1fa187" providerId="ADAL" clId="{ABACE2BA-34FC-40E8-BAD6-E627B738C48A}" dt="2021-10-22T14:47:02.215" v="292"/>
          <ac:picMkLst>
            <pc:docMk/>
            <pc:sldMk cId="569804520" sldId="282"/>
            <ac:picMk id="6" creationId="{110EC2F5-715F-4614-ACF9-FEE3B621BB5D}"/>
          </ac:picMkLst>
        </pc:picChg>
        <pc:picChg chg="add">
          <ac:chgData name="Litschmannova Martina" userId="9240f870-8f22-426a-a544-7046ba1fa187" providerId="ADAL" clId="{ABACE2BA-34FC-40E8-BAD6-E627B738C48A}" dt="2021-10-22T14:47:02.215" v="292"/>
          <ac:picMkLst>
            <pc:docMk/>
            <pc:sldMk cId="569804520" sldId="282"/>
            <ac:picMk id="8" creationId="{91CC416D-EF3A-4BDC-BED9-D05EF0538C32}"/>
          </ac:picMkLst>
        </pc:picChg>
        <pc:picChg chg="add">
          <ac:chgData name="Litschmannova Martina" userId="9240f870-8f22-426a-a544-7046ba1fa187" providerId="ADAL" clId="{ABACE2BA-34FC-40E8-BAD6-E627B738C48A}" dt="2021-10-22T14:47:02.215" v="292"/>
          <ac:picMkLst>
            <pc:docMk/>
            <pc:sldMk cId="569804520" sldId="282"/>
            <ac:picMk id="11" creationId="{75601BDE-9841-4DFA-8C18-623B7BEBF685}"/>
          </ac:picMkLst>
        </pc:picChg>
        <pc:picChg chg="add">
          <ac:chgData name="Litschmannova Martina" userId="9240f870-8f22-426a-a544-7046ba1fa187" providerId="ADAL" clId="{ABACE2BA-34FC-40E8-BAD6-E627B738C48A}" dt="2021-10-22T14:47:02.215" v="292"/>
          <ac:picMkLst>
            <pc:docMk/>
            <pc:sldMk cId="569804520" sldId="282"/>
            <ac:picMk id="12" creationId="{7AF00092-DDED-431E-A127-D0CA7C1F90B1}"/>
          </ac:picMkLst>
        </pc:picChg>
      </pc:sldChg>
      <pc:sldChg chg="modSp">
        <pc:chgData name="Litschmannova Martina" userId="9240f870-8f22-426a-a544-7046ba1fa187" providerId="ADAL" clId="{ABACE2BA-34FC-40E8-BAD6-E627B738C48A}" dt="2021-10-22T14:30:19.842" v="285" actId="27636"/>
        <pc:sldMkLst>
          <pc:docMk/>
          <pc:sldMk cId="448191530" sldId="286"/>
        </pc:sldMkLst>
        <pc:spChg chg="mod">
          <ac:chgData name="Litschmannova Martina" userId="9240f870-8f22-426a-a544-7046ba1fa187" providerId="ADAL" clId="{ABACE2BA-34FC-40E8-BAD6-E627B738C48A}" dt="2021-10-22T14:30:19.842" v="285" actId="27636"/>
          <ac:spMkLst>
            <pc:docMk/>
            <pc:sldMk cId="448191530" sldId="286"/>
            <ac:spMk id="11" creationId="{598B486B-98F1-481B-AA08-F52E87F5DF29}"/>
          </ac:spMkLst>
        </pc:spChg>
      </pc:sldChg>
      <pc:sldChg chg="addSp delSp modSp">
        <pc:chgData name="Litschmannova Martina" userId="9240f870-8f22-426a-a544-7046ba1fa187" providerId="ADAL" clId="{ABACE2BA-34FC-40E8-BAD6-E627B738C48A}" dt="2021-10-22T15:09:08.389" v="333"/>
        <pc:sldMkLst>
          <pc:docMk/>
          <pc:sldMk cId="2014151984" sldId="289"/>
        </pc:sldMkLst>
        <pc:spChg chg="mod">
          <ac:chgData name="Litschmannova Martina" userId="9240f870-8f22-426a-a544-7046ba1fa187" providerId="ADAL" clId="{ABACE2BA-34FC-40E8-BAD6-E627B738C48A}" dt="2021-10-22T15:08:17.621" v="329" actId="27636"/>
          <ac:spMkLst>
            <pc:docMk/>
            <pc:sldMk cId="2014151984" sldId="289"/>
            <ac:spMk id="12" creationId="{322E2485-2299-4E36-BE08-D9DD49CCC91D}"/>
          </ac:spMkLst>
        </pc:spChg>
        <pc:picChg chg="del">
          <ac:chgData name="Litschmannova Martina" userId="9240f870-8f22-426a-a544-7046ba1fa187" providerId="ADAL" clId="{ABACE2BA-34FC-40E8-BAD6-E627B738C48A}" dt="2021-10-22T15:08:27.707" v="331" actId="478"/>
          <ac:picMkLst>
            <pc:docMk/>
            <pc:sldMk cId="2014151984" sldId="289"/>
            <ac:picMk id="8" creationId="{AB70B3E7-283C-4CB7-8A2A-6B6EF894BBF5}"/>
          </ac:picMkLst>
        </pc:picChg>
        <pc:picChg chg="del">
          <ac:chgData name="Litschmannova Martina" userId="9240f870-8f22-426a-a544-7046ba1fa187" providerId="ADAL" clId="{ABACE2BA-34FC-40E8-BAD6-E627B738C48A}" dt="2021-10-22T15:08:26.441" v="330" actId="478"/>
          <ac:picMkLst>
            <pc:docMk/>
            <pc:sldMk cId="2014151984" sldId="289"/>
            <ac:picMk id="9" creationId="{14654A5B-DC98-4279-8A0F-2535270EDB28}"/>
          </ac:picMkLst>
        </pc:picChg>
        <pc:picChg chg="del">
          <ac:chgData name="Litschmannova Martina" userId="9240f870-8f22-426a-a544-7046ba1fa187" providerId="ADAL" clId="{ABACE2BA-34FC-40E8-BAD6-E627B738C48A}" dt="2021-10-22T15:08:28.430" v="332" actId="478"/>
          <ac:picMkLst>
            <pc:docMk/>
            <pc:sldMk cId="2014151984" sldId="289"/>
            <ac:picMk id="10" creationId="{575F67C0-C6CC-4672-ADBB-DED6F02A3BDD}"/>
          </ac:picMkLst>
        </pc:picChg>
        <pc:picChg chg="add">
          <ac:chgData name="Litschmannova Martina" userId="9240f870-8f22-426a-a544-7046ba1fa187" providerId="ADAL" clId="{ABACE2BA-34FC-40E8-BAD6-E627B738C48A}" dt="2021-10-22T15:09:08.389" v="333"/>
          <ac:picMkLst>
            <pc:docMk/>
            <pc:sldMk cId="2014151984" sldId="289"/>
            <ac:picMk id="13" creationId="{F5BA4609-1800-484F-83D1-A61E74473BF4}"/>
          </ac:picMkLst>
        </pc:picChg>
        <pc:picChg chg="add">
          <ac:chgData name="Litschmannova Martina" userId="9240f870-8f22-426a-a544-7046ba1fa187" providerId="ADAL" clId="{ABACE2BA-34FC-40E8-BAD6-E627B738C48A}" dt="2021-10-22T15:09:08.389" v="333"/>
          <ac:picMkLst>
            <pc:docMk/>
            <pc:sldMk cId="2014151984" sldId="289"/>
            <ac:picMk id="16" creationId="{2BC6B189-CBC5-456B-99C9-3E889C1BC844}"/>
          </ac:picMkLst>
        </pc:picChg>
        <pc:picChg chg="add">
          <ac:chgData name="Litschmannova Martina" userId="9240f870-8f22-426a-a544-7046ba1fa187" providerId="ADAL" clId="{ABACE2BA-34FC-40E8-BAD6-E627B738C48A}" dt="2021-10-22T15:09:08.389" v="333"/>
          <ac:picMkLst>
            <pc:docMk/>
            <pc:sldMk cId="2014151984" sldId="289"/>
            <ac:picMk id="17" creationId="{78AF03B1-2C67-49ED-9128-13C41D02FC80}"/>
          </ac:picMkLst>
        </pc:picChg>
        <pc:picChg chg="add">
          <ac:chgData name="Litschmannova Martina" userId="9240f870-8f22-426a-a544-7046ba1fa187" providerId="ADAL" clId="{ABACE2BA-34FC-40E8-BAD6-E627B738C48A}" dt="2021-10-22T15:09:08.389" v="333"/>
          <ac:picMkLst>
            <pc:docMk/>
            <pc:sldMk cId="2014151984" sldId="289"/>
            <ac:picMk id="18" creationId="{E575A66E-D4D1-4E26-80F5-F35EE55127AA}"/>
          </ac:picMkLst>
        </pc:picChg>
        <pc:picChg chg="add">
          <ac:chgData name="Litschmannova Martina" userId="9240f870-8f22-426a-a544-7046ba1fa187" providerId="ADAL" clId="{ABACE2BA-34FC-40E8-BAD6-E627B738C48A}" dt="2021-10-22T15:09:08.389" v="333"/>
          <ac:picMkLst>
            <pc:docMk/>
            <pc:sldMk cId="2014151984" sldId="289"/>
            <ac:picMk id="19" creationId="{46898182-0260-4B28-92C4-2C180A08558D}"/>
          </ac:picMkLst>
        </pc:picChg>
        <pc:picChg chg="add">
          <ac:chgData name="Litschmannova Martina" userId="9240f870-8f22-426a-a544-7046ba1fa187" providerId="ADAL" clId="{ABACE2BA-34FC-40E8-BAD6-E627B738C48A}" dt="2021-10-22T15:09:08.389" v="333"/>
          <ac:picMkLst>
            <pc:docMk/>
            <pc:sldMk cId="2014151984" sldId="289"/>
            <ac:picMk id="20" creationId="{C3839258-2BC9-452C-8085-4540072A3310}"/>
          </ac:picMkLst>
        </pc:picChg>
      </pc:sldChg>
      <pc:sldChg chg="modSp">
        <pc:chgData name="Litschmannova Martina" userId="9240f870-8f22-426a-a544-7046ba1fa187" providerId="ADAL" clId="{ABACE2BA-34FC-40E8-BAD6-E627B738C48A}" dt="2021-10-21T10:46:57.439" v="259" actId="1076"/>
        <pc:sldMkLst>
          <pc:docMk/>
          <pc:sldMk cId="237306310" sldId="312"/>
        </pc:sldMkLst>
        <pc:spChg chg="mod">
          <ac:chgData name="Litschmannova Martina" userId="9240f870-8f22-426a-a544-7046ba1fa187" providerId="ADAL" clId="{ABACE2BA-34FC-40E8-BAD6-E627B738C48A}" dt="2021-10-21T10:46:42.521" v="255" actId="14100"/>
          <ac:spMkLst>
            <pc:docMk/>
            <pc:sldMk cId="237306310" sldId="312"/>
            <ac:spMk id="13" creationId="{58DE08DF-FA20-4965-A4DB-1121ADB4D412}"/>
          </ac:spMkLst>
        </pc:spChg>
        <pc:picChg chg="mod">
          <ac:chgData name="Litschmannova Martina" userId="9240f870-8f22-426a-a544-7046ba1fa187" providerId="ADAL" clId="{ABACE2BA-34FC-40E8-BAD6-E627B738C48A}" dt="2021-10-21T10:46:46.508" v="257" actId="1076"/>
          <ac:picMkLst>
            <pc:docMk/>
            <pc:sldMk cId="237306310" sldId="312"/>
            <ac:picMk id="9" creationId="{3D62F0F2-5DEC-4F63-AD22-9588A10D478F}"/>
          </ac:picMkLst>
        </pc:picChg>
        <pc:picChg chg="mod">
          <ac:chgData name="Litschmannova Martina" userId="9240f870-8f22-426a-a544-7046ba1fa187" providerId="ADAL" clId="{ABACE2BA-34FC-40E8-BAD6-E627B738C48A}" dt="2021-10-21T10:46:49.616" v="258" actId="1076"/>
          <ac:picMkLst>
            <pc:docMk/>
            <pc:sldMk cId="237306310" sldId="312"/>
            <ac:picMk id="10" creationId="{1FF4026D-CD33-4D40-BB8A-4E161618BB41}"/>
          </ac:picMkLst>
        </pc:picChg>
        <pc:picChg chg="mod">
          <ac:chgData name="Litschmannova Martina" userId="9240f870-8f22-426a-a544-7046ba1fa187" providerId="ADAL" clId="{ABACE2BA-34FC-40E8-BAD6-E627B738C48A}" dt="2021-10-21T10:46:57.439" v="259" actId="1076"/>
          <ac:picMkLst>
            <pc:docMk/>
            <pc:sldMk cId="237306310" sldId="312"/>
            <ac:picMk id="11" creationId="{863C9F5E-4982-491E-AA09-A480B95A5562}"/>
          </ac:picMkLst>
        </pc:picChg>
      </pc:sldChg>
      <pc:sldChg chg="modSp">
        <pc:chgData name="Litschmannova Martina" userId="9240f870-8f22-426a-a544-7046ba1fa187" providerId="ADAL" clId="{ABACE2BA-34FC-40E8-BAD6-E627B738C48A}" dt="2021-10-19T09:21:42.825" v="122" actId="14100"/>
        <pc:sldMkLst>
          <pc:docMk/>
          <pc:sldMk cId="2163675929" sldId="350"/>
        </pc:sldMkLst>
        <pc:spChg chg="mod">
          <ac:chgData name="Litschmannova Martina" userId="9240f870-8f22-426a-a544-7046ba1fa187" providerId="ADAL" clId="{ABACE2BA-34FC-40E8-BAD6-E627B738C48A}" dt="2021-10-19T09:16:21.268" v="97"/>
          <ac:spMkLst>
            <pc:docMk/>
            <pc:sldMk cId="2163675929" sldId="350"/>
            <ac:spMk id="73" creationId="{4F98270D-CF6D-4523-A125-1FDEA2ED34AF}"/>
          </ac:spMkLst>
        </pc:spChg>
        <pc:spChg chg="mod">
          <ac:chgData name="Litschmannova Martina" userId="9240f870-8f22-426a-a544-7046ba1fa187" providerId="ADAL" clId="{ABACE2BA-34FC-40E8-BAD6-E627B738C48A}" dt="2021-10-19T09:21:42.825" v="122" actId="14100"/>
          <ac:spMkLst>
            <pc:docMk/>
            <pc:sldMk cId="2163675929" sldId="350"/>
            <ac:spMk id="78" creationId="{515ECCBC-B9E0-4D20-AC28-EA5A981D17AA}"/>
          </ac:spMkLst>
        </pc:spChg>
        <pc:grpChg chg="mod">
          <ac:chgData name="Litschmannova Martina" userId="9240f870-8f22-426a-a544-7046ba1fa187" providerId="ADAL" clId="{ABACE2BA-34FC-40E8-BAD6-E627B738C48A}" dt="2021-10-19T09:16:21.268" v="97"/>
          <ac:grpSpMkLst>
            <pc:docMk/>
            <pc:sldMk cId="2163675929" sldId="350"/>
            <ac:grpSpMk id="7" creationId="{AD2BE4EA-F637-4063-A09C-3863F53FE667}"/>
          </ac:grpSpMkLst>
        </pc:grpChg>
        <pc:grpChg chg="mod">
          <ac:chgData name="Litschmannova Martina" userId="9240f870-8f22-426a-a544-7046ba1fa187" providerId="ADAL" clId="{ABACE2BA-34FC-40E8-BAD6-E627B738C48A}" dt="2021-10-19T09:16:21.268" v="97"/>
          <ac:grpSpMkLst>
            <pc:docMk/>
            <pc:sldMk cId="2163675929" sldId="350"/>
            <ac:grpSpMk id="24" creationId="{CF8E34B2-F633-46CE-BD4B-65D6BCCD904E}"/>
          </ac:grpSpMkLst>
        </pc:grpChg>
      </pc:sldChg>
      <pc:sldChg chg="addSp delSp modSp">
        <pc:chgData name="Litschmannova Martina" userId="9240f870-8f22-426a-a544-7046ba1fa187" providerId="ADAL" clId="{ABACE2BA-34FC-40E8-BAD6-E627B738C48A}" dt="2021-10-14T14:23:10.452" v="96" actId="6549"/>
        <pc:sldMkLst>
          <pc:docMk/>
          <pc:sldMk cId="2755515644" sldId="441"/>
        </pc:sldMkLst>
        <pc:spChg chg="mod">
          <ac:chgData name="Litschmannova Martina" userId="9240f870-8f22-426a-a544-7046ba1fa187" providerId="ADAL" clId="{ABACE2BA-34FC-40E8-BAD6-E627B738C48A}" dt="2021-10-14T14:23:10.452" v="96" actId="6549"/>
          <ac:spMkLst>
            <pc:docMk/>
            <pc:sldMk cId="2755515644" sldId="441"/>
            <ac:spMk id="12" creationId="{6ED602B9-7A7B-426F-AD09-9B2267EDD36B}"/>
          </ac:spMkLst>
        </pc:spChg>
        <pc:picChg chg="add del mod modCrop">
          <ac:chgData name="Litschmannova Martina" userId="9240f870-8f22-426a-a544-7046ba1fa187" providerId="ADAL" clId="{ABACE2BA-34FC-40E8-BAD6-E627B738C48A}" dt="2021-10-14T14:17:03.739" v="69" actId="478"/>
          <ac:picMkLst>
            <pc:docMk/>
            <pc:sldMk cId="2755515644" sldId="441"/>
            <ac:picMk id="2" creationId="{A0FE42A2-F380-4B4D-92CD-E2578D2B4191}"/>
          </ac:picMkLst>
        </pc:picChg>
        <pc:picChg chg="add mod">
          <ac:chgData name="Litschmannova Martina" userId="9240f870-8f22-426a-a544-7046ba1fa187" providerId="ADAL" clId="{ABACE2BA-34FC-40E8-BAD6-E627B738C48A}" dt="2021-10-14T14:22:24.682" v="95" actId="1076"/>
          <ac:picMkLst>
            <pc:docMk/>
            <pc:sldMk cId="2755515644" sldId="441"/>
            <ac:picMk id="4" creationId="{E78A5930-1E65-4A99-A14E-67B40D7CBE37}"/>
          </ac:picMkLst>
        </pc:picChg>
        <pc:picChg chg="add mod">
          <ac:chgData name="Litschmannova Martina" userId="9240f870-8f22-426a-a544-7046ba1fa187" providerId="ADAL" clId="{ABACE2BA-34FC-40E8-BAD6-E627B738C48A}" dt="2021-10-14T14:22:17.694" v="94" actId="1076"/>
          <ac:picMkLst>
            <pc:docMk/>
            <pc:sldMk cId="2755515644" sldId="441"/>
            <ac:picMk id="9" creationId="{CE15F9EB-2E3B-4BA8-B865-683D7A8FA192}"/>
          </ac:picMkLst>
        </pc:picChg>
      </pc:sldChg>
      <pc:sldChg chg="modSp">
        <pc:chgData name="Litschmannova Martina" userId="9240f870-8f22-426a-a544-7046ba1fa187" providerId="ADAL" clId="{ABACE2BA-34FC-40E8-BAD6-E627B738C48A}" dt="2021-10-19T09:35:16.093" v="171" actId="1076"/>
        <pc:sldMkLst>
          <pc:docMk/>
          <pc:sldMk cId="2922872172" sldId="442"/>
        </pc:sldMkLst>
        <pc:picChg chg="mod">
          <ac:chgData name="Litschmannova Martina" userId="9240f870-8f22-426a-a544-7046ba1fa187" providerId="ADAL" clId="{ABACE2BA-34FC-40E8-BAD6-E627B738C48A}" dt="2021-10-19T09:35:16.093" v="171" actId="1076"/>
          <ac:picMkLst>
            <pc:docMk/>
            <pc:sldMk cId="2922872172" sldId="442"/>
            <ac:picMk id="3" creationId="{FDA61452-D029-4138-A79E-177C2E3F79ED}"/>
          </ac:picMkLst>
        </pc:picChg>
      </pc:sldChg>
      <pc:sldChg chg="modSp">
        <pc:chgData name="Litschmannova Martina" userId="9240f870-8f22-426a-a544-7046ba1fa187" providerId="ADAL" clId="{ABACE2BA-34FC-40E8-BAD6-E627B738C48A}" dt="2021-10-21T07:29:59.622" v="183" actId="255"/>
        <pc:sldMkLst>
          <pc:docMk/>
          <pc:sldMk cId="4063921196" sldId="445"/>
        </pc:sldMkLst>
        <pc:spChg chg="mod">
          <ac:chgData name="Litschmannova Martina" userId="9240f870-8f22-426a-a544-7046ba1fa187" providerId="ADAL" clId="{ABACE2BA-34FC-40E8-BAD6-E627B738C48A}" dt="2021-10-21T07:29:59.622" v="183" actId="255"/>
          <ac:spMkLst>
            <pc:docMk/>
            <pc:sldMk cId="4063921196" sldId="445"/>
            <ac:spMk id="11" creationId="{6AAB5B64-9C71-478D-85EB-0BB964556051}"/>
          </ac:spMkLst>
        </pc:spChg>
      </pc:sldChg>
      <pc:sldChg chg="add">
        <pc:chgData name="Litschmannova Martina" userId="9240f870-8f22-426a-a544-7046ba1fa187" providerId="ADAL" clId="{ABACE2BA-34FC-40E8-BAD6-E627B738C48A}" dt="2021-10-22T14:23:16.279" v="260"/>
        <pc:sldMkLst>
          <pc:docMk/>
          <pc:sldMk cId="328672469" sldId="446"/>
        </pc:sldMkLst>
      </pc:sldChg>
      <pc:sldChg chg="add">
        <pc:chgData name="Litschmannova Martina" userId="9240f870-8f22-426a-a544-7046ba1fa187" providerId="ADAL" clId="{ABACE2BA-34FC-40E8-BAD6-E627B738C48A}" dt="2021-10-22T14:23:16.279" v="260"/>
        <pc:sldMkLst>
          <pc:docMk/>
          <pc:sldMk cId="3222216515" sldId="447"/>
        </pc:sldMkLst>
      </pc:sldChg>
      <pc:sldChg chg="add">
        <pc:chgData name="Litschmannova Martina" userId="9240f870-8f22-426a-a544-7046ba1fa187" providerId="ADAL" clId="{ABACE2BA-34FC-40E8-BAD6-E627B738C48A}" dt="2021-10-22T14:24:39.311" v="263"/>
        <pc:sldMkLst>
          <pc:docMk/>
          <pc:sldMk cId="3124500798" sldId="448"/>
        </pc:sldMkLst>
      </pc:sldChg>
      <pc:sldChg chg="add">
        <pc:chgData name="Litschmannova Martina" userId="9240f870-8f22-426a-a544-7046ba1fa187" providerId="ADAL" clId="{ABACE2BA-34FC-40E8-BAD6-E627B738C48A}" dt="2021-10-22T14:24:39.311" v="263"/>
        <pc:sldMkLst>
          <pc:docMk/>
          <pc:sldMk cId="2667023023" sldId="449"/>
        </pc:sldMkLst>
      </pc:sldChg>
      <pc:sldChg chg="add">
        <pc:chgData name="Litschmannova Martina" userId="9240f870-8f22-426a-a544-7046ba1fa187" providerId="ADAL" clId="{ABACE2BA-34FC-40E8-BAD6-E627B738C48A}" dt="2021-10-22T14:24:39.311" v="263"/>
        <pc:sldMkLst>
          <pc:docMk/>
          <pc:sldMk cId="891614096" sldId="450"/>
        </pc:sldMkLst>
      </pc:sldChg>
      <pc:sldChg chg="add">
        <pc:chgData name="Litschmannova Martina" userId="9240f870-8f22-426a-a544-7046ba1fa187" providerId="ADAL" clId="{ABACE2BA-34FC-40E8-BAD6-E627B738C48A}" dt="2021-10-22T14:24:39.311" v="263"/>
        <pc:sldMkLst>
          <pc:docMk/>
          <pc:sldMk cId="3393040059" sldId="451"/>
        </pc:sldMkLst>
      </pc:sldChg>
    </pc:docChg>
  </pc:docChgLst>
  <pc:docChgLst>
    <pc:chgData name="Litschmannova Martina" userId="9240f870-8f22-426a-a544-7046ba1fa187" providerId="ADAL" clId="{30A47F2E-146E-4226-A61C-FE1422863FB5}"/>
    <pc:docChg chg="undo custSel addSld delSld modSld">
      <pc:chgData name="Litschmannova Martina" userId="9240f870-8f22-426a-a544-7046ba1fa187" providerId="ADAL" clId="{30A47F2E-146E-4226-A61C-FE1422863FB5}" dt="2021-10-24T19:09:19.151" v="94" actId="948"/>
      <pc:docMkLst>
        <pc:docMk/>
      </pc:docMkLst>
      <pc:sldChg chg="modSp">
        <pc:chgData name="Litschmannova Martina" userId="9240f870-8f22-426a-a544-7046ba1fa187" providerId="ADAL" clId="{30A47F2E-146E-4226-A61C-FE1422863FB5}" dt="2021-10-24T19:09:19.151" v="94" actId="948"/>
        <pc:sldMkLst>
          <pc:docMk/>
          <pc:sldMk cId="448191530" sldId="286"/>
        </pc:sldMkLst>
        <pc:spChg chg="mod">
          <ac:chgData name="Litschmannova Martina" userId="9240f870-8f22-426a-a544-7046ba1fa187" providerId="ADAL" clId="{30A47F2E-146E-4226-A61C-FE1422863FB5}" dt="2021-10-24T19:09:19.151" v="94" actId="948"/>
          <ac:spMkLst>
            <pc:docMk/>
            <pc:sldMk cId="448191530" sldId="286"/>
            <ac:spMk id="11" creationId="{598B486B-98F1-481B-AA08-F52E87F5DF29}"/>
          </ac:spMkLst>
        </pc:spChg>
        <pc:picChg chg="mod">
          <ac:chgData name="Litschmannova Martina" userId="9240f870-8f22-426a-a544-7046ba1fa187" providerId="ADAL" clId="{30A47F2E-146E-4226-A61C-FE1422863FB5}" dt="2021-10-24T19:07:07.766" v="42" actId="1076"/>
          <ac:picMkLst>
            <pc:docMk/>
            <pc:sldMk cId="448191530" sldId="286"/>
            <ac:picMk id="5" creationId="{71B64F5C-DB0E-4F7F-AE8D-01336B1B4339}"/>
          </ac:picMkLst>
        </pc:picChg>
        <pc:picChg chg="mod">
          <ac:chgData name="Litschmannova Martina" userId="9240f870-8f22-426a-a544-7046ba1fa187" providerId="ADAL" clId="{30A47F2E-146E-4226-A61C-FE1422863FB5}" dt="2021-10-24T19:07:10.784" v="43" actId="1076"/>
          <ac:picMkLst>
            <pc:docMk/>
            <pc:sldMk cId="448191530" sldId="286"/>
            <ac:picMk id="6" creationId="{3CC5783F-3D77-414D-B4E6-F473588FB189}"/>
          </ac:picMkLst>
        </pc:picChg>
        <pc:picChg chg="mod">
          <ac:chgData name="Litschmannova Martina" userId="9240f870-8f22-426a-a544-7046ba1fa187" providerId="ADAL" clId="{30A47F2E-146E-4226-A61C-FE1422863FB5}" dt="2021-10-24T19:07:05.830" v="41" actId="1076"/>
          <ac:picMkLst>
            <pc:docMk/>
            <pc:sldMk cId="448191530" sldId="286"/>
            <ac:picMk id="7" creationId="{667260F2-6B58-4E68-8BF1-0EAF2B628CCB}"/>
          </ac:picMkLst>
        </pc:picChg>
      </pc:sldChg>
      <pc:sldChg chg="modSp">
        <pc:chgData name="Litschmannova Martina" userId="9240f870-8f22-426a-a544-7046ba1fa187" providerId="ADAL" clId="{30A47F2E-146E-4226-A61C-FE1422863FB5}" dt="2021-10-20T17:45:06.680" v="12"/>
        <pc:sldMkLst>
          <pc:docMk/>
          <pc:sldMk cId="237306310" sldId="312"/>
        </pc:sldMkLst>
        <pc:spChg chg="mod">
          <ac:chgData name="Litschmannova Martina" userId="9240f870-8f22-426a-a544-7046ba1fa187" providerId="ADAL" clId="{30A47F2E-146E-4226-A61C-FE1422863FB5}" dt="2021-10-20T17:45:06.680" v="12"/>
          <ac:spMkLst>
            <pc:docMk/>
            <pc:sldMk cId="237306310" sldId="312"/>
            <ac:spMk id="13" creationId="{58DE08DF-FA20-4965-A4DB-1121ADB4D412}"/>
          </ac:spMkLst>
        </pc:spChg>
      </pc:sldChg>
      <pc:sldChg chg="add">
        <pc:chgData name="Litschmannova Martina" userId="9240f870-8f22-426a-a544-7046ba1fa187" providerId="ADAL" clId="{30A47F2E-146E-4226-A61C-FE1422863FB5}" dt="2021-10-20T16:16:37.865" v="0"/>
        <pc:sldMkLst>
          <pc:docMk/>
          <pc:sldMk cId="166372831" sldId="444"/>
        </pc:sldMkLst>
      </pc:sldChg>
      <pc:sldChg chg="modSp add">
        <pc:chgData name="Litschmannova Martina" userId="9240f870-8f22-426a-a544-7046ba1fa187" providerId="ADAL" clId="{30A47F2E-146E-4226-A61C-FE1422863FB5}" dt="2021-10-20T16:20:09.607" v="6" actId="1076"/>
        <pc:sldMkLst>
          <pc:docMk/>
          <pc:sldMk cId="4063921196" sldId="445"/>
        </pc:sldMkLst>
        <pc:spChg chg="mod">
          <ac:chgData name="Litschmannova Martina" userId="9240f870-8f22-426a-a544-7046ba1fa187" providerId="ADAL" clId="{30A47F2E-146E-4226-A61C-FE1422863FB5}" dt="2021-10-20T16:18:40.930" v="3" actId="255"/>
          <ac:spMkLst>
            <pc:docMk/>
            <pc:sldMk cId="4063921196" sldId="445"/>
            <ac:spMk id="11" creationId="{6AAB5B64-9C71-478D-85EB-0BB964556051}"/>
          </ac:spMkLst>
        </pc:spChg>
        <pc:picChg chg="mod">
          <ac:chgData name="Litschmannova Martina" userId="9240f870-8f22-426a-a544-7046ba1fa187" providerId="ADAL" clId="{30A47F2E-146E-4226-A61C-FE1422863FB5}" dt="2021-10-20T16:20:09.607" v="6" actId="1076"/>
          <ac:picMkLst>
            <pc:docMk/>
            <pc:sldMk cId="4063921196" sldId="445"/>
            <ac:picMk id="8" creationId="{1ACF9D17-A4C8-4BA9-BC99-164DCB7194C4}"/>
          </ac:picMkLst>
        </pc:picChg>
        <pc:picChg chg="mod">
          <ac:chgData name="Litschmannova Martina" userId="9240f870-8f22-426a-a544-7046ba1fa187" providerId="ADAL" clId="{30A47F2E-146E-4226-A61C-FE1422863FB5}" dt="2021-10-20T16:20:00.417" v="5" actId="1076"/>
          <ac:picMkLst>
            <pc:docMk/>
            <pc:sldMk cId="4063921196" sldId="445"/>
            <ac:picMk id="12" creationId="{0D1BFC62-408C-4759-A2A8-7E50203008D6}"/>
          </ac:picMkLst>
        </pc:picChg>
        <pc:picChg chg="mod">
          <ac:chgData name="Litschmannova Martina" userId="9240f870-8f22-426a-a544-7046ba1fa187" providerId="ADAL" clId="{30A47F2E-146E-4226-A61C-FE1422863FB5}" dt="2021-10-20T16:19:55.489" v="4" actId="1076"/>
          <ac:picMkLst>
            <pc:docMk/>
            <pc:sldMk cId="4063921196" sldId="445"/>
            <ac:picMk id="13" creationId="{C183295E-376D-402D-B2C0-E1D229CC00D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9F385-2D00-4915-B7E4-D7C2D389A7AF}" type="datetimeFigureOut">
              <a:rPr lang="cs-CZ" smtClean="0"/>
              <a:t>24.10.2021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9768B-4F66-4C0C-9B65-B74704C563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906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E917-7F60-4B1D-8EB2-1651EA2FDA44}" type="datetimeFigureOut">
              <a:rPr lang="cs-CZ" smtClean="0"/>
              <a:t>24.10.2021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108AB-853D-4A23-AD9C-1D4A48717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04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Během třech let studia porozumíš jak hardwaru, tak softwaru automobilových elektronických systémů,</a:t>
            </a:r>
          </a:p>
          <a:p>
            <a:pPr marL="171450" indent="-171450">
              <a:buFontTx/>
              <a:buChar char="-"/>
            </a:pP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výuka bude velmi praktická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což oceníš nejen ty, ale také tví pozdější zaměstnavatelé, </a:t>
            </a:r>
          </a:p>
          <a:p>
            <a:pPr marL="171450" indent="-171450">
              <a:buFontTx/>
              <a:buChar char="-"/>
            </a:pP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kromě </a:t>
            </a: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vývoje a návrhu hardwarů a softwarů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přijdeš na kloub reverznímu inženýrství, řízení kvality při vývoji AES a jejich měření a testování.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533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283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647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Elektroenergetik se tedy stará o výrobu, přenos a distribuci elektřiny.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to nejen do domácností, ale také průmyslových podniků.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Mimochodem, práce na tebe nečeká jen v energetických společnostech.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Znalosti elektrotechnika, který se postará o spolehlivý a bezpečný provoz velkých elektrozařízení, rozhodně ocení i spousta průmyslových firem.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092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čas studia seznámí s oblastmi : </a:t>
            </a: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algoritmizace a programování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konstrukce počítačů, 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operační systémy, 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vytváření počítačových sítí, 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softwarové inženýrství, 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vytváření databázových a informačních systémů,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vytváření webových aplikací, 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vytváření aplikací pro mobilní zařízení.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25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Absolvent nachází uplatnění v nejrůznějších oblastech, a to jak na pozici výkonných pracovníků, tak i v řídících funkcích. </a:t>
            </a:r>
            <a:endParaRPr lang="en-US" dirty="0"/>
          </a:p>
          <a:p>
            <a:endParaRPr lang="cs-CZ" dirty="0"/>
          </a:p>
          <a:p>
            <a:r>
              <a:rPr lang="cs-CZ" dirty="0"/>
              <a:t>Jako příklad lze uvést: tvorba a správa nejrůznějších softwarových produktů, tvorba softwarových produktů pro mobilní zařízení, tvorba webových prezentací, budování a správa výpočetních systémů, budování a správa počítačových síti.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580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tajů</a:t>
            </a: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počítačových a telekomunikačních sítí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vás kromě vyučujících zasvětí profesionálové z praxe. 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Naučí vás navrhovat i spravovat komunikační sítě všech možných typů, pracovat s multimédii a zpracovávat signály.</a:t>
            </a:r>
            <a:endParaRPr lang="cs-CZ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Absolvent oboru Telekomunikační technika získá přehled v moderním technologickém oboru, zvládne řešení praktických úkolů v oblasti koncových zařízení, síťových technologií, zvládne praktické otázky řešení mobilních a optických komunikačních sítí. Umí zvládnout práci s informacemi z oboru, jejich uspořádání. Zvládá základní výzkumné postupy při řešení otázek spojených a analýzou hlasu, obrazu, simulacemi vláknově optických sítí a bezpečnosti telekomunikačních systémů.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Absolvent nachází uplatnění v nejrůznějších oblastech, a to jak na pozici výkonných pracovníků, tak i v řídících funkcích. </a:t>
            </a:r>
            <a:endParaRPr lang="en-US" dirty="0"/>
          </a:p>
          <a:p>
            <a:endParaRPr lang="cs-CZ" dirty="0"/>
          </a:p>
          <a:p>
            <a:r>
              <a:rPr lang="cs-CZ" dirty="0"/>
              <a:t>Jako příklad lze uvést: tvorba a správa nejrůznějších softwarových produktů, tvorba softwarových produktů pro mobilní zařízení, tvorba webových prezentací, budování a správa výpočetních systémů, budování a správa počítačových síti.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595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Absolvent nachází uplatnění v nejrůznějších oblastech, a to jak na pozici výkonných pracovníků, tak i v řídících funkcích. </a:t>
            </a:r>
            <a:endParaRPr lang="en-US" dirty="0"/>
          </a:p>
          <a:p>
            <a:endParaRPr lang="cs-CZ" dirty="0"/>
          </a:p>
          <a:p>
            <a:r>
              <a:rPr lang="cs-CZ" dirty="0"/>
              <a:t>Jako příklad lze uvést: tvorba a správa nejrůznějších softwarových produktů, tvorba softwarových produktů pro mobilní zařízení, tvorba webových prezentací, budování a správa výpočetních systémů, budování a správa počítačových síti.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045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Absolvent nachází uplatnění v nejrůznějších oblastech, a to jak na pozici výkonných pracovníků, tak i v řídících funkcích. </a:t>
            </a:r>
            <a:endParaRPr lang="en-US" dirty="0"/>
          </a:p>
          <a:p>
            <a:endParaRPr lang="cs-CZ" dirty="0"/>
          </a:p>
          <a:p>
            <a:r>
              <a:rPr lang="cs-CZ" dirty="0"/>
              <a:t>Jako příklad lze uvést: tvorba a správa nejrůznějších softwarových produktů, tvorba softwarových produktů pro mobilní zařízení, tvorba webových prezentací, budování a správa výpočetních systémů, budování a správa počítačových síti.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025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Cílem studia ne vychovat vysokoškolsky vzdělaného odborníka pro všechny oblasti moderního průmyslu, kde jsou využívány počítačové systémy.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Obor zahrnuje základní znalosti z oblasti informatiky, základní znalosti kybernetiky a elektrotechniky potřebné pro uplatnění absolventa ve sféře aplikované informatiky, zejména v moderním průmyslu.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5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Můžete být vývojářem, projektantem, vedoucím pracovníkem nebo třeba diagnostikem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689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Absolventi mohou působit zejména v oblasti koncepčního návrhu a automatizace výrobních linek a procesů. Dokáží koncepčně řešit úlohy týkající se hardwaru i softwaru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kyberfyzických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systémů v moderním průmyslu, ovládají rovněž základy projektování těchto systémů. Možné pracovní pozice: projektant, programátor, architekt MAR systémů, technolog výrobních linek. Mezi nejvýznamnější zaměstnavatele absolventů patří inženýrské firmy působící v oblasti průmyslové automatizace, výrobci technologických celků, strojů, přístrojů, automobilových systémů, dopravních zařízení, firmy, zabývající se inženýrskou činností v oblasti automatizace, měření, vývojem vestavěných elektronických systémů, firmy zabývající se strojírenskou výrobou, produkcí elektronických výrobků, působících v oblasti metalurgií a mnoha dalších, kde je nutné řešit automatizaci a digitalizaci výroby. Vzhledem k tomu, že obor je poměrně široký a kombinuje znalosti kybernetiky a informatiky, absolventi nacházejí často uplatnění i ve společnostech zabývajících se informačními technologiemi, komunikačními technologiemi apod.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952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Když bude budova XY zoufale potřebovat nové inteligentní rozvody elektřiny, signálů a dat: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 se postaráte 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návrh, ale i samotné provedení,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programování, nastavení i případné revize.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uvedení do provozu a také zaškolení odborné obsluhu.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Svůj projekt budete dennodenně konzultovat s klienty i kolegy, takže kromě smyslu pro techniku budete potřebovat i komunikačný talent.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408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Absolvent studijního programu kromě širokých elektrotechnických znalostí a dovedností využívaných při návrhu a moderním projektování EZ zná souvislosti a umí v praxi dobře aplikovat i určité poznatky z oblasti kybernetiky, řídicí a telekomunikační techniky, informatiky a elektroniky, - v těchto oblastech je schopen odpovídajících analýz problémů a to především v oblasti určení a prevence rizik, dimenzování, měření, příp. bezpečnosti, - umí dále v praxi velmi dobře aplikovat poznatky z příslušné legislativy, státní a veřejné správy i z tzv. soft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- během studia je připravován technicky správně reagovat i na mimo oborová problémová témata, která s projektováním, návrhy a moderními technologiemi souvisí, - je tedy schopen na základě rámcově vymezeného úkolu a mnohdy navíc i po absolvování souběžné praxe, řešit samostatně praktická zadání.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168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Automatizace současného světa a využití robotů jsou hlavními trendy dnešní doby.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Lidé, kteří se jim věnují, musí být kreativní, precizní, zvládat techniku i software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cs-CZ" sz="1200" dirty="0">
              <a:solidFill>
                <a:schemeClr val="bg2"/>
              </a:solidFill>
            </a:endParaRP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1200" dirty="0">
                <a:solidFill>
                  <a:schemeClr val="bg2"/>
                </a:solidFill>
              </a:rPr>
              <a:t>Stanete se odborníkem v trvale perspektivním technickém oboru. Naučíme Vás počítačem měřit, vyhodnocovat a řídit svět okolo Vás. 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1200" dirty="0">
                <a:solidFill>
                  <a:schemeClr val="bg2"/>
                </a:solidFill>
              </a:rPr>
              <a:t>V našich špičkově vybavených laboratořích se nejen vyučuje, ale studenti zde také řeší technické problémy pro vědu i praxi.</a:t>
            </a:r>
            <a:endParaRPr lang="cs-CZ" sz="1050" dirty="0">
              <a:solidFill>
                <a:schemeClr val="bg2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171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Absolventi jsou připravováni jako elektrotechničtí bakaláři se znalostmi řídicí, informační a měřicí techniky, robotiky. Základem jsou znalosti matematiky, fyziky, elektrotechniky a technické kybernetiky. Na ty navazují odborné a praktické znalosti ze slaboproudé i silnoproudé elektroniky a zejména mikroprocesorové techniky, počítačové techniky používané v řídicích, informačních a měřicích systémech.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40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-aplikace matematiky pro řešení problémů současného reálného světa,</a:t>
            </a:r>
          </a:p>
          <a:p>
            <a:endParaRPr lang="cs-CZ" dirty="0"/>
          </a:p>
          <a:p>
            <a:r>
              <a:rPr lang="cs-CZ" dirty="0"/>
              <a:t>-  řešení náročných úloh na superpočítači. </a:t>
            </a:r>
          </a:p>
          <a:p>
            <a:endParaRPr lang="cs-CZ" dirty="0"/>
          </a:p>
          <a:p>
            <a:r>
              <a:rPr lang="cs-CZ" dirty="0"/>
              <a:t>Obor vybírá to nejdůležitější z matematiky a informatiky a spojuje ich do jednoho balíčku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965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23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První ročník z tebe udělá elektrotechnika jaksepatří, následující dva budou patřit odborným předmětům. </a:t>
            </a:r>
          </a:p>
          <a:p>
            <a:endParaRPr lang="cs-CZ" dirty="0"/>
          </a:p>
          <a:p>
            <a:r>
              <a:rPr lang="cs-CZ" dirty="0"/>
              <a:t>- Budete se zabývat zejména aplikacemi v oblasti řídicí nebo měřicí techniky, výkonových polovodičových systémů nebo elektrických regulovaných pohonů. Neztratíte se ani ve výrobě při řízení technologických procesů nebo v údržbářských a opravárenských firmách.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659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Absolventi oboru Aplikovaná elektronika získají během studia nezbytné znalosti z matematiky, fyziky, teoretické elektrotechniky, měřicí techniky, elektroenergetiky, kybernetiky, mechatronických systémů a informačních technologií. Dále pak speciální znalosti z oblasti aplikované elektroniky, mikroprocesorové techniky, výkonových polovodičových systémů, elektrických regulovaných pohonů.</a:t>
            </a:r>
            <a:endParaRPr lang="cs-CZ" dirty="0"/>
          </a:p>
          <a:p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- Po třech letech můžeš směle zamířit do praxe, nebo pokračovat v magisterském studiu. Tak či tak, uplatníš se jako vývojář či servisní technik elektronických aplikací v projekčních odděleních nejrůznějších firem.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8591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sz="1200" dirty="0"/>
              <a:t>V průběhu studia si studenti postupně volí jednu z nabízených specializací: </a:t>
            </a:r>
          </a:p>
          <a:p>
            <a:pPr algn="just"/>
            <a:endParaRPr lang="cs-CZ" sz="1200" dirty="0"/>
          </a:p>
          <a:p>
            <a:pPr marL="0" indent="0" algn="just">
              <a:buNone/>
            </a:pPr>
            <a:r>
              <a:rPr lang="cs-CZ" sz="1200" dirty="0"/>
              <a:t>MAGNETICKÉ VLASTNOSTI MATERIÁLŮ</a:t>
            </a:r>
          </a:p>
          <a:p>
            <a:pPr marL="0" indent="0" algn="just">
              <a:buNone/>
            </a:pPr>
            <a:r>
              <a:rPr lang="cs-CZ" sz="1200" dirty="0"/>
              <a:t>Specializace je věnována magnetickým metodám sloužícím k určení magnetických vlastností pevných a práškových materiálů.</a:t>
            </a:r>
          </a:p>
          <a:p>
            <a:pPr marL="0" indent="0" algn="just">
              <a:buNone/>
            </a:pPr>
            <a:endParaRPr lang="cs-CZ" sz="1200" dirty="0"/>
          </a:p>
          <a:p>
            <a:pPr marL="0" indent="0" algn="just">
              <a:buNone/>
            </a:pPr>
            <a:r>
              <a:rPr lang="cs-CZ" sz="1200" dirty="0"/>
              <a:t>OPTICKÁ DIAGNOSTIKA</a:t>
            </a:r>
          </a:p>
          <a:p>
            <a:pPr marL="0" indent="0" algn="just">
              <a:buNone/>
            </a:pPr>
            <a:r>
              <a:rPr lang="cs-CZ" sz="1200" dirty="0"/>
              <a:t>Specializace je orientována na aplikace optických metod v diagnostice optických materiálů a v senzorice.</a:t>
            </a:r>
          </a:p>
          <a:p>
            <a:pPr marL="0" indent="0" algn="just">
              <a:buNone/>
            </a:pPr>
            <a:endParaRPr lang="cs-CZ" sz="1200" dirty="0"/>
          </a:p>
          <a:p>
            <a:pPr marL="0" indent="0" algn="just">
              <a:buNone/>
            </a:pPr>
            <a:r>
              <a:rPr lang="cs-CZ" sz="1200" dirty="0"/>
              <a:t>PROGRESIVNÍ TECHNOLOGIE PORUŠOVÁNÍ MATERIÁLÙ</a:t>
            </a:r>
          </a:p>
          <a:p>
            <a:pPr marL="0" indent="0" algn="just">
              <a:buNone/>
            </a:pPr>
            <a:r>
              <a:rPr lang="es-ES" sz="1200" dirty="0" err="1"/>
              <a:t>Specializace</a:t>
            </a:r>
            <a:r>
              <a:rPr lang="es-ES" sz="1200" dirty="0"/>
              <a:t> </a:t>
            </a:r>
            <a:r>
              <a:rPr lang="es-ES" sz="1200" dirty="0" err="1"/>
              <a:t>nabízí</a:t>
            </a:r>
            <a:r>
              <a:rPr lang="es-ES" sz="1200" dirty="0"/>
              <a:t> </a:t>
            </a:r>
            <a:r>
              <a:rPr lang="es-ES" sz="1200" dirty="0" err="1"/>
              <a:t>fyzikální</a:t>
            </a:r>
            <a:r>
              <a:rPr lang="es-ES" sz="1200" dirty="0"/>
              <a:t> </a:t>
            </a:r>
            <a:r>
              <a:rPr lang="es-ES" sz="1200" dirty="0" err="1"/>
              <a:t>rozbor</a:t>
            </a:r>
            <a:r>
              <a:rPr lang="es-ES" sz="1200" dirty="0"/>
              <a:t> </a:t>
            </a:r>
            <a:r>
              <a:rPr lang="es-ES" sz="1200" dirty="0" err="1"/>
              <a:t>mechanismù</a:t>
            </a:r>
            <a:r>
              <a:rPr lang="es-ES" sz="1200" dirty="0"/>
              <a:t> </a:t>
            </a:r>
            <a:r>
              <a:rPr lang="es-ES" sz="1200" dirty="0" err="1"/>
              <a:t>poru</a:t>
            </a:r>
            <a:r>
              <a:rPr lang="cs-CZ" sz="1200" dirty="0"/>
              <a:t>š</a:t>
            </a:r>
            <a:r>
              <a:rPr lang="es-ES" sz="1200" dirty="0" err="1"/>
              <a:t>ování</a:t>
            </a:r>
            <a:r>
              <a:rPr lang="es-ES" sz="1200" dirty="0"/>
              <a:t> </a:t>
            </a:r>
            <a:r>
              <a:rPr lang="es-ES" sz="1200" dirty="0" err="1"/>
              <a:t>materiál</a:t>
            </a:r>
            <a:r>
              <a:rPr lang="cs-CZ" sz="1200" dirty="0"/>
              <a:t>ů </a:t>
            </a:r>
            <a:r>
              <a:rPr lang="cs-CZ" sz="1200"/>
              <a:t>technologiemi vyuívajícími </a:t>
            </a:r>
            <a:r>
              <a:rPr lang="cs-CZ" sz="1200" dirty="0"/>
              <a:t>kapalinový paprsek, laser, plasma či elektroerozi.</a:t>
            </a:r>
          </a:p>
          <a:p>
            <a:pPr marL="0" indent="0" algn="just">
              <a:buNone/>
            </a:pPr>
            <a:endParaRPr lang="cs-CZ" sz="1200" dirty="0"/>
          </a:p>
          <a:p>
            <a:pPr marL="0" indent="0" algn="just">
              <a:buNone/>
            </a:pPr>
            <a:r>
              <a:rPr lang="cs-CZ" sz="1200" dirty="0"/>
              <a:t>APLIKOVANÁ JADERNÁ FYZIKA</a:t>
            </a:r>
          </a:p>
          <a:p>
            <a:pPr marL="0" indent="0" algn="just">
              <a:buNone/>
            </a:pPr>
            <a:r>
              <a:rPr lang="cs-CZ" sz="1200" dirty="0"/>
              <a:t>Specializace nabízí širší přehled v oblasti detektorů a biologických účinků ionizujícího záření, seznamuje s platnou legislativou v radiační ochraně a s využitím ionizujícího záření v materiálovém výzkumu, medicíně a průmyslu.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cs-CZ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0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just">
              <a:buNone/>
            </a:pPr>
            <a:endParaRPr lang="cs-CZ" dirty="0"/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41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získá i základní znalosti v oblastech souvisejících s provozem zdravotnických zařízení, které jsou potřebné pro jeho praktickou činnost ve zdravotnickém provozu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414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327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získá i základní znalosti v oblastech souvisejících s provozem zdravotnických zařízení, které jsou potřebné pro jeho praktickou činnost ve zdravotnickém provozu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8AB-853D-4A23-AD9C-1D4A487171A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04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60D00-5A04-4CCB-8E32-C6E60108FF39}" type="datetime1">
              <a:rPr lang="cs-CZ" smtClean="0"/>
              <a:t>24.10.2021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/>
          <p:cNvSpPr/>
          <p:nvPr userDrawn="1"/>
        </p:nvSpPr>
        <p:spPr>
          <a:xfrm>
            <a:off x="0" y="0"/>
            <a:ext cx="9144000" cy="357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21" y="1327520"/>
            <a:ext cx="5148158" cy="107467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175886"/>
            <a:ext cx="7886700" cy="1633089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Obdélník 8"/>
          <p:cNvSpPr/>
          <p:nvPr userDrawn="1"/>
        </p:nvSpPr>
        <p:spPr>
          <a:xfrm>
            <a:off x="0" y="4643251"/>
            <a:ext cx="9144000" cy="226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61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28C6-55DC-4956-B87A-065E44BBC331}" type="datetime1">
              <a:rPr lang="cs-CZ" smtClean="0"/>
              <a:t>24.10.2021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64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2FE-6821-4277-B14E-F9DA6DE810B0}" type="datetime1">
              <a:rPr lang="cs-CZ" smtClean="0"/>
              <a:t>24.10.2021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48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8DF3-F3CB-480F-B3C8-BB6A55BFC221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17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8531-0349-40F7-8CFE-9A551A0EDB24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547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54C1-4824-4AF2-BCF9-94B023032368}" type="datetime1">
              <a:rPr lang="cs-CZ" smtClean="0"/>
              <a:t>24.10.2021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/>
          <p:cNvSpPr/>
          <p:nvPr userDrawn="1"/>
        </p:nvSpPr>
        <p:spPr>
          <a:xfrm>
            <a:off x="0" y="0"/>
            <a:ext cx="9144000" cy="357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21" y="1327520"/>
            <a:ext cx="5148158" cy="107467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175886"/>
            <a:ext cx="7886700" cy="1633089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00" y="-117443"/>
            <a:ext cx="3765600" cy="3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6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DC9-591D-46F6-AFCF-333E50BB1382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509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B6B75-3D92-4CE1-8E16-8FADFDAE160F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886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1D7E-F25A-4934-AE12-85CAB5769E37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666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71AC-7C43-4913-88B4-6D84EC1B0295}" type="datetime1">
              <a:rPr lang="cs-CZ" smtClean="0"/>
              <a:t>24.10.2021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266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22400"/>
            <a:ext cx="7886700" cy="66828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A43A-9529-4F54-B9CC-AACFEE3EB080}" type="datetime1">
              <a:rPr lang="cs-CZ" smtClean="0"/>
              <a:t>24.10.2021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40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FDA-738C-4932-928C-E7D3ABFCD570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903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DD7-E1FA-4F4F-907A-3A61434AC431}" type="datetime1">
              <a:rPr lang="cs-CZ" smtClean="0"/>
              <a:t>24.10.2021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103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61D-A1AC-44EA-97FA-781439BB10C7}" type="datetime1">
              <a:rPr lang="cs-CZ" smtClean="0"/>
              <a:t>24.10.2021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3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9B18-911F-407F-B36A-38956ACD9BCE}" type="datetime1">
              <a:rPr lang="cs-CZ" smtClean="0"/>
              <a:t>24.10.2021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861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BF38-11FE-4D16-913B-DA05FB78D08E}" type="datetime1">
              <a:rPr lang="cs-CZ" smtClean="0"/>
              <a:t>24.10.2021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616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2F7F-EAD9-4DC6-B56C-A72DA942265A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436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94B1-3BC7-42C9-A340-6092C635913F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916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45C0EC7F-3AE4-4A70-9F56-C536D688E178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85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064E-62A7-4778-9EB4-484D161D6035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0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63CE-6290-43D8-A99E-60697C042717}" type="datetime1">
              <a:rPr lang="cs-CZ" smtClean="0"/>
              <a:t>24.10.2021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42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22400"/>
            <a:ext cx="7886700" cy="66828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17AB6-C718-4E91-BC14-ABAE55CD4666}" type="datetime1">
              <a:rPr lang="cs-CZ" smtClean="0"/>
              <a:t>24.10.2021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99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D3B6-4368-4D59-A515-E055769A0D1E}" type="datetime1">
              <a:rPr lang="cs-CZ" smtClean="0"/>
              <a:t>24.10.2021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51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E1E1-4E1D-498A-B146-7BA066A96135}" type="datetime1">
              <a:rPr lang="cs-CZ" smtClean="0"/>
              <a:t>24.10.2021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59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56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57600"/>
            <a:ext cx="7886700" cy="733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41475" y="6409790"/>
            <a:ext cx="797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0F963-244A-48AE-9A74-F9B8A57B974B}" type="datetime1">
              <a:rPr lang="cs-CZ" smtClean="0"/>
              <a:pPr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8637" y="6409790"/>
            <a:ext cx="430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867" y="6409790"/>
            <a:ext cx="7648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B2BE3-7915-4294-8DAD-7A7F0EF2E2E0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09920"/>
            <a:ext cx="3500325" cy="7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0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86" r:id="rId9"/>
    <p:sldLayoutId id="2147483668" r:id="rId10"/>
    <p:sldLayoutId id="2147483669" r:id="rId11"/>
    <p:sldLayoutId id="2147483670" r:id="rId12"/>
    <p:sldLayoutId id="2147483671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5C3D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5C3DE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C3DE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C3DE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C3DE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C3DE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57600"/>
            <a:ext cx="7886700" cy="733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5D3F3-82BF-46BB-965F-0AD965EE8FCD}" type="datetime1">
              <a:rPr lang="cs-CZ" smtClean="0"/>
              <a:t>24.10.2021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www.studujvostrave.cz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B2BE3-7915-4294-8DAD-7A7F0EF2E2E0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09920"/>
            <a:ext cx="3500325" cy="7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3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5C3D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5C3DE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C3DE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C3DE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C3DE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C3DE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2.xml"/><Relationship Id="rId12" Type="http://schemas.openxmlformats.org/officeDocument/2006/relationships/slide" Target="slide26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slide" Target="slide6.xml"/><Relationship Id="rId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slide" Target="slide12.xml"/><Relationship Id="rId9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" Target="slide1.xm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6.png"/><Relationship Id="rId4" Type="http://schemas.openxmlformats.org/officeDocument/2006/relationships/image" Target="../media/image12.png"/><Relationship Id="rId9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>
            <a:extLst>
              <a:ext uri="{FF2B5EF4-FFF2-40B4-BE49-F238E27FC236}">
                <a16:creationId xmlns:a16="http://schemas.microsoft.com/office/drawing/2014/main" id="{CF8E34B2-F633-46CE-BD4B-65D6BCCD904E}"/>
              </a:ext>
            </a:extLst>
          </p:cNvPr>
          <p:cNvGrpSpPr/>
          <p:nvPr/>
        </p:nvGrpSpPr>
        <p:grpSpPr>
          <a:xfrm>
            <a:off x="167425" y="1651247"/>
            <a:ext cx="8831540" cy="4288731"/>
            <a:chOff x="311824" y="1858087"/>
            <a:chExt cx="8580656" cy="4082332"/>
          </a:xfrm>
        </p:grpSpPr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49B3A896-2C52-47D8-AD8B-768CA7CD589B}"/>
                </a:ext>
              </a:extLst>
            </p:cNvPr>
            <p:cNvGrpSpPr/>
            <p:nvPr/>
          </p:nvGrpSpPr>
          <p:grpSpPr>
            <a:xfrm>
              <a:off x="311824" y="5653608"/>
              <a:ext cx="2254002" cy="286811"/>
              <a:chOff x="305336" y="5709861"/>
              <a:chExt cx="2254002" cy="286811"/>
            </a:xfrm>
          </p:grpSpPr>
          <p:sp>
            <p:nvSpPr>
              <p:cNvPr id="75" name="Bublinový popisek: zahnutá čára 6">
                <a:extLst>
                  <a:ext uri="{FF2B5EF4-FFF2-40B4-BE49-F238E27FC236}">
                    <a16:creationId xmlns:a16="http://schemas.microsoft.com/office/drawing/2014/main" id="{7A804EFA-E4F3-449D-B1BB-C8E1263B2BEC}"/>
                  </a:ext>
                </a:extLst>
              </p:cNvPr>
              <p:cNvSpPr/>
              <p:nvPr/>
            </p:nvSpPr>
            <p:spPr>
              <a:xfrm rot="10800000" flipV="1">
                <a:off x="319638" y="5709861"/>
                <a:ext cx="2131235" cy="286811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348929"/>
                  <a:gd name="adj6" fmla="val -44676"/>
                </a:avLst>
              </a:prstGeom>
              <a:noFill/>
              <a:ln>
                <a:solidFill>
                  <a:srgbClr val="05C3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6" name="TextovéPole 75">
                <a:extLst>
                  <a:ext uri="{FF2B5EF4-FFF2-40B4-BE49-F238E27FC236}">
                    <a16:creationId xmlns:a16="http://schemas.microsoft.com/office/drawing/2014/main" id="{643E40A3-BADD-4144-81E7-539F5772A56C}"/>
                  </a:ext>
                </a:extLst>
              </p:cNvPr>
              <p:cNvSpPr txBox="1"/>
              <p:nvPr/>
            </p:nvSpPr>
            <p:spPr>
              <a:xfrm>
                <a:off x="305336" y="5726425"/>
                <a:ext cx="2254002" cy="263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spcBef>
                    <a:spcPts val="300"/>
                  </a:spcBef>
                  <a:spcAft>
                    <a:spcPts val="300"/>
                  </a:spcAft>
                  <a:buClr>
                    <a:srgbClr val="05C3DE"/>
                  </a:buClr>
                  <a:buFont typeface="Wingdings" panose="05000000000000000000" pitchFamily="2" charset="2"/>
                  <a:buChar char="§"/>
                </a:pPr>
                <a:r>
                  <a:rPr lang="cs-CZ" sz="1200" dirty="0">
                    <a:ln/>
                    <a:hlinkClick r:id="rId2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Řídicí a informační systémy</a:t>
                </a:r>
                <a:endParaRPr lang="cs-CZ" sz="1200" dirty="0">
                  <a:ln/>
                </a:endParaRPr>
              </a:p>
            </p:txBody>
          </p:sp>
        </p:grpSp>
        <p:sp>
          <p:nvSpPr>
            <p:cNvPr id="41" name="Oval 55">
              <a:extLst>
                <a:ext uri="{FF2B5EF4-FFF2-40B4-BE49-F238E27FC236}">
                  <a16:creationId xmlns:a16="http://schemas.microsoft.com/office/drawing/2014/main" id="{97542901-808F-4128-BE60-01064C8E0C83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2140651" y="2996952"/>
              <a:ext cx="1440160" cy="1440160"/>
            </a:xfrm>
            <a:prstGeom prst="ellipse">
              <a:avLst/>
            </a:prstGeom>
            <a:solidFill>
              <a:srgbClr val="0AF32A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cs-CZ" sz="1200" b="1" dirty="0">
                  <a:solidFill>
                    <a:schemeClr val="tx1"/>
                  </a:solidFill>
                </a:rPr>
                <a:t>Zdravotnické obory</a:t>
              </a:r>
              <a:endParaRPr lang="en-CZ" dirty="0"/>
            </a:p>
          </p:txBody>
        </p:sp>
        <p:sp>
          <p:nvSpPr>
            <p:cNvPr id="42" name="Oval 57">
              <a:extLst>
                <a:ext uri="{FF2B5EF4-FFF2-40B4-BE49-F238E27FC236}">
                  <a16:creationId xmlns:a16="http://schemas.microsoft.com/office/drawing/2014/main" id="{AC3D07CC-EBCC-4D68-9C2C-01AF833CCCEA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3228786" y="2514792"/>
              <a:ext cx="1440160" cy="14401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51999" rIns="0" bIns="0" rtlCol="0" anchor="ctr" anchorCtr="1"/>
            <a:lstStyle/>
            <a:p>
              <a:pPr algn="ctr"/>
              <a:r>
                <a:rPr lang="cs-CZ" sz="1200" b="1" dirty="0">
                  <a:solidFill>
                    <a:schemeClr val="tx1"/>
                  </a:solidFill>
                </a:rPr>
                <a:t>Elektrotechnika</a:t>
              </a:r>
              <a:endParaRPr lang="cs-CZ" sz="1200" dirty="0">
                <a:solidFill>
                  <a:schemeClr val="tx1"/>
                </a:solidFill>
              </a:endParaRPr>
            </a:p>
            <a:p>
              <a:pPr algn="ctr"/>
              <a:endParaRPr lang="en-CZ" dirty="0"/>
            </a:p>
          </p:txBody>
        </p:sp>
        <p:sp>
          <p:nvSpPr>
            <p:cNvPr id="43" name="Oval 13">
              <a:extLst>
                <a:ext uri="{FF2B5EF4-FFF2-40B4-BE49-F238E27FC236}">
                  <a16:creationId xmlns:a16="http://schemas.microsoft.com/office/drawing/2014/main" id="{4C1BF76B-0E83-473C-A714-FEBCE232B9C3}"/>
                </a:ext>
              </a:extLst>
            </p:cNvPr>
            <p:cNvSpPr/>
            <p:nvPr/>
          </p:nvSpPr>
          <p:spPr>
            <a:xfrm>
              <a:off x="3224788" y="3954952"/>
              <a:ext cx="1440160" cy="1440160"/>
            </a:xfrm>
            <a:prstGeom prst="ellipse">
              <a:avLst/>
            </a:prstGeom>
            <a:solidFill>
              <a:srgbClr val="002B00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b="1" dirty="0">
                  <a:solidFill>
                    <a:schemeClr val="bg1"/>
                  </a:solidFill>
                </a:rPr>
                <a:t>Kybernetika</a:t>
              </a:r>
              <a:endParaRPr lang="cs-CZ" sz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Oval 12">
              <a:extLst>
                <a:ext uri="{FF2B5EF4-FFF2-40B4-BE49-F238E27FC236}">
                  <a16:creationId xmlns:a16="http://schemas.microsoft.com/office/drawing/2014/main" id="{3F724429-C211-48DE-AD9A-D3DBB447B246}"/>
                </a:ext>
              </a:extLst>
            </p:cNvPr>
            <p:cNvSpPr/>
            <p:nvPr/>
          </p:nvSpPr>
          <p:spPr>
            <a:xfrm>
              <a:off x="4171943" y="3213255"/>
              <a:ext cx="1440160" cy="1440160"/>
            </a:xfrm>
            <a:prstGeom prst="ellipse">
              <a:avLst/>
            </a:prstGeom>
            <a:solidFill>
              <a:srgbClr val="05C3D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b="1" dirty="0">
                  <a:solidFill>
                    <a:schemeClr val="tx1"/>
                  </a:solidFill>
                </a:rPr>
                <a:t>Informatika</a:t>
              </a:r>
              <a:endParaRPr lang="cs-CZ" sz="1200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BAB07BE-41BF-453B-B1D4-77853050CCB9}"/>
                </a:ext>
              </a:extLst>
            </p:cNvPr>
            <p:cNvSpPr/>
            <p:nvPr/>
          </p:nvSpPr>
          <p:spPr>
            <a:xfrm>
              <a:off x="5327885" y="3213255"/>
              <a:ext cx="1440160" cy="1440160"/>
            </a:xfrm>
            <a:prstGeom prst="ellipse">
              <a:avLst/>
            </a:prstGeom>
            <a:solidFill>
              <a:srgbClr val="FFC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b="1" dirty="0">
                  <a:solidFill>
                    <a:schemeClr val="tx1"/>
                  </a:solidFill>
                </a:rPr>
                <a:t>Matematika</a:t>
              </a:r>
              <a:endParaRPr lang="cs-CZ" sz="1200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10">
              <a:extLst>
                <a:ext uri="{FF2B5EF4-FFF2-40B4-BE49-F238E27FC236}">
                  <a16:creationId xmlns:a16="http://schemas.microsoft.com/office/drawing/2014/main" id="{04C22F84-1F9B-4262-8C54-8E6320769EFF}"/>
                </a:ext>
              </a:extLst>
            </p:cNvPr>
            <p:cNvSpPr/>
            <p:nvPr/>
          </p:nvSpPr>
          <p:spPr>
            <a:xfrm>
              <a:off x="6765291" y="3199646"/>
              <a:ext cx="1440160" cy="1440160"/>
            </a:xfrm>
            <a:prstGeom prst="ellipse">
              <a:avLst/>
            </a:prstGeom>
            <a:solidFill>
              <a:srgbClr val="B7000E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b="1" dirty="0">
                  <a:solidFill>
                    <a:schemeClr val="bg1"/>
                  </a:solidFill>
                </a:rPr>
                <a:t>Fyzika</a:t>
              </a:r>
              <a:endParaRPr lang="cs-CZ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AD2BE4EA-F637-4063-A09C-3863F53FE667}"/>
                </a:ext>
              </a:extLst>
            </p:cNvPr>
            <p:cNvGrpSpPr/>
            <p:nvPr/>
          </p:nvGrpSpPr>
          <p:grpSpPr>
            <a:xfrm>
              <a:off x="326126" y="1925516"/>
              <a:ext cx="2102444" cy="1123742"/>
              <a:chOff x="379462" y="1842769"/>
              <a:chExt cx="2102444" cy="1123742"/>
            </a:xfrm>
          </p:grpSpPr>
          <p:sp>
            <p:nvSpPr>
              <p:cNvPr id="73" name="TextovéPole 72">
                <a:extLst>
                  <a:ext uri="{FF2B5EF4-FFF2-40B4-BE49-F238E27FC236}">
                    <a16:creationId xmlns:a16="http://schemas.microsoft.com/office/drawing/2014/main" id="{4F98270D-CF6D-4523-A125-1FDEA2ED34AF}"/>
                  </a:ext>
                </a:extLst>
              </p:cNvPr>
              <p:cNvSpPr txBox="1"/>
              <p:nvPr/>
            </p:nvSpPr>
            <p:spPr>
              <a:xfrm>
                <a:off x="379462" y="1842769"/>
                <a:ext cx="2102444" cy="8642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171450" indent="-171450">
                  <a:spcAft>
                    <a:spcPts val="300"/>
                  </a:spcAft>
                  <a:buClr>
                    <a:srgbClr val="05C3DE"/>
                  </a:buClr>
                  <a:buFont typeface="Wingdings" panose="05000000000000000000" pitchFamily="2" charset="2"/>
                  <a:buChar char="§"/>
                </a:pPr>
                <a:r>
                  <a:rPr lang="cs-CZ" sz="1200" dirty="0">
                    <a:ln/>
                    <a:hlinkClick r:id="rId3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Aplikovaná elektronika</a:t>
                </a:r>
                <a:endParaRPr lang="cs-CZ" sz="1200" dirty="0">
                  <a:ln/>
                </a:endParaRPr>
              </a:p>
              <a:p>
                <a:pPr marL="171450" indent="-171450">
                  <a:spcAft>
                    <a:spcPts val="300"/>
                  </a:spcAft>
                  <a:buClr>
                    <a:srgbClr val="05C3DE"/>
                  </a:buClr>
                  <a:buFont typeface="Wingdings" panose="05000000000000000000" pitchFamily="2" charset="2"/>
                  <a:buChar char="§"/>
                </a:pPr>
                <a:r>
                  <a:rPr lang="cs-CZ" sz="1200" dirty="0">
                    <a:ln/>
                    <a:hlinkClick r:id="rId4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Elektroenergetika</a:t>
                </a:r>
                <a:endParaRPr lang="cs-CZ" sz="1200" dirty="0">
                  <a:ln/>
                </a:endParaRPr>
              </a:p>
              <a:p>
                <a:pPr marL="171450" indent="-171450">
                  <a:spcAft>
                    <a:spcPts val="300"/>
                  </a:spcAft>
                  <a:buClr>
                    <a:srgbClr val="05C3DE"/>
                  </a:buClr>
                  <a:buFont typeface="Wingdings" panose="05000000000000000000" pitchFamily="2" charset="2"/>
                  <a:buChar char="§"/>
                </a:pPr>
                <a:r>
                  <a:rPr lang="cs-CZ" sz="1200" dirty="0">
                    <a:ln/>
                    <a:hlinkClick r:id="rId5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Projektování elektrických systémů a technologií</a:t>
                </a:r>
                <a:endParaRPr lang="cs-CZ" sz="1200" dirty="0">
                  <a:ln/>
                </a:endParaRPr>
              </a:p>
            </p:txBody>
          </p:sp>
          <p:sp>
            <p:nvSpPr>
              <p:cNvPr id="74" name="Bublinový popisek: zahnutá čára 5">
                <a:extLst>
                  <a:ext uri="{FF2B5EF4-FFF2-40B4-BE49-F238E27FC236}">
                    <a16:creationId xmlns:a16="http://schemas.microsoft.com/office/drawing/2014/main" id="{0B38CFF7-4AAD-479C-8BA2-50873B71D078}"/>
                  </a:ext>
                </a:extLst>
              </p:cNvPr>
              <p:cNvSpPr/>
              <p:nvPr/>
            </p:nvSpPr>
            <p:spPr>
              <a:xfrm flipH="1">
                <a:off x="379462" y="1842769"/>
                <a:ext cx="2020594" cy="1123742"/>
              </a:xfrm>
              <a:prstGeom prst="borderCallout2">
                <a:avLst>
                  <a:gd name="adj1" fmla="val 18161"/>
                  <a:gd name="adj2" fmla="val -2088"/>
                  <a:gd name="adj3" fmla="val 18750"/>
                  <a:gd name="adj4" fmla="val -16667"/>
                  <a:gd name="adj5" fmla="val 77200"/>
                  <a:gd name="adj6" fmla="val -58907"/>
                </a:avLst>
              </a:prstGeom>
              <a:noFill/>
              <a:ln>
                <a:solidFill>
                  <a:srgbClr val="05C3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353DE8BD-D29F-48F8-8F28-62F6B2B9D1CC}"/>
                </a:ext>
              </a:extLst>
            </p:cNvPr>
            <p:cNvGrpSpPr/>
            <p:nvPr/>
          </p:nvGrpSpPr>
          <p:grpSpPr>
            <a:xfrm>
              <a:off x="311824" y="5178081"/>
              <a:ext cx="1973215" cy="289039"/>
              <a:chOff x="167808" y="4987241"/>
              <a:chExt cx="1973215" cy="289039"/>
            </a:xfrm>
          </p:grpSpPr>
          <p:sp>
            <p:nvSpPr>
              <p:cNvPr id="82" name="TextovéPole 81">
                <a:extLst>
                  <a:ext uri="{FF2B5EF4-FFF2-40B4-BE49-F238E27FC236}">
                    <a16:creationId xmlns:a16="http://schemas.microsoft.com/office/drawing/2014/main" id="{915E3EC7-B619-4561-B2AC-BE9E2A7786BF}"/>
                  </a:ext>
                </a:extLst>
              </p:cNvPr>
              <p:cNvSpPr txBox="1"/>
              <p:nvPr/>
            </p:nvSpPr>
            <p:spPr>
              <a:xfrm>
                <a:off x="167808" y="4987241"/>
                <a:ext cx="1973215" cy="263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spcBef>
                    <a:spcPts val="300"/>
                  </a:spcBef>
                  <a:spcAft>
                    <a:spcPts val="300"/>
                  </a:spcAft>
                  <a:buClr>
                    <a:srgbClr val="05C3DE"/>
                  </a:buClr>
                  <a:buFont typeface="Wingdings" panose="05000000000000000000" pitchFamily="2" charset="2"/>
                  <a:buChar char="§"/>
                </a:pPr>
                <a:r>
                  <a:rPr lang="cs-CZ" sz="1200" dirty="0">
                    <a:ln/>
                    <a:hlinkClick r:id="rId6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Biomedicínská technika</a:t>
                </a:r>
                <a:endParaRPr lang="cs-CZ" sz="1200" dirty="0">
                  <a:ln/>
                </a:endParaRPr>
              </a:p>
            </p:txBody>
          </p:sp>
          <p:sp>
            <p:nvSpPr>
              <p:cNvPr id="85" name="Bublinový popisek: zahnutá čára 34">
                <a:extLst>
                  <a:ext uri="{FF2B5EF4-FFF2-40B4-BE49-F238E27FC236}">
                    <a16:creationId xmlns:a16="http://schemas.microsoft.com/office/drawing/2014/main" id="{D41BE4A0-A2FC-4955-97CF-D8C24FF718F7}"/>
                  </a:ext>
                </a:extLst>
              </p:cNvPr>
              <p:cNvSpPr/>
              <p:nvPr/>
            </p:nvSpPr>
            <p:spPr>
              <a:xfrm rot="10800000" flipV="1">
                <a:off x="192709" y="4987241"/>
                <a:ext cx="1921155" cy="289039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549072"/>
                  <a:gd name="adj6" fmla="val -64560"/>
                </a:avLst>
              </a:prstGeom>
              <a:noFill/>
              <a:ln>
                <a:solidFill>
                  <a:srgbClr val="05C3DE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8" name="TextovéPole 77">
              <a:extLst>
                <a:ext uri="{FF2B5EF4-FFF2-40B4-BE49-F238E27FC236}">
                  <a16:creationId xmlns:a16="http://schemas.microsoft.com/office/drawing/2014/main" id="{515ECCBC-B9E0-4D20-AC28-EA5A981D17AA}"/>
                </a:ext>
              </a:extLst>
            </p:cNvPr>
            <p:cNvSpPr txBox="1"/>
            <p:nvPr/>
          </p:nvSpPr>
          <p:spPr>
            <a:xfrm>
              <a:off x="5712424" y="1860527"/>
              <a:ext cx="2864139" cy="76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Bef>
                  <a:spcPts val="300"/>
                </a:spcBef>
                <a:spcAft>
                  <a:spcPts val="300"/>
                </a:spcAft>
                <a:buClr>
                  <a:srgbClr val="05C3DE"/>
                </a:buClr>
                <a:buFont typeface="Wingdings" panose="05000000000000000000" pitchFamily="2" charset="2"/>
                <a:buChar char="§"/>
              </a:pPr>
              <a:r>
                <a:rPr lang="cs-CZ" sz="1200" dirty="0">
                  <a:ln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Automobilové elektronické systémy</a:t>
              </a:r>
              <a:endParaRPr lang="cs-CZ" sz="1200" dirty="0">
                <a:ln/>
              </a:endParaRPr>
            </a:p>
            <a:p>
              <a:pPr marL="171450" indent="-171450">
                <a:spcBef>
                  <a:spcPts val="300"/>
                </a:spcBef>
                <a:spcAft>
                  <a:spcPts val="300"/>
                </a:spcAft>
                <a:buClr>
                  <a:srgbClr val="05C3DE"/>
                </a:buClr>
                <a:buFont typeface="Wingdings" panose="05000000000000000000" pitchFamily="2" charset="2"/>
                <a:buChar char="§"/>
              </a:pPr>
              <a:r>
                <a:rPr lang="cs-CZ" sz="1200" dirty="0">
                  <a:ln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Biomedicínské asistivní technologie</a:t>
              </a:r>
              <a:endParaRPr lang="cs-CZ" sz="1200" dirty="0">
                <a:ln/>
              </a:endParaRPr>
            </a:p>
            <a:p>
              <a:pPr marL="171450" indent="-171450">
                <a:spcBef>
                  <a:spcPts val="300"/>
                </a:spcBef>
                <a:spcAft>
                  <a:spcPts val="300"/>
                </a:spcAft>
                <a:buClr>
                  <a:srgbClr val="05C3DE"/>
                </a:buClr>
                <a:buFont typeface="Wingdings" panose="05000000000000000000" pitchFamily="2" charset="2"/>
                <a:buChar char="§"/>
              </a:pPr>
              <a:r>
                <a:rPr lang="cs-CZ" sz="1200" dirty="0">
                  <a:ln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Komunikační a informační technologie</a:t>
              </a:r>
              <a:endParaRPr lang="cs-CZ" sz="1200" dirty="0">
                <a:ln/>
              </a:endParaRPr>
            </a:p>
          </p:txBody>
        </p:sp>
        <p:sp>
          <p:nvSpPr>
            <p:cNvPr id="79" name="Bublinový popisek: zahnutá čára 19">
              <a:extLst>
                <a:ext uri="{FF2B5EF4-FFF2-40B4-BE49-F238E27FC236}">
                  <a16:creationId xmlns:a16="http://schemas.microsoft.com/office/drawing/2014/main" id="{0E00CB76-B2E5-4E05-B424-F105D0EAD373}"/>
                </a:ext>
              </a:extLst>
            </p:cNvPr>
            <p:cNvSpPr/>
            <p:nvPr/>
          </p:nvSpPr>
          <p:spPr>
            <a:xfrm flipV="1">
              <a:off x="5703589" y="1858087"/>
              <a:ext cx="3033171" cy="77442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12088"/>
                <a:gd name="adj6" fmla="val -40054"/>
              </a:avLst>
            </a:prstGeom>
            <a:noFill/>
            <a:ln>
              <a:solidFill>
                <a:srgbClr val="05C3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64" name="Skupina 63">
              <a:extLst>
                <a:ext uri="{FF2B5EF4-FFF2-40B4-BE49-F238E27FC236}">
                  <a16:creationId xmlns:a16="http://schemas.microsoft.com/office/drawing/2014/main" id="{3A605AC4-5C88-41BC-BCE9-6CDEEC7CA2C6}"/>
                </a:ext>
              </a:extLst>
            </p:cNvPr>
            <p:cNvGrpSpPr/>
            <p:nvPr/>
          </p:nvGrpSpPr>
          <p:grpSpPr>
            <a:xfrm>
              <a:off x="5818614" y="5660486"/>
              <a:ext cx="3073866" cy="279932"/>
              <a:chOff x="5715293" y="5566582"/>
              <a:chExt cx="3073866" cy="279932"/>
            </a:xfrm>
          </p:grpSpPr>
          <p:sp>
            <p:nvSpPr>
              <p:cNvPr id="65" name="TextovéPole 64">
                <a:extLst>
                  <a:ext uri="{FF2B5EF4-FFF2-40B4-BE49-F238E27FC236}">
                    <a16:creationId xmlns:a16="http://schemas.microsoft.com/office/drawing/2014/main" id="{D5B903A8-9A27-487B-BDAD-59B8D4F033F4}"/>
                  </a:ext>
                </a:extLst>
              </p:cNvPr>
              <p:cNvSpPr txBox="1"/>
              <p:nvPr/>
            </p:nvSpPr>
            <p:spPr>
              <a:xfrm>
                <a:off x="5724128" y="5576267"/>
                <a:ext cx="3065031" cy="263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spcBef>
                    <a:spcPts val="300"/>
                  </a:spcBef>
                  <a:spcAft>
                    <a:spcPts val="300"/>
                  </a:spcAft>
                  <a:buClr>
                    <a:srgbClr val="05C3DE"/>
                  </a:buClr>
                  <a:buFont typeface="Wingdings" panose="05000000000000000000" pitchFamily="2" charset="2"/>
                  <a:buChar char="§"/>
                </a:pPr>
                <a:r>
                  <a:rPr lang="cs-CZ" sz="1200" dirty="0">
                    <a:ln/>
                    <a:hlinkClick r:id="rId10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Počítačové systémy pro průmysl 21. století</a:t>
                </a:r>
                <a:endParaRPr lang="cs-CZ" sz="1200" dirty="0">
                  <a:ln/>
                </a:endParaRPr>
              </a:p>
            </p:txBody>
          </p:sp>
          <p:sp>
            <p:nvSpPr>
              <p:cNvPr id="66" name="Bublinový popisek: zahnutá čára 6">
                <a:extLst>
                  <a:ext uri="{FF2B5EF4-FFF2-40B4-BE49-F238E27FC236}">
                    <a16:creationId xmlns:a16="http://schemas.microsoft.com/office/drawing/2014/main" id="{DFF1F4C0-2D6B-4F35-BFDC-857411AA2D78}"/>
                  </a:ext>
                </a:extLst>
              </p:cNvPr>
              <p:cNvSpPr/>
              <p:nvPr/>
            </p:nvSpPr>
            <p:spPr>
              <a:xfrm rot="10800000" flipH="1" flipV="1">
                <a:off x="5715293" y="5566582"/>
                <a:ext cx="3033171" cy="279932"/>
              </a:xfrm>
              <a:prstGeom prst="borderCallout2">
                <a:avLst>
                  <a:gd name="adj1" fmla="val 21428"/>
                  <a:gd name="adj2" fmla="val -5368"/>
                  <a:gd name="adj3" fmla="val 18750"/>
                  <a:gd name="adj4" fmla="val -12219"/>
                  <a:gd name="adj5" fmla="val -455602"/>
                  <a:gd name="adj6" fmla="val -43680"/>
                </a:avLst>
              </a:prstGeom>
              <a:noFill/>
              <a:ln>
                <a:solidFill>
                  <a:srgbClr val="05C3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91BB4379-AB28-424A-AFDD-0D2E5EEDDA6F}"/>
                </a:ext>
              </a:extLst>
            </p:cNvPr>
            <p:cNvGrpSpPr/>
            <p:nvPr/>
          </p:nvGrpSpPr>
          <p:grpSpPr>
            <a:xfrm>
              <a:off x="5812372" y="4774203"/>
              <a:ext cx="1883912" cy="286671"/>
              <a:chOff x="5812372" y="4774203"/>
              <a:chExt cx="1883912" cy="286671"/>
            </a:xfrm>
          </p:grpSpPr>
          <p:sp>
            <p:nvSpPr>
              <p:cNvPr id="95" name="TextovéPole 94">
                <a:extLst>
                  <a:ext uri="{FF2B5EF4-FFF2-40B4-BE49-F238E27FC236}">
                    <a16:creationId xmlns:a16="http://schemas.microsoft.com/office/drawing/2014/main" id="{AD709951-BE4F-43A5-BBB1-3B90744524B3}"/>
                  </a:ext>
                </a:extLst>
              </p:cNvPr>
              <p:cNvSpPr txBox="1"/>
              <p:nvPr/>
            </p:nvSpPr>
            <p:spPr>
              <a:xfrm>
                <a:off x="5833820" y="4774203"/>
                <a:ext cx="1862464" cy="263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spcBef>
                    <a:spcPts val="300"/>
                  </a:spcBef>
                  <a:spcAft>
                    <a:spcPts val="300"/>
                  </a:spcAft>
                  <a:buClr>
                    <a:srgbClr val="05C3DE"/>
                  </a:buClr>
                  <a:buFont typeface="Wingdings" panose="05000000000000000000" pitchFamily="2" charset="2"/>
                  <a:buChar char="§"/>
                </a:pPr>
                <a:r>
                  <a:rPr lang="cs-CZ" sz="1200" dirty="0">
                    <a:ln/>
                    <a:hlinkClick r:id="rId11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Aplikovaná fyzika</a:t>
                </a:r>
                <a:endParaRPr lang="cs-CZ" sz="1200" dirty="0">
                  <a:ln/>
                </a:endParaRPr>
              </a:p>
            </p:txBody>
          </p:sp>
          <p:sp>
            <p:nvSpPr>
              <p:cNvPr id="96" name="Bublinový popisek: zahnutá čára 6">
                <a:extLst>
                  <a:ext uri="{FF2B5EF4-FFF2-40B4-BE49-F238E27FC236}">
                    <a16:creationId xmlns:a16="http://schemas.microsoft.com/office/drawing/2014/main" id="{3584C8F7-5A98-427C-85A8-0CCF68F09A65}"/>
                  </a:ext>
                </a:extLst>
              </p:cNvPr>
              <p:cNvSpPr/>
              <p:nvPr/>
            </p:nvSpPr>
            <p:spPr>
              <a:xfrm rot="10800000" flipV="1">
                <a:off x="5812372" y="4797152"/>
                <a:ext cx="1868568" cy="263722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334526"/>
                  <a:gd name="adj6" fmla="val -16019"/>
                </a:avLst>
              </a:prstGeom>
              <a:noFill/>
              <a:ln>
                <a:solidFill>
                  <a:srgbClr val="05C3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97" name="Skupina 96">
              <a:extLst>
                <a:ext uri="{FF2B5EF4-FFF2-40B4-BE49-F238E27FC236}">
                  <a16:creationId xmlns:a16="http://schemas.microsoft.com/office/drawing/2014/main" id="{5AC3EAD4-7F81-49BF-8C67-537E535A5267}"/>
                </a:ext>
              </a:extLst>
            </p:cNvPr>
            <p:cNvGrpSpPr/>
            <p:nvPr/>
          </p:nvGrpSpPr>
          <p:grpSpPr>
            <a:xfrm>
              <a:off x="5818170" y="5221124"/>
              <a:ext cx="2650805" cy="285090"/>
              <a:chOff x="5746162" y="5116203"/>
              <a:chExt cx="2650805" cy="285090"/>
            </a:xfrm>
          </p:grpSpPr>
          <p:sp>
            <p:nvSpPr>
              <p:cNvPr id="98" name="TextovéPole 97">
                <a:extLst>
                  <a:ext uri="{FF2B5EF4-FFF2-40B4-BE49-F238E27FC236}">
                    <a16:creationId xmlns:a16="http://schemas.microsoft.com/office/drawing/2014/main" id="{68083EC5-4A17-481B-BB31-7E5B16F4F331}"/>
                  </a:ext>
                </a:extLst>
              </p:cNvPr>
              <p:cNvSpPr txBox="1"/>
              <p:nvPr/>
            </p:nvSpPr>
            <p:spPr>
              <a:xfrm>
                <a:off x="5746162" y="5116203"/>
                <a:ext cx="2628045" cy="263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spcBef>
                    <a:spcPts val="300"/>
                  </a:spcBef>
                  <a:spcAft>
                    <a:spcPts val="300"/>
                  </a:spcAft>
                  <a:buClr>
                    <a:srgbClr val="05C3DE"/>
                  </a:buClr>
                  <a:buFont typeface="Wingdings" panose="05000000000000000000" pitchFamily="2" charset="2"/>
                  <a:buChar char="§"/>
                </a:pPr>
                <a:r>
                  <a:rPr lang="cs-CZ" sz="1200" dirty="0">
                    <a:ln/>
                    <a:hlinkClick r:id="rId12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Výpočetní a aplikovaná matematika</a:t>
                </a:r>
                <a:endParaRPr lang="cs-CZ" sz="1200" dirty="0">
                  <a:ln/>
                </a:endParaRPr>
              </a:p>
            </p:txBody>
          </p:sp>
          <p:sp>
            <p:nvSpPr>
              <p:cNvPr id="99" name="Bublinový popisek: zahnutá čára 6">
                <a:extLst>
                  <a:ext uri="{FF2B5EF4-FFF2-40B4-BE49-F238E27FC236}">
                    <a16:creationId xmlns:a16="http://schemas.microsoft.com/office/drawing/2014/main" id="{A42391FD-A249-4DDE-BC2D-B99C7466448D}"/>
                  </a:ext>
                </a:extLst>
              </p:cNvPr>
              <p:cNvSpPr/>
              <p:nvPr/>
            </p:nvSpPr>
            <p:spPr>
              <a:xfrm rot="10800000" flipH="1" flipV="1">
                <a:off x="5746162" y="5127188"/>
                <a:ext cx="2650805" cy="274105"/>
              </a:xfrm>
              <a:prstGeom prst="borderCallout2">
                <a:avLst>
                  <a:gd name="adj1" fmla="val 21428"/>
                  <a:gd name="adj2" fmla="val -5368"/>
                  <a:gd name="adj3" fmla="val 18750"/>
                  <a:gd name="adj4" fmla="val -12219"/>
                  <a:gd name="adj5" fmla="val -435924"/>
                  <a:gd name="adj6" fmla="val -13533"/>
                </a:avLst>
              </a:prstGeom>
              <a:noFill/>
              <a:ln>
                <a:solidFill>
                  <a:srgbClr val="05C3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00" name="Skupina 99">
              <a:extLst>
                <a:ext uri="{FF2B5EF4-FFF2-40B4-BE49-F238E27FC236}">
                  <a16:creationId xmlns:a16="http://schemas.microsoft.com/office/drawing/2014/main" id="{44DCD6AA-4B5E-4ED8-A7A0-991CF0E406D4}"/>
                </a:ext>
              </a:extLst>
            </p:cNvPr>
            <p:cNvGrpSpPr/>
            <p:nvPr/>
          </p:nvGrpSpPr>
          <p:grpSpPr>
            <a:xfrm>
              <a:off x="5703589" y="2760917"/>
              <a:ext cx="2146015" cy="300957"/>
              <a:chOff x="5715293" y="2667013"/>
              <a:chExt cx="2146015" cy="300957"/>
            </a:xfrm>
          </p:grpSpPr>
          <p:sp>
            <p:nvSpPr>
              <p:cNvPr id="101" name="Bublinový popisek: zahnutá čára 20">
                <a:extLst>
                  <a:ext uri="{FF2B5EF4-FFF2-40B4-BE49-F238E27FC236}">
                    <a16:creationId xmlns:a16="http://schemas.microsoft.com/office/drawing/2014/main" id="{430C7C7B-D72A-49C5-B48A-760C012BA6F2}"/>
                  </a:ext>
                </a:extLst>
              </p:cNvPr>
              <p:cNvSpPr/>
              <p:nvPr/>
            </p:nvSpPr>
            <p:spPr>
              <a:xfrm flipV="1">
                <a:off x="5724128" y="2667013"/>
                <a:ext cx="2137180" cy="300957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121493"/>
                  <a:gd name="adj6" fmla="val -30932"/>
                </a:avLst>
              </a:prstGeom>
              <a:noFill/>
              <a:ln>
                <a:solidFill>
                  <a:srgbClr val="05C3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2" name="TextovéPole 101">
                <a:extLst>
                  <a:ext uri="{FF2B5EF4-FFF2-40B4-BE49-F238E27FC236}">
                    <a16:creationId xmlns:a16="http://schemas.microsoft.com/office/drawing/2014/main" id="{9FAC1169-F4A6-454B-A4A4-8B7381E8F0E0}"/>
                  </a:ext>
                </a:extLst>
              </p:cNvPr>
              <p:cNvSpPr txBox="1"/>
              <p:nvPr/>
            </p:nvSpPr>
            <p:spPr>
              <a:xfrm>
                <a:off x="5715293" y="2680835"/>
                <a:ext cx="1990228" cy="263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spcBef>
                    <a:spcPts val="300"/>
                  </a:spcBef>
                  <a:spcAft>
                    <a:spcPts val="300"/>
                  </a:spcAft>
                  <a:buClr>
                    <a:srgbClr val="05C3DE"/>
                  </a:buClr>
                  <a:buFont typeface="Wingdings" panose="05000000000000000000" pitchFamily="2" charset="2"/>
                  <a:buChar char="§"/>
                </a:pPr>
                <a:r>
                  <a:rPr lang="cs-CZ" sz="1200" dirty="0">
                    <a:ln/>
                    <a:hlinkClick r:id="rId13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Informatika</a:t>
                </a:r>
                <a:endParaRPr lang="cs-CZ" sz="1200" dirty="0">
                  <a:ln/>
                </a:endParaRPr>
              </a:p>
            </p:txBody>
          </p:sp>
        </p:grpSp>
      </p:grpSp>
      <p:sp>
        <p:nvSpPr>
          <p:cNvPr id="48" name="Tlačítko akce: Přejít vpřed nebo Další 4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0739D4A-6ADE-4240-A988-39BD2D988019}"/>
              </a:ext>
            </a:extLst>
          </p:cNvPr>
          <p:cNvSpPr/>
          <p:nvPr/>
        </p:nvSpPr>
        <p:spPr>
          <a:xfrm>
            <a:off x="8563077" y="6350795"/>
            <a:ext cx="384949" cy="3651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011EA1AB-6DE4-41C6-B860-9AA576AD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88" y="926945"/>
            <a:ext cx="8203623" cy="733089"/>
          </a:xfrm>
        </p:spPr>
        <p:txBody>
          <a:bodyPr>
            <a:normAutofit/>
          </a:bodyPr>
          <a:lstStyle/>
          <a:p>
            <a:r>
              <a:rPr lang="cs-CZ" sz="3200" dirty="0"/>
              <a:t>Co se dá u nás studovat?</a:t>
            </a:r>
          </a:p>
        </p:txBody>
      </p:sp>
      <p:sp>
        <p:nvSpPr>
          <p:cNvPr id="35" name="Zástupný symbol pro zápatí 3">
            <a:extLst>
              <a:ext uri="{FF2B5EF4-FFF2-40B4-BE49-F238E27FC236}">
                <a16:creationId xmlns:a16="http://schemas.microsoft.com/office/drawing/2014/main" id="{9A98C2AE-EC62-4B31-A020-90A796E5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</p:spTree>
    <p:extLst>
      <p:ext uri="{BB962C8B-B14F-4D97-AF65-F5344CB8AC3E}">
        <p14:creationId xmlns:p14="http://schemas.microsoft.com/office/powerpoint/2010/main" val="216367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osoba, okno, pracovní stůl&#10;&#10;Popis byl vytvořen automaticky">
            <a:extLst>
              <a:ext uri="{FF2B5EF4-FFF2-40B4-BE49-F238E27FC236}">
                <a16:creationId xmlns:a16="http://schemas.microsoft.com/office/drawing/2014/main" id="{D2E8BD86-D884-4C86-8C88-124DFBA19A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7"/>
          <a:stretch/>
        </p:blipFill>
        <p:spPr>
          <a:xfrm>
            <a:off x="1" y="1882070"/>
            <a:ext cx="9143999" cy="54828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49" y="935921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Biomedicínské </a:t>
            </a:r>
            <a:r>
              <a:rPr lang="cs-CZ" sz="3200" dirty="0" err="1"/>
              <a:t>asistivní</a:t>
            </a:r>
            <a:r>
              <a:rPr lang="cs-CZ" sz="3200" dirty="0"/>
              <a:t> technologie</a:t>
            </a:r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8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6ED602B9-7A7B-426F-AD09-9B2267ED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737302"/>
            <a:ext cx="81527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Dovednosti absolventa</a:t>
            </a:r>
          </a:p>
          <a:p>
            <a:r>
              <a:rPr lang="cs-CZ" sz="2000" dirty="0"/>
              <a:t>práce s technologiemi určenými pro hendikepované osoby, návrh a realizace </a:t>
            </a:r>
            <a:r>
              <a:rPr lang="cs-CZ" sz="2000" dirty="0" err="1"/>
              <a:t>telemedicínských</a:t>
            </a:r>
            <a:r>
              <a:rPr lang="cs-CZ" sz="2000" dirty="0"/>
              <a:t> řešení, práce se systémy domácí automatizace </a:t>
            </a:r>
          </a:p>
          <a:p>
            <a:r>
              <a:rPr lang="cs-CZ" sz="2000" dirty="0"/>
              <a:t>dle volby zaměření : analýza a zpracování </a:t>
            </a:r>
            <a:r>
              <a:rPr lang="cs-CZ" sz="2000" dirty="0" err="1"/>
              <a:t>biosignálů</a:t>
            </a:r>
            <a:r>
              <a:rPr lang="cs-CZ" sz="2000" dirty="0"/>
              <a:t> a lékařských přístrojů, řešení databázových systémů, programování, návrh a realizace drátových    a bezdrátových sítí…</a:t>
            </a:r>
          </a:p>
          <a:p>
            <a:pPr marL="0" indent="0">
              <a:buNone/>
            </a:pPr>
            <a:endParaRPr lang="cs-CZ" sz="900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r>
              <a:rPr lang="cs-CZ" sz="2000" dirty="0"/>
              <a:t>ve firmách poskytujících </a:t>
            </a:r>
            <a:r>
              <a:rPr lang="cs-CZ" sz="2000" dirty="0" err="1"/>
              <a:t>telemedicínská</a:t>
            </a:r>
            <a:r>
              <a:rPr lang="cs-CZ" sz="2000" dirty="0"/>
              <a:t> řešení nebo prostředky </a:t>
            </a:r>
            <a:r>
              <a:rPr lang="cs-CZ" sz="2000" dirty="0" err="1"/>
              <a:t>asistivních</a:t>
            </a:r>
            <a:r>
              <a:rPr lang="cs-CZ" sz="2000" dirty="0"/>
              <a:t> technologií, u poskytovatelů sociálních služeb</a:t>
            </a:r>
          </a:p>
        </p:txBody>
      </p:sp>
      <p:sp>
        <p:nvSpPr>
          <p:cNvPr id="6" name="Tlačítko akce: Přejít vpřed nebo Další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F48D9AB-8016-4329-B37F-0E2512954680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3">
            <a:extLst>
              <a:ext uri="{FF2B5EF4-FFF2-40B4-BE49-F238E27FC236}">
                <a16:creationId xmlns:a16="http://schemas.microsoft.com/office/drawing/2014/main" id="{56D82138-3BAF-4F69-B388-9BFA69AD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4F5CEC0D-8C2B-49F2-84F6-A0405AEE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935921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Biomedicínské </a:t>
            </a:r>
            <a:r>
              <a:rPr lang="cs-CZ" sz="3200" dirty="0" err="1"/>
              <a:t>asistivní</a:t>
            </a:r>
            <a:r>
              <a:rPr lang="cs-CZ" sz="3200" dirty="0"/>
              <a:t> technologie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78A5930-1E65-4A99-A14E-67B40D7CB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5020" y="5606711"/>
            <a:ext cx="1571625" cy="6477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E15F9EB-2E3B-4BA8-B865-683D7A8FA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738" y="5494068"/>
            <a:ext cx="1283277" cy="8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1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30967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Elektroenergetika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12582" b="-1"/>
          <a:stretch/>
        </p:blipFill>
        <p:spPr>
          <a:xfrm>
            <a:off x="0" y="1866900"/>
            <a:ext cx="9149384" cy="4991100"/>
          </a:xfrm>
          <a:prstGeom prst="rect">
            <a:avLst/>
          </a:prstGeo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9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7A079E00-2761-4C39-8F40-FF944F955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215" y="5449332"/>
            <a:ext cx="1108649" cy="908409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EC275B48-0730-4994-BFFA-39C21B2B2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Dovednosti absolventa</a:t>
            </a:r>
          </a:p>
          <a:p>
            <a:r>
              <a:rPr lang="cs-CZ" sz="2000" dirty="0"/>
              <a:t>řešení technických i provozních problémů v oblasti výroby, přenosu, rozvodu a užití elektrické energie </a:t>
            </a:r>
          </a:p>
          <a:p>
            <a:r>
              <a:rPr lang="cs-CZ" sz="2000" dirty="0"/>
              <a:t>navrhování, diagnostika, provoz a údržba el. strojů, pohonů                       a elektrotepelných zařízení, projektování osvětlovacích soustav ...</a:t>
            </a:r>
            <a:endParaRPr lang="cs-CZ" sz="800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r>
              <a:rPr lang="cs-CZ" sz="2000" dirty="0"/>
              <a:t>v technických, projekčních, provozních a montážních útvarech elektráren, rozvodných podniků a průmyslových závodů, v útvarech přípravy a provozu elektrizační soustavy, v projekci elektrických                a inteligentních/Smart sítí a el. zařízení</a:t>
            </a:r>
          </a:p>
        </p:txBody>
      </p:sp>
      <p:sp>
        <p:nvSpPr>
          <p:cNvPr id="11" name="Tlačítko akce: Přejít vpřed nebo Další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FB5F78B-687F-440C-A563-1730B12E42F0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zápatí 3">
            <a:extLst>
              <a:ext uri="{FF2B5EF4-FFF2-40B4-BE49-F238E27FC236}">
                <a16:creationId xmlns:a16="http://schemas.microsoft.com/office/drawing/2014/main" id="{E793BDF1-DEF4-4A63-8E4F-4303AF944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0C621BB6-81B9-4456-9EFE-6DB6417C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0967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Elektroenergetika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DA61452-D029-4138-A79E-177C2E3F79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87" y="5277741"/>
            <a:ext cx="98181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72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13211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Informatika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DDAE7AA-A381-4777-A07C-273990C59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91"/>
          <a:stretch/>
        </p:blipFill>
        <p:spPr>
          <a:xfrm>
            <a:off x="0" y="1704540"/>
            <a:ext cx="9144000" cy="55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2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010BC685-5395-418B-8F92-84E5F88EF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/>
              <a:t>Dovednosti absolventa</a:t>
            </a:r>
          </a:p>
          <a:p>
            <a:r>
              <a:rPr lang="cs-CZ" sz="2000" dirty="0"/>
              <a:t>schopnost analyzovat a navrhnout software, vyvíjet a implementovat pomocí různých programovacích jazyků (C</a:t>
            </a:r>
            <a:r>
              <a:rPr lang="en-US" sz="2000" dirty="0"/>
              <a:t>#, Java, Python, </a:t>
            </a:r>
            <a:r>
              <a:rPr lang="en-US" sz="2000" dirty="0" err="1"/>
              <a:t>atd</a:t>
            </a:r>
            <a:r>
              <a:rPr lang="en-US" sz="2000" dirty="0"/>
              <a:t>.)</a:t>
            </a:r>
            <a:r>
              <a:rPr lang="cs-CZ" sz="2000" dirty="0"/>
              <a:t>, vyvíjet webové a mobilní aplikace, zvládat principy počítačové bezpečnosti, zpracovávat obrazová data, programovat hardware, spravovat počítačové sítě, orientovat se v teorii informatiky, …</a:t>
            </a:r>
          </a:p>
          <a:p>
            <a:pPr marL="0" indent="0">
              <a:buNone/>
            </a:pPr>
            <a:endParaRPr lang="cs-CZ" sz="800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r>
              <a:rPr lang="cs-CZ" sz="2000" dirty="0"/>
              <a:t>programátor, správce ICT a počítačových sítí, webový vývojář, vývojář mobilních aplikací, tester, administrátor systémů, …</a:t>
            </a:r>
          </a:p>
          <a:p>
            <a:pPr marL="0" indent="0">
              <a:buNone/>
            </a:pPr>
            <a:r>
              <a:rPr lang="cs-CZ" sz="2000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0CB0E61-27FE-4941-B785-728851E60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707172" y="5492224"/>
            <a:ext cx="1071766" cy="341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551406-868F-4CD7-A242-7CE38DE2B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980319" y="5460256"/>
            <a:ext cx="865056" cy="4191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40F0092-5CCD-49DB-B4E4-D27528590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45" y="5440801"/>
            <a:ext cx="1148998" cy="459599"/>
          </a:xfrm>
          <a:prstGeom prst="rect">
            <a:avLst/>
          </a:prstGeom>
        </p:spPr>
      </p:pic>
      <p:sp>
        <p:nvSpPr>
          <p:cNvPr id="8" name="Tlačítko akce: Přejít vpřed nebo Další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95A8EE6-2115-476E-B2F8-93E77729F623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symbol pro zápatí 3">
            <a:extLst>
              <a:ext uri="{FF2B5EF4-FFF2-40B4-BE49-F238E27FC236}">
                <a16:creationId xmlns:a16="http://schemas.microsoft.com/office/drawing/2014/main" id="{02421250-8868-4614-90DB-4CF59EE7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CCD720CA-BA29-47B8-8974-A243D271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3211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Informatika</a:t>
            </a:r>
          </a:p>
        </p:txBody>
      </p:sp>
      <p:pic>
        <p:nvPicPr>
          <p:cNvPr id="1026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8A3F5FDF-3C9A-40DF-AE39-EFD7AAA9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713" y="5490202"/>
            <a:ext cx="1071232" cy="306066"/>
          </a:xfrm>
          <a:prstGeom prst="rect">
            <a:avLst/>
          </a:pr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8099DD9-1FEF-4E87-ABE9-6B74208CE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3615" y="5482044"/>
            <a:ext cx="1581033" cy="362674"/>
          </a:xfrm>
          <a:prstGeom prst="rect">
            <a:avLst/>
          </a:prstGeom>
        </p:spPr>
      </p:pic>
      <p:pic>
        <p:nvPicPr>
          <p:cNvPr id="2050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302C5F67-235D-48D5-9D00-6AC73D3D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318" y="5394386"/>
            <a:ext cx="963573" cy="501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21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57600"/>
            <a:ext cx="8245186" cy="733089"/>
          </a:xfrm>
        </p:spPr>
        <p:txBody>
          <a:bodyPr>
            <a:noAutofit/>
          </a:bodyPr>
          <a:lstStyle/>
          <a:p>
            <a:r>
              <a:rPr lang="cs-CZ" sz="3200" dirty="0"/>
              <a:t>Komunikační a informační technologie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  <p:pic>
        <p:nvPicPr>
          <p:cNvPr id="12" name="Zástupný symbol pro obsah 4">
            <a:extLst>
              <a:ext uri="{FF2B5EF4-FFF2-40B4-BE49-F238E27FC236}">
                <a16:creationId xmlns:a16="http://schemas.microsoft.com/office/drawing/2014/main" id="{E1336594-9028-4B65-BD31-703D0D925B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89"/>
            <a:ext cx="4447100" cy="39901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E959A26-9892-4965-B5AD-A5E879AD06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7"/>
          <a:stretch/>
        </p:blipFill>
        <p:spPr>
          <a:xfrm>
            <a:off x="0" y="1690689"/>
            <a:ext cx="9144000" cy="568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00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28" y="5683680"/>
            <a:ext cx="425773" cy="42577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8" b="38578"/>
          <a:stretch/>
        </p:blipFill>
        <p:spPr>
          <a:xfrm>
            <a:off x="3003627" y="5665102"/>
            <a:ext cx="1363364" cy="308712"/>
          </a:xfrm>
          <a:prstGeom prst="rect">
            <a:avLst/>
          </a:prstGeom>
        </p:spPr>
      </p:pic>
      <p:pic>
        <p:nvPicPr>
          <p:cNvPr id="14" name="Picture 4" descr="Výsledek obrázku pro vodafo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7" b="26757"/>
          <a:stretch/>
        </p:blipFill>
        <p:spPr bwMode="auto">
          <a:xfrm>
            <a:off x="6249024" y="5657505"/>
            <a:ext cx="1561398" cy="42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ýsledek obrázku pro čra radiokomunikanc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1" b="24766"/>
          <a:stretch/>
        </p:blipFill>
        <p:spPr bwMode="auto">
          <a:xfrm>
            <a:off x="1183596" y="5623507"/>
            <a:ext cx="1190094" cy="3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E70978BB-7FA5-44A3-A744-3BBC53781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1"/>
            <a:ext cx="7886700" cy="4341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Dovednosti absolventa - </a:t>
            </a:r>
            <a:r>
              <a:rPr lang="cs-CZ" sz="2200" dirty="0"/>
              <a:t>zaměření </a:t>
            </a:r>
            <a:r>
              <a:rPr lang="cs-CZ" sz="2200" b="1" dirty="0"/>
              <a:t>Mobilní a rádiové komunikace</a:t>
            </a:r>
            <a:endParaRPr lang="cs-CZ" sz="2200" dirty="0"/>
          </a:p>
          <a:p>
            <a:pPr marL="230400" lvl="1">
              <a:spcBef>
                <a:spcPts val="1000"/>
              </a:spcBef>
            </a:pPr>
            <a:r>
              <a:rPr lang="cs-CZ" sz="2000" dirty="0"/>
              <a:t>vyvíjet aplikace do mobilu, p</a:t>
            </a:r>
            <a:r>
              <a:rPr lang="pt-BR" sz="2000" dirty="0"/>
              <a:t>řenášet data v síti 5G</a:t>
            </a:r>
            <a:r>
              <a:rPr lang="cs-CZ" sz="2000" dirty="0"/>
              <a:t>, orientovat se v Internetu věcí (</a:t>
            </a:r>
            <a:r>
              <a:rPr lang="cs-CZ" sz="2000" dirty="0" err="1"/>
              <a:t>IoT</a:t>
            </a:r>
            <a:r>
              <a:rPr lang="cs-CZ" sz="2000" dirty="0"/>
              <a:t>), komunikovat bezpečně, rozumět rádiovým signálům a sítím, vytvořit vlastní senzorovou síť</a:t>
            </a:r>
          </a:p>
          <a:p>
            <a:pPr marL="0" indent="0">
              <a:buNone/>
            </a:pPr>
            <a:endParaRPr lang="cs-CZ" sz="800" b="1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pPr marL="230400" lvl="1">
              <a:spcBef>
                <a:spcPts val="1000"/>
              </a:spcBef>
            </a:pPr>
            <a:r>
              <a:rPr lang="cs-CZ" sz="2000" dirty="0"/>
              <a:t>technik, programátor, správce mobilních rádiových sítí</a:t>
            </a:r>
          </a:p>
        </p:txBody>
      </p:sp>
      <p:sp>
        <p:nvSpPr>
          <p:cNvPr id="19" name="Zástupný symbol pro zápatí 3">
            <a:extLst>
              <a:ext uri="{FF2B5EF4-FFF2-40B4-BE49-F238E27FC236}">
                <a16:creationId xmlns:a16="http://schemas.microsoft.com/office/drawing/2014/main" id="{55ABB2F4-D3BB-4C30-80EF-EB33678E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60EDB3C3-4C31-4149-809B-A4247914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7600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Komunikační a informační technologie</a:t>
            </a:r>
          </a:p>
        </p:txBody>
      </p:sp>
    </p:spTree>
    <p:extLst>
      <p:ext uri="{BB962C8B-B14F-4D97-AF65-F5344CB8AC3E}">
        <p14:creationId xmlns:p14="http://schemas.microsoft.com/office/powerpoint/2010/main" val="2667023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E70978BB-7FA5-44A3-A744-3BBC53781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1"/>
            <a:ext cx="7886700" cy="379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Dovednosti absolventa </a:t>
            </a:r>
            <a:r>
              <a:rPr lang="cs-CZ" sz="2200" dirty="0"/>
              <a:t>- zaměření</a:t>
            </a:r>
            <a:r>
              <a:rPr lang="cs-CZ" sz="2200" b="1" dirty="0"/>
              <a:t> Komunikační sítě</a:t>
            </a:r>
          </a:p>
          <a:p>
            <a:pPr marL="230400" lvl="1">
              <a:spcBef>
                <a:spcPts val="1000"/>
              </a:spcBef>
            </a:pPr>
            <a:r>
              <a:rPr lang="cs-CZ" sz="2000" dirty="0"/>
              <a:t>orientovat se v sítích budoucnosti, s</a:t>
            </a:r>
            <a:r>
              <a:rPr lang="pt-BR" sz="2000" dirty="0"/>
              <a:t>práva a konfigurace </a:t>
            </a:r>
            <a:r>
              <a:rPr lang="cs-CZ" sz="2000" dirty="0"/>
              <a:t>počítačových</a:t>
            </a:r>
            <a:r>
              <a:rPr lang="pt-BR" sz="2000" dirty="0"/>
              <a:t> sítí</a:t>
            </a:r>
            <a:r>
              <a:rPr lang="cs-CZ" sz="2000" dirty="0"/>
              <a:t>, komunikovat bezpečně v kyberprostoru, přenášet data kabelem i vzduchem, chránit důležitá data, zpracovávat a přenášet zvuk a obraz</a:t>
            </a:r>
          </a:p>
          <a:p>
            <a:pPr marL="0" indent="0">
              <a:buNone/>
            </a:pPr>
            <a:endParaRPr lang="cs-CZ" sz="800" b="1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pPr marL="230400" lvl="1">
              <a:spcBef>
                <a:spcPts val="1000"/>
              </a:spcBef>
            </a:pPr>
            <a:r>
              <a:rPr lang="cs-CZ" sz="2000" dirty="0"/>
              <a:t>správce a technik komunikačních sítí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19" name="Zástupný symbol pro zápatí 3">
            <a:extLst>
              <a:ext uri="{FF2B5EF4-FFF2-40B4-BE49-F238E27FC236}">
                <a16:creationId xmlns:a16="http://schemas.microsoft.com/office/drawing/2014/main" id="{55ABB2F4-D3BB-4C30-80EF-EB33678E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60EDB3C3-4C31-4149-809B-A4247914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7600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Komunikační a informační technologie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710EDCE1-F093-4489-BBAE-0462C9EBB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5" b="29494"/>
          <a:stretch/>
        </p:blipFill>
        <p:spPr>
          <a:xfrm>
            <a:off x="5021704" y="5495070"/>
            <a:ext cx="1137011" cy="480291"/>
          </a:xfrm>
          <a:prstGeom prst="rect">
            <a:avLst/>
          </a:prstGeom>
        </p:spPr>
      </p:pic>
      <p:pic>
        <p:nvPicPr>
          <p:cNvPr id="23" name="Picture 4" descr="Výsledek obrázku pro CETIN">
            <a:extLst>
              <a:ext uri="{FF2B5EF4-FFF2-40B4-BE49-F238E27FC236}">
                <a16:creationId xmlns:a16="http://schemas.microsoft.com/office/drawing/2014/main" id="{4BF96E16-E1F1-4258-83D7-413745E0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75" y="5568238"/>
            <a:ext cx="1305290" cy="32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Výsledek obrázku pro tieto">
            <a:extLst>
              <a:ext uri="{FF2B5EF4-FFF2-40B4-BE49-F238E27FC236}">
                <a16:creationId xmlns:a16="http://schemas.microsoft.com/office/drawing/2014/main" id="{706054E0-49E7-4BB9-AD98-E255950DC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54" y="5599245"/>
            <a:ext cx="960950" cy="32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9353F0D-FD0F-4510-B95E-A8DC2307D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038" y="5536859"/>
            <a:ext cx="1171193" cy="46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14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E70978BB-7FA5-44A3-A744-3BBC53781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2"/>
            <a:ext cx="7886700" cy="3408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Dovednosti absolventa </a:t>
            </a:r>
            <a:r>
              <a:rPr lang="cs-CZ" sz="2200" dirty="0"/>
              <a:t>- zaměření </a:t>
            </a:r>
            <a:r>
              <a:rPr lang="cs-CZ" sz="2200" b="1" dirty="0"/>
              <a:t>Optické komunikace a senzory</a:t>
            </a:r>
            <a:endParaRPr lang="en-US" sz="2200" dirty="0"/>
          </a:p>
          <a:p>
            <a:pPr marL="230400" lvl="1">
              <a:spcBef>
                <a:spcPts val="1000"/>
              </a:spcBef>
            </a:pPr>
            <a:r>
              <a:rPr lang="cs-CZ" sz="2000" dirty="0"/>
              <a:t>komunikovat světlem, měřit světlem, projektovat optické sítě, použít senzory v průmyslu 4.0, vytvořit senzorovou síť s optickými vlákny, komunikovat spolehlivě </a:t>
            </a:r>
          </a:p>
          <a:p>
            <a:pPr marL="0" indent="0">
              <a:buNone/>
            </a:pPr>
            <a:endParaRPr lang="cs-CZ" sz="900" b="1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pPr marL="230400" lvl="1">
              <a:spcBef>
                <a:spcPts val="1000"/>
              </a:spcBef>
            </a:pPr>
            <a:r>
              <a:rPr lang="cs-CZ" sz="2000" dirty="0"/>
              <a:t>vývojář, projektant a technik optických sítí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19" name="Zástupný symbol pro zápatí 3">
            <a:extLst>
              <a:ext uri="{FF2B5EF4-FFF2-40B4-BE49-F238E27FC236}">
                <a16:creationId xmlns:a16="http://schemas.microsoft.com/office/drawing/2014/main" id="{55ABB2F4-D3BB-4C30-80EF-EB33678E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60EDB3C3-4C31-4149-809B-A4247914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7600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Komunikační a informační technologie</a:t>
            </a:r>
          </a:p>
        </p:txBody>
      </p:sp>
      <p:pic>
        <p:nvPicPr>
          <p:cNvPr id="23" name="Picture 4" descr="Výsledek obrázku pro CETIN">
            <a:extLst>
              <a:ext uri="{FF2B5EF4-FFF2-40B4-BE49-F238E27FC236}">
                <a16:creationId xmlns:a16="http://schemas.microsoft.com/office/drawing/2014/main" id="{4BF96E16-E1F1-4258-83D7-413745E0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31" y="5683698"/>
            <a:ext cx="1305290" cy="32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 descr="Obsah obrázku objekt, hodiny&#10;&#10;Popis se vygeneroval automaticky.">
            <a:extLst>
              <a:ext uri="{FF2B5EF4-FFF2-40B4-BE49-F238E27FC236}">
                <a16:creationId xmlns:a16="http://schemas.microsoft.com/office/drawing/2014/main" id="{80C8C0A7-165E-4E7F-B998-BB9C84F3B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213" y="5534337"/>
            <a:ext cx="1290264" cy="45481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11FB52F-4CB8-4507-8411-A52172782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298" y="5552862"/>
            <a:ext cx="731029" cy="512811"/>
          </a:xfrm>
          <a:prstGeom prst="rect">
            <a:avLst/>
          </a:prstGeom>
        </p:spPr>
      </p:pic>
      <p:pic>
        <p:nvPicPr>
          <p:cNvPr id="25" name="Obrázek 24" descr="Obsah obrázku žlutá, exteriér, podepsat&#10;&#10;Popis se vygeneroval automaticky.">
            <a:extLst>
              <a:ext uri="{FF2B5EF4-FFF2-40B4-BE49-F238E27FC236}">
                <a16:creationId xmlns:a16="http://schemas.microsoft.com/office/drawing/2014/main" id="{88E42E10-78D5-4CDD-A011-45884E594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007" y="5552862"/>
            <a:ext cx="739405" cy="502564"/>
          </a:xfrm>
          <a:prstGeom prst="rect">
            <a:avLst/>
          </a:prstGeom>
        </p:spPr>
      </p:pic>
      <p:sp>
        <p:nvSpPr>
          <p:cNvPr id="9" name="Tlačítko akce: Přejít vpřed nebo Další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79D6529-1801-441A-8343-BF6306B540FA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304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70734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Automobilové elektronické systémy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42A2B3-3853-4389-B93F-2D451AA0F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13"/>
          <a:stretch/>
        </p:blipFill>
        <p:spPr>
          <a:xfrm>
            <a:off x="0" y="2035834"/>
            <a:ext cx="9144000" cy="5071092"/>
          </a:xfrm>
          <a:prstGeom prst="rect">
            <a:avLst/>
          </a:prstGeo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75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/>
              <a:t>Počítačové systémy pro průmysl 21. století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5303"/>
            <a:ext cx="9143999" cy="5722529"/>
          </a:xfrm>
          <a:prstGeom prst="rect">
            <a:avLst/>
          </a:prstGeo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24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lačítko akce: Přejít vpřed nebo Další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9856958-32C1-4E82-9AF6-405F03DDBBA0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5D7F68BC-D47C-4333-8572-B31A51885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Dovednosti absolventa</a:t>
            </a:r>
          </a:p>
          <a:p>
            <a:r>
              <a:rPr lang="cs-CZ" sz="2000" dirty="0"/>
              <a:t>komplexní vzdělání zaměřené na HW a SW v průmyslových aplikacích     v souladu s principy Průmyslu 4.0</a:t>
            </a:r>
          </a:p>
          <a:p>
            <a:endParaRPr lang="cs-CZ" sz="800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r>
              <a:rPr lang="cs-CZ" sz="2000" dirty="0"/>
              <a:t>specialista pro oblast automatizace výrobních systémů a robotiky</a:t>
            </a:r>
          </a:p>
          <a:p>
            <a:r>
              <a:rPr lang="cs-CZ" sz="2000" dirty="0"/>
              <a:t>pracovník zabývající se sběrem dat z průmyslových systémů a jejich analýzou</a:t>
            </a:r>
          </a:p>
          <a:p>
            <a:r>
              <a:rPr lang="cs-CZ" sz="2000" dirty="0"/>
              <a:t>programátor průmyslových aplikací</a:t>
            </a:r>
          </a:p>
          <a:p>
            <a:r>
              <a:rPr lang="cs-CZ" sz="2000" dirty="0"/>
              <a:t>pracovník zabývající diagnostikou a údržbou průmyslových systémů</a:t>
            </a:r>
          </a:p>
          <a:p>
            <a:pPr marL="0" indent="0">
              <a:buNone/>
            </a:pPr>
            <a:r>
              <a:rPr lang="cs-CZ" sz="2000" dirty="0"/>
              <a:t> </a:t>
            </a:r>
          </a:p>
        </p:txBody>
      </p:sp>
      <p:sp>
        <p:nvSpPr>
          <p:cNvPr id="7" name="Zástupný symbol pro zápatí 3">
            <a:extLst>
              <a:ext uri="{FF2B5EF4-FFF2-40B4-BE49-F238E27FC236}">
                <a16:creationId xmlns:a16="http://schemas.microsoft.com/office/drawing/2014/main" id="{3611DC2E-8907-43FB-92F0-48B8556A3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2B7D7C85-D6D4-4B39-87DE-7CB2E020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7600"/>
            <a:ext cx="7886700" cy="733089"/>
          </a:xfrm>
        </p:spPr>
        <p:txBody>
          <a:bodyPr>
            <a:noAutofit/>
          </a:bodyPr>
          <a:lstStyle/>
          <a:p>
            <a:r>
              <a:rPr lang="cs-CZ" sz="3200" dirty="0"/>
              <a:t>Počítačové systémy pro průmysl 21. století</a:t>
            </a:r>
          </a:p>
        </p:txBody>
      </p:sp>
      <p:pic>
        <p:nvPicPr>
          <p:cNvPr id="6" name="Picture 2" descr="brose_logo">
            <a:extLst>
              <a:ext uri="{FF2B5EF4-FFF2-40B4-BE49-F238E27FC236}">
                <a16:creationId xmlns:a16="http://schemas.microsoft.com/office/drawing/2014/main" id="{110EC2F5-715F-4614-ACF9-FEE3B621B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09" y="5576662"/>
            <a:ext cx="1344528" cy="48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arroc-logo">
            <a:extLst>
              <a:ext uri="{FF2B5EF4-FFF2-40B4-BE49-F238E27FC236}">
                <a16:creationId xmlns:a16="http://schemas.microsoft.com/office/drawing/2014/main" id="{91CC416D-EF3A-4BDC-BED9-D05EF0538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90" y="5576662"/>
            <a:ext cx="685026" cy="68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koda-auto">
            <a:extLst>
              <a:ext uri="{FF2B5EF4-FFF2-40B4-BE49-F238E27FC236}">
                <a16:creationId xmlns:a16="http://schemas.microsoft.com/office/drawing/2014/main" id="{75601BDE-9841-4DFA-8C18-623B7BEBF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73" y="5603801"/>
            <a:ext cx="19050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edia-exp3.licdn.com/dms/image/C4D0BAQEKjlBN7-h...">
            <a:extLst>
              <a:ext uri="{FF2B5EF4-FFF2-40B4-BE49-F238E27FC236}">
                <a16:creationId xmlns:a16="http://schemas.microsoft.com/office/drawing/2014/main" id="{7AF00092-DDED-431E-A127-D0CA7C1F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82" y="5489972"/>
            <a:ext cx="818012" cy="8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804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57600"/>
            <a:ext cx="8245186" cy="733089"/>
          </a:xfrm>
        </p:spPr>
        <p:txBody>
          <a:bodyPr>
            <a:noAutofit/>
          </a:bodyPr>
          <a:lstStyle/>
          <a:p>
            <a:r>
              <a:rPr lang="cs-CZ" sz="3200" dirty="0"/>
              <a:t>Projektování elektrických systémů a technologií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8" name="Zástupný obsah 5">
            <a:extLst>
              <a:ext uri="{FF2B5EF4-FFF2-40B4-BE49-F238E27FC236}">
                <a16:creationId xmlns:a16="http://schemas.microsoft.com/office/drawing/2014/main" id="{9FDD61E1-05B4-4DD3-97CB-E78942527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4824"/>
            <a:ext cx="9143999" cy="6185167"/>
          </a:xfrm>
          <a:prstGeom prst="rect">
            <a:avLst/>
          </a:prstGeo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5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lipart&#10;&#10;Popis se vygeneroval automaticky.">
            <a:extLst>
              <a:ext uri="{FF2B5EF4-FFF2-40B4-BE49-F238E27FC236}">
                <a16:creationId xmlns:a16="http://schemas.microsoft.com/office/drawing/2014/main" id="{71B64F5C-DB0E-4F7F-AE8D-01336B1B4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475" y="5810636"/>
            <a:ext cx="1453729" cy="4836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CC5783F-3D77-414D-B4E6-F473588FB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734" y="5311890"/>
            <a:ext cx="1966320" cy="15293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7260F2-6B58-4E68-8BF1-0EAF2B628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78" y="5732961"/>
            <a:ext cx="2461267" cy="687220"/>
          </a:xfrm>
          <a:prstGeom prst="rect">
            <a:avLst/>
          </a:prstGeom>
        </p:spPr>
      </p:pic>
      <p:sp>
        <p:nvSpPr>
          <p:cNvPr id="8" name="Tlačítko akce: Přejít vpřed nebo Další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BCF2982-10E3-49E6-9C0D-363E69C42AD9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598B486B-98F1-481B-AA08-F52E87F5D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2"/>
            <a:ext cx="7981380" cy="39474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b="1" dirty="0"/>
              <a:t>Dovednosti absolventa</a:t>
            </a:r>
          </a:p>
          <a:p>
            <a:r>
              <a:rPr lang="cs-CZ" sz="2000" dirty="0"/>
              <a:t>navrhování elektrických zařízení, technologií, stojů a přístrojů</a:t>
            </a:r>
          </a:p>
          <a:p>
            <a:r>
              <a:rPr lang="cs-CZ" sz="2000" dirty="0"/>
              <a:t>znalosti v oblasti elektroenergetiky a zabezpečovací techniky v dopravě  </a:t>
            </a:r>
          </a:p>
          <a:p>
            <a:r>
              <a:rPr lang="cs-CZ" sz="2000" dirty="0"/>
              <a:t>návrh a řízení systémové techniky budov a bytů</a:t>
            </a:r>
          </a:p>
          <a:p>
            <a:r>
              <a:rPr lang="cs-CZ" sz="2000" dirty="0"/>
              <a:t>znalosti v oblasti bezpečnostní techniky strojů, aj.</a:t>
            </a:r>
          </a:p>
          <a:p>
            <a:pPr marL="0" indent="0">
              <a:buNone/>
            </a:pPr>
            <a:endParaRPr lang="cs-CZ" sz="800" b="1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pPr marL="230400" lvl="1">
              <a:lnSpc>
                <a:spcPct val="100000"/>
              </a:lnSpc>
              <a:spcBef>
                <a:spcPts val="1000"/>
              </a:spcBef>
            </a:pPr>
            <a:r>
              <a:rPr lang="cs-CZ" sz="2000" dirty="0" err="1"/>
              <a:t>inženýringové</a:t>
            </a:r>
            <a:r>
              <a:rPr lang="cs-CZ" sz="2000" dirty="0"/>
              <a:t> a projektové organizace, organizace veřejné a státní správy </a:t>
            </a:r>
          </a:p>
          <a:p>
            <a:pPr marL="230400" lvl="1">
              <a:lnSpc>
                <a:spcPct val="100000"/>
              </a:lnSpc>
              <a:spcBef>
                <a:spcPts val="1000"/>
              </a:spcBef>
            </a:pPr>
            <a:r>
              <a:rPr lang="cs-CZ" sz="2000" dirty="0"/>
              <a:t>OSVČ ve výše uvedených oblastech, výrobní a servisní organizace, působnost v odborných komisích</a:t>
            </a:r>
          </a:p>
          <a:p>
            <a:pPr marL="0" indent="0">
              <a:buNone/>
            </a:pPr>
            <a:r>
              <a:rPr lang="cs-CZ" sz="2000" dirty="0"/>
              <a:t> </a:t>
            </a:r>
          </a:p>
        </p:txBody>
      </p:sp>
      <p:sp>
        <p:nvSpPr>
          <p:cNvPr id="9" name="Zástupný symbol pro zápatí 3">
            <a:extLst>
              <a:ext uri="{FF2B5EF4-FFF2-40B4-BE49-F238E27FC236}">
                <a16:creationId xmlns:a16="http://schemas.microsoft.com/office/drawing/2014/main" id="{7A96282B-1CA9-46D5-AFD5-A9951DB0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4C987309-6A6D-4000-8559-1AE1647A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7600"/>
            <a:ext cx="8245186" cy="733089"/>
          </a:xfrm>
        </p:spPr>
        <p:txBody>
          <a:bodyPr>
            <a:noAutofit/>
          </a:bodyPr>
          <a:lstStyle/>
          <a:p>
            <a:r>
              <a:rPr lang="cs-CZ" sz="3200" dirty="0"/>
              <a:t>Projektování elektrických systémů a technologií</a:t>
            </a:r>
          </a:p>
        </p:txBody>
      </p:sp>
    </p:spTree>
    <p:extLst>
      <p:ext uri="{BB962C8B-B14F-4D97-AF65-F5344CB8AC3E}">
        <p14:creationId xmlns:p14="http://schemas.microsoft.com/office/powerpoint/2010/main" val="448191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57600"/>
            <a:ext cx="8245186" cy="733089"/>
          </a:xfrm>
        </p:spPr>
        <p:txBody>
          <a:bodyPr>
            <a:noAutofit/>
          </a:bodyPr>
          <a:lstStyle/>
          <a:p>
            <a:r>
              <a:rPr lang="cs-CZ" sz="3200" dirty="0"/>
              <a:t>Řídicí a informační systémy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7" name="Obrázek 6" descr="Obsah obrázku mikroskop, počítač&#10;&#10;Popis se vygeneroval automaticky.">
            <a:extLst>
              <a:ext uri="{FF2B5EF4-FFF2-40B4-BE49-F238E27FC236}">
                <a16:creationId xmlns:a16="http://schemas.microsoft.com/office/drawing/2014/main" id="{182492CE-C64D-4554-9537-3485B715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15"/>
          <a:stretch/>
        </p:blipFill>
        <p:spPr>
          <a:xfrm>
            <a:off x="0" y="1911927"/>
            <a:ext cx="9143999" cy="4946073"/>
          </a:xfrm>
          <a:prstGeom prst="rect">
            <a:avLst/>
          </a:prstGeo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83476"/>
            <a:ext cx="44471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88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322E2485-2299-4E36-BE08-D9DD49CCC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2"/>
            <a:ext cx="798138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sz="2200" b="1" dirty="0"/>
              <a:t>Dovednosti absolventa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znalost automatizace, robotiky, návrhu a programování řídicích systémů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znalost systémů pro měření, testování a sběr dat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znalost návrhu, realizace a programování elektroniky na bázi mikroprocesorů</a:t>
            </a:r>
            <a:endParaRPr lang="cs-CZ" sz="800" dirty="0"/>
          </a:p>
          <a:p>
            <a:pPr marL="0" indent="0">
              <a:lnSpc>
                <a:spcPct val="110000"/>
              </a:lnSpc>
              <a:buNone/>
            </a:pPr>
            <a:r>
              <a:rPr lang="cs-CZ" sz="2200" b="1" dirty="0"/>
              <a:t>Uplatnění absolventa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specialista pro oblast digitalizace průmyslu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pracovník zabývající se automatizací, robotikou a programováním průmyslových systémů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vývojář a programátor vestavěných systémů, </a:t>
            </a:r>
            <a:r>
              <a:rPr lang="cs-CZ" sz="2000" dirty="0" err="1"/>
              <a:t>mikrokontrolerů</a:t>
            </a:r>
            <a:r>
              <a:rPr lang="cs-CZ" sz="2000" dirty="0"/>
              <a:t>, systémů pro měření, testování a sběr dat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000" dirty="0"/>
              <a:t> </a:t>
            </a:r>
          </a:p>
        </p:txBody>
      </p:sp>
      <p:sp>
        <p:nvSpPr>
          <p:cNvPr id="11" name="Tlačítko akce: Přejít vpřed nebo Další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1F022F8-2FCF-4D80-89A7-C1D7E5656007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symbol pro zápatí 3">
            <a:extLst>
              <a:ext uri="{FF2B5EF4-FFF2-40B4-BE49-F238E27FC236}">
                <a16:creationId xmlns:a16="http://schemas.microsoft.com/office/drawing/2014/main" id="{2B823659-0011-4CD5-9C0C-CEA11634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50546CB8-104A-4303-BCEC-6813BC36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7600"/>
            <a:ext cx="8245186" cy="733089"/>
          </a:xfrm>
        </p:spPr>
        <p:txBody>
          <a:bodyPr>
            <a:noAutofit/>
          </a:bodyPr>
          <a:lstStyle/>
          <a:p>
            <a:r>
              <a:rPr lang="cs-CZ" sz="3200" dirty="0"/>
              <a:t>Řídicí a informační systémy</a:t>
            </a:r>
          </a:p>
        </p:txBody>
      </p:sp>
      <p:pic>
        <p:nvPicPr>
          <p:cNvPr id="13" name="Obrázek 12" descr="Obsah obrázku budova, japonské posuvné dveře&#10;&#10;Popis se vygeneroval automaticky.">
            <a:extLst>
              <a:ext uri="{FF2B5EF4-FFF2-40B4-BE49-F238E27FC236}">
                <a16:creationId xmlns:a16="http://schemas.microsoft.com/office/drawing/2014/main" id="{F5BA4609-1800-484F-83D1-A61E7447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397" y="5807378"/>
            <a:ext cx="890886" cy="354127"/>
          </a:xfrm>
          <a:prstGeom prst="rect">
            <a:avLst/>
          </a:prstGeom>
        </p:spPr>
      </p:pic>
      <p:pic>
        <p:nvPicPr>
          <p:cNvPr id="16" name="Obrázek 15" descr="Obsah obrázku text&#10;&#10;Popis se vygeneroval automaticky.">
            <a:extLst>
              <a:ext uri="{FF2B5EF4-FFF2-40B4-BE49-F238E27FC236}">
                <a16:creationId xmlns:a16="http://schemas.microsoft.com/office/drawing/2014/main" id="{2BC6B189-CBC5-456B-99C9-3E889C1B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736" y="5806010"/>
            <a:ext cx="1742174" cy="381100"/>
          </a:xfrm>
          <a:prstGeom prst="rect">
            <a:avLst/>
          </a:prstGeom>
        </p:spPr>
      </p:pic>
      <p:pic>
        <p:nvPicPr>
          <p:cNvPr id="17" name="Obrázek 16" descr="Obsah obrázku klipart&#10;&#10;Popis se vygeneroval automaticky.">
            <a:extLst>
              <a:ext uri="{FF2B5EF4-FFF2-40B4-BE49-F238E27FC236}">
                <a16:creationId xmlns:a16="http://schemas.microsoft.com/office/drawing/2014/main" id="{78AF03B1-2C67-49ED-9128-13C41D02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517" y="5816091"/>
            <a:ext cx="1044169" cy="347369"/>
          </a:xfrm>
          <a:prstGeom prst="rect">
            <a:avLst/>
          </a:prstGeom>
        </p:spPr>
      </p:pic>
      <p:pic>
        <p:nvPicPr>
          <p:cNvPr id="18" name="Picture 2" descr="VT_Basislogo_100mm_RGB_VTBrandGrey-VTBrandYellow">
            <a:extLst>
              <a:ext uri="{FF2B5EF4-FFF2-40B4-BE49-F238E27FC236}">
                <a16:creationId xmlns:a16="http://schemas.microsoft.com/office/drawing/2014/main" id="{E575A66E-D4D1-4E26-80F5-F35EE5512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34" y="5794307"/>
            <a:ext cx="814136" cy="41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ie-logo-layer-claim-petrol-rgb">
            <a:extLst>
              <a:ext uri="{FF2B5EF4-FFF2-40B4-BE49-F238E27FC236}">
                <a16:creationId xmlns:a16="http://schemas.microsoft.com/office/drawing/2014/main" id="{46898182-0260-4B28-92C4-2C180A085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0" y="5688174"/>
            <a:ext cx="1316784" cy="55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Porsche Engineering Services, s.r.o. - očima zaměstnanců – Atmoskop.cz">
            <a:extLst>
              <a:ext uri="{FF2B5EF4-FFF2-40B4-BE49-F238E27FC236}">
                <a16:creationId xmlns:a16="http://schemas.microsoft.com/office/drawing/2014/main" id="{C3839258-2BC9-452C-8085-4540072A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21" y="5822875"/>
            <a:ext cx="1718945" cy="34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151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57600"/>
            <a:ext cx="8245186" cy="733089"/>
          </a:xfrm>
        </p:spPr>
        <p:txBody>
          <a:bodyPr>
            <a:noAutofit/>
          </a:bodyPr>
          <a:lstStyle/>
          <a:p>
            <a:r>
              <a:rPr lang="cs-CZ" sz="3200" dirty="0"/>
              <a:t>Výpočetní a aplikovaná matematika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581"/>
            <a:ext cx="9143999" cy="6186054"/>
          </a:xfrm>
          <a:prstGeom prst="rect">
            <a:avLst/>
          </a:prstGeo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15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lačítko akce: Přejít vpřed nebo Další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867C45D-907F-46C8-A755-F574A82F2CA2}"/>
              </a:ext>
            </a:extLst>
          </p:cNvPr>
          <p:cNvSpPr/>
          <p:nvPr/>
        </p:nvSpPr>
        <p:spPr>
          <a:xfrm rot="10800000">
            <a:off x="8629101" y="6279481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534C5F5-73B8-481D-8DA4-89C2E2074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2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sz="2200" b="1" dirty="0"/>
              <a:t>Dovednosti absolventa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sestavení matematických modelů reálných dějů a práce s nimi, numerické modelování, metody optimalizace, statistická analýza dat, dynamické systémy, práce s daty (big data), teorie spolehlivosti, ...</a:t>
            </a:r>
            <a:endParaRPr lang="cs-CZ" sz="800" dirty="0"/>
          </a:p>
          <a:p>
            <a:pPr marL="0" indent="0">
              <a:lnSpc>
                <a:spcPct val="110000"/>
              </a:lnSpc>
              <a:buNone/>
            </a:pPr>
            <a:r>
              <a:rPr lang="cs-CZ" sz="2200" b="1" dirty="0"/>
              <a:t>Uplatnění absolventa</a:t>
            </a:r>
          </a:p>
          <a:p>
            <a:r>
              <a:rPr lang="sk-SK" sz="2000" dirty="0"/>
              <a:t>analytik, </a:t>
            </a:r>
            <a:r>
              <a:rPr lang="sk-SK" sz="2000" dirty="0" err="1"/>
              <a:t>vývojář</a:t>
            </a:r>
            <a:r>
              <a:rPr lang="sk-SK" sz="2000" dirty="0"/>
              <a:t>, softwarový </a:t>
            </a:r>
            <a:r>
              <a:rPr lang="sk-SK" sz="2000" dirty="0" err="1"/>
              <a:t>inženýr</a:t>
            </a:r>
            <a:endParaRPr lang="sk-SK" sz="2000" dirty="0"/>
          </a:p>
          <a:p>
            <a:pPr algn="just"/>
            <a:r>
              <a:rPr lang="sk-SK" sz="2000" dirty="0" err="1"/>
              <a:t>výzkumný</a:t>
            </a:r>
            <a:r>
              <a:rPr lang="sk-SK" sz="2000" dirty="0"/>
              <a:t> pracovník, </a:t>
            </a:r>
            <a:r>
              <a:rPr lang="sk-SK" sz="2000" dirty="0" err="1"/>
              <a:t>data</a:t>
            </a:r>
            <a:r>
              <a:rPr lang="sk-SK" sz="2000" dirty="0"/>
              <a:t> </a:t>
            </a:r>
            <a:r>
              <a:rPr lang="sk-SK" sz="2000" dirty="0" err="1"/>
              <a:t>scientist</a:t>
            </a:r>
            <a:endParaRPr lang="sk-SK" sz="2000" dirty="0"/>
          </a:p>
          <a:p>
            <a:pPr algn="just"/>
            <a:r>
              <a:rPr lang="sk-SK" sz="2000" dirty="0"/>
              <a:t>business </a:t>
            </a:r>
            <a:r>
              <a:rPr lang="sk-SK" sz="2000" dirty="0" err="1"/>
              <a:t>consultant</a:t>
            </a:r>
            <a:endParaRPr lang="sk-SK" sz="2000" dirty="0"/>
          </a:p>
          <a:p>
            <a:pPr algn="just"/>
            <a:r>
              <a:rPr lang="sk-SK" sz="2000" dirty="0" err="1"/>
              <a:t>pedagog</a:t>
            </a:r>
            <a:endParaRPr lang="sk-SK" sz="2000" dirty="0"/>
          </a:p>
          <a:p>
            <a:pPr marL="0" indent="0">
              <a:lnSpc>
                <a:spcPct val="110000"/>
              </a:lnSpc>
              <a:buNone/>
            </a:pPr>
            <a:r>
              <a:rPr lang="cs-CZ" sz="2000" dirty="0"/>
              <a:t> </a:t>
            </a:r>
          </a:p>
        </p:txBody>
      </p:sp>
      <p:pic>
        <p:nvPicPr>
          <p:cNvPr id="1026" name="Picture 2" descr="CGI | Drupal.org">
            <a:extLst>
              <a:ext uri="{FF2B5EF4-FFF2-40B4-BE49-F238E27FC236}">
                <a16:creationId xmlns:a16="http://schemas.microsoft.com/office/drawing/2014/main" id="{AB719BFA-830B-4003-88FC-9EA42322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58" y="5774579"/>
            <a:ext cx="880258" cy="4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78F4C43-BDAF-4914-8FA0-7D030F8C1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04" y="5658864"/>
            <a:ext cx="1116157" cy="59528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535892D-3300-4C59-B6ED-59567B2DC1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13" y="5751826"/>
            <a:ext cx="1662714" cy="409360"/>
          </a:xfrm>
          <a:prstGeom prst="rect">
            <a:avLst/>
          </a:prstGeom>
        </p:spPr>
      </p:pic>
      <p:sp>
        <p:nvSpPr>
          <p:cNvPr id="11" name="Zástupný symbol pro zápatí 3">
            <a:extLst>
              <a:ext uri="{FF2B5EF4-FFF2-40B4-BE49-F238E27FC236}">
                <a16:creationId xmlns:a16="http://schemas.microsoft.com/office/drawing/2014/main" id="{C081D345-F167-4E11-930C-AAA74E9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A556F6E2-7075-4C55-8F04-999EB9C67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7600"/>
            <a:ext cx="8245186" cy="733089"/>
          </a:xfrm>
        </p:spPr>
        <p:txBody>
          <a:bodyPr>
            <a:noAutofit/>
          </a:bodyPr>
          <a:lstStyle/>
          <a:p>
            <a:r>
              <a:rPr lang="cs-CZ" sz="3200" dirty="0"/>
              <a:t>Výpočetní a aplikovaná matematika</a:t>
            </a:r>
          </a:p>
        </p:txBody>
      </p:sp>
    </p:spTree>
    <p:extLst>
      <p:ext uri="{BB962C8B-B14F-4D97-AF65-F5344CB8AC3E}">
        <p14:creationId xmlns:p14="http://schemas.microsoft.com/office/powerpoint/2010/main" val="3128617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73730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/>
              <a:t>Dovednosti absolventa</a:t>
            </a:r>
          </a:p>
          <a:p>
            <a:r>
              <a:rPr lang="cs-CZ" sz="2000" dirty="0"/>
              <a:t>znalosti architektur elektronických systémů automobilů, včetně vozidel  s elektrickým či hybridním pohonem; znalosti procesů pro zajištění jejich funkční a kybernetické bezpečnosti a kvality; znalosti programování algoritmů pro autonomní řízení; znalosti principů diagnostiky a testování</a:t>
            </a:r>
            <a:endParaRPr lang="cs-CZ" sz="800" dirty="0"/>
          </a:p>
          <a:p>
            <a:pPr marL="0" indent="0">
              <a:buNone/>
            </a:pPr>
            <a:endParaRPr lang="cs-CZ" sz="800" b="1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r>
              <a:rPr lang="cs-CZ" sz="2000" dirty="0"/>
              <a:t>u společností zabývajících se vývojem a výrobou automobilů, či jejich elektronických systémů</a:t>
            </a:r>
          </a:p>
          <a:p>
            <a:r>
              <a:rPr lang="cs-CZ" sz="2000" dirty="0"/>
              <a:t>vývojáři v automobilovém průmyslu, experti na oblast autonomního řízení a </a:t>
            </a:r>
            <a:r>
              <a:rPr lang="cs-CZ" sz="2000" dirty="0" err="1"/>
              <a:t>emobilitu</a:t>
            </a:r>
            <a:r>
              <a:rPr lang="cs-CZ" sz="2000" dirty="0"/>
              <a:t>, vedoucí pracovníci ve vývoji, výrobě i obchodu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F7C5DB-209C-4AAF-B62B-BCC5AF820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416" y="5644479"/>
            <a:ext cx="648198" cy="768114"/>
          </a:xfrm>
          <a:prstGeom prst="rect">
            <a:avLst/>
          </a:prstGeom>
        </p:spPr>
      </p:pic>
      <p:sp>
        <p:nvSpPr>
          <p:cNvPr id="11" name="Tlačítko akce: Přejít vpřed nebo Další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37C78C4-9850-4273-80D4-BE3846C6C16B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zápatí 3">
            <a:extLst>
              <a:ext uri="{FF2B5EF4-FFF2-40B4-BE49-F238E27FC236}">
                <a16:creationId xmlns:a16="http://schemas.microsoft.com/office/drawing/2014/main" id="{36554FC6-3CC7-4719-AB24-229295E71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523C0323-655E-4F05-BA62-9184CE272E1A}"/>
              </a:ext>
            </a:extLst>
          </p:cNvPr>
          <p:cNvSpPr txBox="1">
            <a:spLocks/>
          </p:cNvSpPr>
          <p:nvPr/>
        </p:nvSpPr>
        <p:spPr>
          <a:xfrm>
            <a:off x="628650" y="970734"/>
            <a:ext cx="7886700" cy="733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5C3D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200"/>
              <a:t>Automobilové elektronické systémy</a:t>
            </a:r>
            <a:endParaRPr lang="cs-CZ" sz="3200" dirty="0"/>
          </a:p>
        </p:txBody>
      </p:sp>
      <p:pic>
        <p:nvPicPr>
          <p:cNvPr id="1026" name="Picture 2" descr="Valeo Logo Vector (.EPS) Free Download">
            <a:extLst>
              <a:ext uri="{FF2B5EF4-FFF2-40B4-BE49-F238E27FC236}">
                <a16:creationId xmlns:a16="http://schemas.microsoft.com/office/drawing/2014/main" id="{6E270AAA-D246-486E-9F5E-121876CA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69" y="5886005"/>
            <a:ext cx="900000" cy="3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lla Logo Vector (.EPS) Free Download">
            <a:extLst>
              <a:ext uri="{FF2B5EF4-FFF2-40B4-BE49-F238E27FC236}">
                <a16:creationId xmlns:a16="http://schemas.microsoft.com/office/drawing/2014/main" id="{F3765851-B30D-44F1-9C79-8D1C21BE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22" y="5760005"/>
            <a:ext cx="900000" cy="6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TESCO TECHNOLOGIES FRANCE - Fiev">
            <a:extLst>
              <a:ext uri="{FF2B5EF4-FFF2-40B4-BE49-F238E27FC236}">
                <a16:creationId xmlns:a16="http://schemas.microsoft.com/office/drawing/2014/main" id="{4FD026C7-ED68-4D98-B3E2-88D5258E9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09" y="5866035"/>
            <a:ext cx="900000" cy="44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8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Aplikovaná elektronika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1ED3635-56E5-4AB1-8020-CBD0AF820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753"/>
            <a:ext cx="9144000" cy="6219876"/>
          </a:xfrm>
          <a:prstGeom prst="rect">
            <a:avLst/>
          </a:prstGeo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0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klipart&#10;&#10;Popis se vygeneroval automaticky.">
            <a:extLst>
              <a:ext uri="{FF2B5EF4-FFF2-40B4-BE49-F238E27FC236}">
                <a16:creationId xmlns:a16="http://schemas.microsoft.com/office/drawing/2014/main" id="{3D62F0F2-5DEC-4F63-AD22-9588A10D4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67" y="5650373"/>
            <a:ext cx="1665509" cy="8090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FF4026D-CD33-4D40-BB8A-4E161618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621" y="5749134"/>
            <a:ext cx="1445015" cy="611514"/>
          </a:xfrm>
          <a:prstGeom prst="rect">
            <a:avLst/>
          </a:prstGeom>
        </p:spPr>
      </p:pic>
      <p:pic>
        <p:nvPicPr>
          <p:cNvPr id="11" name="Obrázek 10" descr="Obsah obrázku budova, japonské posuvné dveře&#10;&#10;Popis se vygeneroval automaticky.">
            <a:extLst>
              <a:ext uri="{FF2B5EF4-FFF2-40B4-BE49-F238E27FC236}">
                <a16:creationId xmlns:a16="http://schemas.microsoft.com/office/drawing/2014/main" id="{863C9F5E-4982-491E-AA09-A480B95A5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7145" y="5888750"/>
            <a:ext cx="1054677" cy="419234"/>
          </a:xfrm>
          <a:prstGeom prst="rect">
            <a:avLst/>
          </a:prstGeom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58DE08DF-FA20-4965-A4DB-1121ADB4D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2"/>
            <a:ext cx="8108950" cy="3952298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/>
              <a:t>Dovednosti absolventa</a:t>
            </a:r>
          </a:p>
          <a:p>
            <a:r>
              <a:rPr lang="cs-CZ" sz="2000" dirty="0"/>
              <a:t>návrh elektronických aplikací v oblasti řídicí techniky, průmyslové elektroniky, výkonových polovodičových systémů, elektrických regulovaných pohonů, měřicí techniky, měření a testování el. zařízení</a:t>
            </a:r>
          </a:p>
          <a:p>
            <a:pPr marL="0" indent="0">
              <a:buNone/>
            </a:pPr>
            <a:endParaRPr lang="cs-CZ" sz="800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r>
              <a:rPr lang="cs-CZ" sz="2000" dirty="0"/>
              <a:t>návrhář elektronických aplikací, provozní specialista v oblastech aplikace průmyslové elektroniky</a:t>
            </a:r>
          </a:p>
          <a:p>
            <a:r>
              <a:rPr lang="cs-CZ" sz="2000" dirty="0"/>
              <a:t>vývojový a aplikační inženýr v oblasti  frekvenčních polovodičových měničů</a:t>
            </a:r>
          </a:p>
          <a:p>
            <a:r>
              <a:rPr lang="cs-CZ" sz="2000" dirty="0"/>
              <a:t>vedoucí pracovník, vedoucí údržby, projektant ve firmách a průmyslových podnicích, popř. </a:t>
            </a:r>
            <a:r>
              <a:rPr lang="cs-CZ" sz="2000" dirty="0" err="1"/>
              <a:t>technicko-řídicí</a:t>
            </a:r>
            <a:r>
              <a:rPr lang="cs-CZ" sz="2000" dirty="0"/>
              <a:t> manažerské pozice</a:t>
            </a:r>
          </a:p>
          <a:p>
            <a:endParaRPr lang="cs-CZ" sz="2000" dirty="0"/>
          </a:p>
        </p:txBody>
      </p:sp>
      <p:sp>
        <p:nvSpPr>
          <p:cNvPr id="14" name="Tlačítko akce: Přejít vpřed nebo Další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7ECB05D-8C7C-47F7-A507-74EA86C174D4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zápatí 3">
            <a:extLst>
              <a:ext uri="{FF2B5EF4-FFF2-40B4-BE49-F238E27FC236}">
                <a16:creationId xmlns:a16="http://schemas.microsoft.com/office/drawing/2014/main" id="{BE41F460-D515-42BC-ABD3-65514015B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9A8F7754-B204-4F89-AFA1-44D781A7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7600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Aplikovaná elektronika</a:t>
            </a:r>
          </a:p>
        </p:txBody>
      </p:sp>
    </p:spTree>
    <p:extLst>
      <p:ext uri="{BB962C8B-B14F-4D97-AF65-F5344CB8AC3E}">
        <p14:creationId xmlns:p14="http://schemas.microsoft.com/office/powerpoint/2010/main" val="237306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775" y="914382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Aplikovaná fyzika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6263" y="2393611"/>
            <a:ext cx="4447100" cy="39901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6" b="-1"/>
          <a:stretch/>
        </p:blipFill>
        <p:spPr bwMode="auto">
          <a:xfrm>
            <a:off x="0" y="1594428"/>
            <a:ext cx="9144000" cy="526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ACF9D17-A4C8-4BA9-BC99-164DCB719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511" y="5550031"/>
            <a:ext cx="1504246" cy="876760"/>
          </a:xfrm>
          <a:prstGeom prst="rect">
            <a:avLst/>
          </a:prstGeom>
        </p:spPr>
      </p:pic>
      <p:pic>
        <p:nvPicPr>
          <p:cNvPr id="12" name="Obrázek 11" descr="Obsah obrázku vektorová grafika&#10;&#10;Popis se vygeneroval automaticky.">
            <a:extLst>
              <a:ext uri="{FF2B5EF4-FFF2-40B4-BE49-F238E27FC236}">
                <a16:creationId xmlns:a16="http://schemas.microsoft.com/office/drawing/2014/main" id="{0D1BFC62-408C-4759-A2A8-7E5020300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740" y="5685701"/>
            <a:ext cx="734480" cy="734480"/>
          </a:xfrm>
          <a:prstGeom prst="rect">
            <a:avLst/>
          </a:prstGeom>
        </p:spPr>
      </p:pic>
      <p:pic>
        <p:nvPicPr>
          <p:cNvPr id="13" name="Obrázek 12" descr="Obsah obrázku objekt&#10;&#10;Popis se vygeneroval automaticky.">
            <a:extLst>
              <a:ext uri="{FF2B5EF4-FFF2-40B4-BE49-F238E27FC236}">
                <a16:creationId xmlns:a16="http://schemas.microsoft.com/office/drawing/2014/main" id="{C183295E-376D-402D-B2C0-E1D229CC0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384" y="5822906"/>
            <a:ext cx="1335232" cy="504050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AAB5B64-9C71-478D-85EB-0BB964556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65" y="1723425"/>
            <a:ext cx="7886700" cy="4264986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cs-CZ" sz="2200" b="1" dirty="0"/>
              <a:t>Dovednosti absolventa</a:t>
            </a:r>
          </a:p>
          <a:p>
            <a:pPr algn="just"/>
            <a:r>
              <a:rPr lang="cs-CZ" sz="2000" dirty="0"/>
              <a:t>modelování fyzikálních problémů, návrh senzorů a zařízení na bázi optických či magnetických prvků, problematika jaderné fyziky, vývoj  defektoskopických zařízení, apod.</a:t>
            </a:r>
          </a:p>
          <a:p>
            <a:endParaRPr lang="cs-CZ" sz="900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pPr algn="just"/>
            <a:r>
              <a:rPr lang="cs-CZ" sz="2000" dirty="0"/>
              <a:t>vývoj materiálů, přístrojů a technologií ve výzkumných laboratořích firem, výzkumných ústavech a na vysokoškolských pracovištích</a:t>
            </a:r>
          </a:p>
          <a:p>
            <a:pPr algn="just"/>
            <a:r>
              <a:rPr lang="cs-CZ" sz="2000" dirty="0"/>
              <a:t>ve firmách zabývajících se výrobou materiálů, snímačů pro automobilový, letecký, elektrotechnický, farmaceutický průmysl nebo jadernou energetiku</a:t>
            </a:r>
          </a:p>
        </p:txBody>
      </p:sp>
      <p:sp>
        <p:nvSpPr>
          <p:cNvPr id="14" name="Tlačítko akce: Přejít vpřed nebo Další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22D47FB-3602-4675-A590-7B05A514A4AF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zápatí 3">
            <a:extLst>
              <a:ext uri="{FF2B5EF4-FFF2-40B4-BE49-F238E27FC236}">
                <a16:creationId xmlns:a16="http://schemas.microsoft.com/office/drawing/2014/main" id="{527A9247-E089-42A5-AA1E-E8F50C71F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FA7C5BBA-9EA1-4A41-BED4-7839A59D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9" y="990336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Aplikovaná fyzika</a:t>
            </a:r>
          </a:p>
        </p:txBody>
      </p:sp>
    </p:spTree>
    <p:extLst>
      <p:ext uri="{BB962C8B-B14F-4D97-AF65-F5344CB8AC3E}">
        <p14:creationId xmlns:p14="http://schemas.microsoft.com/office/powerpoint/2010/main" val="4063921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48722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Biomedicínská technika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www.studujvostrave.cz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8484"/>
          <a:stretch/>
        </p:blipFill>
        <p:spPr>
          <a:xfrm>
            <a:off x="0" y="1904999"/>
            <a:ext cx="9143999" cy="5188989"/>
          </a:xfrm>
          <a:prstGeom prst="rect">
            <a:avLst/>
          </a:prstGeo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899" y="2867890"/>
            <a:ext cx="44471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27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753A2A2-7260-4C12-8198-8E5E234B2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361" y="5481267"/>
            <a:ext cx="1283277" cy="856021"/>
          </a:xfrm>
          <a:prstGeom prst="rect">
            <a:avLst/>
          </a:prstGeom>
        </p:spPr>
      </p:pic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6ED602B9-7A7B-426F-AD09-9B2267ED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30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/>
              <a:t>Dovednosti absolventa</a:t>
            </a:r>
          </a:p>
          <a:p>
            <a:r>
              <a:rPr lang="cs-CZ" sz="2000" dirty="0"/>
              <a:t>zpracování biologických signálů a medicínských obrazů, návrh a konstrukce zdravotnických přístrojů,</a:t>
            </a:r>
            <a:r>
              <a:rPr lang="en-US" sz="2000" dirty="0"/>
              <a:t> </a:t>
            </a:r>
            <a:r>
              <a:rPr lang="cs-CZ" sz="2000" dirty="0"/>
              <a:t>základní znalost anatomie, fyziologie a fyzioterapie, …</a:t>
            </a:r>
          </a:p>
          <a:p>
            <a:pPr marL="0" indent="0">
              <a:buNone/>
            </a:pPr>
            <a:endParaRPr lang="cs-CZ" sz="800" dirty="0"/>
          </a:p>
          <a:p>
            <a:pPr marL="0" indent="0">
              <a:buNone/>
            </a:pPr>
            <a:r>
              <a:rPr lang="cs-CZ" sz="2200" b="1" dirty="0"/>
              <a:t>Uplatnění absolventa</a:t>
            </a:r>
          </a:p>
          <a:p>
            <a:r>
              <a:rPr lang="cs-CZ" sz="2000" dirty="0"/>
              <a:t>ve všech činnostech týkajících se provozu lékařské techniky v provozech zdravotnických zařízení</a:t>
            </a:r>
          </a:p>
          <a:p>
            <a:r>
              <a:rPr lang="cs-CZ" sz="2000" dirty="0"/>
              <a:t>ve firmách zabývajících se výrobou, servisem i prodejem zdrav. techniky</a:t>
            </a:r>
          </a:p>
        </p:txBody>
      </p:sp>
      <p:sp>
        <p:nvSpPr>
          <p:cNvPr id="14" name="Tlačítko akce: Přejít vpřed nebo Další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240FE2A-DC8B-4768-93C7-9F93CC7C48A8}"/>
              </a:ext>
            </a:extLst>
          </p:cNvPr>
          <p:cNvSpPr/>
          <p:nvPr/>
        </p:nvSpPr>
        <p:spPr>
          <a:xfrm rot="10800000">
            <a:off x="8610030" y="6195786"/>
            <a:ext cx="406341" cy="4280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zápatí 3">
            <a:extLst>
              <a:ext uri="{FF2B5EF4-FFF2-40B4-BE49-F238E27FC236}">
                <a16:creationId xmlns:a16="http://schemas.microsoft.com/office/drawing/2014/main" id="{36442CED-BD7B-4755-B72E-A2150B48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181"/>
            <a:ext cx="9144000" cy="365125"/>
          </a:xfrm>
        </p:spPr>
        <p:txBody>
          <a:bodyPr/>
          <a:lstStyle/>
          <a:p>
            <a:r>
              <a:rPr lang="cs-CZ" dirty="0"/>
              <a:t>www.studujvostrave.cz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2323F3DE-476C-4A36-BBB8-CC776DE3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8722"/>
            <a:ext cx="7886700" cy="733089"/>
          </a:xfrm>
        </p:spPr>
        <p:txBody>
          <a:bodyPr>
            <a:normAutofit/>
          </a:bodyPr>
          <a:lstStyle/>
          <a:p>
            <a:r>
              <a:rPr lang="cs-CZ" sz="3200" dirty="0"/>
              <a:t>Biomedicínská technika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46A69CF-ADA7-4B3A-A26B-1E3DE71AF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41" y="5598932"/>
            <a:ext cx="1620000" cy="6206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8A5A3DE-2D5B-43BE-85FD-902FAB229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33" y="5653751"/>
            <a:ext cx="1620000" cy="5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848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2A09A7E4B64843ACFC8EC90885AC43" ma:contentTypeVersion="14" ma:contentTypeDescription="Vytvoří nový dokument" ma:contentTypeScope="" ma:versionID="7242733cd8fbb470c47efd2c45bfcc0c">
  <xsd:schema xmlns:xsd="http://www.w3.org/2001/XMLSchema" xmlns:xs="http://www.w3.org/2001/XMLSchema" xmlns:p="http://schemas.microsoft.com/office/2006/metadata/properties" xmlns:ns3="d108bf49-f8e4-4d26-8a34-27e5aa1da41a" xmlns:ns4="0d81106f-0eeb-48be-9139-f7020e5d0cb6" targetNamespace="http://schemas.microsoft.com/office/2006/metadata/properties" ma:root="true" ma:fieldsID="52a0648bd9dd78e47f417dfa0ff2ac34" ns3:_="" ns4:_="">
    <xsd:import namespace="d108bf49-f8e4-4d26-8a34-27e5aa1da41a"/>
    <xsd:import namespace="0d81106f-0eeb-48be-9139-f7020e5d0c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Details" minOccurs="0"/>
                <xsd:element ref="ns4:SharedWithUser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08bf49-f8e4-4d26-8a34-27e5aa1da4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1106f-0eeb-48be-9139-f7020e5d0cb6" elementFormDefault="qualified">
    <xsd:import namespace="http://schemas.microsoft.com/office/2006/documentManagement/types"/>
    <xsd:import namespace="http://schemas.microsoft.com/office/infopath/2007/PartnerControls"/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7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ACE1C5-1A9D-46D9-A223-8A8A8F25B2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08bf49-f8e4-4d26-8a34-27e5aa1da41a"/>
    <ds:schemaRef ds:uri="0d81106f-0eeb-48be-9139-f7020e5d0c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A8AE5E-F29D-422C-BA68-AF8889F455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9034E7-7488-4E5D-83B5-406D11E7082B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d108bf49-f8e4-4d26-8a34-27e5aa1da41a"/>
    <ds:schemaRef ds:uri="http://purl.org/dc/elements/1.1/"/>
    <ds:schemaRef ds:uri="0d81106f-0eeb-48be-9139-f7020e5d0cb6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5174</TotalTime>
  <Words>2525</Words>
  <Application>Microsoft Office PowerPoint</Application>
  <PresentationFormat>Předvádění na obrazovce (4:3)</PresentationFormat>
  <Paragraphs>278</Paragraphs>
  <Slides>27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Wingdings</vt:lpstr>
      <vt:lpstr>Motiv Office</vt:lpstr>
      <vt:lpstr>1_Motiv Office</vt:lpstr>
      <vt:lpstr>Co se dá u nás studovat?</vt:lpstr>
      <vt:lpstr>Automobilové elektronické systémy</vt:lpstr>
      <vt:lpstr>Prezentace aplikace PowerPoint</vt:lpstr>
      <vt:lpstr>Aplikovaná elektronika</vt:lpstr>
      <vt:lpstr>Aplikovaná elektronika</vt:lpstr>
      <vt:lpstr>Aplikovaná fyzika</vt:lpstr>
      <vt:lpstr>Aplikovaná fyzika</vt:lpstr>
      <vt:lpstr>Biomedicínská technika</vt:lpstr>
      <vt:lpstr>Biomedicínská technika</vt:lpstr>
      <vt:lpstr>Biomedicínské asistivní technologie</vt:lpstr>
      <vt:lpstr>Biomedicínské asistivní technologie</vt:lpstr>
      <vt:lpstr>Elektroenergetika</vt:lpstr>
      <vt:lpstr>Elektroenergetika</vt:lpstr>
      <vt:lpstr>Informatika</vt:lpstr>
      <vt:lpstr>Informatika</vt:lpstr>
      <vt:lpstr>Komunikační a informační technologie</vt:lpstr>
      <vt:lpstr>Komunikační a informační technologie</vt:lpstr>
      <vt:lpstr>Komunikační a informační technologie</vt:lpstr>
      <vt:lpstr>Komunikační a informační technologie</vt:lpstr>
      <vt:lpstr>Počítačové systémy pro průmysl 21. století</vt:lpstr>
      <vt:lpstr>Počítačové systémy pro průmysl 21. století</vt:lpstr>
      <vt:lpstr>Projektování elektrických systémů a technologií</vt:lpstr>
      <vt:lpstr>Projektování elektrických systémů a technologií</vt:lpstr>
      <vt:lpstr>Řídicí a informační systémy</vt:lpstr>
      <vt:lpstr>Řídicí a informační systémy</vt:lpstr>
      <vt:lpstr>Výpočetní a aplikovaná matematika</vt:lpstr>
      <vt:lpstr>Výpočetní a aplikovaná matematika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Radecký</dc:creator>
  <cp:lastModifiedBy>Litschmannova Martina</cp:lastModifiedBy>
  <cp:revision>104</cp:revision>
  <dcterms:created xsi:type="dcterms:W3CDTF">2019-02-11T14:02:54Z</dcterms:created>
  <dcterms:modified xsi:type="dcterms:W3CDTF">2021-10-24T19:09:27Z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0x010100C32A09A7E4B64843ACFC8EC90885AC43</vt:lpwstr>
  </property>
</Properties>
</file>