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FF99"/>
    <a:srgbClr val="FDEADA"/>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1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11" Type="http://schemas.openxmlformats.org/officeDocument/2006/relationships/image" Target="../media/image25.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38.wmf"/><Relationship Id="rId3" Type="http://schemas.openxmlformats.org/officeDocument/2006/relationships/image" Target="../media/image28.wmf"/><Relationship Id="rId7" Type="http://schemas.openxmlformats.org/officeDocument/2006/relationships/image" Target="../media/image32.wmf"/><Relationship Id="rId12" Type="http://schemas.openxmlformats.org/officeDocument/2006/relationships/image" Target="../media/image37.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11" Type="http://schemas.openxmlformats.org/officeDocument/2006/relationships/image" Target="../media/image36.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 Id="rId14" Type="http://schemas.openxmlformats.org/officeDocument/2006/relationships/image" Target="../media/image3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AE6371-6C88-4904-BE8F-BAB63A698697}" type="datetimeFigureOut">
              <a:rPr lang="cs-CZ" smtClean="0"/>
              <a:pPr/>
              <a:t>12.2.2015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AE6371-6C88-4904-BE8F-BAB63A698697}" type="datetimeFigureOut">
              <a:rPr lang="cs-CZ" smtClean="0"/>
              <a:pPr/>
              <a:t>12.2.2015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AE6371-6C88-4904-BE8F-BAB63A698697}" type="datetimeFigureOut">
              <a:rPr lang="cs-CZ" smtClean="0"/>
              <a:pPr/>
              <a:t>12.2.2015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AE6371-6C88-4904-BE8F-BAB63A698697}" type="datetimeFigureOut">
              <a:rPr lang="cs-CZ" smtClean="0"/>
              <a:pPr/>
              <a:t>12.2.2015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AAE6371-6C88-4904-BE8F-BAB63A698697}" type="datetimeFigureOut">
              <a:rPr lang="cs-CZ" smtClean="0"/>
              <a:pPr/>
              <a:t>12.2.2015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AE6371-6C88-4904-BE8F-BAB63A698697}" type="datetimeFigureOut">
              <a:rPr lang="cs-CZ" smtClean="0"/>
              <a:pPr/>
              <a:t>12.2.2015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AAE6371-6C88-4904-BE8F-BAB63A698697}" type="datetimeFigureOut">
              <a:rPr lang="cs-CZ" smtClean="0"/>
              <a:pPr/>
              <a:t>12.2.2015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AAE6371-6C88-4904-BE8F-BAB63A698697}" type="datetimeFigureOut">
              <a:rPr lang="cs-CZ" smtClean="0"/>
              <a:pPr/>
              <a:t>12.2.2015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AAE6371-6C88-4904-BE8F-BAB63A698697}" type="datetimeFigureOut">
              <a:rPr lang="cs-CZ" smtClean="0"/>
              <a:pPr/>
              <a:t>12.2.2015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AE6371-6C88-4904-BE8F-BAB63A698697}" type="datetimeFigureOut">
              <a:rPr lang="cs-CZ" smtClean="0"/>
              <a:pPr/>
              <a:t>12.2.2015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AE6371-6C88-4904-BE8F-BAB63A698697}" type="datetimeFigureOut">
              <a:rPr lang="cs-CZ" smtClean="0"/>
              <a:pPr/>
              <a:t>12.2.2015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A08A01A-5E05-42C2-8465-186D54A8145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E6371-6C88-4904-BE8F-BAB63A698697}" type="datetimeFigureOut">
              <a:rPr lang="cs-CZ" smtClean="0"/>
              <a:pPr/>
              <a:t>12.2.2015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8A01A-5E05-42C2-8465-186D54A814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3.png"/><Relationship Id="rId3" Type="http://schemas.openxmlformats.org/officeDocument/2006/relationships/image" Target="../media/image138.png"/><Relationship Id="rId7" Type="http://schemas.openxmlformats.org/officeDocument/2006/relationships/image" Target="../media/image142.png"/><Relationship Id="rId2" Type="http://schemas.openxmlformats.org/officeDocument/2006/relationships/image" Target="../media/image137.png"/><Relationship Id="rId1" Type="http://schemas.openxmlformats.org/officeDocument/2006/relationships/slideLayout" Target="../slideLayouts/slideLayout2.xml"/><Relationship Id="rId6" Type="http://schemas.openxmlformats.org/officeDocument/2006/relationships/image" Target="../media/image141.png"/><Relationship Id="rId5" Type="http://schemas.openxmlformats.org/officeDocument/2006/relationships/image" Target="../media/image140.png"/><Relationship Id="rId10" Type="http://schemas.openxmlformats.org/officeDocument/2006/relationships/image" Target="../media/image145.png"/><Relationship Id="rId4" Type="http://schemas.openxmlformats.org/officeDocument/2006/relationships/image" Target="../media/image139.png"/><Relationship Id="rId9" Type="http://schemas.openxmlformats.org/officeDocument/2006/relationships/image" Target="../media/image144.png"/></Relationships>
</file>

<file path=ppt/slides/_rels/slide13.xml.rels><?xml version="1.0" encoding="UTF-8" standalone="yes"?>
<Relationships xmlns="http://schemas.openxmlformats.org/package/2006/relationships"><Relationship Id="rId2" Type="http://schemas.openxmlformats.org/officeDocument/2006/relationships/image" Target="../media/image14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oleObject" Target="../embeddings/oleObject5.bin"/><Relationship Id="rId18" Type="http://schemas.openxmlformats.org/officeDocument/2006/relationships/image" Target="../media/image7.wmf"/><Relationship Id="rId3" Type="http://schemas.openxmlformats.org/officeDocument/2006/relationships/hyperlink" Target="http://upload.wikimedia.org/wikipedia/commons/c/c1/Male.svg" TargetMode="External"/><Relationship Id="rId21" Type="http://schemas.openxmlformats.org/officeDocument/2006/relationships/image" Target="../media/image10.jpeg"/><Relationship Id="rId7" Type="http://schemas.openxmlformats.org/officeDocument/2006/relationships/oleObject" Target="../embeddings/oleObject2.bin"/><Relationship Id="rId12" Type="http://schemas.openxmlformats.org/officeDocument/2006/relationships/image" Target="../media/image4.wmf"/><Relationship Id="rId17" Type="http://schemas.openxmlformats.org/officeDocument/2006/relationships/oleObject" Target="../embeddings/oleObject7.bin"/><Relationship Id="rId2" Type="http://schemas.openxmlformats.org/officeDocument/2006/relationships/slideLayout" Target="../slideLayouts/slideLayout2.xml"/><Relationship Id="rId16" Type="http://schemas.openxmlformats.org/officeDocument/2006/relationships/image" Target="../media/image6.wmf"/><Relationship Id="rId20" Type="http://schemas.openxmlformats.org/officeDocument/2006/relationships/image" Target="../media/image8.wmf"/><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oleObject" Target="../embeddings/oleObject4.bin"/><Relationship Id="rId24" Type="http://schemas.openxmlformats.org/officeDocument/2006/relationships/image" Target="../media/image13.jpeg"/><Relationship Id="rId5" Type="http://schemas.openxmlformats.org/officeDocument/2006/relationships/oleObject" Target="../embeddings/oleObject1.bin"/><Relationship Id="rId15" Type="http://schemas.openxmlformats.org/officeDocument/2006/relationships/oleObject" Target="../embeddings/oleObject6.bin"/><Relationship Id="rId23" Type="http://schemas.openxmlformats.org/officeDocument/2006/relationships/image" Target="../media/image12.jpg"/><Relationship Id="rId10" Type="http://schemas.openxmlformats.org/officeDocument/2006/relationships/image" Target="../media/image3.wmf"/><Relationship Id="rId19" Type="http://schemas.openxmlformats.org/officeDocument/2006/relationships/oleObject" Target="../embeddings/oleObject8.bin"/><Relationship Id="rId4" Type="http://schemas.openxmlformats.org/officeDocument/2006/relationships/image" Target="../media/image9.png"/><Relationship Id="rId9" Type="http://schemas.openxmlformats.org/officeDocument/2006/relationships/oleObject" Target="../embeddings/oleObject3.bin"/><Relationship Id="rId14" Type="http://schemas.openxmlformats.org/officeDocument/2006/relationships/image" Target="../media/image5.wmf"/><Relationship Id="rId22"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13.bin"/><Relationship Id="rId18" Type="http://schemas.openxmlformats.org/officeDocument/2006/relationships/image" Target="../media/image11.jpeg"/><Relationship Id="rId3" Type="http://schemas.openxmlformats.org/officeDocument/2006/relationships/hyperlink" Target="http://upload.wikimedia.org/wikipedia/commons/c/c1/Male.svg" TargetMode="External"/><Relationship Id="rId21" Type="http://schemas.openxmlformats.org/officeDocument/2006/relationships/oleObject" Target="../embeddings/oleObject15.bin"/><Relationship Id="rId7" Type="http://schemas.openxmlformats.org/officeDocument/2006/relationships/oleObject" Target="../embeddings/oleObject10.bin"/><Relationship Id="rId12" Type="http://schemas.openxmlformats.org/officeDocument/2006/relationships/image" Target="../media/image5.wmf"/><Relationship Id="rId17" Type="http://schemas.openxmlformats.org/officeDocument/2006/relationships/image" Target="../media/image10.jpeg"/><Relationship Id="rId2" Type="http://schemas.openxmlformats.org/officeDocument/2006/relationships/slideLayout" Target="../slideLayouts/slideLayout2.xml"/><Relationship Id="rId16" Type="http://schemas.openxmlformats.org/officeDocument/2006/relationships/image" Target="../media/image7.wmf"/><Relationship Id="rId20" Type="http://schemas.openxmlformats.org/officeDocument/2006/relationships/image" Target="../media/image13.jpeg"/><Relationship Id="rId1" Type="http://schemas.openxmlformats.org/officeDocument/2006/relationships/vmlDrawing" Target="../drawings/vmlDrawing2.vml"/><Relationship Id="rId6" Type="http://schemas.openxmlformats.org/officeDocument/2006/relationships/image" Target="../media/image2.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4.wmf"/><Relationship Id="rId19" Type="http://schemas.openxmlformats.org/officeDocument/2006/relationships/image" Target="../media/image12.jpg"/><Relationship Id="rId4" Type="http://schemas.openxmlformats.org/officeDocument/2006/relationships/image" Target="../media/image9.png"/><Relationship Id="rId9" Type="http://schemas.openxmlformats.org/officeDocument/2006/relationships/oleObject" Target="../embeddings/oleObject11.bin"/><Relationship Id="rId14" Type="http://schemas.openxmlformats.org/officeDocument/2006/relationships/image" Target="../media/image6.wmf"/><Relationship Id="rId22" Type="http://schemas.openxmlformats.org/officeDocument/2006/relationships/image" Target="../media/image14.wmf"/></Relationships>
</file>

<file path=ppt/slides/_rels/slide5.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21.bin"/><Relationship Id="rId18" Type="http://schemas.openxmlformats.org/officeDocument/2006/relationships/image" Target="../media/image22.wmf"/><Relationship Id="rId3" Type="http://schemas.openxmlformats.org/officeDocument/2006/relationships/oleObject" Target="../embeddings/oleObject16.bin"/><Relationship Id="rId21" Type="http://schemas.openxmlformats.org/officeDocument/2006/relationships/oleObject" Target="../embeddings/oleObject25.bin"/><Relationship Id="rId7" Type="http://schemas.openxmlformats.org/officeDocument/2006/relationships/oleObject" Target="../embeddings/oleObject18.bin"/><Relationship Id="rId12" Type="http://schemas.openxmlformats.org/officeDocument/2006/relationships/image" Target="../media/image19.wmf"/><Relationship Id="rId17" Type="http://schemas.openxmlformats.org/officeDocument/2006/relationships/oleObject" Target="../embeddings/oleObject23.bin"/><Relationship Id="rId2" Type="http://schemas.openxmlformats.org/officeDocument/2006/relationships/slideLayout" Target="../slideLayouts/slideLayout2.xml"/><Relationship Id="rId16" Type="http://schemas.openxmlformats.org/officeDocument/2006/relationships/image" Target="../media/image21.wmf"/><Relationship Id="rId20" Type="http://schemas.openxmlformats.org/officeDocument/2006/relationships/image" Target="../media/image23.wmf"/><Relationship Id="rId1" Type="http://schemas.openxmlformats.org/officeDocument/2006/relationships/vmlDrawing" Target="../drawings/vmlDrawing3.vml"/><Relationship Id="rId6" Type="http://schemas.openxmlformats.org/officeDocument/2006/relationships/image" Target="../media/image16.wmf"/><Relationship Id="rId11" Type="http://schemas.openxmlformats.org/officeDocument/2006/relationships/oleObject" Target="../embeddings/oleObject20.bin"/><Relationship Id="rId24" Type="http://schemas.openxmlformats.org/officeDocument/2006/relationships/image" Target="../media/image25.wmf"/><Relationship Id="rId5" Type="http://schemas.openxmlformats.org/officeDocument/2006/relationships/oleObject" Target="../embeddings/oleObject17.bin"/><Relationship Id="rId15" Type="http://schemas.openxmlformats.org/officeDocument/2006/relationships/oleObject" Target="../embeddings/oleObject22.bin"/><Relationship Id="rId23" Type="http://schemas.openxmlformats.org/officeDocument/2006/relationships/oleObject" Target="../embeddings/oleObject26.bin"/><Relationship Id="rId10" Type="http://schemas.openxmlformats.org/officeDocument/2006/relationships/image" Target="../media/image18.wmf"/><Relationship Id="rId19" Type="http://schemas.openxmlformats.org/officeDocument/2006/relationships/oleObject" Target="../embeddings/oleObject24.bin"/><Relationship Id="rId4" Type="http://schemas.openxmlformats.org/officeDocument/2006/relationships/image" Target="../media/image15.wmf"/><Relationship Id="rId9" Type="http://schemas.openxmlformats.org/officeDocument/2006/relationships/oleObject" Target="../embeddings/oleObject19.bin"/><Relationship Id="rId14" Type="http://schemas.openxmlformats.org/officeDocument/2006/relationships/image" Target="../media/image20.wmf"/><Relationship Id="rId22" Type="http://schemas.openxmlformats.org/officeDocument/2006/relationships/image" Target="../media/image24.wmf"/></Relationships>
</file>

<file path=ppt/slides/_rels/slide6.xml.rels><?xml version="1.0" encoding="UTF-8" standalone="yes"?>
<Relationships xmlns="http://schemas.openxmlformats.org/package/2006/relationships"><Relationship Id="rId2" Type="http://schemas.openxmlformats.org/officeDocument/2006/relationships/image" Target="../media/image10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32.bin"/><Relationship Id="rId18" Type="http://schemas.openxmlformats.org/officeDocument/2006/relationships/image" Target="../media/image33.wmf"/><Relationship Id="rId26" Type="http://schemas.openxmlformats.org/officeDocument/2006/relationships/image" Target="../media/image37.wmf"/><Relationship Id="rId3" Type="http://schemas.openxmlformats.org/officeDocument/2006/relationships/oleObject" Target="../embeddings/oleObject27.bin"/><Relationship Id="rId21" Type="http://schemas.openxmlformats.org/officeDocument/2006/relationships/oleObject" Target="../embeddings/oleObject36.bin"/><Relationship Id="rId7" Type="http://schemas.openxmlformats.org/officeDocument/2006/relationships/oleObject" Target="../embeddings/oleObject29.bin"/><Relationship Id="rId12" Type="http://schemas.openxmlformats.org/officeDocument/2006/relationships/image" Target="../media/image30.wmf"/><Relationship Id="rId17" Type="http://schemas.openxmlformats.org/officeDocument/2006/relationships/oleObject" Target="../embeddings/oleObject34.bin"/><Relationship Id="rId25" Type="http://schemas.openxmlformats.org/officeDocument/2006/relationships/oleObject" Target="../embeddings/oleObject38.bin"/><Relationship Id="rId2" Type="http://schemas.openxmlformats.org/officeDocument/2006/relationships/slideLayout" Target="../slideLayouts/slideLayout2.xml"/><Relationship Id="rId16" Type="http://schemas.openxmlformats.org/officeDocument/2006/relationships/image" Target="../media/image32.wmf"/><Relationship Id="rId20" Type="http://schemas.openxmlformats.org/officeDocument/2006/relationships/image" Target="../media/image34.wmf"/><Relationship Id="rId29" Type="http://schemas.openxmlformats.org/officeDocument/2006/relationships/oleObject" Target="../embeddings/oleObject40.bin"/><Relationship Id="rId1" Type="http://schemas.openxmlformats.org/officeDocument/2006/relationships/vmlDrawing" Target="../drawings/vmlDrawing4.vml"/><Relationship Id="rId6" Type="http://schemas.openxmlformats.org/officeDocument/2006/relationships/image" Target="../media/image27.wmf"/><Relationship Id="rId11" Type="http://schemas.openxmlformats.org/officeDocument/2006/relationships/oleObject" Target="../embeddings/oleObject31.bin"/><Relationship Id="rId24" Type="http://schemas.openxmlformats.org/officeDocument/2006/relationships/image" Target="../media/image36.wmf"/><Relationship Id="rId5" Type="http://schemas.openxmlformats.org/officeDocument/2006/relationships/oleObject" Target="../embeddings/oleObject28.bin"/><Relationship Id="rId15" Type="http://schemas.openxmlformats.org/officeDocument/2006/relationships/oleObject" Target="../embeddings/oleObject33.bin"/><Relationship Id="rId23" Type="http://schemas.openxmlformats.org/officeDocument/2006/relationships/oleObject" Target="../embeddings/oleObject37.bin"/><Relationship Id="rId28" Type="http://schemas.openxmlformats.org/officeDocument/2006/relationships/image" Target="../media/image38.wmf"/><Relationship Id="rId10" Type="http://schemas.openxmlformats.org/officeDocument/2006/relationships/image" Target="../media/image29.wmf"/><Relationship Id="rId19" Type="http://schemas.openxmlformats.org/officeDocument/2006/relationships/oleObject" Target="../embeddings/oleObject35.bin"/><Relationship Id="rId4" Type="http://schemas.openxmlformats.org/officeDocument/2006/relationships/image" Target="../media/image26.wmf"/><Relationship Id="rId9" Type="http://schemas.openxmlformats.org/officeDocument/2006/relationships/oleObject" Target="../embeddings/oleObject30.bin"/><Relationship Id="rId14" Type="http://schemas.openxmlformats.org/officeDocument/2006/relationships/image" Target="../media/image31.wmf"/><Relationship Id="rId22" Type="http://schemas.openxmlformats.org/officeDocument/2006/relationships/image" Target="../media/image35.wmf"/><Relationship Id="rId27" Type="http://schemas.openxmlformats.org/officeDocument/2006/relationships/oleObject" Target="../embeddings/oleObject39.bin"/><Relationship Id="rId30" Type="http://schemas.openxmlformats.org/officeDocument/2006/relationships/image" Target="../media/image39.wmf"/></Relationships>
</file>

<file path=ppt/slides/_rels/slide9.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46.bin"/><Relationship Id="rId18" Type="http://schemas.openxmlformats.org/officeDocument/2006/relationships/image" Target="../media/image122.png"/><Relationship Id="rId26" Type="http://schemas.openxmlformats.org/officeDocument/2006/relationships/image" Target="../media/image130.png"/><Relationship Id="rId3" Type="http://schemas.openxmlformats.org/officeDocument/2006/relationships/oleObject" Target="../embeddings/oleObject41.bin"/><Relationship Id="rId21" Type="http://schemas.openxmlformats.org/officeDocument/2006/relationships/image" Target="../media/image125.png"/><Relationship Id="rId7" Type="http://schemas.openxmlformats.org/officeDocument/2006/relationships/oleObject" Target="../embeddings/oleObject43.bin"/><Relationship Id="rId12" Type="http://schemas.openxmlformats.org/officeDocument/2006/relationships/image" Target="../media/image19.wmf"/><Relationship Id="rId17" Type="http://schemas.openxmlformats.org/officeDocument/2006/relationships/image" Target="../media/image121.png"/><Relationship Id="rId25" Type="http://schemas.openxmlformats.org/officeDocument/2006/relationships/image" Target="../media/image129.png"/><Relationship Id="rId2" Type="http://schemas.openxmlformats.org/officeDocument/2006/relationships/slideLayout" Target="../slideLayouts/slideLayout2.xml"/><Relationship Id="rId16" Type="http://schemas.openxmlformats.org/officeDocument/2006/relationships/image" Target="../media/image120.png"/><Relationship Id="rId20" Type="http://schemas.openxmlformats.org/officeDocument/2006/relationships/image" Target="../media/image124.png"/><Relationship Id="rId29" Type="http://schemas.openxmlformats.org/officeDocument/2006/relationships/image" Target="../media/image133.png"/><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oleObject" Target="../embeddings/oleObject45.bin"/><Relationship Id="rId24" Type="http://schemas.openxmlformats.org/officeDocument/2006/relationships/image" Target="../media/image128.png"/><Relationship Id="rId5" Type="http://schemas.openxmlformats.org/officeDocument/2006/relationships/oleObject" Target="../embeddings/oleObject42.bin"/><Relationship Id="rId15" Type="http://schemas.openxmlformats.org/officeDocument/2006/relationships/image" Target="../media/image119.png"/><Relationship Id="rId23" Type="http://schemas.openxmlformats.org/officeDocument/2006/relationships/image" Target="../media/image127.png"/><Relationship Id="rId28" Type="http://schemas.openxmlformats.org/officeDocument/2006/relationships/image" Target="../media/image132.png"/><Relationship Id="rId10" Type="http://schemas.openxmlformats.org/officeDocument/2006/relationships/image" Target="../media/image18.wmf"/><Relationship Id="rId19" Type="http://schemas.openxmlformats.org/officeDocument/2006/relationships/image" Target="../media/image123.png"/><Relationship Id="rId31" Type="http://schemas.openxmlformats.org/officeDocument/2006/relationships/image" Target="../media/image135.png"/><Relationship Id="rId4" Type="http://schemas.openxmlformats.org/officeDocument/2006/relationships/image" Target="../media/image15.wmf"/><Relationship Id="rId9" Type="http://schemas.openxmlformats.org/officeDocument/2006/relationships/oleObject" Target="../embeddings/oleObject44.bin"/><Relationship Id="rId14" Type="http://schemas.openxmlformats.org/officeDocument/2006/relationships/image" Target="../media/image20.wmf"/><Relationship Id="rId22" Type="http://schemas.openxmlformats.org/officeDocument/2006/relationships/image" Target="../media/image126.png"/><Relationship Id="rId27" Type="http://schemas.openxmlformats.org/officeDocument/2006/relationships/image" Target="../media/image131.png"/><Relationship Id="rId30" Type="http://schemas.openxmlformats.org/officeDocument/2006/relationships/image" Target="../media/image1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034682"/>
          </a:xfrm>
        </p:spPr>
        <p:txBody>
          <a:bodyPr>
            <a:normAutofit fontScale="90000"/>
          </a:bodyPr>
          <a:lstStyle/>
          <a:p>
            <a:pPr marL="514350" indent="-514350" algn="l">
              <a:buFont typeface="+mj-lt"/>
              <a:buAutoNum type="arabicPeriod" startAt="3"/>
            </a:pPr>
            <a:r>
              <a:rPr lang="cs-CZ" sz="2800" dirty="0" smtClean="0"/>
              <a:t>V jednom městě jezdí 85% zelených taxíků a 15% modrých. Svědek dopravní nehody vypověděl, že nehodu zavinil řidič modrého taxíku, který pak ujel. Testy provedené za obdobných světelných podmínek ukázaly, že svědek dobře identifikuje barvu taxíku v 80% případů a ve 20% případů se mýlí. </a:t>
            </a:r>
            <a:br>
              <a:rPr lang="cs-CZ" sz="2800" dirty="0" smtClean="0"/>
            </a:br>
            <a:r>
              <a:rPr lang="cs-CZ" sz="2800" dirty="0" smtClean="0"/>
              <a:t>A) Jaká je pravděpodobnost, že viník nehody skutečně řídil modrý taxík?</a:t>
            </a:r>
            <a:br>
              <a:rPr lang="cs-CZ" sz="2800" dirty="0" smtClean="0"/>
            </a:br>
            <a:r>
              <a:rPr lang="cs-CZ" sz="2800" dirty="0" smtClean="0"/>
              <a:t>B) Pak byl nalezen další nezávislý svědek, který rovněž tvrdí, že taxík byl modrý. </a:t>
            </a:r>
            <a:r>
              <a:rPr lang="cs-CZ" sz="2800" dirty="0"/>
              <a:t>Jaká je </a:t>
            </a:r>
            <a:r>
              <a:rPr lang="cs-CZ" sz="2800" dirty="0" smtClean="0"/>
              <a:t>nyní pravděpodobnost</a:t>
            </a:r>
            <a:r>
              <a:rPr lang="cs-CZ" sz="2800" dirty="0"/>
              <a:t>, že viník nehody skutečně řídil modrý taxík?</a:t>
            </a:r>
            <a:br>
              <a:rPr lang="cs-CZ" sz="2800" dirty="0"/>
            </a:br>
            <a:r>
              <a:rPr lang="cs-CZ" sz="2800" dirty="0" smtClean="0"/>
              <a:t/>
            </a:r>
            <a:br>
              <a:rPr lang="cs-CZ" sz="2800" dirty="0" smtClean="0"/>
            </a:br>
            <a:r>
              <a:rPr lang="cs-CZ" sz="2800" dirty="0" smtClean="0"/>
              <a:t/>
            </a:r>
            <a:br>
              <a:rPr lang="cs-CZ" sz="2800" dirty="0" smtClean="0"/>
            </a:br>
            <a:r>
              <a:rPr lang="cs-CZ" sz="2800" dirty="0"/>
              <a:t> </a:t>
            </a:r>
            <a:r>
              <a:rPr lang="cs-CZ" sz="2800" dirty="0" smtClean="0"/>
              <a:t>                         </a:t>
            </a:r>
            <a:r>
              <a:rPr lang="cs-CZ" sz="2200" dirty="0" smtClean="0"/>
              <a:t>Úlohu prezentovali psychologové </a:t>
            </a:r>
            <a:r>
              <a:rPr lang="cs-CZ" sz="2200" dirty="0" err="1" smtClean="0"/>
              <a:t>Kahneman</a:t>
            </a:r>
            <a:r>
              <a:rPr lang="cs-CZ" sz="2200" dirty="0" smtClean="0"/>
              <a:t> a </a:t>
            </a:r>
            <a:r>
              <a:rPr lang="cs-CZ" sz="2200" dirty="0" err="1" smtClean="0"/>
              <a:t>Tversky</a:t>
            </a:r>
            <a:r>
              <a:rPr lang="cs-CZ" sz="2200" dirty="0" smtClean="0"/>
              <a:t>                                                                                                                                                                                                                    </a:t>
            </a:r>
            <a:br>
              <a:rPr lang="cs-CZ" sz="2200" dirty="0" smtClean="0"/>
            </a:br>
            <a:r>
              <a:rPr lang="cs-CZ" sz="2200" dirty="0"/>
              <a:t> </a:t>
            </a:r>
            <a:r>
              <a:rPr lang="cs-CZ" sz="2200" dirty="0" smtClean="0"/>
              <a:t>                                                                   (Anděl</a:t>
            </a:r>
            <a:r>
              <a:rPr lang="en-US" sz="2200" dirty="0" smtClean="0"/>
              <a:t>; </a:t>
            </a:r>
            <a:r>
              <a:rPr lang="en-US" sz="2200" dirty="0" err="1" smtClean="0"/>
              <a:t>Matematika</a:t>
            </a:r>
            <a:r>
              <a:rPr lang="en-US" sz="2200" dirty="0" smtClean="0"/>
              <a:t> n</a:t>
            </a:r>
            <a:r>
              <a:rPr lang="cs-CZ" sz="2200" dirty="0" err="1" smtClean="0"/>
              <a:t>áhody</a:t>
            </a:r>
            <a:r>
              <a:rPr lang="en-US" sz="2200" dirty="0" smtClean="0"/>
              <a:t>; 2007</a:t>
            </a:r>
            <a:r>
              <a:rPr lang="cs-CZ" sz="2200" dirty="0" smtClean="0"/>
              <a:t>)</a:t>
            </a:r>
            <a:endParaRPr lang="en-US" sz="2200" dirty="0"/>
          </a:p>
        </p:txBody>
      </p:sp>
    </p:spTree>
    <p:extLst>
      <p:ext uri="{BB962C8B-B14F-4D97-AF65-F5344CB8AC3E}">
        <p14:creationId xmlns:p14="http://schemas.microsoft.com/office/powerpoint/2010/main" val="3635475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764704"/>
                <a:ext cx="8229600" cy="5361459"/>
              </a:xfrm>
            </p:spPr>
            <p:txBody>
              <a:bodyPr>
                <a:normAutofit/>
              </a:bodyPr>
              <a:lstStyle/>
              <a:p>
                <a:pPr marL="0" indent="0">
                  <a:buNone/>
                </a:pPr>
                <a:r>
                  <a:rPr lang="cs-CZ" sz="2400" dirty="0" smtClean="0"/>
                  <a:t>Situace před výpovědi prvního svědka:</a:t>
                </a:r>
              </a:p>
              <a:p>
                <a:pPr marL="0" indent="0">
                  <a:buNone/>
                </a:pPr>
                <a14:m>
                  <m:oMathPara xmlns:m="http://schemas.openxmlformats.org/officeDocument/2006/math">
                    <m:oMathParaPr>
                      <m:jc m:val="centerGroup"/>
                    </m:oMathParaPr>
                    <m:oMath xmlns:m="http://schemas.openxmlformats.org/officeDocument/2006/math">
                      <m:r>
                        <a:rPr lang="cs-CZ" sz="2400" b="0" i="1" smtClean="0">
                          <a:latin typeface="Cambria Math"/>
                        </a:rPr>
                        <m:t>𝑃</m:t>
                      </m:r>
                      <m:d>
                        <m:dPr>
                          <m:ctrlPr>
                            <a:rPr lang="cs-CZ" sz="2400" b="0" i="1" smtClean="0">
                              <a:latin typeface="Cambria Math" panose="02040503050406030204" pitchFamily="18" charset="0"/>
                            </a:rPr>
                          </m:ctrlPr>
                        </m:dPr>
                        <m:e>
                          <m:r>
                            <a:rPr lang="cs-CZ" sz="2400" b="0" i="1" smtClean="0">
                              <a:latin typeface="Cambria Math"/>
                            </a:rPr>
                            <m:t>𝑀</m:t>
                          </m:r>
                        </m:e>
                      </m:d>
                      <m:r>
                        <a:rPr lang="cs-CZ" sz="2400" b="0" i="1" smtClean="0">
                          <a:latin typeface="Cambria Math"/>
                        </a:rPr>
                        <m:t>=</m:t>
                      </m:r>
                      <m:r>
                        <a:rPr lang="cs-CZ" sz="2400" b="1" i="1" smtClean="0">
                          <a:latin typeface="Cambria Math"/>
                        </a:rPr>
                        <m:t>𝟎</m:t>
                      </m:r>
                      <m:r>
                        <a:rPr lang="cs-CZ" sz="2400" b="1" i="1" smtClean="0">
                          <a:latin typeface="Cambria Math"/>
                        </a:rPr>
                        <m:t>,</m:t>
                      </m:r>
                      <m:r>
                        <a:rPr lang="cs-CZ" sz="2400" b="1" i="1" smtClean="0">
                          <a:latin typeface="Cambria Math"/>
                        </a:rPr>
                        <m:t>𝟏𝟓𝟎𝟎</m:t>
                      </m:r>
                      <m:r>
                        <a:rPr lang="cs-CZ" sz="2400" b="0" i="1" smtClean="0">
                          <a:latin typeface="Cambria Math"/>
                        </a:rPr>
                        <m:t>, </m:t>
                      </m:r>
                      <m:r>
                        <a:rPr lang="cs-CZ" sz="2400" b="0" i="1" smtClean="0">
                          <a:latin typeface="Cambria Math"/>
                        </a:rPr>
                        <m:t>𝑃</m:t>
                      </m:r>
                      <m:d>
                        <m:dPr>
                          <m:ctrlPr>
                            <a:rPr lang="cs-CZ" sz="2400" b="0" i="1" smtClean="0">
                              <a:latin typeface="Cambria Math" panose="02040503050406030204" pitchFamily="18" charset="0"/>
                            </a:rPr>
                          </m:ctrlPr>
                        </m:dPr>
                        <m:e>
                          <m:r>
                            <a:rPr lang="cs-CZ" sz="2400" b="0" i="1" smtClean="0">
                              <a:latin typeface="Cambria Math"/>
                            </a:rPr>
                            <m:t>𝑍</m:t>
                          </m:r>
                        </m:e>
                      </m:d>
                      <m:r>
                        <a:rPr lang="cs-CZ" sz="2400" b="0" i="1" smtClean="0">
                          <a:latin typeface="Cambria Math"/>
                        </a:rPr>
                        <m:t>=0,8500</m:t>
                      </m:r>
                    </m:oMath>
                  </m:oMathPara>
                </a14:m>
                <a:endParaRPr lang="cs-CZ" sz="2400" dirty="0" smtClean="0"/>
              </a:p>
              <a:p>
                <a:pPr marL="0" indent="0">
                  <a:buNone/>
                </a:pPr>
                <a:endParaRPr lang="cs-CZ" sz="2400" dirty="0"/>
              </a:p>
              <a:p>
                <a:pPr marL="0" indent="0">
                  <a:buNone/>
                </a:pPr>
                <a:r>
                  <a:rPr lang="cs-CZ" sz="2400" dirty="0"/>
                  <a:t>Situace </a:t>
                </a:r>
                <a:r>
                  <a:rPr lang="cs-CZ" sz="2400" dirty="0" smtClean="0"/>
                  <a:t>po </a:t>
                </a:r>
                <a:r>
                  <a:rPr lang="cs-CZ" sz="2400" dirty="0"/>
                  <a:t>výpovědi prvního svědka:</a:t>
                </a:r>
              </a:p>
              <a:p>
                <a:pPr marL="0" indent="0">
                  <a:buNone/>
                </a:pPr>
                <a14:m>
                  <m:oMathPara xmlns:m="http://schemas.openxmlformats.org/officeDocument/2006/math">
                    <m:oMathParaPr>
                      <m:jc m:val="centerGroup"/>
                    </m:oMathParaPr>
                    <m:oMath xmlns:m="http://schemas.openxmlformats.org/officeDocument/2006/math">
                      <m:r>
                        <a:rPr lang="cs-CZ" sz="2400" i="1">
                          <a:latin typeface="Cambria Math"/>
                        </a:rPr>
                        <m:t>𝑃</m:t>
                      </m:r>
                      <m:d>
                        <m:dPr>
                          <m:ctrlPr>
                            <a:rPr lang="cs-CZ" sz="2400" i="1">
                              <a:latin typeface="Cambria Math" panose="02040503050406030204" pitchFamily="18" charset="0"/>
                            </a:rPr>
                          </m:ctrlPr>
                        </m:dPr>
                        <m:e>
                          <m:r>
                            <a:rPr lang="cs-CZ" sz="2400" i="1">
                              <a:latin typeface="Cambria Math"/>
                            </a:rPr>
                            <m:t>𝑀</m:t>
                          </m:r>
                          <m:r>
                            <a:rPr lang="cs-CZ" sz="2400" b="0" i="1" smtClean="0">
                              <a:latin typeface="Cambria Math"/>
                            </a:rPr>
                            <m:t>|</m:t>
                          </m:r>
                          <m:sSub>
                            <m:sSubPr>
                              <m:ctrlPr>
                                <a:rPr lang="cs-CZ" sz="2400" b="0" i="1" smtClean="0">
                                  <a:latin typeface="Cambria Math" panose="02040503050406030204" pitchFamily="18" charset="0"/>
                                </a:rPr>
                              </m:ctrlPr>
                            </m:sSubPr>
                            <m:e>
                              <m:r>
                                <a:rPr lang="cs-CZ" sz="2400" b="0" i="1" smtClean="0">
                                  <a:latin typeface="Cambria Math"/>
                                </a:rPr>
                                <m:t>𝑆𝑀</m:t>
                              </m:r>
                            </m:e>
                            <m:sub>
                              <m:r>
                                <a:rPr lang="cs-CZ" sz="2400" b="0" i="1" smtClean="0">
                                  <a:latin typeface="Cambria Math"/>
                                </a:rPr>
                                <m:t>1</m:t>
                              </m:r>
                            </m:sub>
                          </m:sSub>
                        </m:e>
                      </m:d>
                      <m:r>
                        <a:rPr lang="cs-CZ" sz="2400" i="1">
                          <a:latin typeface="Cambria Math"/>
                        </a:rPr>
                        <m:t>=</m:t>
                      </m:r>
                      <m:r>
                        <a:rPr lang="cs-CZ" sz="2400" b="1" i="1">
                          <a:latin typeface="Cambria Math"/>
                        </a:rPr>
                        <m:t>𝟎</m:t>
                      </m:r>
                      <m:r>
                        <a:rPr lang="cs-CZ" sz="2400" b="1" i="1">
                          <a:latin typeface="Cambria Math"/>
                        </a:rPr>
                        <m:t>,</m:t>
                      </m:r>
                      <m:r>
                        <a:rPr lang="cs-CZ" sz="2400" b="1" i="1" smtClean="0">
                          <a:latin typeface="Cambria Math"/>
                        </a:rPr>
                        <m:t>𝟒𝟏𝟑𝟖</m:t>
                      </m:r>
                      <m:r>
                        <a:rPr lang="cs-CZ" sz="2400" i="1">
                          <a:latin typeface="Cambria Math"/>
                        </a:rPr>
                        <m:t>, </m:t>
                      </m:r>
                      <m:r>
                        <a:rPr lang="cs-CZ" sz="2400" i="1">
                          <a:latin typeface="Cambria Math"/>
                        </a:rPr>
                        <m:t>𝑃</m:t>
                      </m:r>
                      <m:d>
                        <m:dPr>
                          <m:ctrlPr>
                            <a:rPr lang="cs-CZ" sz="2400" i="1">
                              <a:latin typeface="Cambria Math" panose="02040503050406030204" pitchFamily="18" charset="0"/>
                            </a:rPr>
                          </m:ctrlPr>
                        </m:dPr>
                        <m:e>
                          <m:r>
                            <a:rPr lang="cs-CZ" sz="2400" i="1">
                              <a:latin typeface="Cambria Math"/>
                            </a:rPr>
                            <m:t>𝑍</m:t>
                          </m:r>
                          <m:r>
                            <a:rPr lang="cs-CZ" sz="2400" b="0" i="1" smtClean="0">
                              <a:latin typeface="Cambria Math"/>
                            </a:rPr>
                            <m:t>|</m:t>
                          </m:r>
                          <m:sSub>
                            <m:sSubPr>
                              <m:ctrlPr>
                                <a:rPr lang="cs-CZ" sz="2400" b="0" i="1" smtClean="0">
                                  <a:latin typeface="Cambria Math" panose="02040503050406030204" pitchFamily="18" charset="0"/>
                                </a:rPr>
                              </m:ctrlPr>
                            </m:sSubPr>
                            <m:e>
                              <m:r>
                                <a:rPr lang="cs-CZ" sz="2400" b="0" i="1" smtClean="0">
                                  <a:latin typeface="Cambria Math"/>
                                </a:rPr>
                                <m:t>𝑆𝑀</m:t>
                              </m:r>
                            </m:e>
                            <m:sub>
                              <m:r>
                                <a:rPr lang="cs-CZ" sz="2400" b="0" i="1" smtClean="0">
                                  <a:latin typeface="Cambria Math"/>
                                </a:rPr>
                                <m:t>1</m:t>
                              </m:r>
                            </m:sub>
                          </m:sSub>
                        </m:e>
                      </m:d>
                      <m:r>
                        <a:rPr lang="cs-CZ" sz="2400" i="1">
                          <a:latin typeface="Cambria Math"/>
                        </a:rPr>
                        <m:t>=0,</m:t>
                      </m:r>
                      <m:r>
                        <a:rPr lang="cs-CZ" sz="2400" b="0" i="1" smtClean="0">
                          <a:latin typeface="Cambria Math"/>
                        </a:rPr>
                        <m:t>5862</m:t>
                      </m:r>
                    </m:oMath>
                  </m:oMathPara>
                </a14:m>
                <a:endParaRPr lang="cs-CZ" sz="2400" dirty="0"/>
              </a:p>
              <a:p>
                <a:pPr marL="0" indent="0">
                  <a:buNone/>
                </a:pPr>
                <a:endParaRPr lang="cs-CZ" sz="2400" dirty="0" smtClean="0"/>
              </a:p>
              <a:p>
                <a:pPr marL="0" indent="0">
                  <a:buNone/>
                </a:pPr>
                <a:r>
                  <a:rPr lang="cs-CZ" sz="2400" dirty="0" smtClean="0"/>
                  <a:t>Situace </a:t>
                </a:r>
                <a:r>
                  <a:rPr lang="cs-CZ" sz="2400" dirty="0"/>
                  <a:t>po výpovědi </a:t>
                </a:r>
                <a:r>
                  <a:rPr lang="cs-CZ" sz="2400" dirty="0" smtClean="0"/>
                  <a:t>druhého </a:t>
                </a:r>
                <a:r>
                  <a:rPr lang="cs-CZ" sz="2400" dirty="0"/>
                  <a:t>svědka:</a:t>
                </a:r>
                <a:endParaRPr lang="cs-CZ" sz="2400" dirty="0" smtClean="0"/>
              </a:p>
              <a:p>
                <a:pPr marL="0" indent="0">
                  <a:buNone/>
                </a:pPr>
                <a14:m>
                  <m:oMathPara xmlns:m="http://schemas.openxmlformats.org/officeDocument/2006/math">
                    <m:oMathParaPr>
                      <m:jc m:val="left"/>
                    </m:oMathParaPr>
                    <m:oMath xmlns:m="http://schemas.openxmlformats.org/officeDocument/2006/math">
                      <m:r>
                        <a:rPr lang="cs-CZ" sz="2400" i="1">
                          <a:latin typeface="Cambria Math"/>
                        </a:rPr>
                        <m:t>𝑃</m:t>
                      </m:r>
                      <m:d>
                        <m:dPr>
                          <m:ctrlPr>
                            <a:rPr lang="cs-CZ" sz="2400" i="1">
                              <a:latin typeface="Cambria Math" panose="02040503050406030204" pitchFamily="18" charset="0"/>
                            </a:rPr>
                          </m:ctrlPr>
                        </m:dPr>
                        <m:e>
                          <m:r>
                            <a:rPr lang="cs-CZ" sz="2400" i="1">
                              <a:latin typeface="Cambria Math"/>
                            </a:rPr>
                            <m:t>𝑀</m:t>
                          </m:r>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1</m:t>
                              </m:r>
                            </m:sub>
                          </m:sSub>
                          <m:r>
                            <a:rPr lang="cs-CZ" sz="2400" b="0" i="1" smtClean="0">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b="0" i="1" smtClean="0">
                                  <a:latin typeface="Cambria Math"/>
                                </a:rPr>
                                <m:t>2</m:t>
                              </m:r>
                            </m:sub>
                          </m:sSub>
                        </m:e>
                      </m:d>
                      <m:r>
                        <a:rPr lang="cs-CZ" sz="2400" i="1">
                          <a:latin typeface="Cambria Math"/>
                        </a:rPr>
                        <m:t>=</m:t>
                      </m:r>
                      <m:r>
                        <a:rPr lang="cs-CZ" sz="2400" b="1" i="1">
                          <a:latin typeface="Cambria Math"/>
                        </a:rPr>
                        <m:t>𝟎</m:t>
                      </m:r>
                      <m:r>
                        <a:rPr lang="cs-CZ" sz="2400" b="1" i="1">
                          <a:latin typeface="Cambria Math"/>
                        </a:rPr>
                        <m:t>,</m:t>
                      </m:r>
                      <m:r>
                        <a:rPr lang="cs-CZ" sz="2400" b="1" i="1" smtClean="0">
                          <a:latin typeface="Cambria Math"/>
                        </a:rPr>
                        <m:t>𝟕𝟑𝟖𝟔</m:t>
                      </m:r>
                      <m:r>
                        <a:rPr lang="cs-CZ" sz="2400" i="1">
                          <a:latin typeface="Cambria Math"/>
                        </a:rPr>
                        <m:t>, </m:t>
                      </m:r>
                      <m:r>
                        <a:rPr lang="cs-CZ" sz="2400" b="0" i="1" smtClean="0">
                          <a:latin typeface="Cambria Math"/>
                        </a:rPr>
                        <m:t> </m:t>
                      </m:r>
                      <m:r>
                        <a:rPr lang="cs-CZ" sz="2400" i="1">
                          <a:latin typeface="Cambria Math"/>
                        </a:rPr>
                        <m:t>𝑃</m:t>
                      </m:r>
                      <m:d>
                        <m:dPr>
                          <m:ctrlPr>
                            <a:rPr lang="cs-CZ" sz="2400" i="1">
                              <a:latin typeface="Cambria Math" panose="02040503050406030204" pitchFamily="18" charset="0"/>
                            </a:rPr>
                          </m:ctrlPr>
                        </m:dPr>
                        <m:e>
                          <m:r>
                            <a:rPr lang="cs-CZ" sz="2400" b="0" i="1" smtClean="0">
                              <a:latin typeface="Cambria Math"/>
                            </a:rPr>
                            <m:t>𝑍</m:t>
                          </m:r>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1</m:t>
                              </m:r>
                            </m:sub>
                          </m:sSub>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2</m:t>
                              </m:r>
                            </m:sub>
                          </m:sSub>
                        </m:e>
                      </m:d>
                      <m:r>
                        <a:rPr lang="cs-CZ" sz="2400" i="1">
                          <a:latin typeface="Cambria Math"/>
                        </a:rPr>
                        <m:t>=</m:t>
                      </m:r>
                      <m:r>
                        <a:rPr lang="cs-CZ" sz="2400" b="0" i="1">
                          <a:latin typeface="Cambria Math"/>
                        </a:rPr>
                        <m:t>0,</m:t>
                      </m:r>
                      <m:r>
                        <a:rPr lang="cs-CZ" sz="2400" b="0" i="1" smtClean="0">
                          <a:latin typeface="Cambria Math"/>
                        </a:rPr>
                        <m:t>2614</m:t>
                      </m:r>
                    </m:oMath>
                  </m:oMathPara>
                </a14:m>
                <a:endParaRPr lang="cs-CZ" sz="2400" dirty="0"/>
              </a:p>
              <a:p>
                <a:pPr marL="0" indent="0">
                  <a:buNone/>
                </a:pPr>
                <a:endParaRPr lang="cs-CZ" sz="2400" dirty="0" smtClean="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764704"/>
                <a:ext cx="8229600" cy="5361459"/>
              </a:xfrm>
              <a:blipFill rotWithShape="1">
                <a:blip r:embed="rId2"/>
                <a:stretch>
                  <a:fillRect l="-1111" t="-909"/>
                </a:stretch>
              </a:blipFill>
            </p:spPr>
            <p:txBody>
              <a:bodyPr/>
              <a:lstStyle/>
              <a:p>
                <a:r>
                  <a:rPr lang="en-US">
                    <a:noFill/>
                  </a:rPr>
                  <a:t> </a:t>
                </a:r>
              </a:p>
            </p:txBody>
          </p:sp>
        </mc:Fallback>
      </mc:AlternateContent>
    </p:spTree>
    <p:extLst>
      <p:ext uri="{BB962C8B-B14F-4D97-AF65-F5344CB8AC3E}">
        <p14:creationId xmlns:p14="http://schemas.microsoft.com/office/powerpoint/2010/main" val="3004959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564904"/>
            <a:ext cx="8229600" cy="504056"/>
          </a:xfrm>
        </p:spPr>
        <p:txBody>
          <a:bodyPr>
            <a:normAutofit/>
          </a:bodyPr>
          <a:lstStyle/>
          <a:p>
            <a:pPr marL="0" indent="0">
              <a:buNone/>
            </a:pPr>
            <a:r>
              <a:rPr lang="cs-CZ" sz="2400" dirty="0" smtClean="0"/>
              <a:t>Záleží na tom, zda svědkové vypovídali postupně nebo současně?</a:t>
            </a:r>
            <a:endParaRPr lang="cs-CZ" sz="2400" dirty="0"/>
          </a:p>
          <a:p>
            <a:pPr marL="0" indent="0">
              <a:buNone/>
            </a:pPr>
            <a:endParaRPr lang="cs-CZ" sz="2400" dirty="0" smtClean="0"/>
          </a:p>
        </p:txBody>
      </p:sp>
    </p:spTree>
    <p:extLst>
      <p:ext uri="{BB962C8B-B14F-4D97-AF65-F5344CB8AC3E}">
        <p14:creationId xmlns:p14="http://schemas.microsoft.com/office/powerpoint/2010/main" val="3691025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558" name="AutoShape 22"/>
          <p:cNvCxnSpPr>
            <a:cxnSpLocks noChangeShapeType="1"/>
            <a:stCxn id="65548" idx="3"/>
            <a:endCxn id="65552" idx="1"/>
          </p:cNvCxnSpPr>
          <p:nvPr/>
        </p:nvCxnSpPr>
        <p:spPr bwMode="auto">
          <a:xfrm>
            <a:off x="2281846" y="3880250"/>
            <a:ext cx="702129" cy="1375221"/>
          </a:xfrm>
          <a:prstGeom prst="straightConnector1">
            <a:avLst/>
          </a:prstGeom>
          <a:noFill/>
          <a:ln w="9525">
            <a:solidFill>
              <a:srgbClr val="000000"/>
            </a:solidFill>
            <a:round/>
            <a:headEnd/>
            <a:tailEnd type="triangle" w="med" len="med"/>
          </a:ln>
        </p:spPr>
      </p:cxnSp>
      <p:grpSp>
        <p:nvGrpSpPr>
          <p:cNvPr id="20" name="Skupina 19"/>
          <p:cNvGrpSpPr/>
          <p:nvPr/>
        </p:nvGrpSpPr>
        <p:grpSpPr>
          <a:xfrm>
            <a:off x="654871" y="1370267"/>
            <a:ext cx="6157347" cy="5373305"/>
            <a:chOff x="142844" y="396804"/>
            <a:chExt cx="6157347" cy="5373305"/>
          </a:xfrm>
        </p:grpSpPr>
        <p:sp>
          <p:nvSpPr>
            <p:cNvPr id="65548" name="Text Box 12"/>
            <p:cNvSpPr txBox="1">
              <a:spLocks noChangeArrowheads="1"/>
            </p:cNvSpPr>
            <p:nvPr/>
          </p:nvSpPr>
          <p:spPr bwMode="auto">
            <a:xfrm>
              <a:off x="142844" y="2616039"/>
              <a:ext cx="1626975" cy="581495"/>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Calibri" pitchFamily="34" charset="0"/>
                  <a:cs typeface="Arial" pitchFamily="34" charset="0"/>
                </a:rPr>
                <a:t>Taxi</a:t>
              </a:r>
              <a:endParaRPr kumimoji="0" lang="cs-C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52" name="Text Box 16"/>
            <p:cNvSpPr txBox="1">
              <a:spLocks noChangeArrowheads="1"/>
            </p:cNvSpPr>
            <p:nvPr/>
          </p:nvSpPr>
          <p:spPr bwMode="auto">
            <a:xfrm>
              <a:off x="2471948" y="3991260"/>
              <a:ext cx="854377" cy="581495"/>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1" u="none" strike="noStrike" cap="none" normalizeH="0" baseline="0" dirty="0" smtClean="0">
                  <a:ln>
                    <a:noFill/>
                  </a:ln>
                  <a:solidFill>
                    <a:schemeClr val="tx1"/>
                  </a:solidFill>
                  <a:effectLst/>
                  <a:latin typeface="Arial" pitchFamily="34" charset="0"/>
                  <a:cs typeface="Arial" pitchFamily="34" charset="0"/>
                </a:rPr>
                <a:t>Z</a:t>
              </a:r>
            </a:p>
          </p:txBody>
        </p:sp>
        <p:cxnSp>
          <p:nvCxnSpPr>
            <p:cNvPr id="65557" name="AutoShape 21"/>
            <p:cNvCxnSpPr>
              <a:cxnSpLocks noChangeShapeType="1"/>
              <a:stCxn id="65548" idx="3"/>
              <a:endCxn id="65562" idx="1"/>
            </p:cNvCxnSpPr>
            <p:nvPr/>
          </p:nvCxnSpPr>
          <p:spPr bwMode="auto">
            <a:xfrm flipV="1">
              <a:off x="1769819" y="1902438"/>
              <a:ext cx="658537" cy="1004349"/>
            </a:xfrm>
            <a:prstGeom prst="straightConnector1">
              <a:avLst/>
            </a:prstGeom>
            <a:noFill/>
            <a:ln w="9525">
              <a:solidFill>
                <a:srgbClr val="000000"/>
              </a:solidFill>
              <a:round/>
              <a:headEnd/>
              <a:tailEnd type="triangle" w="med" len="med"/>
            </a:ln>
          </p:spPr>
        </p:cxnSp>
        <p:sp>
          <p:nvSpPr>
            <p:cNvPr id="65562" name="Text Box 26"/>
            <p:cNvSpPr txBox="1">
              <a:spLocks noChangeArrowheads="1"/>
            </p:cNvSpPr>
            <p:nvPr/>
          </p:nvSpPr>
          <p:spPr bwMode="auto">
            <a:xfrm>
              <a:off x="2428356" y="1611690"/>
              <a:ext cx="854377" cy="581495"/>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Calibri" pitchFamily="34" charset="0"/>
                  <a:cs typeface="Arial" pitchFamily="34" charset="0"/>
                </a:rPr>
                <a:t>M</a:t>
              </a:r>
              <a:endParaRPr kumimoji="0" lang="cs-C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67" name="Text Box 31"/>
            <p:cNvSpPr txBox="1">
              <a:spLocks noChangeArrowheads="1"/>
            </p:cNvSpPr>
            <p:nvPr/>
          </p:nvSpPr>
          <p:spPr bwMode="auto">
            <a:xfrm>
              <a:off x="1237178" y="396804"/>
              <a:ext cx="2808468" cy="5282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Daný stav</a:t>
              </a:r>
            </a:p>
            <a:p>
              <a:pPr marL="0" marR="0" lvl="0" indent="0" algn="ctr" defTabSz="914400" rtl="0" eaLnBrk="1" fontAlgn="base" latinLnBrk="0" hangingPunct="1">
                <a:lnSpc>
                  <a:spcPct val="100000"/>
                </a:lnSpc>
                <a:spcBef>
                  <a:spcPct val="0"/>
                </a:spcBef>
                <a:buClrTx/>
                <a:buSzTx/>
                <a:buFontTx/>
                <a:buNone/>
                <a:tabLst/>
              </a:pPr>
              <a:r>
                <a:rPr lang="cs-CZ" sz="2000" b="1" dirty="0" smtClean="0">
                  <a:latin typeface="Calibri" pitchFamily="34" charset="0"/>
                  <a:cs typeface="Arial" pitchFamily="34" charset="0"/>
                </a:rPr>
                <a:t>(před výpovědi svědků)</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68" name="Text Box 32"/>
            <p:cNvSpPr txBox="1">
              <a:spLocks noChangeArrowheads="1"/>
            </p:cNvSpPr>
            <p:nvPr/>
          </p:nvSpPr>
          <p:spPr bwMode="auto">
            <a:xfrm>
              <a:off x="3748658" y="396804"/>
              <a:ext cx="2551533" cy="7145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Výsledek po výpovědi </a:t>
              </a:r>
            </a:p>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svědků</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ovéPole 17"/>
            <p:cNvSpPr txBox="1"/>
            <p:nvPr/>
          </p:nvSpPr>
          <p:spPr>
            <a:xfrm>
              <a:off x="1475656" y="1980946"/>
              <a:ext cx="789243" cy="461665"/>
            </a:xfrm>
            <a:prstGeom prst="rect">
              <a:avLst/>
            </a:prstGeom>
            <a:noFill/>
          </p:spPr>
          <p:txBody>
            <a:bodyPr wrap="square" rtlCol="0">
              <a:spAutoFit/>
            </a:bodyPr>
            <a:lstStyle/>
            <a:p>
              <a:r>
                <a:rPr lang="cs-CZ" sz="2400" dirty="0" smtClean="0"/>
                <a:t>0,15</a:t>
              </a:r>
              <a:endParaRPr lang="en-US" sz="2400" dirty="0"/>
            </a:p>
          </p:txBody>
        </p:sp>
        <p:sp>
          <p:nvSpPr>
            <p:cNvPr id="64" name="TextovéPole 63"/>
            <p:cNvSpPr txBox="1"/>
            <p:nvPr/>
          </p:nvSpPr>
          <p:spPr>
            <a:xfrm>
              <a:off x="1454503" y="3531718"/>
              <a:ext cx="789243" cy="461665"/>
            </a:xfrm>
            <a:prstGeom prst="rect">
              <a:avLst/>
            </a:prstGeom>
            <a:noFill/>
          </p:spPr>
          <p:txBody>
            <a:bodyPr wrap="square" rtlCol="0">
              <a:spAutoFit/>
            </a:bodyPr>
            <a:lstStyle/>
            <a:p>
              <a:r>
                <a:rPr lang="cs-CZ" sz="2400" dirty="0" smtClean="0"/>
                <a:t>0,85</a:t>
              </a:r>
              <a:endParaRPr lang="en-US" sz="2400" dirty="0"/>
            </a:p>
          </p:txBody>
        </p:sp>
        <p:grpSp>
          <p:nvGrpSpPr>
            <p:cNvPr id="19" name="Skupina 18"/>
            <p:cNvGrpSpPr/>
            <p:nvPr/>
          </p:nvGrpSpPr>
          <p:grpSpPr>
            <a:xfrm>
              <a:off x="3282733" y="1211580"/>
              <a:ext cx="2682742" cy="2175712"/>
              <a:chOff x="3282733" y="1211580"/>
              <a:chExt cx="2682742" cy="2175712"/>
            </a:xfrm>
          </p:grpSpPr>
          <p:grpSp>
            <p:nvGrpSpPr>
              <p:cNvPr id="14" name="Skupina 13"/>
              <p:cNvGrpSpPr/>
              <p:nvPr/>
            </p:nvGrpSpPr>
            <p:grpSpPr>
              <a:xfrm>
                <a:off x="3282733" y="1308597"/>
                <a:ext cx="2682742" cy="2078695"/>
                <a:chOff x="3282733" y="1308597"/>
                <a:chExt cx="2682742" cy="2078695"/>
              </a:xfrm>
            </p:grpSpPr>
            <p:cxnSp>
              <p:nvCxnSpPr>
                <p:cNvPr id="65565" name="AutoShape 29"/>
                <p:cNvCxnSpPr>
                  <a:cxnSpLocks noChangeShapeType="1"/>
                </p:cNvCxnSpPr>
                <p:nvPr/>
              </p:nvCxnSpPr>
              <p:spPr bwMode="auto">
                <a:xfrm flipV="1">
                  <a:off x="3285961" y="1493262"/>
                  <a:ext cx="1218079" cy="403188"/>
                </a:xfrm>
                <a:prstGeom prst="straightConnector1">
                  <a:avLst/>
                </a:prstGeom>
                <a:noFill/>
                <a:ln w="9525">
                  <a:solidFill>
                    <a:srgbClr val="000000"/>
                  </a:solidFill>
                  <a:round/>
                  <a:headEnd/>
                  <a:tailEnd type="triangle" w="med" len="med"/>
                </a:ln>
              </p:spPr>
            </p:cxnSp>
            <p:cxnSp>
              <p:nvCxnSpPr>
                <p:cNvPr id="65566" name="AutoShape 30"/>
                <p:cNvCxnSpPr>
                  <a:cxnSpLocks noChangeShapeType="1"/>
                  <a:stCxn id="65562" idx="3"/>
                  <a:endCxn id="38" idx="1"/>
                </p:cNvCxnSpPr>
                <p:nvPr/>
              </p:nvCxnSpPr>
              <p:spPr bwMode="auto">
                <a:xfrm>
                  <a:off x="3282733" y="1903103"/>
                  <a:ext cx="1292326" cy="155686"/>
                </a:xfrm>
                <a:prstGeom prst="straightConnector1">
                  <a:avLst/>
                </a:prstGeom>
                <a:noFill/>
                <a:ln w="9525">
                  <a:solidFill>
                    <a:srgbClr val="000000"/>
                  </a:solidFill>
                  <a:round/>
                  <a:headEnd/>
                  <a:tailEnd type="triangle" w="med" len="med"/>
                </a:ln>
              </p:spPr>
            </p:cxnSp>
            <mc:AlternateContent xmlns:mc="http://schemas.openxmlformats.org/markup-compatibility/2006" xmlns:a14="http://schemas.microsoft.com/office/drawing/2010/main">
              <mc:Choice Requires="a14">
                <p:sp>
                  <p:nvSpPr>
                    <p:cNvPr id="6" name="TextovéPole 5"/>
                    <p:cNvSpPr txBox="1"/>
                    <p:nvPr/>
                  </p:nvSpPr>
                  <p:spPr>
                    <a:xfrm>
                      <a:off x="4553205" y="1308597"/>
                      <a:ext cx="1387018" cy="369332"/>
                    </a:xfrm>
                    <a:prstGeom prst="rect">
                      <a:avLst/>
                    </a:prstGeom>
                    <a:solidFill>
                      <a:schemeClr val="tx2">
                        <a:lumMod val="20000"/>
                        <a:lumOff val="80000"/>
                      </a:schemeClr>
                    </a:solidFill>
                    <a:ln>
                      <a:solidFill>
                        <a:schemeClr val="accent1"/>
                      </a:solidFill>
                    </a:ln>
                  </p:spPr>
                  <p:txBody>
                    <a:bodyPr wrap="square" rtlCol="0">
                      <a:spAutoFit/>
                    </a:bodyPr>
                    <a:lstStyle/>
                    <a:p>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𝑆𝑀</m:t>
                              </m:r>
                            </m:e>
                            <m:sub>
                              <m:r>
                                <a:rPr lang="cs-CZ" b="0" i="1" smtClean="0">
                                  <a:latin typeface="Cambria Math"/>
                                </a:rPr>
                                <m:t>1</m:t>
                              </m:r>
                            </m:sub>
                          </m:sSub>
                          <m:r>
                            <a:rPr lang="en-US" i="1" smtClean="0">
                              <a:latin typeface="Cambria Math"/>
                              <a:ea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𝑆𝑀</m:t>
                              </m:r>
                            </m:e>
                            <m:sub>
                              <m:r>
                                <a:rPr lang="cs-CZ" b="0" i="1" smtClean="0">
                                  <a:latin typeface="Cambria Math"/>
                                </a:rPr>
                                <m:t>2</m:t>
                              </m:r>
                            </m:sub>
                          </m:sSub>
                        </m:oMath>
                      </a14:m>
                      <a:endParaRPr lang="en-US" dirty="0"/>
                    </a:p>
                  </p:txBody>
                </p:sp>
              </mc:Choice>
              <mc:Fallback xmlns="">
                <p:sp>
                  <p:nvSpPr>
                    <p:cNvPr id="6" name="TextovéPole 5"/>
                    <p:cNvSpPr txBox="1">
                      <a:spLocks noRot="1" noChangeAspect="1" noMove="1" noResize="1" noEditPoints="1" noAdjustHandles="1" noChangeArrowheads="1" noChangeShapeType="1" noTextEdit="1"/>
                    </p:cNvSpPr>
                    <p:nvPr/>
                  </p:nvSpPr>
                  <p:spPr>
                    <a:xfrm>
                      <a:off x="4553205" y="1308597"/>
                      <a:ext cx="1387018" cy="369332"/>
                    </a:xfrm>
                    <a:prstGeom prst="rect">
                      <a:avLst/>
                    </a:prstGeom>
                    <a:blipFill rotWithShape="1">
                      <a:blip r:embed="rId2"/>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ovéPole 37"/>
                    <p:cNvSpPr txBox="1"/>
                    <p:nvPr/>
                  </p:nvSpPr>
                  <p:spPr>
                    <a:xfrm>
                      <a:off x="4574842" y="1873573"/>
                      <a:ext cx="1387018" cy="369332"/>
                    </a:xfrm>
                    <a:prstGeom prst="rect">
                      <a:avLst/>
                    </a:prstGeom>
                    <a:solidFill>
                      <a:srgbClr val="FFFFCC"/>
                    </a:solidFill>
                    <a:ln>
                      <a:solidFill>
                        <a:schemeClr val="accent1"/>
                      </a:solidFill>
                    </a:ln>
                  </p:spPr>
                  <p:txBody>
                    <a:bodyPr wrap="square" rtlCol="0">
                      <a:spAutoFit/>
                    </a:bodyPr>
                    <a:lstStyle/>
                    <a:p>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𝑆𝑀</m:t>
                              </m:r>
                            </m:e>
                            <m:sub>
                              <m:r>
                                <a:rPr lang="cs-CZ" b="0" i="1" smtClean="0">
                                  <a:latin typeface="Cambria Math"/>
                                </a:rPr>
                                <m:t>1</m:t>
                              </m:r>
                            </m:sub>
                          </m:sSub>
                          <m:r>
                            <a:rPr lang="en-US" i="1" smtClean="0">
                              <a:latin typeface="Cambria Math"/>
                              <a:ea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𝑆</m:t>
                              </m:r>
                              <m:r>
                                <a:rPr lang="cs-CZ" b="0" i="1" smtClean="0">
                                  <a:latin typeface="Cambria Math"/>
                                </a:rPr>
                                <m:t>𝑍</m:t>
                              </m:r>
                            </m:e>
                            <m:sub>
                              <m:r>
                                <a:rPr lang="cs-CZ" b="0" i="1" smtClean="0">
                                  <a:latin typeface="Cambria Math"/>
                                </a:rPr>
                                <m:t>2</m:t>
                              </m:r>
                            </m:sub>
                          </m:sSub>
                        </m:oMath>
                      </a14:m>
                      <a:endParaRPr lang="en-US" dirty="0"/>
                    </a:p>
                  </p:txBody>
                </p:sp>
              </mc:Choice>
              <mc:Fallback xmlns="">
                <p:sp>
                  <p:nvSpPr>
                    <p:cNvPr id="38" name="TextovéPole 37"/>
                    <p:cNvSpPr txBox="1">
                      <a:spLocks noRot="1" noChangeAspect="1" noMove="1" noResize="1" noEditPoints="1" noAdjustHandles="1" noChangeArrowheads="1" noChangeShapeType="1" noTextEdit="1"/>
                    </p:cNvSpPr>
                    <p:nvPr/>
                  </p:nvSpPr>
                  <p:spPr>
                    <a:xfrm>
                      <a:off x="4574842" y="1873573"/>
                      <a:ext cx="1387018" cy="369332"/>
                    </a:xfrm>
                    <a:prstGeom prst="rect">
                      <a:avLst/>
                    </a:prstGeom>
                    <a:blipFill rotWithShape="1">
                      <a:blip r:embed="rId3"/>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ovéPole 38"/>
                    <p:cNvSpPr txBox="1"/>
                    <p:nvPr/>
                  </p:nvSpPr>
                  <p:spPr>
                    <a:xfrm>
                      <a:off x="4578457" y="2431373"/>
                      <a:ext cx="1387018" cy="369332"/>
                    </a:xfrm>
                    <a:prstGeom prst="rect">
                      <a:avLst/>
                    </a:prstGeom>
                    <a:solidFill>
                      <a:srgbClr val="FFFFCC"/>
                    </a:solidFill>
                    <a:ln>
                      <a:solidFill>
                        <a:schemeClr val="accent1"/>
                      </a:solidFill>
                    </a:ln>
                  </p:spPr>
                  <p:txBody>
                    <a:bodyPr wrap="square" rtlCol="0">
                      <a:spAutoFit/>
                    </a:bodyPr>
                    <a:lstStyle/>
                    <a:p>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𝑆𝑍</m:t>
                              </m:r>
                            </m:e>
                            <m:sub>
                              <m:r>
                                <a:rPr lang="cs-CZ" b="0" i="1" smtClean="0">
                                  <a:latin typeface="Cambria Math"/>
                                </a:rPr>
                                <m:t>1</m:t>
                              </m:r>
                            </m:sub>
                          </m:sSub>
                          <m:r>
                            <a:rPr lang="en-US" i="1" smtClean="0">
                              <a:latin typeface="Cambria Math"/>
                              <a:ea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𝑆𝑀</m:t>
                              </m:r>
                            </m:e>
                            <m:sub>
                              <m:r>
                                <a:rPr lang="cs-CZ" b="0" i="1" smtClean="0">
                                  <a:latin typeface="Cambria Math"/>
                                </a:rPr>
                                <m:t>2</m:t>
                              </m:r>
                            </m:sub>
                          </m:sSub>
                        </m:oMath>
                      </a14:m>
                      <a:endParaRPr lang="en-US" dirty="0"/>
                    </a:p>
                  </p:txBody>
                </p:sp>
              </mc:Choice>
              <mc:Fallback xmlns="">
                <p:sp>
                  <p:nvSpPr>
                    <p:cNvPr id="39" name="TextovéPole 38"/>
                    <p:cNvSpPr txBox="1">
                      <a:spLocks noRot="1" noChangeAspect="1" noMove="1" noResize="1" noEditPoints="1" noAdjustHandles="1" noChangeArrowheads="1" noChangeShapeType="1" noTextEdit="1"/>
                    </p:cNvSpPr>
                    <p:nvPr/>
                  </p:nvSpPr>
                  <p:spPr>
                    <a:xfrm>
                      <a:off x="4578457" y="2431373"/>
                      <a:ext cx="1387018" cy="369332"/>
                    </a:xfrm>
                    <a:prstGeom prst="rect">
                      <a:avLst/>
                    </a:prstGeom>
                    <a:blipFill rotWithShape="1">
                      <a:blip r:embed="rId4"/>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ovéPole 39"/>
                    <p:cNvSpPr txBox="1"/>
                    <p:nvPr/>
                  </p:nvSpPr>
                  <p:spPr>
                    <a:xfrm>
                      <a:off x="4578457" y="3017960"/>
                      <a:ext cx="1387018" cy="369332"/>
                    </a:xfrm>
                    <a:prstGeom prst="rect">
                      <a:avLst/>
                    </a:prstGeom>
                    <a:solidFill>
                      <a:schemeClr val="accent3"/>
                    </a:solidFill>
                    <a:ln>
                      <a:solidFill>
                        <a:schemeClr val="accent1"/>
                      </a:solidFill>
                    </a:ln>
                  </p:spPr>
                  <p:txBody>
                    <a:bodyPr wrap="square" rtlCol="0">
                      <a:spAutoFit/>
                    </a:bodyPr>
                    <a:lstStyle/>
                    <a:p>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𝑆𝑍</m:t>
                              </m:r>
                            </m:e>
                            <m:sub>
                              <m:r>
                                <a:rPr lang="cs-CZ" b="0" i="1" smtClean="0">
                                  <a:latin typeface="Cambria Math"/>
                                </a:rPr>
                                <m:t>1</m:t>
                              </m:r>
                            </m:sub>
                          </m:sSub>
                          <m:r>
                            <a:rPr lang="en-US" i="1" smtClean="0">
                              <a:latin typeface="Cambria Math"/>
                              <a:ea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𝑆</m:t>
                              </m:r>
                              <m:r>
                                <a:rPr lang="cs-CZ" b="0" i="1" smtClean="0">
                                  <a:latin typeface="Cambria Math"/>
                                </a:rPr>
                                <m:t>𝑍</m:t>
                              </m:r>
                            </m:e>
                            <m:sub>
                              <m:r>
                                <a:rPr lang="cs-CZ" b="0" i="1" smtClean="0">
                                  <a:latin typeface="Cambria Math"/>
                                </a:rPr>
                                <m:t>2</m:t>
                              </m:r>
                            </m:sub>
                          </m:sSub>
                        </m:oMath>
                      </a14:m>
                      <a:endParaRPr lang="en-US" dirty="0"/>
                    </a:p>
                  </p:txBody>
                </p:sp>
              </mc:Choice>
              <mc:Fallback xmlns="">
                <p:sp>
                  <p:nvSpPr>
                    <p:cNvPr id="40" name="TextovéPole 39"/>
                    <p:cNvSpPr txBox="1">
                      <a:spLocks noRot="1" noChangeAspect="1" noMove="1" noResize="1" noEditPoints="1" noAdjustHandles="1" noChangeArrowheads="1" noChangeShapeType="1" noTextEdit="1"/>
                    </p:cNvSpPr>
                    <p:nvPr/>
                  </p:nvSpPr>
                  <p:spPr>
                    <a:xfrm>
                      <a:off x="4578457" y="3017960"/>
                      <a:ext cx="1387018" cy="369332"/>
                    </a:xfrm>
                    <a:prstGeom prst="rect">
                      <a:avLst/>
                    </a:prstGeom>
                    <a:blipFill rotWithShape="1">
                      <a:blip r:embed="rId5"/>
                      <a:stretch>
                        <a:fillRect/>
                      </a:stretch>
                    </a:blipFill>
                    <a:ln>
                      <a:solidFill>
                        <a:schemeClr val="accent1"/>
                      </a:solidFill>
                    </a:ln>
                  </p:spPr>
                  <p:txBody>
                    <a:bodyPr/>
                    <a:lstStyle/>
                    <a:p>
                      <a:r>
                        <a:rPr lang="en-US">
                          <a:noFill/>
                        </a:rPr>
                        <a:t> </a:t>
                      </a:r>
                    </a:p>
                  </p:txBody>
                </p:sp>
              </mc:Fallback>
            </mc:AlternateContent>
            <p:cxnSp>
              <p:nvCxnSpPr>
                <p:cNvPr id="42" name="AutoShape 30"/>
                <p:cNvCxnSpPr>
                  <a:cxnSpLocks noChangeShapeType="1"/>
                  <a:stCxn id="65562" idx="3"/>
                  <a:endCxn id="39" idx="1"/>
                </p:cNvCxnSpPr>
                <p:nvPr/>
              </p:nvCxnSpPr>
              <p:spPr bwMode="auto">
                <a:xfrm>
                  <a:off x="3282733" y="1902438"/>
                  <a:ext cx="1295724" cy="713601"/>
                </a:xfrm>
                <a:prstGeom prst="straightConnector1">
                  <a:avLst/>
                </a:prstGeom>
                <a:noFill/>
                <a:ln w="9525">
                  <a:solidFill>
                    <a:srgbClr val="000000"/>
                  </a:solidFill>
                  <a:round/>
                  <a:headEnd/>
                  <a:tailEnd type="triangle" w="med" len="med"/>
                </a:ln>
              </p:spPr>
            </p:cxnSp>
            <p:cxnSp>
              <p:nvCxnSpPr>
                <p:cNvPr id="44" name="AutoShape 30"/>
                <p:cNvCxnSpPr>
                  <a:cxnSpLocks noChangeShapeType="1"/>
                  <a:stCxn id="65562" idx="3"/>
                  <a:endCxn id="40" idx="1"/>
                </p:cNvCxnSpPr>
                <p:nvPr/>
              </p:nvCxnSpPr>
              <p:spPr bwMode="auto">
                <a:xfrm>
                  <a:off x="3282733" y="1902438"/>
                  <a:ext cx="1295724" cy="1300188"/>
                </a:xfrm>
                <a:prstGeom prst="straightConnector1">
                  <a:avLst/>
                </a:prstGeom>
                <a:noFill/>
                <a:ln w="9525">
                  <a:solidFill>
                    <a:srgbClr val="000000"/>
                  </a:solidFill>
                  <a:round/>
                  <a:headEnd/>
                  <a:tailEnd type="triangle" w="med" len="med"/>
                </a:ln>
              </p:spPr>
            </p:cxnSp>
          </p:grpSp>
          <p:sp>
            <p:nvSpPr>
              <p:cNvPr id="65" name="TextovéPole 64"/>
              <p:cNvSpPr txBox="1"/>
              <p:nvPr/>
            </p:nvSpPr>
            <p:spPr>
              <a:xfrm>
                <a:off x="3849621" y="1211580"/>
                <a:ext cx="789243" cy="400110"/>
              </a:xfrm>
              <a:prstGeom prst="rect">
                <a:avLst/>
              </a:prstGeom>
              <a:noFill/>
            </p:spPr>
            <p:txBody>
              <a:bodyPr wrap="square" rtlCol="0">
                <a:spAutoFit/>
              </a:bodyPr>
              <a:lstStyle/>
              <a:p>
                <a:r>
                  <a:rPr lang="cs-CZ" sz="2000" dirty="0" smtClean="0"/>
                  <a:t>0,64</a:t>
                </a:r>
                <a:endParaRPr lang="en-US" sz="2000" dirty="0"/>
              </a:p>
            </p:txBody>
          </p:sp>
          <p:sp>
            <p:nvSpPr>
              <p:cNvPr id="66" name="TextovéPole 65"/>
              <p:cNvSpPr txBox="1"/>
              <p:nvPr/>
            </p:nvSpPr>
            <p:spPr>
              <a:xfrm>
                <a:off x="3865229" y="1611690"/>
                <a:ext cx="789243" cy="400110"/>
              </a:xfrm>
              <a:prstGeom prst="rect">
                <a:avLst/>
              </a:prstGeom>
              <a:noFill/>
            </p:spPr>
            <p:txBody>
              <a:bodyPr wrap="square" rtlCol="0">
                <a:spAutoFit/>
              </a:bodyPr>
              <a:lstStyle/>
              <a:p>
                <a:r>
                  <a:rPr lang="cs-CZ" sz="2000" dirty="0" smtClean="0"/>
                  <a:t>0,16</a:t>
                </a:r>
                <a:endParaRPr lang="en-US" sz="2000" dirty="0"/>
              </a:p>
            </p:txBody>
          </p:sp>
          <p:sp>
            <p:nvSpPr>
              <p:cNvPr id="67" name="TextovéPole 66"/>
              <p:cNvSpPr txBox="1"/>
              <p:nvPr/>
            </p:nvSpPr>
            <p:spPr>
              <a:xfrm>
                <a:off x="3865229" y="1979069"/>
                <a:ext cx="789243" cy="400110"/>
              </a:xfrm>
              <a:prstGeom prst="rect">
                <a:avLst/>
              </a:prstGeom>
              <a:noFill/>
            </p:spPr>
            <p:txBody>
              <a:bodyPr wrap="square" rtlCol="0">
                <a:spAutoFit/>
              </a:bodyPr>
              <a:lstStyle/>
              <a:p>
                <a:r>
                  <a:rPr lang="cs-CZ" sz="2000" dirty="0" smtClean="0"/>
                  <a:t>0,16</a:t>
                </a:r>
                <a:endParaRPr lang="en-US" sz="2000" dirty="0"/>
              </a:p>
            </p:txBody>
          </p:sp>
          <p:sp>
            <p:nvSpPr>
              <p:cNvPr id="68" name="TextovéPole 67"/>
              <p:cNvSpPr txBox="1"/>
              <p:nvPr/>
            </p:nvSpPr>
            <p:spPr>
              <a:xfrm>
                <a:off x="3714797" y="2842034"/>
                <a:ext cx="789243" cy="400110"/>
              </a:xfrm>
              <a:prstGeom prst="rect">
                <a:avLst/>
              </a:prstGeom>
              <a:noFill/>
            </p:spPr>
            <p:txBody>
              <a:bodyPr wrap="square" rtlCol="0">
                <a:spAutoFit/>
              </a:bodyPr>
              <a:lstStyle/>
              <a:p>
                <a:r>
                  <a:rPr lang="cs-CZ" sz="2000" dirty="0" smtClean="0"/>
                  <a:t>0,04</a:t>
                </a:r>
                <a:endParaRPr lang="en-US" sz="2000" dirty="0"/>
              </a:p>
            </p:txBody>
          </p:sp>
        </p:grpSp>
        <p:grpSp>
          <p:nvGrpSpPr>
            <p:cNvPr id="70" name="Skupina 69"/>
            <p:cNvGrpSpPr/>
            <p:nvPr/>
          </p:nvGrpSpPr>
          <p:grpSpPr>
            <a:xfrm>
              <a:off x="3313101" y="3594397"/>
              <a:ext cx="2682742" cy="2175712"/>
              <a:chOff x="3282733" y="1211580"/>
              <a:chExt cx="2682742" cy="2175712"/>
            </a:xfrm>
          </p:grpSpPr>
          <p:grpSp>
            <p:nvGrpSpPr>
              <p:cNvPr id="71" name="Skupina 70"/>
              <p:cNvGrpSpPr/>
              <p:nvPr/>
            </p:nvGrpSpPr>
            <p:grpSpPr>
              <a:xfrm>
                <a:off x="3282733" y="1308597"/>
                <a:ext cx="2682742" cy="2078695"/>
                <a:chOff x="3282733" y="1308597"/>
                <a:chExt cx="2682742" cy="2078695"/>
              </a:xfrm>
            </p:grpSpPr>
            <p:cxnSp>
              <p:nvCxnSpPr>
                <p:cNvPr id="76" name="AutoShape 29"/>
                <p:cNvCxnSpPr>
                  <a:cxnSpLocks noChangeShapeType="1"/>
                </p:cNvCxnSpPr>
                <p:nvPr/>
              </p:nvCxnSpPr>
              <p:spPr bwMode="auto">
                <a:xfrm flipV="1">
                  <a:off x="3285961" y="1493262"/>
                  <a:ext cx="1218079" cy="403188"/>
                </a:xfrm>
                <a:prstGeom prst="straightConnector1">
                  <a:avLst/>
                </a:prstGeom>
                <a:noFill/>
                <a:ln w="9525">
                  <a:solidFill>
                    <a:srgbClr val="000000"/>
                  </a:solidFill>
                  <a:round/>
                  <a:headEnd/>
                  <a:tailEnd type="triangle" w="med" len="med"/>
                </a:ln>
              </p:spPr>
            </p:cxnSp>
            <p:cxnSp>
              <p:nvCxnSpPr>
                <p:cNvPr id="77" name="AutoShape 30"/>
                <p:cNvCxnSpPr>
                  <a:cxnSpLocks noChangeShapeType="1"/>
                  <a:endCxn id="79" idx="1"/>
                </p:cNvCxnSpPr>
                <p:nvPr/>
              </p:nvCxnSpPr>
              <p:spPr bwMode="auto">
                <a:xfrm>
                  <a:off x="3282733" y="1903103"/>
                  <a:ext cx="1292326" cy="155686"/>
                </a:xfrm>
                <a:prstGeom prst="straightConnector1">
                  <a:avLst/>
                </a:prstGeom>
                <a:noFill/>
                <a:ln w="9525">
                  <a:solidFill>
                    <a:srgbClr val="000000"/>
                  </a:solidFill>
                  <a:round/>
                  <a:headEnd/>
                  <a:tailEnd type="triangle" w="med" len="med"/>
                </a:ln>
              </p:spPr>
            </p:cxnSp>
            <mc:AlternateContent xmlns:mc="http://schemas.openxmlformats.org/markup-compatibility/2006" xmlns:a14="http://schemas.microsoft.com/office/drawing/2010/main">
              <mc:Choice Requires="a14">
                <p:sp>
                  <p:nvSpPr>
                    <p:cNvPr id="78" name="TextovéPole 77"/>
                    <p:cNvSpPr txBox="1"/>
                    <p:nvPr/>
                  </p:nvSpPr>
                  <p:spPr>
                    <a:xfrm>
                      <a:off x="4553205" y="1308597"/>
                      <a:ext cx="1387018" cy="369332"/>
                    </a:xfrm>
                    <a:prstGeom prst="rect">
                      <a:avLst/>
                    </a:prstGeom>
                    <a:solidFill>
                      <a:schemeClr val="tx2">
                        <a:lumMod val="20000"/>
                        <a:lumOff val="80000"/>
                      </a:schemeClr>
                    </a:solidFill>
                    <a:ln>
                      <a:solidFill>
                        <a:schemeClr val="accent1"/>
                      </a:solidFill>
                    </a:ln>
                  </p:spPr>
                  <p:txBody>
                    <a:bodyPr wrap="square" rtlCol="0">
                      <a:spAutoFit/>
                    </a:bodyPr>
                    <a:lstStyle/>
                    <a:p>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𝑆𝑀</m:t>
                              </m:r>
                            </m:e>
                            <m:sub>
                              <m:r>
                                <a:rPr lang="cs-CZ" b="0" i="1" smtClean="0">
                                  <a:latin typeface="Cambria Math"/>
                                </a:rPr>
                                <m:t>1</m:t>
                              </m:r>
                            </m:sub>
                          </m:sSub>
                          <m:r>
                            <a:rPr lang="en-US" i="1" smtClean="0">
                              <a:latin typeface="Cambria Math"/>
                              <a:ea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𝑆𝑀</m:t>
                              </m:r>
                            </m:e>
                            <m:sub>
                              <m:r>
                                <a:rPr lang="cs-CZ" b="0" i="1" smtClean="0">
                                  <a:latin typeface="Cambria Math"/>
                                </a:rPr>
                                <m:t>2</m:t>
                              </m:r>
                            </m:sub>
                          </m:sSub>
                        </m:oMath>
                      </a14:m>
                      <a:endParaRPr lang="en-US" dirty="0"/>
                    </a:p>
                  </p:txBody>
                </p:sp>
              </mc:Choice>
              <mc:Fallback xmlns="">
                <p:sp>
                  <p:nvSpPr>
                    <p:cNvPr id="78" name="TextovéPole 77"/>
                    <p:cNvSpPr txBox="1">
                      <a:spLocks noRot="1" noChangeAspect="1" noMove="1" noResize="1" noEditPoints="1" noAdjustHandles="1" noChangeArrowheads="1" noChangeShapeType="1" noTextEdit="1"/>
                    </p:cNvSpPr>
                    <p:nvPr/>
                  </p:nvSpPr>
                  <p:spPr>
                    <a:xfrm>
                      <a:off x="4553205" y="1308597"/>
                      <a:ext cx="1387018" cy="369332"/>
                    </a:xfrm>
                    <a:prstGeom prst="rect">
                      <a:avLst/>
                    </a:prstGeom>
                    <a:blipFill rotWithShape="1">
                      <a:blip r:embed="rId6"/>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TextovéPole 78"/>
                    <p:cNvSpPr txBox="1"/>
                    <p:nvPr/>
                  </p:nvSpPr>
                  <p:spPr>
                    <a:xfrm>
                      <a:off x="4574842" y="1873573"/>
                      <a:ext cx="1387018" cy="369332"/>
                    </a:xfrm>
                    <a:prstGeom prst="rect">
                      <a:avLst/>
                    </a:prstGeom>
                    <a:solidFill>
                      <a:srgbClr val="FFFFCC"/>
                    </a:solidFill>
                    <a:ln>
                      <a:solidFill>
                        <a:schemeClr val="accent1"/>
                      </a:solidFill>
                    </a:ln>
                  </p:spPr>
                  <p:txBody>
                    <a:bodyPr wrap="square" rtlCol="0">
                      <a:spAutoFit/>
                    </a:bodyPr>
                    <a:lstStyle/>
                    <a:p>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𝑆𝑀</m:t>
                              </m:r>
                            </m:e>
                            <m:sub>
                              <m:r>
                                <a:rPr lang="cs-CZ" b="0" i="1" smtClean="0">
                                  <a:latin typeface="Cambria Math"/>
                                </a:rPr>
                                <m:t>1</m:t>
                              </m:r>
                            </m:sub>
                          </m:sSub>
                          <m:r>
                            <a:rPr lang="en-US" i="1" smtClean="0">
                              <a:latin typeface="Cambria Math"/>
                              <a:ea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𝑆</m:t>
                              </m:r>
                              <m:r>
                                <a:rPr lang="cs-CZ" b="0" i="1" smtClean="0">
                                  <a:latin typeface="Cambria Math"/>
                                </a:rPr>
                                <m:t>𝑍</m:t>
                              </m:r>
                            </m:e>
                            <m:sub>
                              <m:r>
                                <a:rPr lang="cs-CZ" b="0" i="1" smtClean="0">
                                  <a:latin typeface="Cambria Math"/>
                                </a:rPr>
                                <m:t>2</m:t>
                              </m:r>
                            </m:sub>
                          </m:sSub>
                        </m:oMath>
                      </a14:m>
                      <a:endParaRPr lang="en-US" dirty="0"/>
                    </a:p>
                  </p:txBody>
                </p:sp>
              </mc:Choice>
              <mc:Fallback xmlns="">
                <p:sp>
                  <p:nvSpPr>
                    <p:cNvPr id="79" name="TextovéPole 78"/>
                    <p:cNvSpPr txBox="1">
                      <a:spLocks noRot="1" noChangeAspect="1" noMove="1" noResize="1" noEditPoints="1" noAdjustHandles="1" noChangeArrowheads="1" noChangeShapeType="1" noTextEdit="1"/>
                    </p:cNvSpPr>
                    <p:nvPr/>
                  </p:nvSpPr>
                  <p:spPr>
                    <a:xfrm>
                      <a:off x="4574842" y="1873573"/>
                      <a:ext cx="1387018" cy="369332"/>
                    </a:xfrm>
                    <a:prstGeom prst="rect">
                      <a:avLst/>
                    </a:prstGeom>
                    <a:blipFill rotWithShape="1">
                      <a:blip r:embed="rId7"/>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ovéPole 79"/>
                    <p:cNvSpPr txBox="1"/>
                    <p:nvPr/>
                  </p:nvSpPr>
                  <p:spPr>
                    <a:xfrm>
                      <a:off x="4578457" y="2431373"/>
                      <a:ext cx="1387018" cy="369332"/>
                    </a:xfrm>
                    <a:prstGeom prst="rect">
                      <a:avLst/>
                    </a:prstGeom>
                    <a:solidFill>
                      <a:srgbClr val="FFFFCC"/>
                    </a:solidFill>
                    <a:ln>
                      <a:solidFill>
                        <a:schemeClr val="accent1"/>
                      </a:solidFill>
                    </a:ln>
                  </p:spPr>
                  <p:txBody>
                    <a:bodyPr wrap="square" rtlCol="0">
                      <a:spAutoFit/>
                    </a:bodyPr>
                    <a:lstStyle/>
                    <a:p>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𝑆𝑍</m:t>
                              </m:r>
                            </m:e>
                            <m:sub>
                              <m:r>
                                <a:rPr lang="cs-CZ" b="0" i="1" smtClean="0">
                                  <a:latin typeface="Cambria Math"/>
                                </a:rPr>
                                <m:t>1</m:t>
                              </m:r>
                            </m:sub>
                          </m:sSub>
                          <m:r>
                            <a:rPr lang="en-US" i="1" smtClean="0">
                              <a:latin typeface="Cambria Math"/>
                              <a:ea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𝑆𝑀</m:t>
                              </m:r>
                            </m:e>
                            <m:sub>
                              <m:r>
                                <a:rPr lang="cs-CZ" b="0" i="1" smtClean="0">
                                  <a:latin typeface="Cambria Math"/>
                                </a:rPr>
                                <m:t>2</m:t>
                              </m:r>
                            </m:sub>
                          </m:sSub>
                        </m:oMath>
                      </a14:m>
                      <a:endParaRPr lang="en-US" dirty="0"/>
                    </a:p>
                  </p:txBody>
                </p:sp>
              </mc:Choice>
              <mc:Fallback xmlns="">
                <p:sp>
                  <p:nvSpPr>
                    <p:cNvPr id="80" name="TextovéPole 79"/>
                    <p:cNvSpPr txBox="1">
                      <a:spLocks noRot="1" noChangeAspect="1" noMove="1" noResize="1" noEditPoints="1" noAdjustHandles="1" noChangeArrowheads="1" noChangeShapeType="1" noTextEdit="1"/>
                    </p:cNvSpPr>
                    <p:nvPr/>
                  </p:nvSpPr>
                  <p:spPr>
                    <a:xfrm>
                      <a:off x="4578457" y="2431373"/>
                      <a:ext cx="1387018" cy="369332"/>
                    </a:xfrm>
                    <a:prstGeom prst="rect">
                      <a:avLst/>
                    </a:prstGeom>
                    <a:blipFill rotWithShape="1">
                      <a:blip r:embed="rId8"/>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1" name="TextovéPole 80"/>
                    <p:cNvSpPr txBox="1"/>
                    <p:nvPr/>
                  </p:nvSpPr>
                  <p:spPr>
                    <a:xfrm>
                      <a:off x="4578457" y="3017960"/>
                      <a:ext cx="1387018" cy="369332"/>
                    </a:xfrm>
                    <a:prstGeom prst="rect">
                      <a:avLst/>
                    </a:prstGeom>
                    <a:solidFill>
                      <a:schemeClr val="accent3"/>
                    </a:solidFill>
                    <a:ln>
                      <a:solidFill>
                        <a:schemeClr val="accent1"/>
                      </a:solidFill>
                    </a:ln>
                  </p:spPr>
                  <p:txBody>
                    <a:bodyPr wrap="square" rtlCol="0">
                      <a:spAutoFit/>
                    </a:bodyPr>
                    <a:lstStyle/>
                    <a:p>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𝑆𝑍</m:t>
                              </m:r>
                            </m:e>
                            <m:sub>
                              <m:r>
                                <a:rPr lang="cs-CZ" b="0" i="1" smtClean="0">
                                  <a:latin typeface="Cambria Math"/>
                                </a:rPr>
                                <m:t>1</m:t>
                              </m:r>
                            </m:sub>
                          </m:sSub>
                          <m:r>
                            <a:rPr lang="en-US" i="1" smtClean="0">
                              <a:latin typeface="Cambria Math"/>
                              <a:ea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𝑆</m:t>
                              </m:r>
                              <m:r>
                                <a:rPr lang="cs-CZ" b="0" i="1" smtClean="0">
                                  <a:latin typeface="Cambria Math"/>
                                </a:rPr>
                                <m:t>𝑍</m:t>
                              </m:r>
                            </m:e>
                            <m:sub>
                              <m:r>
                                <a:rPr lang="cs-CZ" b="0" i="1" smtClean="0">
                                  <a:latin typeface="Cambria Math"/>
                                </a:rPr>
                                <m:t>2</m:t>
                              </m:r>
                            </m:sub>
                          </m:sSub>
                        </m:oMath>
                      </a14:m>
                      <a:endParaRPr lang="en-US" dirty="0"/>
                    </a:p>
                  </p:txBody>
                </p:sp>
              </mc:Choice>
              <mc:Fallback xmlns="">
                <p:sp>
                  <p:nvSpPr>
                    <p:cNvPr id="81" name="TextovéPole 80"/>
                    <p:cNvSpPr txBox="1">
                      <a:spLocks noRot="1" noChangeAspect="1" noMove="1" noResize="1" noEditPoints="1" noAdjustHandles="1" noChangeArrowheads="1" noChangeShapeType="1" noTextEdit="1"/>
                    </p:cNvSpPr>
                    <p:nvPr/>
                  </p:nvSpPr>
                  <p:spPr>
                    <a:xfrm>
                      <a:off x="4578457" y="3017960"/>
                      <a:ext cx="1387018" cy="369332"/>
                    </a:xfrm>
                    <a:prstGeom prst="rect">
                      <a:avLst/>
                    </a:prstGeom>
                    <a:blipFill rotWithShape="1">
                      <a:blip r:embed="rId9"/>
                      <a:stretch>
                        <a:fillRect/>
                      </a:stretch>
                    </a:blipFill>
                    <a:ln>
                      <a:solidFill>
                        <a:schemeClr val="accent1"/>
                      </a:solidFill>
                    </a:ln>
                  </p:spPr>
                  <p:txBody>
                    <a:bodyPr/>
                    <a:lstStyle/>
                    <a:p>
                      <a:r>
                        <a:rPr lang="en-US">
                          <a:noFill/>
                        </a:rPr>
                        <a:t> </a:t>
                      </a:r>
                    </a:p>
                  </p:txBody>
                </p:sp>
              </mc:Fallback>
            </mc:AlternateContent>
            <p:cxnSp>
              <p:nvCxnSpPr>
                <p:cNvPr id="82" name="AutoShape 30"/>
                <p:cNvCxnSpPr>
                  <a:cxnSpLocks noChangeShapeType="1"/>
                  <a:endCxn id="80" idx="1"/>
                </p:cNvCxnSpPr>
                <p:nvPr/>
              </p:nvCxnSpPr>
              <p:spPr bwMode="auto">
                <a:xfrm>
                  <a:off x="3282733" y="1902438"/>
                  <a:ext cx="1295724" cy="713601"/>
                </a:xfrm>
                <a:prstGeom prst="straightConnector1">
                  <a:avLst/>
                </a:prstGeom>
                <a:noFill/>
                <a:ln w="9525">
                  <a:solidFill>
                    <a:srgbClr val="000000"/>
                  </a:solidFill>
                  <a:round/>
                  <a:headEnd/>
                  <a:tailEnd type="triangle" w="med" len="med"/>
                </a:ln>
              </p:spPr>
            </p:cxnSp>
            <p:cxnSp>
              <p:nvCxnSpPr>
                <p:cNvPr id="83" name="AutoShape 30"/>
                <p:cNvCxnSpPr>
                  <a:cxnSpLocks noChangeShapeType="1"/>
                  <a:endCxn id="81" idx="1"/>
                </p:cNvCxnSpPr>
                <p:nvPr/>
              </p:nvCxnSpPr>
              <p:spPr bwMode="auto">
                <a:xfrm>
                  <a:off x="3282733" y="1902438"/>
                  <a:ext cx="1295724" cy="1300188"/>
                </a:xfrm>
                <a:prstGeom prst="straightConnector1">
                  <a:avLst/>
                </a:prstGeom>
                <a:noFill/>
                <a:ln w="9525">
                  <a:solidFill>
                    <a:srgbClr val="000000"/>
                  </a:solidFill>
                  <a:round/>
                  <a:headEnd/>
                  <a:tailEnd type="triangle" w="med" len="med"/>
                </a:ln>
              </p:spPr>
            </p:cxnSp>
          </p:grpSp>
          <p:sp>
            <p:nvSpPr>
              <p:cNvPr id="72" name="TextovéPole 71"/>
              <p:cNvSpPr txBox="1"/>
              <p:nvPr/>
            </p:nvSpPr>
            <p:spPr>
              <a:xfrm>
                <a:off x="3849621" y="1211580"/>
                <a:ext cx="789243" cy="400110"/>
              </a:xfrm>
              <a:prstGeom prst="rect">
                <a:avLst/>
              </a:prstGeom>
              <a:noFill/>
            </p:spPr>
            <p:txBody>
              <a:bodyPr wrap="square" rtlCol="0">
                <a:spAutoFit/>
              </a:bodyPr>
              <a:lstStyle/>
              <a:p>
                <a:r>
                  <a:rPr lang="cs-CZ" sz="2000" dirty="0" smtClean="0"/>
                  <a:t>0,04</a:t>
                </a:r>
                <a:endParaRPr lang="en-US" sz="2000" dirty="0"/>
              </a:p>
            </p:txBody>
          </p:sp>
          <p:sp>
            <p:nvSpPr>
              <p:cNvPr id="73" name="TextovéPole 72"/>
              <p:cNvSpPr txBox="1"/>
              <p:nvPr/>
            </p:nvSpPr>
            <p:spPr>
              <a:xfrm>
                <a:off x="3865229" y="1611690"/>
                <a:ext cx="789243" cy="400110"/>
              </a:xfrm>
              <a:prstGeom prst="rect">
                <a:avLst/>
              </a:prstGeom>
              <a:noFill/>
            </p:spPr>
            <p:txBody>
              <a:bodyPr wrap="square" rtlCol="0">
                <a:spAutoFit/>
              </a:bodyPr>
              <a:lstStyle/>
              <a:p>
                <a:r>
                  <a:rPr lang="cs-CZ" sz="2000" dirty="0" smtClean="0"/>
                  <a:t>0,16</a:t>
                </a:r>
                <a:endParaRPr lang="en-US" sz="2000" dirty="0"/>
              </a:p>
            </p:txBody>
          </p:sp>
          <p:sp>
            <p:nvSpPr>
              <p:cNvPr id="74" name="TextovéPole 73"/>
              <p:cNvSpPr txBox="1"/>
              <p:nvPr/>
            </p:nvSpPr>
            <p:spPr>
              <a:xfrm>
                <a:off x="3865229" y="1979069"/>
                <a:ext cx="789243" cy="400110"/>
              </a:xfrm>
              <a:prstGeom prst="rect">
                <a:avLst/>
              </a:prstGeom>
              <a:noFill/>
            </p:spPr>
            <p:txBody>
              <a:bodyPr wrap="square" rtlCol="0">
                <a:spAutoFit/>
              </a:bodyPr>
              <a:lstStyle/>
              <a:p>
                <a:r>
                  <a:rPr lang="cs-CZ" sz="2000" dirty="0" smtClean="0"/>
                  <a:t>0,16</a:t>
                </a:r>
                <a:endParaRPr lang="en-US" sz="2000" dirty="0"/>
              </a:p>
            </p:txBody>
          </p:sp>
          <p:sp>
            <p:nvSpPr>
              <p:cNvPr id="75" name="TextovéPole 74"/>
              <p:cNvSpPr txBox="1"/>
              <p:nvPr/>
            </p:nvSpPr>
            <p:spPr>
              <a:xfrm>
                <a:off x="3714797" y="2842034"/>
                <a:ext cx="789243" cy="400110"/>
              </a:xfrm>
              <a:prstGeom prst="rect">
                <a:avLst/>
              </a:prstGeom>
              <a:noFill/>
            </p:spPr>
            <p:txBody>
              <a:bodyPr wrap="square" rtlCol="0">
                <a:spAutoFit/>
              </a:bodyPr>
              <a:lstStyle/>
              <a:p>
                <a:r>
                  <a:rPr lang="cs-CZ" sz="2000" dirty="0" smtClean="0"/>
                  <a:t>0,64</a:t>
                </a:r>
                <a:endParaRPr lang="en-US" sz="2000" dirty="0"/>
              </a:p>
            </p:txBody>
          </p:sp>
        </p:grpSp>
      </p:grpSp>
      <mc:AlternateContent xmlns:mc="http://schemas.openxmlformats.org/markup-compatibility/2006" xmlns:a14="http://schemas.microsoft.com/office/drawing/2010/main">
        <mc:Choice Requires="a14">
          <p:sp>
            <p:nvSpPr>
              <p:cNvPr id="21" name="TextovéPole 20"/>
              <p:cNvSpPr txBox="1"/>
              <p:nvPr/>
            </p:nvSpPr>
            <p:spPr>
              <a:xfrm>
                <a:off x="539552" y="404664"/>
                <a:ext cx="8064896" cy="70923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b="0" i="1" smtClean="0">
                          <a:latin typeface="Cambria Math"/>
                        </a:rPr>
                        <m:t>𝑃</m:t>
                      </m:r>
                      <m:d>
                        <m:dPr>
                          <m:ctrlPr>
                            <a:rPr lang="cs-CZ" b="0" i="1" smtClean="0">
                              <a:latin typeface="Cambria Math" panose="02040503050406030204" pitchFamily="18" charset="0"/>
                            </a:rPr>
                          </m:ctrlPr>
                        </m:dPr>
                        <m:e>
                          <m:r>
                            <a:rPr lang="cs-CZ" b="0" i="1" smtClean="0">
                              <a:latin typeface="Cambria Math"/>
                            </a:rPr>
                            <m:t>𝑀</m:t>
                          </m:r>
                          <m:r>
                            <a:rPr lang="en-US" b="0" i="1" smtClean="0">
                              <a:latin typeface="Cambria Math"/>
                            </a:rPr>
                            <m:t>|</m:t>
                          </m:r>
                          <m:d>
                            <m:dPr>
                              <m:ctrlPr>
                                <a:rPr lang="cs-CZ" b="0" i="1" smtClean="0">
                                  <a:latin typeface="Cambria Math" panose="02040503050406030204" pitchFamily="18" charset="0"/>
                                </a:rPr>
                              </m:ctrlPr>
                            </m:dPr>
                            <m:e>
                              <m:sSub>
                                <m:sSubPr>
                                  <m:ctrlPr>
                                    <a:rPr lang="cs-CZ" b="0" i="1" smtClean="0">
                                      <a:latin typeface="Cambria Math" panose="02040503050406030204" pitchFamily="18" charset="0"/>
                                    </a:rPr>
                                  </m:ctrlPr>
                                </m:sSubPr>
                                <m:e>
                                  <m:r>
                                    <a:rPr lang="cs-CZ" b="0" i="1" smtClean="0">
                                      <a:latin typeface="Cambria Math"/>
                                    </a:rPr>
                                    <m:t>𝑆𝑀</m:t>
                                  </m:r>
                                </m:e>
                                <m:sub>
                                  <m:r>
                                    <a:rPr lang="cs-CZ" b="0" i="1" smtClean="0">
                                      <a:latin typeface="Cambria Math"/>
                                    </a:rPr>
                                    <m:t>1</m:t>
                                  </m:r>
                                </m:sub>
                              </m:sSub>
                              <m:r>
                                <a:rPr lang="cs-CZ" b="0" i="1" smtClean="0">
                                  <a:latin typeface="Cambria Math"/>
                                  <a:ea typeface="Cambria Math"/>
                                </a:rPr>
                                <m:t>∩</m:t>
                              </m:r>
                              <m:sSub>
                                <m:sSubPr>
                                  <m:ctrlPr>
                                    <a:rPr lang="cs-CZ" b="0" i="1" smtClean="0">
                                      <a:latin typeface="Cambria Math" panose="02040503050406030204" pitchFamily="18" charset="0"/>
                                      <a:ea typeface="Cambria Math"/>
                                    </a:rPr>
                                  </m:ctrlPr>
                                </m:sSubPr>
                                <m:e>
                                  <m:r>
                                    <a:rPr lang="cs-CZ" b="0" i="1" smtClean="0">
                                      <a:latin typeface="Cambria Math"/>
                                      <a:ea typeface="Cambria Math"/>
                                    </a:rPr>
                                    <m:t>𝑆𝑀</m:t>
                                  </m:r>
                                </m:e>
                                <m:sub>
                                  <m:r>
                                    <a:rPr lang="cs-CZ" b="0" i="1" smtClean="0">
                                      <a:latin typeface="Cambria Math"/>
                                      <a:ea typeface="Cambria Math"/>
                                    </a:rPr>
                                    <m:t>2</m:t>
                                  </m:r>
                                </m:sub>
                              </m:sSub>
                            </m:e>
                          </m:d>
                        </m:e>
                      </m:d>
                      <m:r>
                        <a:rPr lang="cs-CZ" b="0" i="1" smtClean="0">
                          <a:latin typeface="Cambria Math"/>
                        </a:rPr>
                        <m:t>=</m:t>
                      </m:r>
                      <m:f>
                        <m:fPr>
                          <m:ctrlPr>
                            <a:rPr lang="cs-CZ" b="0" i="1" smtClean="0">
                              <a:latin typeface="Cambria Math" panose="02040503050406030204" pitchFamily="18" charset="0"/>
                            </a:rPr>
                          </m:ctrlPr>
                        </m:fPr>
                        <m:num>
                          <m:r>
                            <a:rPr lang="cs-CZ" i="1">
                              <a:latin typeface="Cambria Math"/>
                            </a:rPr>
                            <m:t>𝑃</m:t>
                          </m:r>
                          <m:d>
                            <m:dPr>
                              <m:ctrlPr>
                                <a:rPr lang="cs-CZ" i="1">
                                  <a:latin typeface="Cambria Math" panose="02040503050406030204" pitchFamily="18" charset="0"/>
                                </a:rPr>
                              </m:ctrlPr>
                            </m:dPr>
                            <m:e>
                              <m:r>
                                <a:rPr lang="cs-CZ" i="1">
                                  <a:latin typeface="Cambria Math"/>
                                </a:rPr>
                                <m:t>𝑀</m:t>
                              </m:r>
                              <m:r>
                                <a:rPr lang="en-US" i="1" smtClean="0">
                                  <a:latin typeface="Cambria Math"/>
                                  <a:ea typeface="Cambria Math"/>
                                </a:rPr>
                                <m:t>∩</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a:rPr>
                                        <m:t>𝑆𝑀</m:t>
                                      </m:r>
                                    </m:e>
                                    <m:sub>
                                      <m:r>
                                        <a:rPr lang="cs-CZ" i="1">
                                          <a:latin typeface="Cambria Math"/>
                                        </a:rPr>
                                        <m:t>1</m:t>
                                      </m:r>
                                    </m:sub>
                                  </m:sSub>
                                  <m:r>
                                    <a:rPr lang="cs-CZ" i="1">
                                      <a:latin typeface="Cambria Math"/>
                                      <a:ea typeface="Cambria Math"/>
                                    </a:rPr>
                                    <m:t>∩</m:t>
                                  </m:r>
                                  <m:sSub>
                                    <m:sSubPr>
                                      <m:ctrlPr>
                                        <a:rPr lang="cs-CZ" i="1">
                                          <a:latin typeface="Cambria Math" panose="02040503050406030204" pitchFamily="18" charset="0"/>
                                          <a:ea typeface="Cambria Math"/>
                                        </a:rPr>
                                      </m:ctrlPr>
                                    </m:sSubPr>
                                    <m:e>
                                      <m:r>
                                        <a:rPr lang="cs-CZ" i="1">
                                          <a:latin typeface="Cambria Math"/>
                                          <a:ea typeface="Cambria Math"/>
                                        </a:rPr>
                                        <m:t>𝑆𝑀</m:t>
                                      </m:r>
                                    </m:e>
                                    <m:sub>
                                      <m:r>
                                        <a:rPr lang="cs-CZ" i="1">
                                          <a:latin typeface="Cambria Math"/>
                                          <a:ea typeface="Cambria Math"/>
                                        </a:rPr>
                                        <m:t>2</m:t>
                                      </m:r>
                                    </m:sub>
                                  </m:sSub>
                                </m:e>
                              </m:d>
                            </m:e>
                          </m:d>
                        </m:num>
                        <m:den>
                          <m:r>
                            <a:rPr lang="cs-CZ" i="1">
                              <a:latin typeface="Cambria Math"/>
                            </a:rPr>
                            <m:t>𝑃</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a:rPr>
                                    <m:t>𝑆𝑀</m:t>
                                  </m:r>
                                </m:e>
                                <m:sub>
                                  <m:r>
                                    <a:rPr lang="cs-CZ" i="1">
                                      <a:latin typeface="Cambria Math"/>
                                    </a:rPr>
                                    <m:t>1</m:t>
                                  </m:r>
                                </m:sub>
                              </m:sSub>
                              <m:r>
                                <a:rPr lang="cs-CZ" i="1">
                                  <a:latin typeface="Cambria Math"/>
                                  <a:ea typeface="Cambria Math"/>
                                </a:rPr>
                                <m:t>∩</m:t>
                              </m:r>
                              <m:sSub>
                                <m:sSubPr>
                                  <m:ctrlPr>
                                    <a:rPr lang="cs-CZ" i="1">
                                      <a:latin typeface="Cambria Math" panose="02040503050406030204" pitchFamily="18" charset="0"/>
                                      <a:ea typeface="Cambria Math"/>
                                    </a:rPr>
                                  </m:ctrlPr>
                                </m:sSubPr>
                                <m:e>
                                  <m:r>
                                    <a:rPr lang="cs-CZ" i="1">
                                      <a:latin typeface="Cambria Math"/>
                                      <a:ea typeface="Cambria Math"/>
                                    </a:rPr>
                                    <m:t>𝑆𝑀</m:t>
                                  </m:r>
                                </m:e>
                                <m:sub>
                                  <m:r>
                                    <a:rPr lang="cs-CZ" i="1">
                                      <a:latin typeface="Cambria Math"/>
                                      <a:ea typeface="Cambria Math"/>
                                    </a:rPr>
                                    <m:t>2</m:t>
                                  </m:r>
                                </m:sub>
                              </m:sSub>
                            </m:e>
                          </m:d>
                        </m:den>
                      </m:f>
                      <m:r>
                        <a:rPr lang="cs-CZ" b="0" i="0" smtClean="0">
                          <a:latin typeface="Cambria Math"/>
                        </a:rPr>
                        <m:t>=</m:t>
                      </m:r>
                      <m:f>
                        <m:fPr>
                          <m:ctrlPr>
                            <a:rPr lang="cs-CZ" b="0" i="1" smtClean="0">
                              <a:latin typeface="Cambria Math" panose="02040503050406030204" pitchFamily="18" charset="0"/>
                            </a:rPr>
                          </m:ctrlPr>
                        </m:fPr>
                        <m:num>
                          <m:r>
                            <a:rPr lang="cs-CZ" b="0" i="1" smtClean="0">
                              <a:latin typeface="Cambria Math"/>
                            </a:rPr>
                            <m:t>0,15</m:t>
                          </m:r>
                          <m:r>
                            <a:rPr lang="cs-CZ" b="0" i="1" smtClean="0">
                              <a:latin typeface="Cambria Math"/>
                              <a:ea typeface="Cambria Math"/>
                            </a:rPr>
                            <m:t>∙0,64</m:t>
                          </m:r>
                        </m:num>
                        <m:den>
                          <m:r>
                            <a:rPr lang="cs-CZ" b="0" i="1" smtClean="0">
                              <a:latin typeface="Cambria Math"/>
                            </a:rPr>
                            <m:t>0,15</m:t>
                          </m:r>
                          <m:r>
                            <a:rPr lang="cs-CZ" b="0" i="1" smtClean="0">
                              <a:latin typeface="Cambria Math"/>
                              <a:ea typeface="Cambria Math"/>
                            </a:rPr>
                            <m:t>∙0,64+0,85∙0,04</m:t>
                          </m:r>
                        </m:den>
                      </m:f>
                      <m:r>
                        <a:rPr lang="cs-CZ" i="1">
                          <a:latin typeface="Cambria Math"/>
                          <a:ea typeface="Cambria Math"/>
                        </a:rPr>
                        <m:t>≅</m:t>
                      </m:r>
                      <m:r>
                        <a:rPr lang="cs-CZ" b="0" i="1" smtClean="0">
                          <a:latin typeface="Cambria Math"/>
                          <a:ea typeface="Cambria Math"/>
                        </a:rPr>
                        <m:t>0,7385</m:t>
                      </m:r>
                    </m:oMath>
                  </m:oMathPara>
                </a14:m>
                <a:endParaRPr lang="en-US" dirty="0"/>
              </a:p>
            </p:txBody>
          </p:sp>
        </mc:Choice>
        <mc:Fallback xmlns="">
          <p:sp>
            <p:nvSpPr>
              <p:cNvPr id="21" name="TextovéPole 20"/>
              <p:cNvSpPr txBox="1">
                <a:spLocks noRot="1" noChangeAspect="1" noMove="1" noResize="1" noEditPoints="1" noAdjustHandles="1" noChangeArrowheads="1" noChangeShapeType="1" noTextEdit="1"/>
              </p:cNvSpPr>
              <p:nvPr/>
            </p:nvSpPr>
            <p:spPr>
              <a:xfrm>
                <a:off x="539552" y="404664"/>
                <a:ext cx="8064896" cy="709233"/>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20673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764704"/>
                <a:ext cx="8229600" cy="5361459"/>
              </a:xfrm>
            </p:spPr>
            <p:txBody>
              <a:bodyPr>
                <a:normAutofit/>
              </a:bodyPr>
              <a:lstStyle/>
              <a:p>
                <a:pPr marL="0" indent="0">
                  <a:buNone/>
                </a:pPr>
                <a:r>
                  <a:rPr lang="cs-CZ" sz="2400" dirty="0" smtClean="0"/>
                  <a:t>Situace před výpovědi prvního svědka:</a:t>
                </a:r>
              </a:p>
              <a:p>
                <a:pPr marL="0" indent="0">
                  <a:buNone/>
                </a:pPr>
                <a14:m>
                  <m:oMathPara xmlns:m="http://schemas.openxmlformats.org/officeDocument/2006/math">
                    <m:oMathParaPr>
                      <m:jc m:val="centerGroup"/>
                    </m:oMathParaPr>
                    <m:oMath xmlns:m="http://schemas.openxmlformats.org/officeDocument/2006/math">
                      <m:r>
                        <a:rPr lang="cs-CZ" sz="2400" b="0" i="1" smtClean="0">
                          <a:latin typeface="Cambria Math"/>
                        </a:rPr>
                        <m:t>𝑃</m:t>
                      </m:r>
                      <m:d>
                        <m:dPr>
                          <m:ctrlPr>
                            <a:rPr lang="cs-CZ" sz="2400" b="0" i="1" smtClean="0">
                              <a:latin typeface="Cambria Math" panose="02040503050406030204" pitchFamily="18" charset="0"/>
                            </a:rPr>
                          </m:ctrlPr>
                        </m:dPr>
                        <m:e>
                          <m:r>
                            <a:rPr lang="cs-CZ" sz="2400" b="0" i="1" smtClean="0">
                              <a:latin typeface="Cambria Math"/>
                            </a:rPr>
                            <m:t>𝑀</m:t>
                          </m:r>
                        </m:e>
                      </m:d>
                      <m:r>
                        <a:rPr lang="cs-CZ" sz="2400" b="0" i="1" smtClean="0">
                          <a:latin typeface="Cambria Math"/>
                        </a:rPr>
                        <m:t>=</m:t>
                      </m:r>
                      <m:r>
                        <a:rPr lang="cs-CZ" sz="2400" b="1" i="1" smtClean="0">
                          <a:latin typeface="Cambria Math"/>
                        </a:rPr>
                        <m:t>𝟎</m:t>
                      </m:r>
                      <m:r>
                        <a:rPr lang="cs-CZ" sz="2400" b="1" i="1" smtClean="0">
                          <a:latin typeface="Cambria Math"/>
                        </a:rPr>
                        <m:t>,</m:t>
                      </m:r>
                      <m:r>
                        <a:rPr lang="cs-CZ" sz="2400" b="1" i="1" smtClean="0">
                          <a:latin typeface="Cambria Math"/>
                        </a:rPr>
                        <m:t>𝟏𝟓𝟎𝟎</m:t>
                      </m:r>
                      <m:r>
                        <a:rPr lang="cs-CZ" sz="2400" b="0" i="1" smtClean="0">
                          <a:latin typeface="Cambria Math"/>
                        </a:rPr>
                        <m:t>, </m:t>
                      </m:r>
                      <m:r>
                        <a:rPr lang="cs-CZ" sz="2400" b="0" i="1" smtClean="0">
                          <a:latin typeface="Cambria Math"/>
                        </a:rPr>
                        <m:t>𝑃</m:t>
                      </m:r>
                      <m:d>
                        <m:dPr>
                          <m:ctrlPr>
                            <a:rPr lang="cs-CZ" sz="2400" b="0" i="1" smtClean="0">
                              <a:latin typeface="Cambria Math" panose="02040503050406030204" pitchFamily="18" charset="0"/>
                            </a:rPr>
                          </m:ctrlPr>
                        </m:dPr>
                        <m:e>
                          <m:r>
                            <a:rPr lang="cs-CZ" sz="2400" b="0" i="1" smtClean="0">
                              <a:latin typeface="Cambria Math"/>
                            </a:rPr>
                            <m:t>𝑍</m:t>
                          </m:r>
                        </m:e>
                      </m:d>
                      <m:r>
                        <a:rPr lang="cs-CZ" sz="2400" b="0" i="1" smtClean="0">
                          <a:latin typeface="Cambria Math"/>
                        </a:rPr>
                        <m:t>=0,8500</m:t>
                      </m:r>
                    </m:oMath>
                  </m:oMathPara>
                </a14:m>
                <a:endParaRPr lang="cs-CZ" sz="2400" dirty="0" smtClean="0"/>
              </a:p>
              <a:p>
                <a:pPr marL="0" indent="0">
                  <a:buNone/>
                </a:pPr>
                <a:endParaRPr lang="cs-CZ" sz="2400" dirty="0"/>
              </a:p>
              <a:p>
                <a:pPr marL="0" indent="0">
                  <a:buNone/>
                </a:pPr>
                <a:r>
                  <a:rPr lang="cs-CZ" sz="2400" dirty="0"/>
                  <a:t>Situace </a:t>
                </a:r>
                <a:r>
                  <a:rPr lang="cs-CZ" sz="2400" dirty="0" smtClean="0"/>
                  <a:t>po </a:t>
                </a:r>
                <a:r>
                  <a:rPr lang="cs-CZ" sz="2400" dirty="0"/>
                  <a:t>výpovědi prvního svědka:</a:t>
                </a:r>
              </a:p>
              <a:p>
                <a:pPr marL="0" indent="0">
                  <a:buNone/>
                </a:pPr>
                <a14:m>
                  <m:oMathPara xmlns:m="http://schemas.openxmlformats.org/officeDocument/2006/math">
                    <m:oMathParaPr>
                      <m:jc m:val="centerGroup"/>
                    </m:oMathParaPr>
                    <m:oMath xmlns:m="http://schemas.openxmlformats.org/officeDocument/2006/math">
                      <m:r>
                        <a:rPr lang="cs-CZ" sz="2400" i="1">
                          <a:latin typeface="Cambria Math"/>
                        </a:rPr>
                        <m:t>𝑃</m:t>
                      </m:r>
                      <m:d>
                        <m:dPr>
                          <m:ctrlPr>
                            <a:rPr lang="cs-CZ" sz="2400" i="1">
                              <a:latin typeface="Cambria Math" panose="02040503050406030204" pitchFamily="18" charset="0"/>
                            </a:rPr>
                          </m:ctrlPr>
                        </m:dPr>
                        <m:e>
                          <m:r>
                            <a:rPr lang="cs-CZ" sz="2400" i="1">
                              <a:latin typeface="Cambria Math"/>
                            </a:rPr>
                            <m:t>𝑀</m:t>
                          </m:r>
                          <m:r>
                            <a:rPr lang="cs-CZ" sz="2400" b="0" i="1" smtClean="0">
                              <a:latin typeface="Cambria Math"/>
                            </a:rPr>
                            <m:t>|</m:t>
                          </m:r>
                          <m:sSub>
                            <m:sSubPr>
                              <m:ctrlPr>
                                <a:rPr lang="cs-CZ" sz="2400" b="0" i="1" smtClean="0">
                                  <a:latin typeface="Cambria Math" panose="02040503050406030204" pitchFamily="18" charset="0"/>
                                </a:rPr>
                              </m:ctrlPr>
                            </m:sSubPr>
                            <m:e>
                              <m:r>
                                <a:rPr lang="cs-CZ" sz="2400" b="0" i="1" smtClean="0">
                                  <a:latin typeface="Cambria Math"/>
                                </a:rPr>
                                <m:t>𝑆𝑀</m:t>
                              </m:r>
                            </m:e>
                            <m:sub>
                              <m:r>
                                <a:rPr lang="cs-CZ" sz="2400" b="0" i="1" smtClean="0">
                                  <a:latin typeface="Cambria Math"/>
                                </a:rPr>
                                <m:t>1</m:t>
                              </m:r>
                            </m:sub>
                          </m:sSub>
                        </m:e>
                      </m:d>
                      <m:r>
                        <a:rPr lang="cs-CZ" sz="2400" i="1">
                          <a:latin typeface="Cambria Math"/>
                        </a:rPr>
                        <m:t>=</m:t>
                      </m:r>
                      <m:r>
                        <a:rPr lang="cs-CZ" sz="2400" b="1" i="1">
                          <a:latin typeface="Cambria Math"/>
                        </a:rPr>
                        <m:t>𝟎</m:t>
                      </m:r>
                      <m:r>
                        <a:rPr lang="cs-CZ" sz="2400" b="1" i="1">
                          <a:latin typeface="Cambria Math"/>
                        </a:rPr>
                        <m:t>,</m:t>
                      </m:r>
                      <m:r>
                        <a:rPr lang="cs-CZ" sz="2400" b="1" i="1" smtClean="0">
                          <a:latin typeface="Cambria Math"/>
                        </a:rPr>
                        <m:t>𝟒𝟏𝟑𝟖</m:t>
                      </m:r>
                      <m:r>
                        <a:rPr lang="cs-CZ" sz="2400" i="1">
                          <a:latin typeface="Cambria Math"/>
                        </a:rPr>
                        <m:t>, </m:t>
                      </m:r>
                      <m:r>
                        <a:rPr lang="cs-CZ" sz="2400" i="1">
                          <a:latin typeface="Cambria Math"/>
                        </a:rPr>
                        <m:t>𝑃</m:t>
                      </m:r>
                      <m:d>
                        <m:dPr>
                          <m:ctrlPr>
                            <a:rPr lang="cs-CZ" sz="2400" i="1">
                              <a:latin typeface="Cambria Math" panose="02040503050406030204" pitchFamily="18" charset="0"/>
                            </a:rPr>
                          </m:ctrlPr>
                        </m:dPr>
                        <m:e>
                          <m:r>
                            <a:rPr lang="cs-CZ" sz="2400" i="1">
                              <a:latin typeface="Cambria Math"/>
                            </a:rPr>
                            <m:t>𝑍</m:t>
                          </m:r>
                          <m:r>
                            <a:rPr lang="cs-CZ" sz="2400" b="0" i="1" smtClean="0">
                              <a:latin typeface="Cambria Math"/>
                            </a:rPr>
                            <m:t>|</m:t>
                          </m:r>
                          <m:sSub>
                            <m:sSubPr>
                              <m:ctrlPr>
                                <a:rPr lang="cs-CZ" sz="2400" b="0" i="1" smtClean="0">
                                  <a:latin typeface="Cambria Math" panose="02040503050406030204" pitchFamily="18" charset="0"/>
                                </a:rPr>
                              </m:ctrlPr>
                            </m:sSubPr>
                            <m:e>
                              <m:r>
                                <a:rPr lang="cs-CZ" sz="2400" b="0" i="1" smtClean="0">
                                  <a:latin typeface="Cambria Math"/>
                                </a:rPr>
                                <m:t>𝑆𝑀</m:t>
                              </m:r>
                            </m:e>
                            <m:sub>
                              <m:r>
                                <a:rPr lang="cs-CZ" sz="2400" b="0" i="1" smtClean="0">
                                  <a:latin typeface="Cambria Math"/>
                                </a:rPr>
                                <m:t>1</m:t>
                              </m:r>
                            </m:sub>
                          </m:sSub>
                        </m:e>
                      </m:d>
                      <m:r>
                        <a:rPr lang="cs-CZ" sz="2400" i="1">
                          <a:latin typeface="Cambria Math"/>
                        </a:rPr>
                        <m:t>=0,</m:t>
                      </m:r>
                      <m:r>
                        <a:rPr lang="cs-CZ" sz="2400" b="0" i="1" smtClean="0">
                          <a:latin typeface="Cambria Math"/>
                        </a:rPr>
                        <m:t>5862</m:t>
                      </m:r>
                    </m:oMath>
                  </m:oMathPara>
                </a14:m>
                <a:endParaRPr lang="cs-CZ" sz="2400" dirty="0"/>
              </a:p>
              <a:p>
                <a:pPr marL="0" indent="0">
                  <a:buNone/>
                </a:pPr>
                <a:endParaRPr lang="cs-CZ" sz="2400" dirty="0" smtClean="0"/>
              </a:p>
              <a:p>
                <a:pPr marL="0" indent="0">
                  <a:buNone/>
                </a:pPr>
                <a:r>
                  <a:rPr lang="cs-CZ" sz="2400" dirty="0" smtClean="0"/>
                  <a:t>Situace </a:t>
                </a:r>
                <a:r>
                  <a:rPr lang="cs-CZ" sz="2400" dirty="0"/>
                  <a:t>po výpovědi </a:t>
                </a:r>
                <a:r>
                  <a:rPr lang="cs-CZ" sz="2400" dirty="0" smtClean="0"/>
                  <a:t>druhého svědka (následně vypovídajícího):</a:t>
                </a:r>
              </a:p>
              <a:p>
                <a:pPr marL="0" indent="0">
                  <a:buNone/>
                </a:pPr>
                <a14:m>
                  <m:oMathPara xmlns:m="http://schemas.openxmlformats.org/officeDocument/2006/math">
                    <m:oMathParaPr>
                      <m:jc m:val="left"/>
                    </m:oMathParaPr>
                    <m:oMath xmlns:m="http://schemas.openxmlformats.org/officeDocument/2006/math">
                      <m:r>
                        <a:rPr lang="cs-CZ" sz="2400" i="1">
                          <a:latin typeface="Cambria Math"/>
                        </a:rPr>
                        <m:t>𝑃</m:t>
                      </m:r>
                      <m:d>
                        <m:dPr>
                          <m:ctrlPr>
                            <a:rPr lang="cs-CZ" sz="2400" i="1">
                              <a:latin typeface="Cambria Math" panose="02040503050406030204" pitchFamily="18" charset="0"/>
                            </a:rPr>
                          </m:ctrlPr>
                        </m:dPr>
                        <m:e>
                          <m:r>
                            <a:rPr lang="cs-CZ" sz="2400" i="1">
                              <a:latin typeface="Cambria Math"/>
                            </a:rPr>
                            <m:t>𝑀</m:t>
                          </m:r>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1</m:t>
                              </m:r>
                            </m:sub>
                          </m:sSub>
                          <m:r>
                            <a:rPr lang="cs-CZ" sz="2400" b="0" i="1" smtClean="0">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b="0" i="1" smtClean="0">
                                  <a:latin typeface="Cambria Math"/>
                                </a:rPr>
                                <m:t>2</m:t>
                              </m:r>
                            </m:sub>
                          </m:sSub>
                        </m:e>
                      </m:d>
                      <m:r>
                        <a:rPr lang="cs-CZ" sz="2400" i="1">
                          <a:latin typeface="Cambria Math"/>
                        </a:rPr>
                        <m:t>=</m:t>
                      </m:r>
                      <m:r>
                        <a:rPr lang="cs-CZ" sz="2400" b="1" i="1">
                          <a:latin typeface="Cambria Math"/>
                        </a:rPr>
                        <m:t>𝟎</m:t>
                      </m:r>
                      <m:r>
                        <a:rPr lang="cs-CZ" sz="2400" b="1" i="1">
                          <a:latin typeface="Cambria Math"/>
                        </a:rPr>
                        <m:t>,</m:t>
                      </m:r>
                      <m:r>
                        <a:rPr lang="cs-CZ" sz="2400" b="1" i="1" smtClean="0">
                          <a:latin typeface="Cambria Math"/>
                        </a:rPr>
                        <m:t>𝟕𝟑𝟖𝟔</m:t>
                      </m:r>
                      <m:r>
                        <a:rPr lang="cs-CZ" sz="2400" i="1">
                          <a:latin typeface="Cambria Math"/>
                        </a:rPr>
                        <m:t>, </m:t>
                      </m:r>
                      <m:r>
                        <a:rPr lang="cs-CZ" sz="2400" b="0" i="1" smtClean="0">
                          <a:latin typeface="Cambria Math"/>
                        </a:rPr>
                        <m:t> </m:t>
                      </m:r>
                      <m:r>
                        <a:rPr lang="cs-CZ" sz="2400" i="1">
                          <a:latin typeface="Cambria Math"/>
                        </a:rPr>
                        <m:t>𝑃</m:t>
                      </m:r>
                      <m:d>
                        <m:dPr>
                          <m:ctrlPr>
                            <a:rPr lang="cs-CZ" sz="2400" i="1">
                              <a:latin typeface="Cambria Math" panose="02040503050406030204" pitchFamily="18" charset="0"/>
                            </a:rPr>
                          </m:ctrlPr>
                        </m:dPr>
                        <m:e>
                          <m:r>
                            <a:rPr lang="cs-CZ" sz="2400" b="0" i="1" smtClean="0">
                              <a:latin typeface="Cambria Math"/>
                            </a:rPr>
                            <m:t>𝑍</m:t>
                          </m:r>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1</m:t>
                              </m:r>
                            </m:sub>
                          </m:sSub>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2</m:t>
                              </m:r>
                            </m:sub>
                          </m:sSub>
                        </m:e>
                      </m:d>
                      <m:r>
                        <a:rPr lang="cs-CZ" sz="2400" i="1">
                          <a:latin typeface="Cambria Math"/>
                        </a:rPr>
                        <m:t>=</m:t>
                      </m:r>
                      <m:r>
                        <a:rPr lang="cs-CZ" sz="2400" b="0" i="1">
                          <a:latin typeface="Cambria Math"/>
                        </a:rPr>
                        <m:t>0,</m:t>
                      </m:r>
                      <m:r>
                        <a:rPr lang="cs-CZ" sz="2400" b="0" i="1" smtClean="0">
                          <a:latin typeface="Cambria Math"/>
                        </a:rPr>
                        <m:t>2614</m:t>
                      </m:r>
                    </m:oMath>
                  </m:oMathPara>
                </a14:m>
                <a:endParaRPr lang="cs-CZ" sz="2400" dirty="0"/>
              </a:p>
              <a:p>
                <a:pPr marL="0" indent="0">
                  <a:buNone/>
                </a:pPr>
                <a:endParaRPr lang="cs-CZ" sz="2400" dirty="0" smtClean="0"/>
              </a:p>
              <a:p>
                <a:pPr marL="0" indent="0">
                  <a:buNone/>
                </a:pPr>
                <a:r>
                  <a:rPr lang="cs-CZ" sz="2400" dirty="0"/>
                  <a:t>Situace po výpovědi </a:t>
                </a:r>
                <a:r>
                  <a:rPr lang="cs-CZ" sz="2400" dirty="0" smtClean="0"/>
                  <a:t>dvou svědků vypovídajících zároveň:</a:t>
                </a:r>
                <a:endParaRPr lang="cs-CZ" sz="2400" dirty="0"/>
              </a:p>
              <a:p>
                <a:pPr marL="0" indent="0">
                  <a:buNone/>
                </a:pPr>
                <a14:m>
                  <m:oMathPara xmlns:m="http://schemas.openxmlformats.org/officeDocument/2006/math">
                    <m:oMathParaPr>
                      <m:jc m:val="left"/>
                    </m:oMathParaPr>
                    <m:oMath xmlns:m="http://schemas.openxmlformats.org/officeDocument/2006/math">
                      <m:r>
                        <a:rPr lang="cs-CZ" sz="2400" i="1">
                          <a:latin typeface="Cambria Math"/>
                        </a:rPr>
                        <m:t>𝑃</m:t>
                      </m:r>
                      <m:d>
                        <m:dPr>
                          <m:ctrlPr>
                            <a:rPr lang="cs-CZ" sz="2400" i="1">
                              <a:latin typeface="Cambria Math" panose="02040503050406030204" pitchFamily="18" charset="0"/>
                            </a:rPr>
                          </m:ctrlPr>
                        </m:dPr>
                        <m:e>
                          <m:r>
                            <a:rPr lang="cs-CZ" sz="2400" i="1">
                              <a:latin typeface="Cambria Math"/>
                            </a:rPr>
                            <m:t>𝑀</m:t>
                          </m:r>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1</m:t>
                              </m:r>
                            </m:sub>
                          </m:sSub>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2</m:t>
                              </m:r>
                            </m:sub>
                          </m:sSub>
                        </m:e>
                      </m:d>
                      <m:r>
                        <a:rPr lang="cs-CZ" sz="2400" i="1">
                          <a:latin typeface="Cambria Math"/>
                        </a:rPr>
                        <m:t>=</m:t>
                      </m:r>
                      <m:r>
                        <a:rPr lang="cs-CZ" sz="2400" b="1" i="1">
                          <a:latin typeface="Cambria Math"/>
                        </a:rPr>
                        <m:t>𝟎</m:t>
                      </m:r>
                      <m:r>
                        <a:rPr lang="cs-CZ" sz="2400" b="1" i="1">
                          <a:latin typeface="Cambria Math"/>
                        </a:rPr>
                        <m:t>,</m:t>
                      </m:r>
                      <m:r>
                        <a:rPr lang="cs-CZ" sz="2400" b="1" i="1">
                          <a:latin typeface="Cambria Math"/>
                        </a:rPr>
                        <m:t>𝟕𝟑𝟖𝟓</m:t>
                      </m:r>
                      <m:r>
                        <a:rPr lang="cs-CZ" sz="2400" i="1">
                          <a:latin typeface="Cambria Math"/>
                        </a:rPr>
                        <m:t>,  </m:t>
                      </m:r>
                      <m:r>
                        <a:rPr lang="cs-CZ" sz="2400" i="1">
                          <a:latin typeface="Cambria Math"/>
                        </a:rPr>
                        <m:t>𝑃</m:t>
                      </m:r>
                      <m:d>
                        <m:dPr>
                          <m:ctrlPr>
                            <a:rPr lang="cs-CZ" sz="2400" i="1">
                              <a:latin typeface="Cambria Math" panose="02040503050406030204" pitchFamily="18" charset="0"/>
                            </a:rPr>
                          </m:ctrlPr>
                        </m:dPr>
                        <m:e>
                          <m:r>
                            <a:rPr lang="cs-CZ" sz="2400" i="1">
                              <a:latin typeface="Cambria Math"/>
                            </a:rPr>
                            <m:t>𝑍</m:t>
                          </m:r>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1</m:t>
                              </m:r>
                            </m:sub>
                          </m:sSub>
                          <m:r>
                            <a:rPr lang="cs-CZ" sz="2400" i="1">
                              <a:latin typeface="Cambria Math"/>
                            </a:rPr>
                            <m:t>,</m:t>
                          </m:r>
                          <m:sSub>
                            <m:sSubPr>
                              <m:ctrlPr>
                                <a:rPr lang="cs-CZ" sz="2400" i="1">
                                  <a:latin typeface="Cambria Math" panose="02040503050406030204" pitchFamily="18" charset="0"/>
                                </a:rPr>
                              </m:ctrlPr>
                            </m:sSubPr>
                            <m:e>
                              <m:r>
                                <a:rPr lang="cs-CZ" sz="2400" i="1">
                                  <a:latin typeface="Cambria Math"/>
                                </a:rPr>
                                <m:t>𝑆𝑀</m:t>
                              </m:r>
                            </m:e>
                            <m:sub>
                              <m:r>
                                <a:rPr lang="cs-CZ" sz="2400" i="1">
                                  <a:latin typeface="Cambria Math"/>
                                </a:rPr>
                                <m:t>2</m:t>
                              </m:r>
                            </m:sub>
                          </m:sSub>
                        </m:e>
                      </m:d>
                      <m:r>
                        <a:rPr lang="cs-CZ" sz="2400" i="1">
                          <a:latin typeface="Cambria Math"/>
                        </a:rPr>
                        <m:t>=0,261</m:t>
                      </m:r>
                      <m:r>
                        <a:rPr lang="cs-CZ" sz="2400" b="0" i="1" smtClean="0">
                          <a:latin typeface="Cambria Math"/>
                        </a:rPr>
                        <m:t>5</m:t>
                      </m:r>
                    </m:oMath>
                  </m:oMathPara>
                </a14:m>
                <a:endParaRPr lang="cs-CZ" sz="2400" dirty="0"/>
              </a:p>
              <a:p>
                <a:pPr marL="0" indent="0">
                  <a:buNone/>
                </a:pPr>
                <a:endParaRPr lang="cs-CZ" sz="2400" dirty="0" smtClean="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764704"/>
                <a:ext cx="8229600" cy="5361459"/>
              </a:xfrm>
              <a:blipFill rotWithShape="1">
                <a:blip r:embed="rId2"/>
                <a:stretch>
                  <a:fillRect l="-1111" t="-909"/>
                </a:stretch>
              </a:blipFill>
            </p:spPr>
            <p:txBody>
              <a:bodyPr/>
              <a:lstStyle/>
              <a:p>
                <a:r>
                  <a:rPr lang="en-US">
                    <a:noFill/>
                  </a:rPr>
                  <a:t> </a:t>
                </a:r>
              </a:p>
            </p:txBody>
          </p:sp>
        </mc:Fallback>
      </mc:AlternateContent>
    </p:spTree>
    <p:extLst>
      <p:ext uri="{BB962C8B-B14F-4D97-AF65-F5344CB8AC3E}">
        <p14:creationId xmlns:p14="http://schemas.microsoft.com/office/powerpoint/2010/main" val="2104287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ulka 3"/>
              <p:cNvGraphicFramePr>
                <a:graphicFrameLocks noGrp="1"/>
              </p:cNvGraphicFramePr>
              <p:nvPr>
                <p:extLst/>
              </p:nvPr>
            </p:nvGraphicFramePr>
            <p:xfrm>
              <a:off x="899592" y="764704"/>
              <a:ext cx="6768752" cy="1752600"/>
            </p:xfrm>
            <a:graphic>
              <a:graphicData uri="http://schemas.openxmlformats.org/drawingml/2006/table">
                <a:tbl>
                  <a:tblPr firstRow="1" firstCol="1" bandRow="1">
                    <a:tableStyleId>{5C22544A-7EE6-4342-B048-85BDC9FD1C3A}</a:tableStyleId>
                  </a:tblPr>
                  <a:tblGrid>
                    <a:gridCol w="6768752"/>
                  </a:tblGrid>
                  <a:tr h="0">
                    <a:tc>
                      <a:txBody>
                        <a:bodyPr/>
                        <a:lstStyle/>
                        <a:p>
                          <a:pPr>
                            <a:lnSpc>
                              <a:spcPct val="115000"/>
                            </a:lnSpc>
                            <a:spcAft>
                              <a:spcPts val="0"/>
                            </a:spcAft>
                          </a:pPr>
                          <a:r>
                            <a:rPr lang="cs-CZ" sz="2000" b="1" dirty="0">
                              <a:solidFill>
                                <a:schemeClr val="tx1"/>
                              </a:solidFill>
                              <a:effectLst/>
                            </a:rPr>
                            <a:t>Označme</a:t>
                          </a:r>
                          <a:r>
                            <a:rPr lang="cs-CZ" sz="2000" b="0" dirty="0">
                              <a:solidFill>
                                <a:schemeClr val="tx1"/>
                              </a:solidFill>
                              <a:effectLst/>
                            </a:rPr>
                            <a:t>:</a:t>
                          </a:r>
                          <a:endParaRPr lang="en-US" sz="2000" b="0" dirty="0">
                            <a:solidFill>
                              <a:schemeClr val="tx1"/>
                            </a:solidFill>
                            <a:effectLst/>
                            <a:latin typeface="Calibri"/>
                            <a:ea typeface="Calibri"/>
                            <a:cs typeface="Times New Roman"/>
                          </a:endParaRPr>
                        </a:p>
                      </a:txBody>
                      <a:tcPr marL="68580" marR="68580" marT="0" marB="0">
                        <a:noFill/>
                      </a:tcPr>
                    </a:tc>
                  </a:tr>
                  <a:tr h="0">
                    <a:tc>
                      <a:txBody>
                        <a:bodyPr/>
                        <a:lstStyle/>
                        <a:p>
                          <a:pPr>
                            <a:lnSpc>
                              <a:spcPct val="115000"/>
                            </a:lnSpc>
                            <a:spcAft>
                              <a:spcPts val="0"/>
                            </a:spcAft>
                          </a:pPr>
                          <a:r>
                            <a:rPr lang="cs-CZ" sz="2000" b="0" dirty="0" smtClean="0">
                              <a:solidFill>
                                <a:schemeClr val="accent3">
                                  <a:lumMod val="50000"/>
                                </a:schemeClr>
                              </a:solidFill>
                              <a:effectLst/>
                            </a:rPr>
                            <a:t>M </a:t>
                          </a:r>
                          <a:r>
                            <a:rPr lang="cs-CZ" sz="2000" b="0" dirty="0">
                              <a:solidFill>
                                <a:schemeClr val="accent3">
                                  <a:lumMod val="50000"/>
                                </a:schemeClr>
                              </a:solidFill>
                              <a:effectLst/>
                            </a:rPr>
                            <a:t>…</a:t>
                          </a:r>
                          <a:r>
                            <a:rPr lang="cs-CZ" sz="2000" b="0" dirty="0">
                              <a:solidFill>
                                <a:schemeClr val="tx1"/>
                              </a:solidFill>
                              <a:effectLst/>
                            </a:rPr>
                            <a:t> </a:t>
                          </a:r>
                          <a:r>
                            <a:rPr lang="cs-CZ" sz="2000" b="0" dirty="0" smtClean="0">
                              <a:solidFill>
                                <a:schemeClr val="tx1"/>
                              </a:solidFill>
                              <a:effectLst/>
                            </a:rPr>
                            <a:t>taxík byl modrý</a:t>
                          </a:r>
                          <a:endParaRPr lang="en-US" sz="2000" b="0" dirty="0">
                            <a:solidFill>
                              <a:schemeClr val="tx1"/>
                            </a:solidFill>
                            <a:effectLst/>
                            <a:latin typeface="Calibri"/>
                            <a:ea typeface="Calibri"/>
                            <a:cs typeface="Times New Roman"/>
                          </a:endParaRPr>
                        </a:p>
                      </a:txBody>
                      <a:tcPr marL="68580" marR="68580" marT="0" marB="0">
                        <a:noFill/>
                      </a:tcPr>
                    </a:tc>
                  </a:tr>
                  <a:tr h="0">
                    <a:tc>
                      <a:txBody>
                        <a:bodyPr/>
                        <a:lstStyle/>
                        <a:p>
                          <a:pPr>
                            <a:lnSpc>
                              <a:spcPct val="115000"/>
                            </a:lnSpc>
                            <a:spcAft>
                              <a:spcPts val="0"/>
                            </a:spcAft>
                          </a:pPr>
                          <a14:m>
                            <m:oMath xmlns:m="http://schemas.openxmlformats.org/officeDocument/2006/math">
                              <m:r>
                                <m:rPr>
                                  <m:sty m:val="p"/>
                                </m:rPr>
                                <a:rPr lang="cs-CZ" sz="2000" b="0" i="0" smtClean="0">
                                  <a:solidFill>
                                    <a:schemeClr val="tx1"/>
                                  </a:solidFill>
                                  <a:effectLst/>
                                  <a:latin typeface="Cambria Math"/>
                                </a:rPr>
                                <m:t>Z</m:t>
                              </m:r>
                            </m:oMath>
                          </a14:m>
                          <a:r>
                            <a:rPr lang="en-US" sz="2000" b="0" dirty="0">
                              <a:solidFill>
                                <a:schemeClr val="tx1"/>
                              </a:solidFill>
                              <a:effectLst/>
                            </a:rPr>
                            <a:t> </a:t>
                          </a:r>
                          <a:r>
                            <a:rPr lang="cs-CZ" sz="2000" b="0" dirty="0">
                              <a:solidFill>
                                <a:schemeClr val="tx1"/>
                              </a:solidFill>
                              <a:effectLst/>
                            </a:rPr>
                            <a:t>… </a:t>
                          </a:r>
                          <a:r>
                            <a:rPr lang="cs-CZ" sz="2000" b="0" dirty="0" smtClean="0">
                              <a:solidFill>
                                <a:schemeClr val="tx1"/>
                              </a:solidFill>
                              <a:effectLst/>
                            </a:rPr>
                            <a:t>taxík byl zelený</a:t>
                          </a:r>
                        </a:p>
                        <a:p>
                          <a:pPr>
                            <a:lnSpc>
                              <a:spcPct val="115000"/>
                            </a:lnSpc>
                            <a:spcAft>
                              <a:spcPts val="0"/>
                            </a:spcAft>
                          </a:pPr>
                          <a14:m>
                            <m:oMath xmlns:m="http://schemas.openxmlformats.org/officeDocument/2006/math">
                              <m:sSub>
                                <m:sSubPr>
                                  <m:ctrlPr>
                                    <a:rPr lang="en-US" sz="2000" b="0" i="1" smtClean="0">
                                      <a:solidFill>
                                        <a:schemeClr val="tx1"/>
                                      </a:solidFill>
                                      <a:effectLst/>
                                      <a:latin typeface="Cambria Math" panose="02040503050406030204" pitchFamily="18" charset="0"/>
                                      <a:cs typeface="Times New Roman"/>
                                    </a:rPr>
                                  </m:ctrlPr>
                                </m:sSubPr>
                                <m:e>
                                  <m:r>
                                    <a:rPr lang="cs-CZ" sz="2000" b="0" i="1" smtClean="0">
                                      <a:solidFill>
                                        <a:schemeClr val="tx1"/>
                                      </a:solidFill>
                                      <a:effectLst/>
                                      <a:latin typeface="Cambria Math"/>
                                      <a:cs typeface="Times New Roman"/>
                                    </a:rPr>
                                    <m:t>𝑆𝑀</m:t>
                                  </m:r>
                                </m:e>
                                <m:sub>
                                  <m:r>
                                    <a:rPr lang="cs-CZ" sz="2000" b="0" i="1" smtClean="0">
                                      <a:solidFill>
                                        <a:schemeClr val="tx1"/>
                                      </a:solidFill>
                                      <a:effectLst/>
                                      <a:latin typeface="Cambria Math"/>
                                      <a:cs typeface="Times New Roman"/>
                                    </a:rPr>
                                    <m:t>1</m:t>
                                  </m:r>
                                </m:sub>
                              </m:sSub>
                              <m:r>
                                <a:rPr lang="cs-CZ" sz="2000" b="0" i="1" smtClean="0">
                                  <a:solidFill>
                                    <a:schemeClr val="tx1"/>
                                  </a:solidFill>
                                  <a:effectLst/>
                                  <a:latin typeface="Cambria Math"/>
                                  <a:cs typeface="Times New Roman"/>
                                </a:rPr>
                                <m:t> (</m:t>
                              </m:r>
                              <m:r>
                                <a:rPr lang="cs-CZ" sz="2000" b="0" i="1" smtClean="0">
                                  <a:solidFill>
                                    <a:schemeClr val="tx1"/>
                                  </a:solidFill>
                                  <a:effectLst/>
                                  <a:latin typeface="Cambria Math"/>
                                  <a:cs typeface="Times New Roman"/>
                                </a:rPr>
                                <m:t>𝑆</m:t>
                              </m:r>
                              <m:sSub>
                                <m:sSubPr>
                                  <m:ctrlPr>
                                    <a:rPr lang="cs-CZ" sz="2000" b="0" i="1" smtClean="0">
                                      <a:solidFill>
                                        <a:schemeClr val="tx1"/>
                                      </a:solidFill>
                                      <a:effectLst/>
                                      <a:latin typeface="Cambria Math" panose="02040503050406030204" pitchFamily="18" charset="0"/>
                                      <a:cs typeface="Times New Roman"/>
                                    </a:rPr>
                                  </m:ctrlPr>
                                </m:sSubPr>
                                <m:e>
                                  <m:r>
                                    <a:rPr lang="cs-CZ" sz="2000" b="0" i="1" smtClean="0">
                                      <a:solidFill>
                                        <a:schemeClr val="tx1"/>
                                      </a:solidFill>
                                      <a:effectLst/>
                                      <a:latin typeface="Cambria Math"/>
                                      <a:cs typeface="Times New Roman"/>
                                    </a:rPr>
                                    <m:t>𝑍</m:t>
                                  </m:r>
                                </m:e>
                                <m:sub>
                                  <m:r>
                                    <a:rPr lang="cs-CZ" sz="2000" b="0" i="1" smtClean="0">
                                      <a:solidFill>
                                        <a:schemeClr val="tx1"/>
                                      </a:solidFill>
                                      <a:effectLst/>
                                      <a:latin typeface="Cambria Math"/>
                                      <a:cs typeface="Times New Roman"/>
                                    </a:rPr>
                                    <m:t>1</m:t>
                                  </m:r>
                                </m:sub>
                              </m:sSub>
                            </m:oMath>
                          </a14:m>
                          <a:r>
                            <a:rPr lang="cs-CZ" sz="2000" b="0" dirty="0" smtClean="0">
                              <a:solidFill>
                                <a:schemeClr val="tx1"/>
                              </a:solidFill>
                              <a:effectLst/>
                              <a:latin typeface="Calibri"/>
                              <a:ea typeface="Calibri"/>
                              <a:cs typeface="Times New Roman"/>
                            </a:rPr>
                            <a:t>) … první svědek viděl modrý (zelený) taxík</a:t>
                          </a:r>
                          <a:endParaRPr lang="en-US" sz="2000" b="0" dirty="0">
                            <a:solidFill>
                              <a:schemeClr val="tx1"/>
                            </a:solidFill>
                            <a:effectLst/>
                            <a:latin typeface="Calibri"/>
                            <a:ea typeface="Calibri"/>
                            <a:cs typeface="Times New Roman"/>
                          </a:endParaRPr>
                        </a:p>
                      </a:txBody>
                      <a:tcPr marL="68580" marR="68580" marT="0" marB="0">
                        <a:noFill/>
                      </a:tcP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sSub>
                                <m:sSubPr>
                                  <m:ctrlPr>
                                    <a:rPr lang="en-US" sz="2000" b="0" i="1" smtClean="0">
                                      <a:solidFill>
                                        <a:schemeClr val="tx1"/>
                                      </a:solidFill>
                                      <a:effectLst/>
                                      <a:latin typeface="Cambria Math" panose="02040503050406030204" pitchFamily="18" charset="0"/>
                                      <a:cs typeface="Times New Roman"/>
                                    </a:rPr>
                                  </m:ctrlPr>
                                </m:sSubPr>
                                <m:e>
                                  <m:r>
                                    <a:rPr lang="cs-CZ" sz="2000" b="0" i="1" smtClean="0">
                                      <a:solidFill>
                                        <a:schemeClr val="tx1"/>
                                      </a:solidFill>
                                      <a:effectLst/>
                                      <a:latin typeface="Cambria Math"/>
                                      <a:cs typeface="Times New Roman"/>
                                    </a:rPr>
                                    <m:t>𝑆𝑀</m:t>
                                  </m:r>
                                </m:e>
                                <m:sub>
                                  <m:r>
                                    <a:rPr lang="cs-CZ" sz="2000" b="0" i="1" smtClean="0">
                                      <a:solidFill>
                                        <a:schemeClr val="tx1"/>
                                      </a:solidFill>
                                      <a:effectLst/>
                                      <a:latin typeface="Cambria Math"/>
                                      <a:cs typeface="Times New Roman"/>
                                    </a:rPr>
                                    <m:t>2</m:t>
                                  </m:r>
                                </m:sub>
                              </m:sSub>
                              <m:r>
                                <a:rPr lang="cs-CZ" sz="2000" b="0" i="1" smtClean="0">
                                  <a:solidFill>
                                    <a:schemeClr val="tx1"/>
                                  </a:solidFill>
                                  <a:effectLst/>
                                  <a:latin typeface="Cambria Math"/>
                                  <a:cs typeface="Times New Roman"/>
                                </a:rPr>
                                <m:t> (</m:t>
                              </m:r>
                              <m:r>
                                <a:rPr lang="cs-CZ" sz="2000" b="0" i="1" smtClean="0">
                                  <a:solidFill>
                                    <a:schemeClr val="tx1"/>
                                  </a:solidFill>
                                  <a:effectLst/>
                                  <a:latin typeface="Cambria Math"/>
                                  <a:cs typeface="Times New Roman"/>
                                </a:rPr>
                                <m:t>𝑆</m:t>
                              </m:r>
                              <m:sSub>
                                <m:sSubPr>
                                  <m:ctrlPr>
                                    <a:rPr lang="cs-CZ" sz="2000" b="0" i="1" smtClean="0">
                                      <a:solidFill>
                                        <a:schemeClr val="tx1"/>
                                      </a:solidFill>
                                      <a:effectLst/>
                                      <a:latin typeface="Cambria Math" panose="02040503050406030204" pitchFamily="18" charset="0"/>
                                      <a:cs typeface="Times New Roman"/>
                                    </a:rPr>
                                  </m:ctrlPr>
                                </m:sSubPr>
                                <m:e>
                                  <m:r>
                                    <a:rPr lang="cs-CZ" sz="2000" b="0" i="1" smtClean="0">
                                      <a:solidFill>
                                        <a:schemeClr val="tx1"/>
                                      </a:solidFill>
                                      <a:effectLst/>
                                      <a:latin typeface="Cambria Math"/>
                                      <a:cs typeface="Times New Roman"/>
                                    </a:rPr>
                                    <m:t>𝑍</m:t>
                                  </m:r>
                                </m:e>
                                <m:sub>
                                  <m:r>
                                    <a:rPr lang="cs-CZ" sz="2000" b="0" i="1" smtClean="0">
                                      <a:solidFill>
                                        <a:schemeClr val="tx1"/>
                                      </a:solidFill>
                                      <a:effectLst/>
                                      <a:latin typeface="Cambria Math"/>
                                      <a:cs typeface="Times New Roman"/>
                                    </a:rPr>
                                    <m:t>2</m:t>
                                  </m:r>
                                </m:sub>
                              </m:sSub>
                              <m:r>
                                <a:rPr lang="cs-CZ" sz="2000" b="0" i="1" smtClean="0">
                                  <a:solidFill>
                                    <a:schemeClr val="tx1"/>
                                  </a:solidFill>
                                  <a:effectLst/>
                                  <a:latin typeface="Cambria Math"/>
                                  <a:cs typeface="Times New Roman"/>
                                </a:rPr>
                                <m:t>)</m:t>
                              </m:r>
                            </m:oMath>
                          </a14:m>
                          <a:r>
                            <a:rPr lang="cs-CZ" sz="2000" b="0" dirty="0" smtClean="0">
                              <a:solidFill>
                                <a:schemeClr val="tx1"/>
                              </a:solidFill>
                              <a:effectLst/>
                              <a:latin typeface="+mn-lt"/>
                              <a:ea typeface="Calibri"/>
                              <a:cs typeface="Times New Roman"/>
                            </a:rPr>
                            <a:t> … druhý svědek viděl modrý (zelený) taxík</a:t>
                          </a:r>
                          <a:endParaRPr lang="en-US" sz="2000" b="0" dirty="0">
                            <a:solidFill>
                              <a:schemeClr val="tx1"/>
                            </a:solidFill>
                            <a:effectLst/>
                            <a:latin typeface="+mn-lt"/>
                            <a:ea typeface="Calibri"/>
                            <a:cs typeface="Times New Roman"/>
                          </a:endParaRPr>
                        </a:p>
                      </a:txBody>
                      <a:tcPr marL="68580" marR="68580" marT="0" marB="0">
                        <a:noFill/>
                      </a:tcPr>
                    </a:tc>
                  </a:tr>
                </a:tbl>
              </a:graphicData>
            </a:graphic>
          </p:graphicFrame>
        </mc:Choice>
        <mc:Fallback xmlns="">
          <p:graphicFrame>
            <p:nvGraphicFramePr>
              <p:cNvPr id="4" name="Tabulka 3"/>
              <p:cNvGraphicFramePr>
                <a:graphicFrameLocks noGrp="1"/>
              </p:cNvGraphicFramePr>
              <p:nvPr>
                <p:extLst>
                  <p:ext uri="{D42A27DB-BD31-4B8C-83A1-F6EECF244321}">
                    <p14:modId xmlns:p14="http://schemas.microsoft.com/office/powerpoint/2010/main" val="3286746413"/>
                  </p:ext>
                </p:extLst>
              </p:nvPr>
            </p:nvGraphicFramePr>
            <p:xfrm>
              <a:off x="899592" y="764704"/>
              <a:ext cx="6768752" cy="1689354"/>
            </p:xfrm>
            <a:graphic>
              <a:graphicData uri="http://schemas.openxmlformats.org/drawingml/2006/table">
                <a:tbl>
                  <a:tblPr firstRow="1" firstCol="1" bandRow="1">
                    <a:tableStyleId>{5C22544A-7EE6-4342-B048-85BDC9FD1C3A}</a:tableStyleId>
                  </a:tblPr>
                  <a:tblGrid>
                    <a:gridCol w="6768752"/>
                  </a:tblGrid>
                  <a:tr h="329946">
                    <a:tc>
                      <a:txBody>
                        <a:bodyPr/>
                        <a:lstStyle/>
                        <a:p>
                          <a:pPr>
                            <a:lnSpc>
                              <a:spcPct val="115000"/>
                            </a:lnSpc>
                            <a:spcAft>
                              <a:spcPts val="0"/>
                            </a:spcAft>
                          </a:pPr>
                          <a:r>
                            <a:rPr lang="cs-CZ" sz="2000" b="1" dirty="0">
                              <a:solidFill>
                                <a:schemeClr val="tx1"/>
                              </a:solidFill>
                              <a:effectLst/>
                            </a:rPr>
                            <a:t>Označme</a:t>
                          </a:r>
                          <a:r>
                            <a:rPr lang="cs-CZ" sz="2000" b="0" dirty="0">
                              <a:solidFill>
                                <a:schemeClr val="tx1"/>
                              </a:solidFill>
                              <a:effectLst/>
                            </a:rPr>
                            <a:t>:</a:t>
                          </a:r>
                          <a:endParaRPr lang="en-US" sz="2000" b="0" dirty="0">
                            <a:solidFill>
                              <a:schemeClr val="tx1"/>
                            </a:solidFill>
                            <a:effectLst/>
                            <a:latin typeface="Calibri"/>
                            <a:ea typeface="Calibri"/>
                            <a:cs typeface="Times New Roman"/>
                          </a:endParaRPr>
                        </a:p>
                      </a:txBody>
                      <a:tcPr marL="68580" marR="68580" marT="0" marB="0">
                        <a:noFill/>
                      </a:tcPr>
                    </a:tc>
                  </a:tr>
                  <a:tr h="350520">
                    <a:tc>
                      <a:txBody>
                        <a:bodyPr/>
                        <a:lstStyle/>
                        <a:p>
                          <a:pPr>
                            <a:lnSpc>
                              <a:spcPct val="115000"/>
                            </a:lnSpc>
                            <a:spcAft>
                              <a:spcPts val="0"/>
                            </a:spcAft>
                          </a:pPr>
                          <a:r>
                            <a:rPr lang="cs-CZ" sz="2000" b="0" dirty="0" smtClean="0">
                              <a:solidFill>
                                <a:schemeClr val="accent3">
                                  <a:lumMod val="50000"/>
                                </a:schemeClr>
                              </a:solidFill>
                              <a:effectLst/>
                            </a:rPr>
                            <a:t>M </a:t>
                          </a:r>
                          <a:r>
                            <a:rPr lang="cs-CZ" sz="2000" b="0" dirty="0">
                              <a:solidFill>
                                <a:schemeClr val="accent3">
                                  <a:lumMod val="50000"/>
                                </a:schemeClr>
                              </a:solidFill>
                              <a:effectLst/>
                            </a:rPr>
                            <a:t>…</a:t>
                          </a:r>
                          <a:r>
                            <a:rPr lang="cs-CZ" sz="2000" b="0" dirty="0">
                              <a:solidFill>
                                <a:schemeClr val="tx1"/>
                              </a:solidFill>
                              <a:effectLst/>
                            </a:rPr>
                            <a:t> </a:t>
                          </a:r>
                          <a:r>
                            <a:rPr lang="cs-CZ" sz="2000" b="0" dirty="0" smtClean="0">
                              <a:solidFill>
                                <a:schemeClr val="tx1"/>
                              </a:solidFill>
                              <a:effectLst/>
                            </a:rPr>
                            <a:t>taxík byl modrý</a:t>
                          </a:r>
                          <a:endParaRPr lang="en-US" sz="2000" b="0" dirty="0">
                            <a:solidFill>
                              <a:schemeClr val="tx1"/>
                            </a:solidFill>
                            <a:effectLst/>
                            <a:latin typeface="Calibri"/>
                            <a:ea typeface="Calibri"/>
                            <a:cs typeface="Times New Roman"/>
                          </a:endParaRPr>
                        </a:p>
                      </a:txBody>
                      <a:tcPr marL="68580" marR="68580" marT="0" marB="0">
                        <a:noFill/>
                      </a:tcPr>
                    </a:tc>
                  </a:tr>
                  <a:tr h="679704">
                    <a:tc>
                      <a:txBody>
                        <a:bodyPr/>
                        <a:lstStyle/>
                        <a:p>
                          <a:endParaRPr lang="en-US"/>
                        </a:p>
                      </a:txBody>
                      <a:tcPr marL="68580" marR="68580" marT="0" marB="0">
                        <a:blipFill rotWithShape="1">
                          <a:blip r:embed="rId2"/>
                          <a:stretch>
                            <a:fillRect l="-90" t="-107143" b="-70536"/>
                          </a:stretch>
                        </a:blipFill>
                      </a:tcPr>
                    </a:tc>
                  </a:tr>
                  <a:tr h="329184">
                    <a:tc>
                      <a:txBody>
                        <a:bodyPr/>
                        <a:lstStyle/>
                        <a:p>
                          <a:endParaRPr lang="en-US"/>
                        </a:p>
                      </a:txBody>
                      <a:tcPr marL="68580" marR="68580" marT="0" marB="0">
                        <a:blipFill rotWithShape="1">
                          <a:blip r:embed="rId2"/>
                          <a:stretch>
                            <a:fillRect l="-90" t="-429630" b="-46296"/>
                          </a:stretch>
                        </a:blipFill>
                      </a:tcPr>
                    </a:tc>
                  </a:tr>
                </a:tbl>
              </a:graphicData>
            </a:graphic>
          </p:graphicFrame>
        </mc:Fallback>
      </mc:AlternateContent>
    </p:spTree>
    <p:extLst>
      <p:ext uri="{BB962C8B-B14F-4D97-AF65-F5344CB8AC3E}">
        <p14:creationId xmlns:p14="http://schemas.microsoft.com/office/powerpoint/2010/main" val="876026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714480" y="2500306"/>
            <a:ext cx="6143668" cy="242889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1714480" y="4929198"/>
            <a:ext cx="6143668" cy="121444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3492" name="Picture 4" descr="Soubor:Male.svg">
            <a:hlinkClick r:id="rId3"/>
          </p:cNvPr>
          <p:cNvPicPr>
            <a:picLocks noChangeAspect="1" noChangeArrowheads="1"/>
          </p:cNvPicPr>
          <p:nvPr/>
        </p:nvPicPr>
        <p:blipFill>
          <a:blip r:embed="rId4" cstate="print"/>
          <a:srcRect/>
          <a:stretch>
            <a:fillRect/>
          </a:stretch>
        </p:blipFill>
        <p:spPr bwMode="auto">
          <a:xfrm>
            <a:off x="4357686" y="3286124"/>
            <a:ext cx="1000132" cy="1000133"/>
          </a:xfrm>
          <a:prstGeom prst="rect">
            <a:avLst/>
          </a:prstGeom>
          <a:noFill/>
        </p:spPr>
      </p:pic>
      <p:sp>
        <p:nvSpPr>
          <p:cNvPr id="10" name="Obdélník 9"/>
          <p:cNvSpPr/>
          <p:nvPr/>
        </p:nvSpPr>
        <p:spPr>
          <a:xfrm>
            <a:off x="1714480" y="4929198"/>
            <a:ext cx="5000660" cy="121444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6715140" y="4929198"/>
            <a:ext cx="1143008" cy="121444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bdélník 15"/>
          <p:cNvSpPr/>
          <p:nvPr/>
        </p:nvSpPr>
        <p:spPr>
          <a:xfrm>
            <a:off x="1714480" y="2500306"/>
            <a:ext cx="1143008" cy="242889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bdélník 16"/>
          <p:cNvSpPr/>
          <p:nvPr/>
        </p:nvSpPr>
        <p:spPr>
          <a:xfrm>
            <a:off x="2857488" y="2500306"/>
            <a:ext cx="5000660" cy="242889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20" name="Objekt 19"/>
          <p:cNvGraphicFramePr>
            <a:graphicFrameLocks noChangeAspect="1"/>
          </p:cNvGraphicFramePr>
          <p:nvPr>
            <p:extLst/>
          </p:nvPr>
        </p:nvGraphicFramePr>
        <p:xfrm>
          <a:off x="285750" y="428625"/>
          <a:ext cx="8596313" cy="485775"/>
        </p:xfrm>
        <a:graphic>
          <a:graphicData uri="http://schemas.openxmlformats.org/presentationml/2006/ole">
            <mc:AlternateContent xmlns:mc="http://schemas.openxmlformats.org/markup-compatibility/2006">
              <mc:Choice xmlns:v="urn:schemas-microsoft-com:vml" Requires="v">
                <p:oleObj spid="_x0000_s288770" name="Rovnice" r:id="rId5" imgW="4609800" imgH="253800" progId="Equation.3">
                  <p:embed/>
                </p:oleObj>
              </mc:Choice>
              <mc:Fallback>
                <p:oleObj name="Rovnice" r:id="rId5" imgW="4609800" imgH="253800" progId="Equation.3">
                  <p:embed/>
                  <p:pic>
                    <p:nvPicPr>
                      <p:cNvPr id="0" name=""/>
                      <p:cNvPicPr>
                        <a:picLocks noChangeAspect="1" noChangeArrowheads="1"/>
                      </p:cNvPicPr>
                      <p:nvPr/>
                    </p:nvPicPr>
                    <p:blipFill>
                      <a:blip r:embed="rId6"/>
                      <a:srcRect/>
                      <a:stretch>
                        <a:fillRect/>
                      </a:stretch>
                    </p:blipFill>
                    <p:spPr bwMode="auto">
                      <a:xfrm>
                        <a:off x="285750" y="428625"/>
                        <a:ext cx="8596313"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6" name="Object 4"/>
          <p:cNvGraphicFramePr>
            <a:graphicFrameLocks noChangeAspect="1"/>
          </p:cNvGraphicFramePr>
          <p:nvPr>
            <p:extLst/>
          </p:nvPr>
        </p:nvGraphicFramePr>
        <p:xfrm>
          <a:off x="3157538" y="6175375"/>
          <a:ext cx="2041525" cy="368300"/>
        </p:xfrm>
        <a:graphic>
          <a:graphicData uri="http://schemas.openxmlformats.org/presentationml/2006/ole">
            <mc:AlternateContent xmlns:mc="http://schemas.openxmlformats.org/markup-compatibility/2006">
              <mc:Choice xmlns:v="urn:schemas-microsoft-com:vml" Requires="v">
                <p:oleObj spid="_x0000_s288771" name="Rovnice" r:id="rId7" imgW="1155600" imgH="215640" progId="Equation.3">
                  <p:embed/>
                </p:oleObj>
              </mc:Choice>
              <mc:Fallback>
                <p:oleObj name="Rovnice" r:id="rId7" imgW="1155600" imgH="215640" progId="Equation.3">
                  <p:embed/>
                  <p:pic>
                    <p:nvPicPr>
                      <p:cNvPr id="0" name=""/>
                      <p:cNvPicPr>
                        <a:picLocks noChangeAspect="1" noChangeArrowheads="1"/>
                      </p:cNvPicPr>
                      <p:nvPr/>
                    </p:nvPicPr>
                    <p:blipFill>
                      <a:blip r:embed="rId8"/>
                      <a:srcRect/>
                      <a:stretch>
                        <a:fillRect/>
                      </a:stretch>
                    </p:blipFill>
                    <p:spPr bwMode="auto">
                      <a:xfrm>
                        <a:off x="3157538" y="6175375"/>
                        <a:ext cx="20415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7" name="Object 5"/>
          <p:cNvGraphicFramePr>
            <a:graphicFrameLocks noChangeAspect="1"/>
          </p:cNvGraphicFramePr>
          <p:nvPr>
            <p:extLst/>
          </p:nvPr>
        </p:nvGraphicFramePr>
        <p:xfrm>
          <a:off x="6269038" y="6143625"/>
          <a:ext cx="1833562" cy="431800"/>
        </p:xfrm>
        <a:graphic>
          <a:graphicData uri="http://schemas.openxmlformats.org/presentationml/2006/ole">
            <mc:AlternateContent xmlns:mc="http://schemas.openxmlformats.org/markup-compatibility/2006">
              <mc:Choice xmlns:v="urn:schemas-microsoft-com:vml" Requires="v">
                <p:oleObj spid="_x0000_s288772" name="Rovnice" r:id="rId9" imgW="1041120" imgH="253800" progId="Equation.3">
                  <p:embed/>
                </p:oleObj>
              </mc:Choice>
              <mc:Fallback>
                <p:oleObj name="Rovnice" r:id="rId9" imgW="1041120" imgH="253800" progId="Equation.3">
                  <p:embed/>
                  <p:pic>
                    <p:nvPicPr>
                      <p:cNvPr id="0" name=""/>
                      <p:cNvPicPr>
                        <a:picLocks noChangeAspect="1" noChangeArrowheads="1"/>
                      </p:cNvPicPr>
                      <p:nvPr/>
                    </p:nvPicPr>
                    <p:blipFill>
                      <a:blip r:embed="rId10"/>
                      <a:srcRect/>
                      <a:stretch>
                        <a:fillRect/>
                      </a:stretch>
                    </p:blipFill>
                    <p:spPr bwMode="auto">
                      <a:xfrm>
                        <a:off x="6269038" y="6143625"/>
                        <a:ext cx="1833562"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8" name="Object 6"/>
          <p:cNvGraphicFramePr>
            <a:graphicFrameLocks noChangeAspect="1"/>
          </p:cNvGraphicFramePr>
          <p:nvPr>
            <p:extLst/>
          </p:nvPr>
        </p:nvGraphicFramePr>
        <p:xfrm>
          <a:off x="1130300" y="2071688"/>
          <a:ext cx="2001838" cy="471487"/>
        </p:xfrm>
        <a:graphic>
          <a:graphicData uri="http://schemas.openxmlformats.org/presentationml/2006/ole">
            <mc:AlternateContent xmlns:mc="http://schemas.openxmlformats.org/markup-compatibility/2006">
              <mc:Choice xmlns:v="urn:schemas-microsoft-com:vml" Requires="v">
                <p:oleObj spid="_x0000_s288773" name="Rovnice" r:id="rId11" imgW="1041120" imgH="253800" progId="Equation.3">
                  <p:embed/>
                </p:oleObj>
              </mc:Choice>
              <mc:Fallback>
                <p:oleObj name="Rovnice" r:id="rId11" imgW="1041120" imgH="253800" progId="Equation.3">
                  <p:embed/>
                  <p:pic>
                    <p:nvPicPr>
                      <p:cNvPr id="0" name=""/>
                      <p:cNvPicPr>
                        <a:picLocks noChangeAspect="1" noChangeArrowheads="1"/>
                      </p:cNvPicPr>
                      <p:nvPr/>
                    </p:nvPicPr>
                    <p:blipFill>
                      <a:blip r:embed="rId12"/>
                      <a:srcRect/>
                      <a:stretch>
                        <a:fillRect/>
                      </a:stretch>
                    </p:blipFill>
                    <p:spPr bwMode="auto">
                      <a:xfrm>
                        <a:off x="1130300" y="2071688"/>
                        <a:ext cx="2001838"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9" name="Object 7"/>
          <p:cNvGraphicFramePr>
            <a:graphicFrameLocks noChangeAspect="1"/>
          </p:cNvGraphicFramePr>
          <p:nvPr>
            <p:extLst/>
          </p:nvPr>
        </p:nvGraphicFramePr>
        <p:xfrm>
          <a:off x="4187825" y="2071688"/>
          <a:ext cx="1762125" cy="436562"/>
        </p:xfrm>
        <a:graphic>
          <a:graphicData uri="http://schemas.openxmlformats.org/presentationml/2006/ole">
            <mc:AlternateContent xmlns:mc="http://schemas.openxmlformats.org/markup-compatibility/2006">
              <mc:Choice xmlns:v="urn:schemas-microsoft-com:vml" Requires="v">
                <p:oleObj spid="_x0000_s288774" name="Rovnice" r:id="rId13" imgW="990360" imgH="253800" progId="Equation.3">
                  <p:embed/>
                </p:oleObj>
              </mc:Choice>
              <mc:Fallback>
                <p:oleObj name="Rovnice" r:id="rId13" imgW="990360" imgH="253800" progId="Equation.3">
                  <p:embed/>
                  <p:pic>
                    <p:nvPicPr>
                      <p:cNvPr id="0" name=""/>
                      <p:cNvPicPr>
                        <a:picLocks noChangeAspect="1" noChangeArrowheads="1"/>
                      </p:cNvPicPr>
                      <p:nvPr/>
                    </p:nvPicPr>
                    <p:blipFill>
                      <a:blip r:embed="rId14"/>
                      <a:srcRect/>
                      <a:stretch>
                        <a:fillRect/>
                      </a:stretch>
                    </p:blipFill>
                    <p:spPr bwMode="auto">
                      <a:xfrm>
                        <a:off x="4187825" y="2071688"/>
                        <a:ext cx="1762125" cy="43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20" name="Object 8"/>
          <p:cNvGraphicFramePr>
            <a:graphicFrameLocks noChangeAspect="1"/>
          </p:cNvGraphicFramePr>
          <p:nvPr>
            <p:extLst/>
          </p:nvPr>
        </p:nvGraphicFramePr>
        <p:xfrm>
          <a:off x="331788" y="3643313"/>
          <a:ext cx="1336675" cy="371475"/>
        </p:xfrm>
        <a:graphic>
          <a:graphicData uri="http://schemas.openxmlformats.org/presentationml/2006/ole">
            <mc:AlternateContent xmlns:mc="http://schemas.openxmlformats.org/markup-compatibility/2006">
              <mc:Choice xmlns:v="urn:schemas-microsoft-com:vml" Requires="v">
                <p:oleObj spid="_x0000_s288775" name="Rovnice" r:id="rId15" imgW="749160" imgH="215640" progId="Equation.3">
                  <p:embed/>
                </p:oleObj>
              </mc:Choice>
              <mc:Fallback>
                <p:oleObj name="Rovnice" r:id="rId15" imgW="749160" imgH="215640" progId="Equation.3">
                  <p:embed/>
                  <p:pic>
                    <p:nvPicPr>
                      <p:cNvPr id="0" name=""/>
                      <p:cNvPicPr>
                        <a:picLocks noChangeAspect="1" noChangeArrowheads="1"/>
                      </p:cNvPicPr>
                      <p:nvPr/>
                    </p:nvPicPr>
                    <p:blipFill>
                      <a:blip r:embed="rId16"/>
                      <a:srcRect/>
                      <a:stretch>
                        <a:fillRect/>
                      </a:stretch>
                    </p:blipFill>
                    <p:spPr bwMode="auto">
                      <a:xfrm>
                        <a:off x="331788" y="3643313"/>
                        <a:ext cx="13366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21" name="Object 9"/>
          <p:cNvGraphicFramePr>
            <a:graphicFrameLocks noChangeAspect="1"/>
          </p:cNvGraphicFramePr>
          <p:nvPr>
            <p:extLst/>
          </p:nvPr>
        </p:nvGraphicFramePr>
        <p:xfrm>
          <a:off x="285730" y="5364376"/>
          <a:ext cx="1428750" cy="371475"/>
        </p:xfrm>
        <a:graphic>
          <a:graphicData uri="http://schemas.openxmlformats.org/presentationml/2006/ole">
            <mc:AlternateContent xmlns:mc="http://schemas.openxmlformats.org/markup-compatibility/2006">
              <mc:Choice xmlns:v="urn:schemas-microsoft-com:vml" Requires="v">
                <p:oleObj spid="_x0000_s288776" name="Rovnice" r:id="rId17" imgW="799920" imgH="215640" progId="Equation.3">
                  <p:embed/>
                </p:oleObj>
              </mc:Choice>
              <mc:Fallback>
                <p:oleObj name="Rovnice" r:id="rId17" imgW="799920" imgH="215640" progId="Equation.3">
                  <p:embed/>
                  <p:pic>
                    <p:nvPicPr>
                      <p:cNvPr id="0" name=""/>
                      <p:cNvPicPr>
                        <a:picLocks noChangeAspect="1" noChangeArrowheads="1"/>
                      </p:cNvPicPr>
                      <p:nvPr/>
                    </p:nvPicPr>
                    <p:blipFill>
                      <a:blip r:embed="rId18"/>
                      <a:srcRect/>
                      <a:stretch>
                        <a:fillRect/>
                      </a:stretch>
                    </p:blipFill>
                    <p:spPr bwMode="auto">
                      <a:xfrm>
                        <a:off x="285730" y="5364376"/>
                        <a:ext cx="14287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22" name="Object 10"/>
          <p:cNvGraphicFramePr>
            <a:graphicFrameLocks noChangeAspect="1"/>
          </p:cNvGraphicFramePr>
          <p:nvPr>
            <p:extLst/>
          </p:nvPr>
        </p:nvGraphicFramePr>
        <p:xfrm>
          <a:off x="2319338" y="1108075"/>
          <a:ext cx="4568825" cy="412750"/>
        </p:xfrm>
        <a:graphic>
          <a:graphicData uri="http://schemas.openxmlformats.org/presentationml/2006/ole">
            <mc:AlternateContent xmlns:mc="http://schemas.openxmlformats.org/markup-compatibility/2006">
              <mc:Choice xmlns:v="urn:schemas-microsoft-com:vml" Requires="v">
                <p:oleObj spid="_x0000_s288777" name="Rovnice" r:id="rId19" imgW="2387520" imgH="215640" progId="Equation.3">
                  <p:embed/>
                </p:oleObj>
              </mc:Choice>
              <mc:Fallback>
                <p:oleObj name="Rovnice" r:id="rId19" imgW="2387520" imgH="215640" progId="Equation.3">
                  <p:embed/>
                  <p:pic>
                    <p:nvPicPr>
                      <p:cNvPr id="0" name=""/>
                      <p:cNvPicPr>
                        <a:picLocks noChangeAspect="1" noChangeArrowheads="1"/>
                      </p:cNvPicPr>
                      <p:nvPr/>
                    </p:nvPicPr>
                    <p:blipFill>
                      <a:blip r:embed="rId20"/>
                      <a:srcRect/>
                      <a:stretch>
                        <a:fillRect/>
                      </a:stretch>
                    </p:blipFill>
                    <p:spPr bwMode="auto">
                      <a:xfrm>
                        <a:off x="2319338" y="1108075"/>
                        <a:ext cx="4568825"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ovéPole 28"/>
          <p:cNvSpPr txBox="1"/>
          <p:nvPr/>
        </p:nvSpPr>
        <p:spPr>
          <a:xfrm>
            <a:off x="8001024" y="5286388"/>
            <a:ext cx="785818" cy="461665"/>
          </a:xfrm>
          <a:prstGeom prst="rect">
            <a:avLst/>
          </a:prstGeom>
          <a:noFill/>
        </p:spPr>
        <p:txBody>
          <a:bodyPr wrap="square" rtlCol="0">
            <a:spAutoFit/>
          </a:bodyPr>
          <a:lstStyle/>
          <a:p>
            <a:pPr algn="ctr"/>
            <a:r>
              <a:rPr lang="cs-CZ" sz="2400" dirty="0" smtClean="0"/>
              <a:t>0,03</a:t>
            </a:r>
            <a:endParaRPr lang="cs-CZ" sz="2400" dirty="0"/>
          </a:p>
        </p:txBody>
      </p:sp>
      <p:sp>
        <p:nvSpPr>
          <p:cNvPr id="30" name="TextovéPole 29"/>
          <p:cNvSpPr txBox="1"/>
          <p:nvPr/>
        </p:nvSpPr>
        <p:spPr>
          <a:xfrm>
            <a:off x="4643438" y="4357694"/>
            <a:ext cx="785818" cy="461665"/>
          </a:xfrm>
          <a:prstGeom prst="rect">
            <a:avLst/>
          </a:prstGeom>
          <a:noFill/>
        </p:spPr>
        <p:txBody>
          <a:bodyPr wrap="square" rtlCol="0">
            <a:spAutoFit/>
          </a:bodyPr>
          <a:lstStyle/>
          <a:p>
            <a:pPr algn="ctr"/>
            <a:r>
              <a:rPr lang="cs-CZ" sz="2400" dirty="0" smtClean="0"/>
              <a:t>0,68</a:t>
            </a:r>
            <a:endParaRPr lang="cs-CZ" sz="2400" dirty="0"/>
          </a:p>
        </p:txBody>
      </p:sp>
      <p:sp>
        <p:nvSpPr>
          <p:cNvPr id="31" name="TextovéPole 30"/>
          <p:cNvSpPr txBox="1"/>
          <p:nvPr/>
        </p:nvSpPr>
        <p:spPr>
          <a:xfrm>
            <a:off x="2857488" y="5286388"/>
            <a:ext cx="785818" cy="461665"/>
          </a:xfrm>
          <a:prstGeom prst="rect">
            <a:avLst/>
          </a:prstGeom>
          <a:noFill/>
        </p:spPr>
        <p:txBody>
          <a:bodyPr wrap="square" rtlCol="0">
            <a:spAutoFit/>
          </a:bodyPr>
          <a:lstStyle/>
          <a:p>
            <a:pPr algn="ctr"/>
            <a:r>
              <a:rPr lang="cs-CZ" sz="2400" dirty="0" smtClean="0"/>
              <a:t>0,12</a:t>
            </a:r>
            <a:endParaRPr lang="cs-CZ" sz="2400" dirty="0"/>
          </a:p>
        </p:txBody>
      </p:sp>
      <p:sp>
        <p:nvSpPr>
          <p:cNvPr id="32" name="TextovéPole 31"/>
          <p:cNvSpPr txBox="1"/>
          <p:nvPr/>
        </p:nvSpPr>
        <p:spPr>
          <a:xfrm>
            <a:off x="1714480" y="4357694"/>
            <a:ext cx="785818" cy="461665"/>
          </a:xfrm>
          <a:prstGeom prst="rect">
            <a:avLst/>
          </a:prstGeom>
          <a:noFill/>
        </p:spPr>
        <p:txBody>
          <a:bodyPr wrap="square" rtlCol="0">
            <a:spAutoFit/>
          </a:bodyPr>
          <a:lstStyle/>
          <a:p>
            <a:pPr algn="ctr"/>
            <a:r>
              <a:rPr lang="cs-CZ" sz="2400" dirty="0" smtClean="0"/>
              <a:t>0,17</a:t>
            </a:r>
            <a:endParaRPr lang="cs-CZ" sz="2400" dirty="0"/>
          </a:p>
        </p:txBody>
      </p:sp>
      <p:cxnSp>
        <p:nvCxnSpPr>
          <p:cNvPr id="34" name="Přímá spojovací šipka 33"/>
          <p:cNvCxnSpPr>
            <a:stCxn id="29" idx="1"/>
          </p:cNvCxnSpPr>
          <p:nvPr/>
        </p:nvCxnSpPr>
        <p:spPr>
          <a:xfrm rot="10800000" flipV="1">
            <a:off x="7572396" y="5517220"/>
            <a:ext cx="428628" cy="2692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 name="Obrázek 1"/>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925317" y="3501008"/>
            <a:ext cx="721334" cy="499298"/>
          </a:xfrm>
          <a:prstGeom prst="rect">
            <a:avLst/>
          </a:prstGeom>
        </p:spPr>
      </p:pic>
      <p:pic>
        <p:nvPicPr>
          <p:cNvPr id="27" name="Obrázek 26"/>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3748724" y="5227496"/>
            <a:ext cx="932171" cy="645237"/>
          </a:xfrm>
          <a:prstGeom prst="rect">
            <a:avLst/>
          </a:prstGeom>
        </p:spPr>
      </p:pic>
      <p:pic>
        <p:nvPicPr>
          <p:cNvPr id="3" name="Obrázek 2"/>
          <p:cNvPicPr>
            <a:picLocks noChangeAspect="1"/>
          </p:cNvPicPr>
          <p:nvPr/>
        </p:nvPicPr>
        <p:blipFill rotWithShape="1">
          <a:blip r:embed="rId23" cstate="print">
            <a:extLst>
              <a:ext uri="{28A0092B-C50C-407E-A947-70E740481C1C}">
                <a14:useLocalDpi xmlns:a14="http://schemas.microsoft.com/office/drawing/2010/main" val="0"/>
              </a:ext>
            </a:extLst>
          </a:blip>
          <a:srcRect t="21178" b="20000"/>
          <a:stretch/>
        </p:blipFill>
        <p:spPr>
          <a:xfrm>
            <a:off x="4572005" y="3429011"/>
            <a:ext cx="1214436" cy="714357"/>
          </a:xfrm>
          <a:prstGeom prst="rect">
            <a:avLst/>
          </a:prstGeom>
        </p:spPr>
      </p:pic>
      <p:pic>
        <p:nvPicPr>
          <p:cNvPr id="33" name="Obrázek 32"/>
          <p:cNvPicPr>
            <a:picLocks noChangeAspect="1"/>
          </p:cNvPicPr>
          <p:nvPr/>
        </p:nvPicPr>
        <p:blipFill rotWithShape="1">
          <a:blip r:embed="rId24" cstate="print">
            <a:extLst>
              <a:ext uri="{28A0092B-C50C-407E-A947-70E740481C1C}">
                <a14:useLocalDpi xmlns:a14="http://schemas.microsoft.com/office/drawing/2010/main" val="0"/>
              </a:ext>
            </a:extLst>
          </a:blip>
          <a:srcRect t="21178" b="20000"/>
          <a:stretch/>
        </p:blipFill>
        <p:spPr>
          <a:xfrm>
            <a:off x="6755078" y="5265906"/>
            <a:ext cx="1031631" cy="606827"/>
          </a:xfrm>
          <a:prstGeom prst="rect">
            <a:avLst/>
          </a:prstGeom>
        </p:spPr>
      </p:pic>
    </p:spTree>
    <p:extLst>
      <p:ext uri="{BB962C8B-B14F-4D97-AF65-F5344CB8AC3E}">
        <p14:creationId xmlns:p14="http://schemas.microsoft.com/office/powerpoint/2010/main" val="186011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4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714480" y="2500306"/>
            <a:ext cx="6143668" cy="242889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1714480" y="4929198"/>
            <a:ext cx="6143668" cy="121444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3492" name="Picture 4" descr="Soubor:Male.svg">
            <a:hlinkClick r:id="rId3"/>
          </p:cNvPr>
          <p:cNvPicPr>
            <a:picLocks noChangeAspect="1" noChangeArrowheads="1"/>
          </p:cNvPicPr>
          <p:nvPr/>
        </p:nvPicPr>
        <p:blipFill>
          <a:blip r:embed="rId4" cstate="print"/>
          <a:srcRect/>
          <a:stretch>
            <a:fillRect/>
          </a:stretch>
        </p:blipFill>
        <p:spPr bwMode="auto">
          <a:xfrm>
            <a:off x="4357686" y="3286124"/>
            <a:ext cx="1000132" cy="1000133"/>
          </a:xfrm>
          <a:prstGeom prst="rect">
            <a:avLst/>
          </a:prstGeom>
          <a:noFill/>
        </p:spPr>
      </p:pic>
      <p:sp>
        <p:nvSpPr>
          <p:cNvPr id="10" name="Obdélník 9"/>
          <p:cNvSpPr/>
          <p:nvPr/>
        </p:nvSpPr>
        <p:spPr>
          <a:xfrm>
            <a:off x="1714480" y="4929198"/>
            <a:ext cx="5000660" cy="121444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6715140" y="4929198"/>
            <a:ext cx="1143008" cy="121444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bdélník 15"/>
          <p:cNvSpPr/>
          <p:nvPr/>
        </p:nvSpPr>
        <p:spPr>
          <a:xfrm>
            <a:off x="1714480" y="2500306"/>
            <a:ext cx="1143008" cy="242889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bdélník 16"/>
          <p:cNvSpPr/>
          <p:nvPr/>
        </p:nvSpPr>
        <p:spPr>
          <a:xfrm>
            <a:off x="2857488" y="2500306"/>
            <a:ext cx="5000660" cy="242889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64516" name="Object 4"/>
          <p:cNvGraphicFramePr>
            <a:graphicFrameLocks noChangeAspect="1"/>
          </p:cNvGraphicFramePr>
          <p:nvPr>
            <p:extLst/>
          </p:nvPr>
        </p:nvGraphicFramePr>
        <p:xfrm>
          <a:off x="3157538" y="6175375"/>
          <a:ext cx="2041525" cy="368300"/>
        </p:xfrm>
        <a:graphic>
          <a:graphicData uri="http://schemas.openxmlformats.org/presentationml/2006/ole">
            <mc:AlternateContent xmlns:mc="http://schemas.openxmlformats.org/markup-compatibility/2006">
              <mc:Choice xmlns:v="urn:schemas-microsoft-com:vml" Requires="v">
                <p:oleObj spid="_x0000_s289794" name="Rovnice" r:id="rId5" imgW="1155600" imgH="215640" progId="Equation.3">
                  <p:embed/>
                </p:oleObj>
              </mc:Choice>
              <mc:Fallback>
                <p:oleObj name="Rovnice" r:id="rId5" imgW="1155600" imgH="215640" progId="Equation.3">
                  <p:embed/>
                  <p:pic>
                    <p:nvPicPr>
                      <p:cNvPr id="0" name=""/>
                      <p:cNvPicPr>
                        <a:picLocks noChangeAspect="1" noChangeArrowheads="1"/>
                      </p:cNvPicPr>
                      <p:nvPr/>
                    </p:nvPicPr>
                    <p:blipFill>
                      <a:blip r:embed="rId6"/>
                      <a:srcRect/>
                      <a:stretch>
                        <a:fillRect/>
                      </a:stretch>
                    </p:blipFill>
                    <p:spPr bwMode="auto">
                      <a:xfrm>
                        <a:off x="3157538" y="6175375"/>
                        <a:ext cx="20415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7" name="Object 5"/>
          <p:cNvGraphicFramePr>
            <a:graphicFrameLocks noChangeAspect="1"/>
          </p:cNvGraphicFramePr>
          <p:nvPr>
            <p:extLst/>
          </p:nvPr>
        </p:nvGraphicFramePr>
        <p:xfrm>
          <a:off x="6269038" y="6143625"/>
          <a:ext cx="1833562" cy="431800"/>
        </p:xfrm>
        <a:graphic>
          <a:graphicData uri="http://schemas.openxmlformats.org/presentationml/2006/ole">
            <mc:AlternateContent xmlns:mc="http://schemas.openxmlformats.org/markup-compatibility/2006">
              <mc:Choice xmlns:v="urn:schemas-microsoft-com:vml" Requires="v">
                <p:oleObj spid="_x0000_s289795" name="Rovnice" r:id="rId7" imgW="1041120" imgH="253800" progId="Equation.3">
                  <p:embed/>
                </p:oleObj>
              </mc:Choice>
              <mc:Fallback>
                <p:oleObj name="Rovnice" r:id="rId7" imgW="1041120" imgH="253800" progId="Equation.3">
                  <p:embed/>
                  <p:pic>
                    <p:nvPicPr>
                      <p:cNvPr id="0" name=""/>
                      <p:cNvPicPr>
                        <a:picLocks noChangeAspect="1" noChangeArrowheads="1"/>
                      </p:cNvPicPr>
                      <p:nvPr/>
                    </p:nvPicPr>
                    <p:blipFill>
                      <a:blip r:embed="rId8"/>
                      <a:srcRect/>
                      <a:stretch>
                        <a:fillRect/>
                      </a:stretch>
                    </p:blipFill>
                    <p:spPr bwMode="auto">
                      <a:xfrm>
                        <a:off x="6269038" y="6143625"/>
                        <a:ext cx="1833562"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8" name="Object 6"/>
          <p:cNvGraphicFramePr>
            <a:graphicFrameLocks noChangeAspect="1"/>
          </p:cNvGraphicFramePr>
          <p:nvPr>
            <p:extLst/>
          </p:nvPr>
        </p:nvGraphicFramePr>
        <p:xfrm>
          <a:off x="1130300" y="2071688"/>
          <a:ext cx="2001838" cy="471487"/>
        </p:xfrm>
        <a:graphic>
          <a:graphicData uri="http://schemas.openxmlformats.org/presentationml/2006/ole">
            <mc:AlternateContent xmlns:mc="http://schemas.openxmlformats.org/markup-compatibility/2006">
              <mc:Choice xmlns:v="urn:schemas-microsoft-com:vml" Requires="v">
                <p:oleObj spid="_x0000_s289796" name="Rovnice" r:id="rId9" imgW="1041120" imgH="253800" progId="Equation.3">
                  <p:embed/>
                </p:oleObj>
              </mc:Choice>
              <mc:Fallback>
                <p:oleObj name="Rovnice" r:id="rId9" imgW="1041120" imgH="253800" progId="Equation.3">
                  <p:embed/>
                  <p:pic>
                    <p:nvPicPr>
                      <p:cNvPr id="0" name=""/>
                      <p:cNvPicPr>
                        <a:picLocks noChangeAspect="1" noChangeArrowheads="1"/>
                      </p:cNvPicPr>
                      <p:nvPr/>
                    </p:nvPicPr>
                    <p:blipFill>
                      <a:blip r:embed="rId10"/>
                      <a:srcRect/>
                      <a:stretch>
                        <a:fillRect/>
                      </a:stretch>
                    </p:blipFill>
                    <p:spPr bwMode="auto">
                      <a:xfrm>
                        <a:off x="1130300" y="2071688"/>
                        <a:ext cx="2001838"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19" name="Object 7"/>
          <p:cNvGraphicFramePr>
            <a:graphicFrameLocks noChangeAspect="1"/>
          </p:cNvGraphicFramePr>
          <p:nvPr>
            <p:extLst/>
          </p:nvPr>
        </p:nvGraphicFramePr>
        <p:xfrm>
          <a:off x="4187825" y="2071688"/>
          <a:ext cx="1762125" cy="436562"/>
        </p:xfrm>
        <a:graphic>
          <a:graphicData uri="http://schemas.openxmlformats.org/presentationml/2006/ole">
            <mc:AlternateContent xmlns:mc="http://schemas.openxmlformats.org/markup-compatibility/2006">
              <mc:Choice xmlns:v="urn:schemas-microsoft-com:vml" Requires="v">
                <p:oleObj spid="_x0000_s289797" name="Rovnice" r:id="rId11" imgW="990360" imgH="253800" progId="Equation.3">
                  <p:embed/>
                </p:oleObj>
              </mc:Choice>
              <mc:Fallback>
                <p:oleObj name="Rovnice" r:id="rId11" imgW="990360" imgH="253800" progId="Equation.3">
                  <p:embed/>
                  <p:pic>
                    <p:nvPicPr>
                      <p:cNvPr id="0" name=""/>
                      <p:cNvPicPr>
                        <a:picLocks noChangeAspect="1" noChangeArrowheads="1"/>
                      </p:cNvPicPr>
                      <p:nvPr/>
                    </p:nvPicPr>
                    <p:blipFill>
                      <a:blip r:embed="rId12"/>
                      <a:srcRect/>
                      <a:stretch>
                        <a:fillRect/>
                      </a:stretch>
                    </p:blipFill>
                    <p:spPr bwMode="auto">
                      <a:xfrm>
                        <a:off x="4187825" y="2071688"/>
                        <a:ext cx="1762125" cy="43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20" name="Object 8"/>
          <p:cNvGraphicFramePr>
            <a:graphicFrameLocks noChangeAspect="1"/>
          </p:cNvGraphicFramePr>
          <p:nvPr>
            <p:extLst/>
          </p:nvPr>
        </p:nvGraphicFramePr>
        <p:xfrm>
          <a:off x="331788" y="3643313"/>
          <a:ext cx="1336675" cy="371475"/>
        </p:xfrm>
        <a:graphic>
          <a:graphicData uri="http://schemas.openxmlformats.org/presentationml/2006/ole">
            <mc:AlternateContent xmlns:mc="http://schemas.openxmlformats.org/markup-compatibility/2006">
              <mc:Choice xmlns:v="urn:schemas-microsoft-com:vml" Requires="v">
                <p:oleObj spid="_x0000_s289798" name="Rovnice" r:id="rId13" imgW="749160" imgH="215640" progId="Equation.3">
                  <p:embed/>
                </p:oleObj>
              </mc:Choice>
              <mc:Fallback>
                <p:oleObj name="Rovnice" r:id="rId13" imgW="749160" imgH="215640" progId="Equation.3">
                  <p:embed/>
                  <p:pic>
                    <p:nvPicPr>
                      <p:cNvPr id="0" name=""/>
                      <p:cNvPicPr>
                        <a:picLocks noChangeAspect="1" noChangeArrowheads="1"/>
                      </p:cNvPicPr>
                      <p:nvPr/>
                    </p:nvPicPr>
                    <p:blipFill>
                      <a:blip r:embed="rId14"/>
                      <a:srcRect/>
                      <a:stretch>
                        <a:fillRect/>
                      </a:stretch>
                    </p:blipFill>
                    <p:spPr bwMode="auto">
                      <a:xfrm>
                        <a:off x="331788" y="3643313"/>
                        <a:ext cx="13366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521" name="Object 9"/>
          <p:cNvGraphicFramePr>
            <a:graphicFrameLocks noChangeAspect="1"/>
          </p:cNvGraphicFramePr>
          <p:nvPr>
            <p:extLst/>
          </p:nvPr>
        </p:nvGraphicFramePr>
        <p:xfrm>
          <a:off x="285730" y="5364376"/>
          <a:ext cx="1428750" cy="371475"/>
        </p:xfrm>
        <a:graphic>
          <a:graphicData uri="http://schemas.openxmlformats.org/presentationml/2006/ole">
            <mc:AlternateContent xmlns:mc="http://schemas.openxmlformats.org/markup-compatibility/2006">
              <mc:Choice xmlns:v="urn:schemas-microsoft-com:vml" Requires="v">
                <p:oleObj spid="_x0000_s289799" name="Rovnice" r:id="rId15" imgW="799920" imgH="215640" progId="Equation.3">
                  <p:embed/>
                </p:oleObj>
              </mc:Choice>
              <mc:Fallback>
                <p:oleObj name="Rovnice" r:id="rId15" imgW="799920" imgH="215640" progId="Equation.3">
                  <p:embed/>
                  <p:pic>
                    <p:nvPicPr>
                      <p:cNvPr id="0" name=""/>
                      <p:cNvPicPr>
                        <a:picLocks noChangeAspect="1" noChangeArrowheads="1"/>
                      </p:cNvPicPr>
                      <p:nvPr/>
                    </p:nvPicPr>
                    <p:blipFill>
                      <a:blip r:embed="rId16"/>
                      <a:srcRect/>
                      <a:stretch>
                        <a:fillRect/>
                      </a:stretch>
                    </p:blipFill>
                    <p:spPr bwMode="auto">
                      <a:xfrm>
                        <a:off x="285730" y="5364376"/>
                        <a:ext cx="14287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 name="TextovéPole 28"/>
          <p:cNvSpPr txBox="1"/>
          <p:nvPr/>
        </p:nvSpPr>
        <p:spPr>
          <a:xfrm>
            <a:off x="8001024" y="5286388"/>
            <a:ext cx="785818" cy="461665"/>
          </a:xfrm>
          <a:prstGeom prst="rect">
            <a:avLst/>
          </a:prstGeom>
          <a:noFill/>
        </p:spPr>
        <p:txBody>
          <a:bodyPr wrap="square" rtlCol="0">
            <a:spAutoFit/>
          </a:bodyPr>
          <a:lstStyle/>
          <a:p>
            <a:pPr algn="ctr"/>
            <a:r>
              <a:rPr lang="cs-CZ" sz="2400" dirty="0" smtClean="0"/>
              <a:t>0,03</a:t>
            </a:r>
            <a:endParaRPr lang="cs-CZ" sz="2400" dirty="0"/>
          </a:p>
        </p:txBody>
      </p:sp>
      <p:sp>
        <p:nvSpPr>
          <p:cNvPr id="30" name="TextovéPole 29"/>
          <p:cNvSpPr txBox="1"/>
          <p:nvPr/>
        </p:nvSpPr>
        <p:spPr>
          <a:xfrm>
            <a:off x="4643438" y="4357694"/>
            <a:ext cx="785818" cy="461665"/>
          </a:xfrm>
          <a:prstGeom prst="rect">
            <a:avLst/>
          </a:prstGeom>
          <a:noFill/>
        </p:spPr>
        <p:txBody>
          <a:bodyPr wrap="square" rtlCol="0">
            <a:spAutoFit/>
          </a:bodyPr>
          <a:lstStyle/>
          <a:p>
            <a:pPr algn="ctr"/>
            <a:r>
              <a:rPr lang="cs-CZ" sz="2400" dirty="0" smtClean="0"/>
              <a:t>0,68</a:t>
            </a:r>
            <a:endParaRPr lang="cs-CZ" sz="2400" dirty="0"/>
          </a:p>
        </p:txBody>
      </p:sp>
      <p:sp>
        <p:nvSpPr>
          <p:cNvPr id="31" name="TextovéPole 30"/>
          <p:cNvSpPr txBox="1"/>
          <p:nvPr/>
        </p:nvSpPr>
        <p:spPr>
          <a:xfrm>
            <a:off x="2857488" y="5286388"/>
            <a:ext cx="785818" cy="461665"/>
          </a:xfrm>
          <a:prstGeom prst="rect">
            <a:avLst/>
          </a:prstGeom>
          <a:noFill/>
        </p:spPr>
        <p:txBody>
          <a:bodyPr wrap="square" rtlCol="0">
            <a:spAutoFit/>
          </a:bodyPr>
          <a:lstStyle/>
          <a:p>
            <a:pPr algn="ctr"/>
            <a:r>
              <a:rPr lang="cs-CZ" sz="2400" dirty="0" smtClean="0"/>
              <a:t>0,12</a:t>
            </a:r>
            <a:endParaRPr lang="cs-CZ" sz="2400" dirty="0"/>
          </a:p>
        </p:txBody>
      </p:sp>
      <p:sp>
        <p:nvSpPr>
          <p:cNvPr id="32" name="TextovéPole 31"/>
          <p:cNvSpPr txBox="1"/>
          <p:nvPr/>
        </p:nvSpPr>
        <p:spPr>
          <a:xfrm>
            <a:off x="1714480" y="4357694"/>
            <a:ext cx="785818" cy="461665"/>
          </a:xfrm>
          <a:prstGeom prst="rect">
            <a:avLst/>
          </a:prstGeom>
          <a:noFill/>
        </p:spPr>
        <p:txBody>
          <a:bodyPr wrap="square" rtlCol="0">
            <a:spAutoFit/>
          </a:bodyPr>
          <a:lstStyle/>
          <a:p>
            <a:pPr algn="ctr"/>
            <a:r>
              <a:rPr lang="cs-CZ" sz="2400" dirty="0" smtClean="0"/>
              <a:t>0,17</a:t>
            </a:r>
            <a:endParaRPr lang="cs-CZ" sz="2400" dirty="0"/>
          </a:p>
        </p:txBody>
      </p:sp>
      <p:cxnSp>
        <p:nvCxnSpPr>
          <p:cNvPr id="34" name="Přímá spojovací šipka 33"/>
          <p:cNvCxnSpPr>
            <a:stCxn id="29" idx="1"/>
          </p:cNvCxnSpPr>
          <p:nvPr/>
        </p:nvCxnSpPr>
        <p:spPr>
          <a:xfrm rot="10800000" flipV="1">
            <a:off x="7572396" y="5517220"/>
            <a:ext cx="428628" cy="2692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 name="Obrázek 1"/>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925317" y="3501008"/>
            <a:ext cx="721334" cy="499298"/>
          </a:xfrm>
          <a:prstGeom prst="rect">
            <a:avLst/>
          </a:prstGeom>
        </p:spPr>
      </p:pic>
      <p:pic>
        <p:nvPicPr>
          <p:cNvPr id="27" name="Obrázek 2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748724" y="5227496"/>
            <a:ext cx="932171" cy="645237"/>
          </a:xfrm>
          <a:prstGeom prst="rect">
            <a:avLst/>
          </a:prstGeom>
        </p:spPr>
      </p:pic>
      <p:pic>
        <p:nvPicPr>
          <p:cNvPr id="3" name="Obrázek 2"/>
          <p:cNvPicPr>
            <a:picLocks noChangeAspect="1"/>
          </p:cNvPicPr>
          <p:nvPr/>
        </p:nvPicPr>
        <p:blipFill rotWithShape="1">
          <a:blip r:embed="rId19" cstate="print">
            <a:extLst>
              <a:ext uri="{28A0092B-C50C-407E-A947-70E740481C1C}">
                <a14:useLocalDpi xmlns:a14="http://schemas.microsoft.com/office/drawing/2010/main" val="0"/>
              </a:ext>
            </a:extLst>
          </a:blip>
          <a:srcRect t="21178" b="20000"/>
          <a:stretch/>
        </p:blipFill>
        <p:spPr>
          <a:xfrm>
            <a:off x="4572005" y="3429011"/>
            <a:ext cx="1214436" cy="714357"/>
          </a:xfrm>
          <a:prstGeom prst="rect">
            <a:avLst/>
          </a:prstGeom>
        </p:spPr>
      </p:pic>
      <p:pic>
        <p:nvPicPr>
          <p:cNvPr id="33" name="Obrázek 32"/>
          <p:cNvPicPr>
            <a:picLocks noChangeAspect="1"/>
          </p:cNvPicPr>
          <p:nvPr/>
        </p:nvPicPr>
        <p:blipFill rotWithShape="1">
          <a:blip r:embed="rId20" cstate="print">
            <a:extLst>
              <a:ext uri="{28A0092B-C50C-407E-A947-70E740481C1C}">
                <a14:useLocalDpi xmlns:a14="http://schemas.microsoft.com/office/drawing/2010/main" val="0"/>
              </a:ext>
            </a:extLst>
          </a:blip>
          <a:srcRect t="21178" b="20000"/>
          <a:stretch/>
        </p:blipFill>
        <p:spPr>
          <a:xfrm>
            <a:off x="6755078" y="5265906"/>
            <a:ext cx="1031631" cy="606827"/>
          </a:xfrm>
          <a:prstGeom prst="rect">
            <a:avLst/>
          </a:prstGeom>
        </p:spPr>
      </p:pic>
      <p:graphicFrame>
        <p:nvGraphicFramePr>
          <p:cNvPr id="6" name="Objekt 5"/>
          <p:cNvGraphicFramePr>
            <a:graphicFrameLocks noChangeAspect="1"/>
          </p:cNvGraphicFramePr>
          <p:nvPr>
            <p:extLst/>
          </p:nvPr>
        </p:nvGraphicFramePr>
        <p:xfrm>
          <a:off x="1526193" y="548680"/>
          <a:ext cx="5791200" cy="850900"/>
        </p:xfrm>
        <a:graphic>
          <a:graphicData uri="http://schemas.openxmlformats.org/presentationml/2006/ole">
            <mc:AlternateContent xmlns:mc="http://schemas.openxmlformats.org/markup-compatibility/2006">
              <mc:Choice xmlns:v="urn:schemas-microsoft-com:vml" Requires="v">
                <p:oleObj spid="_x0000_s289800" name="Rovnice" r:id="rId21" imgW="3022560" imgH="431640" progId="Equation.3">
                  <p:embed/>
                </p:oleObj>
              </mc:Choice>
              <mc:Fallback>
                <p:oleObj name="Rovnice" r:id="rId21" imgW="3022560" imgH="431640" progId="Equation.3">
                  <p:embed/>
                  <p:pic>
                    <p:nvPicPr>
                      <p:cNvPr id="0" name=""/>
                      <p:cNvPicPr>
                        <a:picLocks noChangeAspect="1" noChangeArrowheads="1"/>
                      </p:cNvPicPr>
                      <p:nvPr/>
                    </p:nvPicPr>
                    <p:blipFill>
                      <a:blip r:embed="rId22"/>
                      <a:srcRect/>
                      <a:stretch>
                        <a:fillRect/>
                      </a:stretch>
                    </p:blipFill>
                    <p:spPr bwMode="auto">
                      <a:xfrm>
                        <a:off x="1526193" y="548680"/>
                        <a:ext cx="57912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499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42844" y="2000240"/>
            <a:ext cx="5981715" cy="4081112"/>
            <a:chOff x="1589" y="7455"/>
            <a:chExt cx="5559" cy="3067"/>
          </a:xfrm>
        </p:grpSpPr>
        <p:grpSp>
          <p:nvGrpSpPr>
            <p:cNvPr id="3" name="Group 9"/>
            <p:cNvGrpSpPr>
              <a:grpSpLocks/>
            </p:cNvGrpSpPr>
            <p:nvPr/>
          </p:nvGrpSpPr>
          <p:grpSpPr bwMode="auto">
            <a:xfrm>
              <a:off x="1589" y="8090"/>
              <a:ext cx="4852" cy="2432"/>
              <a:chOff x="1589" y="8090"/>
              <a:chExt cx="4852" cy="2432"/>
            </a:xfrm>
          </p:grpSpPr>
          <p:sp>
            <p:nvSpPr>
              <p:cNvPr id="65548" name="Text Box 12"/>
              <p:cNvSpPr txBox="1">
                <a:spLocks noChangeArrowheads="1"/>
              </p:cNvSpPr>
              <p:nvPr/>
            </p:nvSpPr>
            <p:spPr bwMode="auto">
              <a:xfrm>
                <a:off x="1589" y="8964"/>
                <a:ext cx="1512" cy="437"/>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Calibri" pitchFamily="34" charset="0"/>
                    <a:cs typeface="Arial" pitchFamily="34" charset="0"/>
                  </a:rPr>
                  <a:t>Taxi</a:t>
                </a:r>
                <a:endParaRPr kumimoji="0" lang="cs-CZ"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 13"/>
              <p:cNvGrpSpPr>
                <a:grpSpLocks/>
              </p:cNvGrpSpPr>
              <p:nvPr/>
            </p:nvGrpSpPr>
            <p:grpSpPr bwMode="auto">
              <a:xfrm>
                <a:off x="3780" y="9376"/>
                <a:ext cx="2661" cy="1146"/>
                <a:chOff x="3651" y="4896"/>
                <a:chExt cx="2661" cy="1146"/>
              </a:xfrm>
            </p:grpSpPr>
            <p:sp>
              <p:nvSpPr>
                <p:cNvPr id="65552" name="Text Box 16"/>
                <p:cNvSpPr txBox="1">
                  <a:spLocks noChangeArrowheads="1"/>
                </p:cNvSpPr>
                <p:nvPr/>
              </p:nvSpPr>
              <p:spPr bwMode="auto">
                <a:xfrm>
                  <a:off x="3651" y="5176"/>
                  <a:ext cx="794"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1" u="none" strike="noStrike" cap="none" normalizeH="0" baseline="0" dirty="0" smtClean="0">
                      <a:ln>
                        <a:noFill/>
                      </a:ln>
                      <a:solidFill>
                        <a:schemeClr val="tx1"/>
                      </a:solidFill>
                      <a:effectLst/>
                      <a:latin typeface="Arial" pitchFamily="34" charset="0"/>
                      <a:cs typeface="Arial" pitchFamily="34" charset="0"/>
                    </a:rPr>
                    <a:t>Z</a:t>
                  </a:r>
                </a:p>
              </p:txBody>
            </p:sp>
            <p:sp>
              <p:nvSpPr>
                <p:cNvPr id="65553" name="Text Box 17"/>
                <p:cNvSpPr txBox="1">
                  <a:spLocks noChangeArrowheads="1"/>
                </p:cNvSpPr>
                <p:nvPr/>
              </p:nvSpPr>
              <p:spPr bwMode="auto">
                <a:xfrm>
                  <a:off x="5513" y="4896"/>
                  <a:ext cx="799" cy="437"/>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a:latin typeface="Arial" pitchFamily="34" charset="0"/>
                      <a:cs typeface="Arial" pitchFamily="34" charset="0"/>
                    </a:rPr>
                    <a:t>SM</a:t>
                  </a:r>
                  <a:r>
                    <a:rPr lang="cs-CZ" sz="2400" b="1" i="1" baseline="-25000" dirty="0">
                      <a:latin typeface="Arial" pitchFamily="34" charset="0"/>
                      <a:cs typeface="Arial" pitchFamily="34" charset="0"/>
                    </a:rPr>
                    <a:t>1</a:t>
                  </a:r>
                </a:p>
              </p:txBody>
            </p:sp>
            <p:sp>
              <p:nvSpPr>
                <p:cNvPr id="65554" name="Text Box 18"/>
                <p:cNvSpPr txBox="1">
                  <a:spLocks noChangeArrowheads="1"/>
                </p:cNvSpPr>
                <p:nvPr/>
              </p:nvSpPr>
              <p:spPr bwMode="auto">
                <a:xfrm>
                  <a:off x="5518" y="5605"/>
                  <a:ext cx="794"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smtClean="0">
                      <a:latin typeface="Arial" pitchFamily="34" charset="0"/>
                      <a:cs typeface="Arial" pitchFamily="34" charset="0"/>
                    </a:rPr>
                    <a:t>SZ</a:t>
                  </a:r>
                  <a:r>
                    <a:rPr lang="cs-CZ" sz="2400" b="1" i="1" baseline="-25000" dirty="0" smtClean="0">
                      <a:latin typeface="Arial" pitchFamily="34" charset="0"/>
                      <a:cs typeface="Arial" pitchFamily="34" charset="0"/>
                    </a:rPr>
                    <a:t>1</a:t>
                  </a:r>
                  <a:endParaRPr lang="cs-CZ" sz="2400" b="1" i="1" baseline="-25000" dirty="0">
                    <a:latin typeface="Arial" pitchFamily="34" charset="0"/>
                    <a:cs typeface="Arial" pitchFamily="34" charset="0"/>
                  </a:endParaRPr>
                </a:p>
              </p:txBody>
            </p:sp>
            <p:cxnSp>
              <p:nvCxnSpPr>
                <p:cNvPr id="65555" name="AutoShape 19"/>
                <p:cNvCxnSpPr>
                  <a:cxnSpLocks noChangeShapeType="1"/>
                  <a:stCxn id="65552" idx="3"/>
                </p:cNvCxnSpPr>
                <p:nvPr/>
              </p:nvCxnSpPr>
              <p:spPr bwMode="auto">
                <a:xfrm flipV="1">
                  <a:off x="4445" y="5085"/>
                  <a:ext cx="1068" cy="310"/>
                </a:xfrm>
                <a:prstGeom prst="straightConnector1">
                  <a:avLst/>
                </a:prstGeom>
                <a:noFill/>
                <a:ln w="9525">
                  <a:solidFill>
                    <a:srgbClr val="000000"/>
                  </a:solidFill>
                  <a:round/>
                  <a:headEnd/>
                  <a:tailEnd type="triangle" w="med" len="med"/>
                </a:ln>
              </p:spPr>
            </p:cxnSp>
            <p:cxnSp>
              <p:nvCxnSpPr>
                <p:cNvPr id="65556" name="AutoShape 20"/>
                <p:cNvCxnSpPr>
                  <a:cxnSpLocks noChangeShapeType="1"/>
                  <a:stCxn id="65552" idx="3"/>
                </p:cNvCxnSpPr>
                <p:nvPr/>
              </p:nvCxnSpPr>
              <p:spPr bwMode="auto">
                <a:xfrm>
                  <a:off x="4445" y="5395"/>
                  <a:ext cx="1068" cy="395"/>
                </a:xfrm>
                <a:prstGeom prst="straightConnector1">
                  <a:avLst/>
                </a:prstGeom>
                <a:noFill/>
                <a:ln w="9525">
                  <a:solidFill>
                    <a:srgbClr val="000000"/>
                  </a:solidFill>
                  <a:round/>
                  <a:headEnd/>
                  <a:tailEnd type="triangle" w="med" len="med"/>
                </a:ln>
              </p:spPr>
            </p:cxnSp>
          </p:grpSp>
          <p:cxnSp>
            <p:nvCxnSpPr>
              <p:cNvPr id="65557" name="AutoShape 21"/>
              <p:cNvCxnSpPr>
                <a:cxnSpLocks noChangeShapeType="1"/>
                <a:endCxn id="65562" idx="1"/>
              </p:cNvCxnSpPr>
              <p:nvPr/>
            </p:nvCxnSpPr>
            <p:spPr bwMode="auto">
              <a:xfrm flipV="1">
                <a:off x="3100" y="8586"/>
                <a:ext cx="613" cy="479"/>
              </a:xfrm>
              <a:prstGeom prst="straightConnector1">
                <a:avLst/>
              </a:prstGeom>
              <a:noFill/>
              <a:ln w="9525">
                <a:solidFill>
                  <a:srgbClr val="000000"/>
                </a:solidFill>
                <a:round/>
                <a:headEnd/>
                <a:tailEnd type="triangle" w="med" len="med"/>
              </a:ln>
            </p:spPr>
          </p:cxnSp>
          <p:cxnSp>
            <p:nvCxnSpPr>
              <p:cNvPr id="65558" name="AutoShape 22"/>
              <p:cNvCxnSpPr>
                <a:cxnSpLocks noChangeShapeType="1"/>
                <a:stCxn id="65548" idx="3"/>
                <a:endCxn id="65552" idx="1"/>
              </p:cNvCxnSpPr>
              <p:nvPr/>
            </p:nvCxnSpPr>
            <p:spPr bwMode="auto">
              <a:xfrm>
                <a:off x="3101" y="9183"/>
                <a:ext cx="679" cy="692"/>
              </a:xfrm>
              <a:prstGeom prst="straightConnector1">
                <a:avLst/>
              </a:prstGeom>
              <a:noFill/>
              <a:ln w="9525">
                <a:solidFill>
                  <a:srgbClr val="000000"/>
                </a:solidFill>
                <a:round/>
                <a:headEnd/>
                <a:tailEnd type="triangle" w="med" len="med"/>
              </a:ln>
            </p:spPr>
          </p:cxnSp>
          <p:grpSp>
            <p:nvGrpSpPr>
              <p:cNvPr id="5" name="Group 23"/>
              <p:cNvGrpSpPr>
                <a:grpSpLocks/>
              </p:cNvGrpSpPr>
              <p:nvPr/>
            </p:nvGrpSpPr>
            <p:grpSpPr bwMode="auto">
              <a:xfrm>
                <a:off x="3713" y="8090"/>
                <a:ext cx="2728" cy="1102"/>
                <a:chOff x="3584" y="4896"/>
                <a:chExt cx="2728" cy="1102"/>
              </a:xfrm>
            </p:grpSpPr>
            <p:sp>
              <p:nvSpPr>
                <p:cNvPr id="65562" name="Text Box 26"/>
                <p:cNvSpPr txBox="1">
                  <a:spLocks noChangeArrowheads="1"/>
                </p:cNvSpPr>
                <p:nvPr/>
              </p:nvSpPr>
              <p:spPr bwMode="auto">
                <a:xfrm>
                  <a:off x="3584" y="5174"/>
                  <a:ext cx="794" cy="437"/>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Calibri" pitchFamily="34" charset="0"/>
                      <a:cs typeface="Arial" pitchFamily="34" charset="0"/>
                    </a:rPr>
                    <a:t>M</a:t>
                  </a:r>
                  <a:endParaRPr kumimoji="0" lang="cs-C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63" name="Text Box 27"/>
                <p:cNvSpPr txBox="1">
                  <a:spLocks noChangeArrowheads="1"/>
                </p:cNvSpPr>
                <p:nvPr/>
              </p:nvSpPr>
              <p:spPr bwMode="auto">
                <a:xfrm>
                  <a:off x="5513" y="4896"/>
                  <a:ext cx="799" cy="437"/>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Arial" pitchFamily="34" charset="0"/>
                      <a:cs typeface="Arial" pitchFamily="34" charset="0"/>
                    </a:rPr>
                    <a:t>SM</a:t>
                  </a:r>
                  <a:r>
                    <a:rPr kumimoji="0" lang="cs-CZ" sz="2400" b="1" i="1" u="none" strike="noStrike" cap="none" normalizeH="0" baseline="-25000" dirty="0" smtClean="0">
                      <a:ln>
                        <a:noFill/>
                      </a:ln>
                      <a:solidFill>
                        <a:schemeClr val="tx1"/>
                      </a:solidFill>
                      <a:effectLst/>
                      <a:latin typeface="Arial" pitchFamily="34" charset="0"/>
                      <a:cs typeface="Arial" pitchFamily="34" charset="0"/>
                    </a:rPr>
                    <a:t>1</a:t>
                  </a:r>
                </a:p>
              </p:txBody>
            </p:sp>
            <p:sp>
              <p:nvSpPr>
                <p:cNvPr id="65564" name="Text Box 28"/>
                <p:cNvSpPr txBox="1">
                  <a:spLocks noChangeArrowheads="1"/>
                </p:cNvSpPr>
                <p:nvPr/>
              </p:nvSpPr>
              <p:spPr bwMode="auto">
                <a:xfrm>
                  <a:off x="5513" y="5561"/>
                  <a:ext cx="799"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smtClean="0">
                      <a:latin typeface="Arial" pitchFamily="34" charset="0"/>
                      <a:cs typeface="Arial" pitchFamily="34" charset="0"/>
                    </a:rPr>
                    <a:t>SZ</a:t>
                  </a:r>
                  <a:r>
                    <a:rPr lang="cs-CZ" sz="2400" b="1" i="1" baseline="-25000" dirty="0" smtClean="0">
                      <a:latin typeface="Arial" pitchFamily="34" charset="0"/>
                      <a:cs typeface="Arial" pitchFamily="34" charset="0"/>
                    </a:rPr>
                    <a:t>1</a:t>
                  </a:r>
                  <a:endParaRPr lang="cs-CZ" sz="2400" b="1" i="1" baseline="-25000" dirty="0">
                    <a:latin typeface="Arial" pitchFamily="34" charset="0"/>
                    <a:cs typeface="Arial" pitchFamily="34" charset="0"/>
                  </a:endParaRPr>
                </a:p>
              </p:txBody>
            </p:sp>
            <p:cxnSp>
              <p:nvCxnSpPr>
                <p:cNvPr id="65565" name="AutoShape 29"/>
                <p:cNvCxnSpPr>
                  <a:cxnSpLocks noChangeShapeType="1"/>
                </p:cNvCxnSpPr>
                <p:nvPr/>
              </p:nvCxnSpPr>
              <p:spPr bwMode="auto">
                <a:xfrm flipV="1">
                  <a:off x="4381" y="5085"/>
                  <a:ext cx="1132" cy="303"/>
                </a:xfrm>
                <a:prstGeom prst="straightConnector1">
                  <a:avLst/>
                </a:prstGeom>
                <a:noFill/>
                <a:ln w="9525">
                  <a:solidFill>
                    <a:srgbClr val="000000"/>
                  </a:solidFill>
                  <a:round/>
                  <a:headEnd/>
                  <a:tailEnd type="triangle" w="med" len="med"/>
                </a:ln>
              </p:spPr>
            </p:cxnSp>
            <p:cxnSp>
              <p:nvCxnSpPr>
                <p:cNvPr id="65566" name="AutoShape 30"/>
                <p:cNvCxnSpPr>
                  <a:cxnSpLocks noChangeShapeType="1"/>
                  <a:stCxn id="65562" idx="3"/>
                </p:cNvCxnSpPr>
                <p:nvPr/>
              </p:nvCxnSpPr>
              <p:spPr bwMode="auto">
                <a:xfrm>
                  <a:off x="4378" y="5392"/>
                  <a:ext cx="1135" cy="398"/>
                </a:xfrm>
                <a:prstGeom prst="straightConnector1">
                  <a:avLst/>
                </a:prstGeom>
                <a:noFill/>
                <a:ln w="9525">
                  <a:solidFill>
                    <a:srgbClr val="000000"/>
                  </a:solidFill>
                  <a:round/>
                  <a:headEnd/>
                  <a:tailEnd type="triangle" w="med" len="med"/>
                </a:ln>
              </p:spPr>
            </p:cxnSp>
          </p:grpSp>
        </p:grpSp>
        <p:sp>
          <p:nvSpPr>
            <p:cNvPr id="65567" name="Text Box 31"/>
            <p:cNvSpPr txBox="1">
              <a:spLocks noChangeArrowheads="1"/>
            </p:cNvSpPr>
            <p:nvPr/>
          </p:nvSpPr>
          <p:spPr bwMode="auto">
            <a:xfrm>
              <a:off x="2606" y="7455"/>
              <a:ext cx="2610"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Daný stav</a:t>
              </a:r>
            </a:p>
            <a:p>
              <a:pPr marL="0" marR="0" lvl="0" indent="0" algn="ctr" defTabSz="914400" rtl="0" eaLnBrk="1" fontAlgn="base" latinLnBrk="0" hangingPunct="1">
                <a:lnSpc>
                  <a:spcPct val="100000"/>
                </a:lnSpc>
                <a:spcBef>
                  <a:spcPct val="0"/>
                </a:spcBef>
                <a:buClrTx/>
                <a:buSzTx/>
                <a:buFontTx/>
                <a:buNone/>
                <a:tabLst/>
              </a:pPr>
              <a:r>
                <a:rPr lang="cs-CZ" sz="2000" b="1" dirty="0" smtClean="0">
                  <a:latin typeface="Calibri" pitchFamily="34" charset="0"/>
                  <a:cs typeface="Arial" pitchFamily="34" charset="0"/>
                </a:rPr>
                <a:t>(před výpovědi svědků)</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68" name="Text Box 32"/>
            <p:cNvSpPr txBox="1">
              <a:spLocks noChangeArrowheads="1"/>
            </p:cNvSpPr>
            <p:nvPr/>
          </p:nvSpPr>
          <p:spPr bwMode="auto">
            <a:xfrm>
              <a:off x="4940" y="7455"/>
              <a:ext cx="2208" cy="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Výsledek výpovědi </a:t>
              </a:r>
            </a:p>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1. svědka</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grpSp>
      <p:graphicFrame>
        <p:nvGraphicFramePr>
          <p:cNvPr id="65569" name="Object 33"/>
          <p:cNvGraphicFramePr>
            <a:graphicFrameLocks noChangeAspect="1"/>
          </p:cNvGraphicFramePr>
          <p:nvPr>
            <p:extLst/>
          </p:nvPr>
        </p:nvGraphicFramePr>
        <p:xfrm>
          <a:off x="787400" y="3429000"/>
          <a:ext cx="1427163" cy="371475"/>
        </p:xfrm>
        <a:graphic>
          <a:graphicData uri="http://schemas.openxmlformats.org/presentationml/2006/ole">
            <mc:AlternateContent xmlns:mc="http://schemas.openxmlformats.org/markup-compatibility/2006">
              <mc:Choice xmlns:v="urn:schemas-microsoft-com:vml" Requires="v">
                <p:oleObj spid="_x0000_s290818" name="Rovnice" r:id="rId3" imgW="799920" imgH="215640" progId="Equation.3">
                  <p:embed/>
                </p:oleObj>
              </mc:Choice>
              <mc:Fallback>
                <p:oleObj name="Rovnice" r:id="rId3" imgW="799920" imgH="215640" progId="Equation.3">
                  <p:embed/>
                  <p:pic>
                    <p:nvPicPr>
                      <p:cNvPr id="0" name=""/>
                      <p:cNvPicPr>
                        <a:picLocks noChangeAspect="1" noChangeArrowheads="1"/>
                      </p:cNvPicPr>
                      <p:nvPr/>
                    </p:nvPicPr>
                    <p:blipFill>
                      <a:blip r:embed="rId4"/>
                      <a:srcRect/>
                      <a:stretch>
                        <a:fillRect/>
                      </a:stretch>
                    </p:blipFill>
                    <p:spPr bwMode="auto">
                      <a:xfrm>
                        <a:off x="787400" y="3429000"/>
                        <a:ext cx="142716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0" name="Object 34"/>
          <p:cNvGraphicFramePr>
            <a:graphicFrameLocks noChangeAspect="1"/>
          </p:cNvGraphicFramePr>
          <p:nvPr>
            <p:extLst/>
          </p:nvPr>
        </p:nvGraphicFramePr>
        <p:xfrm>
          <a:off x="942975" y="4786313"/>
          <a:ext cx="1339850" cy="371475"/>
        </p:xfrm>
        <a:graphic>
          <a:graphicData uri="http://schemas.openxmlformats.org/presentationml/2006/ole">
            <mc:AlternateContent xmlns:mc="http://schemas.openxmlformats.org/markup-compatibility/2006">
              <mc:Choice xmlns:v="urn:schemas-microsoft-com:vml" Requires="v">
                <p:oleObj spid="_x0000_s290819" name="Rovnice" r:id="rId5" imgW="749160" imgH="215640" progId="Equation.3">
                  <p:embed/>
                </p:oleObj>
              </mc:Choice>
              <mc:Fallback>
                <p:oleObj name="Rovnice" r:id="rId5" imgW="749160" imgH="215640" progId="Equation.3">
                  <p:embed/>
                  <p:pic>
                    <p:nvPicPr>
                      <p:cNvPr id="0" name=""/>
                      <p:cNvPicPr>
                        <a:picLocks noChangeAspect="1" noChangeArrowheads="1"/>
                      </p:cNvPicPr>
                      <p:nvPr/>
                    </p:nvPicPr>
                    <p:blipFill>
                      <a:blip r:embed="rId6"/>
                      <a:srcRect/>
                      <a:stretch>
                        <a:fillRect/>
                      </a:stretch>
                    </p:blipFill>
                    <p:spPr bwMode="auto">
                      <a:xfrm>
                        <a:off x="942975" y="4786313"/>
                        <a:ext cx="13398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1" name="Object 35"/>
          <p:cNvGraphicFramePr>
            <a:graphicFrameLocks noChangeAspect="1"/>
          </p:cNvGraphicFramePr>
          <p:nvPr>
            <p:extLst/>
          </p:nvPr>
        </p:nvGraphicFramePr>
        <p:xfrm>
          <a:off x="2543175" y="2814638"/>
          <a:ext cx="1820863" cy="327025"/>
        </p:xfrm>
        <a:graphic>
          <a:graphicData uri="http://schemas.openxmlformats.org/presentationml/2006/ole">
            <mc:AlternateContent xmlns:mc="http://schemas.openxmlformats.org/markup-compatibility/2006">
              <mc:Choice xmlns:v="urn:schemas-microsoft-com:vml" Requires="v">
                <p:oleObj spid="_x0000_s290820" name="Rovnice" r:id="rId7" imgW="1155600" imgH="215640" progId="Equation.3">
                  <p:embed/>
                </p:oleObj>
              </mc:Choice>
              <mc:Fallback>
                <p:oleObj name="Rovnice" r:id="rId7" imgW="1155600" imgH="215640" progId="Equation.3">
                  <p:embed/>
                  <p:pic>
                    <p:nvPicPr>
                      <p:cNvPr id="0" name=""/>
                      <p:cNvPicPr>
                        <a:picLocks noChangeAspect="1" noChangeArrowheads="1"/>
                      </p:cNvPicPr>
                      <p:nvPr/>
                    </p:nvPicPr>
                    <p:blipFill>
                      <a:blip r:embed="rId8"/>
                      <a:srcRect/>
                      <a:stretch>
                        <a:fillRect/>
                      </a:stretch>
                    </p:blipFill>
                    <p:spPr bwMode="auto">
                      <a:xfrm>
                        <a:off x="2543175" y="2814638"/>
                        <a:ext cx="1820863"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2" name="Object 36"/>
          <p:cNvGraphicFramePr>
            <a:graphicFrameLocks noChangeAspect="1"/>
          </p:cNvGraphicFramePr>
          <p:nvPr>
            <p:extLst/>
          </p:nvPr>
        </p:nvGraphicFramePr>
        <p:xfrm>
          <a:off x="2857500" y="3929063"/>
          <a:ext cx="1514475" cy="357187"/>
        </p:xfrm>
        <a:graphic>
          <a:graphicData uri="http://schemas.openxmlformats.org/presentationml/2006/ole">
            <mc:AlternateContent xmlns:mc="http://schemas.openxmlformats.org/markup-compatibility/2006">
              <mc:Choice xmlns:v="urn:schemas-microsoft-com:vml" Requires="v">
                <p:oleObj spid="_x0000_s290821" name="Rovnice" r:id="rId9" imgW="1041120" imgH="253800" progId="Equation.3">
                  <p:embed/>
                </p:oleObj>
              </mc:Choice>
              <mc:Fallback>
                <p:oleObj name="Rovnice" r:id="rId9" imgW="1041120" imgH="253800" progId="Equation.3">
                  <p:embed/>
                  <p:pic>
                    <p:nvPicPr>
                      <p:cNvPr id="0" name=""/>
                      <p:cNvPicPr>
                        <a:picLocks noChangeAspect="1" noChangeArrowheads="1"/>
                      </p:cNvPicPr>
                      <p:nvPr/>
                    </p:nvPicPr>
                    <p:blipFill>
                      <a:blip r:embed="rId10"/>
                      <a:srcRect/>
                      <a:stretch>
                        <a:fillRect/>
                      </a:stretch>
                    </p:blipFill>
                    <p:spPr bwMode="auto">
                      <a:xfrm>
                        <a:off x="2857500" y="3929063"/>
                        <a:ext cx="1514475"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3" name="Object 37"/>
          <p:cNvGraphicFramePr>
            <a:graphicFrameLocks noChangeAspect="1"/>
          </p:cNvGraphicFramePr>
          <p:nvPr>
            <p:extLst/>
          </p:nvPr>
        </p:nvGraphicFramePr>
        <p:xfrm>
          <a:off x="2689225" y="4429125"/>
          <a:ext cx="1758950" cy="414338"/>
        </p:xfrm>
        <a:graphic>
          <a:graphicData uri="http://schemas.openxmlformats.org/presentationml/2006/ole">
            <mc:AlternateContent xmlns:mc="http://schemas.openxmlformats.org/markup-compatibility/2006">
              <mc:Choice xmlns:v="urn:schemas-microsoft-com:vml" Requires="v">
                <p:oleObj spid="_x0000_s290822" name="Rovnice" r:id="rId11" imgW="1041120" imgH="253800" progId="Equation.3">
                  <p:embed/>
                </p:oleObj>
              </mc:Choice>
              <mc:Fallback>
                <p:oleObj name="Rovnice" r:id="rId11" imgW="1041120" imgH="253800" progId="Equation.3">
                  <p:embed/>
                  <p:pic>
                    <p:nvPicPr>
                      <p:cNvPr id="0" name=""/>
                      <p:cNvPicPr>
                        <a:picLocks noChangeAspect="1" noChangeArrowheads="1"/>
                      </p:cNvPicPr>
                      <p:nvPr/>
                    </p:nvPicPr>
                    <p:blipFill>
                      <a:blip r:embed="rId12"/>
                      <a:srcRect/>
                      <a:stretch>
                        <a:fillRect/>
                      </a:stretch>
                    </p:blipFill>
                    <p:spPr bwMode="auto">
                      <a:xfrm>
                        <a:off x="2689225" y="4429125"/>
                        <a:ext cx="1758950"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4" name="Object 38"/>
          <p:cNvGraphicFramePr>
            <a:graphicFrameLocks noChangeAspect="1"/>
          </p:cNvGraphicFramePr>
          <p:nvPr>
            <p:extLst/>
          </p:nvPr>
        </p:nvGraphicFramePr>
        <p:xfrm>
          <a:off x="2892425" y="5643563"/>
          <a:ext cx="1443038" cy="357187"/>
        </p:xfrm>
        <a:graphic>
          <a:graphicData uri="http://schemas.openxmlformats.org/presentationml/2006/ole">
            <mc:AlternateContent xmlns:mc="http://schemas.openxmlformats.org/markup-compatibility/2006">
              <mc:Choice xmlns:v="urn:schemas-microsoft-com:vml" Requires="v">
                <p:oleObj spid="_x0000_s290823" name="Rovnice" r:id="rId13" imgW="990360" imgH="253800" progId="Equation.3">
                  <p:embed/>
                </p:oleObj>
              </mc:Choice>
              <mc:Fallback>
                <p:oleObj name="Rovnice" r:id="rId13" imgW="990360" imgH="253800" progId="Equation.3">
                  <p:embed/>
                  <p:pic>
                    <p:nvPicPr>
                      <p:cNvPr id="0" name=""/>
                      <p:cNvPicPr>
                        <a:picLocks noChangeAspect="1" noChangeArrowheads="1"/>
                      </p:cNvPicPr>
                      <p:nvPr/>
                    </p:nvPicPr>
                    <p:blipFill>
                      <a:blip r:embed="rId14"/>
                      <a:srcRect/>
                      <a:stretch>
                        <a:fillRect/>
                      </a:stretch>
                    </p:blipFill>
                    <p:spPr bwMode="auto">
                      <a:xfrm>
                        <a:off x="2892425" y="5643563"/>
                        <a:ext cx="1443038"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5" name="Object 39"/>
          <p:cNvGraphicFramePr>
            <a:graphicFrameLocks noChangeAspect="1"/>
          </p:cNvGraphicFramePr>
          <p:nvPr>
            <p:extLst/>
          </p:nvPr>
        </p:nvGraphicFramePr>
        <p:xfrm>
          <a:off x="5838825" y="2928938"/>
          <a:ext cx="3109913" cy="357187"/>
        </p:xfrm>
        <a:graphic>
          <a:graphicData uri="http://schemas.openxmlformats.org/presentationml/2006/ole">
            <mc:AlternateContent xmlns:mc="http://schemas.openxmlformats.org/markup-compatibility/2006">
              <mc:Choice xmlns:v="urn:schemas-microsoft-com:vml" Requires="v">
                <p:oleObj spid="_x0000_s290824" name="Rovnice" r:id="rId15" imgW="1955520" imgH="215640" progId="Equation.3">
                  <p:embed/>
                </p:oleObj>
              </mc:Choice>
              <mc:Fallback>
                <p:oleObj name="Rovnice" r:id="rId15" imgW="1955520" imgH="215640" progId="Equation.3">
                  <p:embed/>
                  <p:pic>
                    <p:nvPicPr>
                      <p:cNvPr id="0" name=""/>
                      <p:cNvPicPr>
                        <a:picLocks noChangeAspect="1" noChangeArrowheads="1"/>
                      </p:cNvPicPr>
                      <p:nvPr/>
                    </p:nvPicPr>
                    <p:blipFill>
                      <a:blip r:embed="rId16"/>
                      <a:srcRect/>
                      <a:stretch>
                        <a:fillRect/>
                      </a:stretch>
                    </p:blipFill>
                    <p:spPr bwMode="auto">
                      <a:xfrm>
                        <a:off x="5838825" y="2928938"/>
                        <a:ext cx="3109913"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6" name="Object 40"/>
          <p:cNvGraphicFramePr>
            <a:graphicFrameLocks noChangeAspect="1"/>
          </p:cNvGraphicFramePr>
          <p:nvPr>
            <p:extLst/>
          </p:nvPr>
        </p:nvGraphicFramePr>
        <p:xfrm>
          <a:off x="5940425" y="3857625"/>
          <a:ext cx="3051175" cy="355600"/>
        </p:xfrm>
        <a:graphic>
          <a:graphicData uri="http://schemas.openxmlformats.org/presentationml/2006/ole">
            <mc:AlternateContent xmlns:mc="http://schemas.openxmlformats.org/markup-compatibility/2006">
              <mc:Choice xmlns:v="urn:schemas-microsoft-com:vml" Requires="v">
                <p:oleObj spid="_x0000_s290825" name="Rovnice" r:id="rId17" imgW="1917360" imgH="215640" progId="Equation.3">
                  <p:embed/>
                </p:oleObj>
              </mc:Choice>
              <mc:Fallback>
                <p:oleObj name="Rovnice" r:id="rId17" imgW="1917360" imgH="215640" progId="Equation.3">
                  <p:embed/>
                  <p:pic>
                    <p:nvPicPr>
                      <p:cNvPr id="0" name=""/>
                      <p:cNvPicPr>
                        <a:picLocks noChangeAspect="1" noChangeArrowheads="1"/>
                      </p:cNvPicPr>
                      <p:nvPr/>
                    </p:nvPicPr>
                    <p:blipFill>
                      <a:blip r:embed="rId18"/>
                      <a:srcRect/>
                      <a:stretch>
                        <a:fillRect/>
                      </a:stretch>
                    </p:blipFill>
                    <p:spPr bwMode="auto">
                      <a:xfrm>
                        <a:off x="5940425" y="3857625"/>
                        <a:ext cx="3051175"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7" name="Object 41"/>
          <p:cNvGraphicFramePr>
            <a:graphicFrameLocks noChangeAspect="1"/>
          </p:cNvGraphicFramePr>
          <p:nvPr>
            <p:extLst/>
          </p:nvPr>
        </p:nvGraphicFramePr>
        <p:xfrm>
          <a:off x="5859463" y="4572000"/>
          <a:ext cx="3068637" cy="357188"/>
        </p:xfrm>
        <a:graphic>
          <a:graphicData uri="http://schemas.openxmlformats.org/presentationml/2006/ole">
            <mc:AlternateContent xmlns:mc="http://schemas.openxmlformats.org/markup-compatibility/2006">
              <mc:Choice xmlns:v="urn:schemas-microsoft-com:vml" Requires="v">
                <p:oleObj spid="_x0000_s290826" name="Rovnice" r:id="rId19" imgW="1930320" imgH="215640" progId="Equation.3">
                  <p:embed/>
                </p:oleObj>
              </mc:Choice>
              <mc:Fallback>
                <p:oleObj name="Rovnice" r:id="rId19" imgW="1930320" imgH="215640" progId="Equation.3">
                  <p:embed/>
                  <p:pic>
                    <p:nvPicPr>
                      <p:cNvPr id="0" name=""/>
                      <p:cNvPicPr>
                        <a:picLocks noChangeAspect="1" noChangeArrowheads="1"/>
                      </p:cNvPicPr>
                      <p:nvPr/>
                    </p:nvPicPr>
                    <p:blipFill>
                      <a:blip r:embed="rId20"/>
                      <a:srcRect/>
                      <a:stretch>
                        <a:fillRect/>
                      </a:stretch>
                    </p:blipFill>
                    <p:spPr bwMode="auto">
                      <a:xfrm>
                        <a:off x="5859463" y="4572000"/>
                        <a:ext cx="3068637"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8" name="Object 42"/>
          <p:cNvGraphicFramePr>
            <a:graphicFrameLocks noChangeAspect="1"/>
          </p:cNvGraphicFramePr>
          <p:nvPr>
            <p:extLst/>
          </p:nvPr>
        </p:nvGraphicFramePr>
        <p:xfrm>
          <a:off x="5891213" y="5572125"/>
          <a:ext cx="2987675" cy="357188"/>
        </p:xfrm>
        <a:graphic>
          <a:graphicData uri="http://schemas.openxmlformats.org/presentationml/2006/ole">
            <mc:AlternateContent xmlns:mc="http://schemas.openxmlformats.org/markup-compatibility/2006">
              <mc:Choice xmlns:v="urn:schemas-microsoft-com:vml" Requires="v">
                <p:oleObj spid="_x0000_s290827" name="Rovnice" r:id="rId21" imgW="1879560" imgH="215640" progId="Equation.3">
                  <p:embed/>
                </p:oleObj>
              </mc:Choice>
              <mc:Fallback>
                <p:oleObj name="Rovnice" r:id="rId21" imgW="1879560" imgH="215640" progId="Equation.3">
                  <p:embed/>
                  <p:pic>
                    <p:nvPicPr>
                      <p:cNvPr id="0" name=""/>
                      <p:cNvPicPr>
                        <a:picLocks noChangeAspect="1" noChangeArrowheads="1"/>
                      </p:cNvPicPr>
                      <p:nvPr/>
                    </p:nvPicPr>
                    <p:blipFill>
                      <a:blip r:embed="rId22"/>
                      <a:srcRect/>
                      <a:stretch>
                        <a:fillRect/>
                      </a:stretch>
                    </p:blipFill>
                    <p:spPr bwMode="auto">
                      <a:xfrm>
                        <a:off x="5891213" y="5572125"/>
                        <a:ext cx="2987675"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kt 5"/>
          <p:cNvGraphicFramePr>
            <a:graphicFrameLocks noChangeAspect="1"/>
          </p:cNvGraphicFramePr>
          <p:nvPr>
            <p:extLst/>
          </p:nvPr>
        </p:nvGraphicFramePr>
        <p:xfrm>
          <a:off x="1525588" y="549275"/>
          <a:ext cx="5791200" cy="850900"/>
        </p:xfrm>
        <a:graphic>
          <a:graphicData uri="http://schemas.openxmlformats.org/presentationml/2006/ole">
            <mc:AlternateContent xmlns:mc="http://schemas.openxmlformats.org/markup-compatibility/2006">
              <mc:Choice xmlns:v="urn:schemas-microsoft-com:vml" Requires="v">
                <p:oleObj spid="_x0000_s290828" name="Rovnice" r:id="rId23" imgW="3022560" imgH="431640" progId="Equation.3">
                  <p:embed/>
                </p:oleObj>
              </mc:Choice>
              <mc:Fallback>
                <p:oleObj name="Rovnice" r:id="rId23" imgW="3022560" imgH="43164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525588" y="549275"/>
                        <a:ext cx="57912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9060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764704"/>
                <a:ext cx="8229600" cy="5361459"/>
              </a:xfrm>
            </p:spPr>
            <p:txBody>
              <a:bodyPr>
                <a:normAutofit/>
              </a:bodyPr>
              <a:lstStyle/>
              <a:p>
                <a:pPr marL="0" indent="0">
                  <a:buNone/>
                </a:pPr>
                <a:r>
                  <a:rPr lang="cs-CZ" sz="2400" dirty="0" smtClean="0"/>
                  <a:t>Situace před výpovědi prvního svědka:</a:t>
                </a:r>
              </a:p>
              <a:p>
                <a:pPr marL="0" indent="0">
                  <a:buNone/>
                </a:pPr>
                <a14:m>
                  <m:oMathPara xmlns:m="http://schemas.openxmlformats.org/officeDocument/2006/math">
                    <m:oMathParaPr>
                      <m:jc m:val="centerGroup"/>
                    </m:oMathParaPr>
                    <m:oMath xmlns:m="http://schemas.openxmlformats.org/officeDocument/2006/math">
                      <m:r>
                        <a:rPr lang="cs-CZ" sz="2400" b="0" i="1" smtClean="0">
                          <a:latin typeface="Cambria Math"/>
                        </a:rPr>
                        <m:t>𝑃</m:t>
                      </m:r>
                      <m:d>
                        <m:dPr>
                          <m:ctrlPr>
                            <a:rPr lang="cs-CZ" sz="2400" b="0" i="1" smtClean="0">
                              <a:latin typeface="Cambria Math" panose="02040503050406030204" pitchFamily="18" charset="0"/>
                            </a:rPr>
                          </m:ctrlPr>
                        </m:dPr>
                        <m:e>
                          <m:r>
                            <a:rPr lang="cs-CZ" sz="2400" b="0" i="1" smtClean="0">
                              <a:latin typeface="Cambria Math"/>
                            </a:rPr>
                            <m:t>𝑀</m:t>
                          </m:r>
                        </m:e>
                      </m:d>
                      <m:r>
                        <a:rPr lang="cs-CZ" sz="2400" b="0" i="1" smtClean="0">
                          <a:latin typeface="Cambria Math"/>
                        </a:rPr>
                        <m:t>=</m:t>
                      </m:r>
                      <m:r>
                        <a:rPr lang="cs-CZ" sz="2400" b="1" i="1" smtClean="0">
                          <a:latin typeface="Cambria Math"/>
                        </a:rPr>
                        <m:t>𝟎</m:t>
                      </m:r>
                      <m:r>
                        <a:rPr lang="cs-CZ" sz="2400" b="1" i="1" smtClean="0">
                          <a:latin typeface="Cambria Math"/>
                        </a:rPr>
                        <m:t>,</m:t>
                      </m:r>
                      <m:r>
                        <a:rPr lang="cs-CZ" sz="2400" b="1" i="1" smtClean="0">
                          <a:latin typeface="Cambria Math"/>
                        </a:rPr>
                        <m:t>𝟏𝟓</m:t>
                      </m:r>
                      <m:r>
                        <a:rPr lang="cs-CZ" sz="2400" b="0" i="1" smtClean="0">
                          <a:latin typeface="Cambria Math"/>
                        </a:rPr>
                        <m:t>, </m:t>
                      </m:r>
                      <m:r>
                        <a:rPr lang="cs-CZ" sz="2400" b="0" i="1" smtClean="0">
                          <a:latin typeface="Cambria Math"/>
                        </a:rPr>
                        <m:t>𝑃</m:t>
                      </m:r>
                      <m:d>
                        <m:dPr>
                          <m:ctrlPr>
                            <a:rPr lang="cs-CZ" sz="2400" b="0" i="1" smtClean="0">
                              <a:latin typeface="Cambria Math" panose="02040503050406030204" pitchFamily="18" charset="0"/>
                            </a:rPr>
                          </m:ctrlPr>
                        </m:dPr>
                        <m:e>
                          <m:r>
                            <a:rPr lang="cs-CZ" sz="2400" b="0" i="1" smtClean="0">
                              <a:latin typeface="Cambria Math"/>
                            </a:rPr>
                            <m:t>𝑍</m:t>
                          </m:r>
                        </m:e>
                      </m:d>
                      <m:r>
                        <a:rPr lang="cs-CZ" sz="2400" b="0" i="1" smtClean="0">
                          <a:latin typeface="Cambria Math"/>
                        </a:rPr>
                        <m:t>=0,15</m:t>
                      </m:r>
                    </m:oMath>
                  </m:oMathPara>
                </a14:m>
                <a:endParaRPr lang="cs-CZ" sz="2400" dirty="0" smtClean="0"/>
              </a:p>
              <a:p>
                <a:pPr marL="0" indent="0">
                  <a:buNone/>
                </a:pPr>
                <a:endParaRPr lang="cs-CZ" sz="2400" dirty="0"/>
              </a:p>
              <a:p>
                <a:pPr marL="0" indent="0">
                  <a:buNone/>
                </a:pPr>
                <a:r>
                  <a:rPr lang="cs-CZ" sz="2400" dirty="0"/>
                  <a:t>Situace </a:t>
                </a:r>
                <a:r>
                  <a:rPr lang="cs-CZ" sz="2400" dirty="0" smtClean="0"/>
                  <a:t>po </a:t>
                </a:r>
                <a:r>
                  <a:rPr lang="cs-CZ" sz="2400" dirty="0"/>
                  <a:t>výpovědi prvního svědka:</a:t>
                </a:r>
              </a:p>
              <a:p>
                <a:pPr marL="0" indent="0">
                  <a:buNone/>
                </a:pPr>
                <a14:m>
                  <m:oMathPara xmlns:m="http://schemas.openxmlformats.org/officeDocument/2006/math">
                    <m:oMathParaPr>
                      <m:jc m:val="centerGroup"/>
                    </m:oMathParaPr>
                    <m:oMath xmlns:m="http://schemas.openxmlformats.org/officeDocument/2006/math">
                      <m:r>
                        <a:rPr lang="cs-CZ" sz="2400" i="1">
                          <a:latin typeface="Cambria Math"/>
                        </a:rPr>
                        <m:t>𝑃</m:t>
                      </m:r>
                      <m:d>
                        <m:dPr>
                          <m:ctrlPr>
                            <a:rPr lang="cs-CZ" sz="2400" i="1">
                              <a:latin typeface="Cambria Math" panose="02040503050406030204" pitchFamily="18" charset="0"/>
                            </a:rPr>
                          </m:ctrlPr>
                        </m:dPr>
                        <m:e>
                          <m:r>
                            <a:rPr lang="cs-CZ" sz="2400" i="1">
                              <a:latin typeface="Cambria Math"/>
                            </a:rPr>
                            <m:t>𝑀</m:t>
                          </m:r>
                          <m:r>
                            <a:rPr lang="cs-CZ" sz="2400" b="0" i="1" smtClean="0">
                              <a:latin typeface="Cambria Math"/>
                            </a:rPr>
                            <m:t>|</m:t>
                          </m:r>
                          <m:sSub>
                            <m:sSubPr>
                              <m:ctrlPr>
                                <a:rPr lang="cs-CZ" sz="2400" b="0" i="1" smtClean="0">
                                  <a:latin typeface="Cambria Math" panose="02040503050406030204" pitchFamily="18" charset="0"/>
                                </a:rPr>
                              </m:ctrlPr>
                            </m:sSubPr>
                            <m:e>
                              <m:r>
                                <a:rPr lang="cs-CZ" sz="2400" b="0" i="1" smtClean="0">
                                  <a:latin typeface="Cambria Math"/>
                                </a:rPr>
                                <m:t>𝑆𝑀</m:t>
                              </m:r>
                            </m:e>
                            <m:sub>
                              <m:r>
                                <a:rPr lang="cs-CZ" sz="2400" b="0" i="1" smtClean="0">
                                  <a:latin typeface="Cambria Math"/>
                                </a:rPr>
                                <m:t>1</m:t>
                              </m:r>
                            </m:sub>
                          </m:sSub>
                        </m:e>
                      </m:d>
                      <m:r>
                        <a:rPr lang="cs-CZ" sz="2400" i="1">
                          <a:latin typeface="Cambria Math"/>
                        </a:rPr>
                        <m:t>=</m:t>
                      </m:r>
                      <m:r>
                        <a:rPr lang="cs-CZ" sz="2400" b="1" i="1">
                          <a:latin typeface="Cambria Math"/>
                        </a:rPr>
                        <m:t>𝟎</m:t>
                      </m:r>
                      <m:r>
                        <a:rPr lang="cs-CZ" sz="2400" b="1" i="1">
                          <a:latin typeface="Cambria Math"/>
                        </a:rPr>
                        <m:t>,</m:t>
                      </m:r>
                      <m:r>
                        <a:rPr lang="cs-CZ" sz="2400" b="1" i="1" smtClean="0">
                          <a:latin typeface="Cambria Math"/>
                        </a:rPr>
                        <m:t>𝟒𝟏𝟑𝟖</m:t>
                      </m:r>
                      <m:r>
                        <a:rPr lang="cs-CZ" sz="2400" i="1">
                          <a:latin typeface="Cambria Math"/>
                        </a:rPr>
                        <m:t>, </m:t>
                      </m:r>
                      <m:r>
                        <a:rPr lang="cs-CZ" sz="2400" i="1">
                          <a:latin typeface="Cambria Math"/>
                        </a:rPr>
                        <m:t>𝑃</m:t>
                      </m:r>
                      <m:d>
                        <m:dPr>
                          <m:ctrlPr>
                            <a:rPr lang="cs-CZ" sz="2400" i="1">
                              <a:latin typeface="Cambria Math" panose="02040503050406030204" pitchFamily="18" charset="0"/>
                            </a:rPr>
                          </m:ctrlPr>
                        </m:dPr>
                        <m:e>
                          <m:r>
                            <a:rPr lang="cs-CZ" sz="2400" i="1">
                              <a:latin typeface="Cambria Math"/>
                            </a:rPr>
                            <m:t>𝑍</m:t>
                          </m:r>
                          <m:r>
                            <a:rPr lang="cs-CZ" sz="2400" b="0" i="1" smtClean="0">
                              <a:latin typeface="Cambria Math"/>
                            </a:rPr>
                            <m:t>|</m:t>
                          </m:r>
                          <m:sSub>
                            <m:sSubPr>
                              <m:ctrlPr>
                                <a:rPr lang="cs-CZ" sz="2400" b="0" i="1" smtClean="0">
                                  <a:latin typeface="Cambria Math" panose="02040503050406030204" pitchFamily="18" charset="0"/>
                                </a:rPr>
                              </m:ctrlPr>
                            </m:sSubPr>
                            <m:e>
                              <m:r>
                                <a:rPr lang="cs-CZ" sz="2400" b="0" i="1" smtClean="0">
                                  <a:latin typeface="Cambria Math"/>
                                </a:rPr>
                                <m:t>𝑆𝑀</m:t>
                              </m:r>
                            </m:e>
                            <m:sub>
                              <m:r>
                                <a:rPr lang="cs-CZ" sz="2400" b="0" i="1" smtClean="0">
                                  <a:latin typeface="Cambria Math"/>
                                </a:rPr>
                                <m:t>1</m:t>
                              </m:r>
                            </m:sub>
                          </m:sSub>
                        </m:e>
                      </m:d>
                      <m:r>
                        <a:rPr lang="cs-CZ" sz="2400" i="1">
                          <a:latin typeface="Cambria Math"/>
                        </a:rPr>
                        <m:t>=0,</m:t>
                      </m:r>
                      <m:r>
                        <a:rPr lang="cs-CZ" sz="2400" b="0" i="1" smtClean="0">
                          <a:latin typeface="Cambria Math"/>
                        </a:rPr>
                        <m:t>5862</m:t>
                      </m:r>
                    </m:oMath>
                  </m:oMathPara>
                </a14:m>
                <a:endParaRPr lang="cs-CZ" sz="2400" dirty="0"/>
              </a:p>
              <a:p>
                <a:pPr marL="0" indent="0">
                  <a:buNone/>
                </a:pPr>
                <a:endParaRPr lang="cs-CZ" sz="2400" dirty="0" smtClean="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764704"/>
                <a:ext cx="8229600" cy="5361459"/>
              </a:xfrm>
              <a:blipFill rotWithShape="1">
                <a:blip r:embed="rId2"/>
                <a:stretch>
                  <a:fillRect l="-1111" t="-909"/>
                </a:stretch>
              </a:blipFill>
            </p:spPr>
            <p:txBody>
              <a:bodyPr/>
              <a:lstStyle/>
              <a:p>
                <a:r>
                  <a:rPr lang="en-US">
                    <a:noFill/>
                  </a:rPr>
                  <a:t> </a:t>
                </a:r>
              </a:p>
            </p:txBody>
          </p:sp>
        </mc:Fallback>
      </mc:AlternateContent>
    </p:spTree>
    <p:extLst>
      <p:ext uri="{BB962C8B-B14F-4D97-AF65-F5344CB8AC3E}">
        <p14:creationId xmlns:p14="http://schemas.microsoft.com/office/powerpoint/2010/main" val="3160515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034682"/>
          </a:xfrm>
        </p:spPr>
        <p:txBody>
          <a:bodyPr>
            <a:normAutofit fontScale="90000"/>
          </a:bodyPr>
          <a:lstStyle/>
          <a:p>
            <a:pPr marL="514350" indent="-514350" algn="l">
              <a:buFont typeface="+mj-lt"/>
              <a:buAutoNum type="arabicPeriod" startAt="4"/>
            </a:pPr>
            <a:r>
              <a:rPr lang="cs-CZ" sz="2800" dirty="0" smtClean="0"/>
              <a:t>V jednom městě jezdí 85% zelených taxíků a 15% modrých. Svědek dopravní nehody vypověděl, že nehodu zavinil řidič modrého taxíku, který pak ujel. Testy provedené za obdobných světelných podmínek ukázaly, že svědek dobře identifikuje barvu taxíku v 80% případů a ve 20% případů se mýlí. </a:t>
            </a:r>
            <a:br>
              <a:rPr lang="cs-CZ" sz="2800" dirty="0" smtClean="0"/>
            </a:br>
            <a:r>
              <a:rPr lang="cs-CZ" sz="2800" dirty="0" smtClean="0"/>
              <a:t>A) Jaká je pravděpodobnost, že viník nehody skutečně řídil modrý taxík?</a:t>
            </a:r>
            <a:br>
              <a:rPr lang="cs-CZ" sz="2800" dirty="0" smtClean="0"/>
            </a:br>
            <a:r>
              <a:rPr lang="cs-CZ" sz="2800" dirty="0" smtClean="0"/>
              <a:t>B) Pak byl nalezen další nezávislý svědek, který rovněž tvrdí, že taxík byl modrý. </a:t>
            </a:r>
            <a:r>
              <a:rPr lang="cs-CZ" sz="2800" dirty="0"/>
              <a:t>Jaká je </a:t>
            </a:r>
            <a:r>
              <a:rPr lang="cs-CZ" sz="2800" dirty="0" smtClean="0"/>
              <a:t>nyní pravděpodobnost</a:t>
            </a:r>
            <a:r>
              <a:rPr lang="cs-CZ" sz="2800" dirty="0"/>
              <a:t>, že viník nehody skutečně řídil modrý taxík?</a:t>
            </a:r>
            <a:br>
              <a:rPr lang="cs-CZ" sz="2800" dirty="0"/>
            </a:br>
            <a:r>
              <a:rPr lang="cs-CZ" sz="2800" dirty="0" smtClean="0"/>
              <a:t/>
            </a:r>
            <a:br>
              <a:rPr lang="cs-CZ" sz="2800" dirty="0" smtClean="0"/>
            </a:br>
            <a:r>
              <a:rPr lang="cs-CZ" sz="2800" dirty="0" smtClean="0"/>
              <a:t/>
            </a:r>
            <a:br>
              <a:rPr lang="cs-CZ" sz="2800" dirty="0" smtClean="0"/>
            </a:br>
            <a:r>
              <a:rPr lang="cs-CZ" sz="2800" dirty="0"/>
              <a:t> </a:t>
            </a:r>
            <a:r>
              <a:rPr lang="cs-CZ" sz="2800" dirty="0" smtClean="0"/>
              <a:t>                         </a:t>
            </a:r>
            <a:r>
              <a:rPr lang="cs-CZ" sz="2200" dirty="0" smtClean="0"/>
              <a:t>Úlohu prezentovali psychologové </a:t>
            </a:r>
            <a:r>
              <a:rPr lang="cs-CZ" sz="2200" dirty="0" err="1" smtClean="0"/>
              <a:t>Kahneman</a:t>
            </a:r>
            <a:r>
              <a:rPr lang="cs-CZ" sz="2200" dirty="0" smtClean="0"/>
              <a:t> a </a:t>
            </a:r>
            <a:r>
              <a:rPr lang="cs-CZ" sz="2200" dirty="0" err="1" smtClean="0"/>
              <a:t>Tversky</a:t>
            </a:r>
            <a:r>
              <a:rPr lang="cs-CZ" sz="2200" dirty="0" smtClean="0"/>
              <a:t>                                                                                                                                                                                                                    </a:t>
            </a:r>
            <a:br>
              <a:rPr lang="cs-CZ" sz="2200" dirty="0" smtClean="0"/>
            </a:br>
            <a:r>
              <a:rPr lang="cs-CZ" sz="2200" dirty="0"/>
              <a:t> </a:t>
            </a:r>
            <a:r>
              <a:rPr lang="cs-CZ" sz="2200" dirty="0" smtClean="0"/>
              <a:t>                                                                   (Anděl</a:t>
            </a:r>
            <a:r>
              <a:rPr lang="en-US" sz="2200" dirty="0" smtClean="0"/>
              <a:t>; </a:t>
            </a:r>
            <a:r>
              <a:rPr lang="en-US" sz="2200" dirty="0" err="1" smtClean="0"/>
              <a:t>Matematika</a:t>
            </a:r>
            <a:r>
              <a:rPr lang="en-US" sz="2200" dirty="0" smtClean="0"/>
              <a:t> n</a:t>
            </a:r>
            <a:r>
              <a:rPr lang="cs-CZ" sz="2200" dirty="0" err="1" smtClean="0"/>
              <a:t>áhody</a:t>
            </a:r>
            <a:r>
              <a:rPr lang="en-US" sz="2200" dirty="0" smtClean="0"/>
              <a:t>; 2007</a:t>
            </a:r>
            <a:r>
              <a:rPr lang="cs-CZ" sz="2200" dirty="0" smtClean="0"/>
              <a:t>)</a:t>
            </a:r>
            <a:endParaRPr lang="en-US" sz="2200" dirty="0"/>
          </a:p>
        </p:txBody>
      </p:sp>
    </p:spTree>
    <p:extLst>
      <p:ext uri="{BB962C8B-B14F-4D97-AF65-F5344CB8AC3E}">
        <p14:creationId xmlns:p14="http://schemas.microsoft.com/office/powerpoint/2010/main" val="3949752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42844" y="2034837"/>
            <a:ext cx="6219522" cy="4046515"/>
            <a:chOff x="1589" y="7481"/>
            <a:chExt cx="5780" cy="3041"/>
          </a:xfrm>
        </p:grpSpPr>
        <p:grpSp>
          <p:nvGrpSpPr>
            <p:cNvPr id="3" name="Group 9"/>
            <p:cNvGrpSpPr>
              <a:grpSpLocks/>
            </p:cNvGrpSpPr>
            <p:nvPr/>
          </p:nvGrpSpPr>
          <p:grpSpPr bwMode="auto">
            <a:xfrm>
              <a:off x="1589" y="8090"/>
              <a:ext cx="4852" cy="2432"/>
              <a:chOff x="1589" y="8090"/>
              <a:chExt cx="4852" cy="2432"/>
            </a:xfrm>
          </p:grpSpPr>
          <p:sp>
            <p:nvSpPr>
              <p:cNvPr id="65548" name="Text Box 12"/>
              <p:cNvSpPr txBox="1">
                <a:spLocks noChangeArrowheads="1"/>
              </p:cNvSpPr>
              <p:nvPr/>
            </p:nvSpPr>
            <p:spPr bwMode="auto">
              <a:xfrm>
                <a:off x="1589" y="8964"/>
                <a:ext cx="1512" cy="437"/>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Calibri" pitchFamily="34" charset="0"/>
                    <a:cs typeface="Arial" pitchFamily="34" charset="0"/>
                  </a:rPr>
                  <a:t>Taxi</a:t>
                </a:r>
                <a:endParaRPr kumimoji="0" lang="cs-CZ"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 13"/>
              <p:cNvGrpSpPr>
                <a:grpSpLocks/>
              </p:cNvGrpSpPr>
              <p:nvPr/>
            </p:nvGrpSpPr>
            <p:grpSpPr bwMode="auto">
              <a:xfrm>
                <a:off x="3780" y="9376"/>
                <a:ext cx="2661" cy="1146"/>
                <a:chOff x="3651" y="4896"/>
                <a:chExt cx="2661" cy="1146"/>
              </a:xfrm>
            </p:grpSpPr>
            <p:sp>
              <p:nvSpPr>
                <p:cNvPr id="65552" name="Text Box 16"/>
                <p:cNvSpPr txBox="1">
                  <a:spLocks noChangeArrowheads="1"/>
                </p:cNvSpPr>
                <p:nvPr/>
              </p:nvSpPr>
              <p:spPr bwMode="auto">
                <a:xfrm>
                  <a:off x="3651" y="5176"/>
                  <a:ext cx="794"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1" u="none" strike="noStrike" cap="none" normalizeH="0" baseline="0" dirty="0" smtClean="0">
                      <a:ln>
                        <a:noFill/>
                      </a:ln>
                      <a:solidFill>
                        <a:schemeClr val="tx1"/>
                      </a:solidFill>
                      <a:effectLst/>
                      <a:latin typeface="Arial" pitchFamily="34" charset="0"/>
                      <a:cs typeface="Arial" pitchFamily="34" charset="0"/>
                    </a:rPr>
                    <a:t>Z1</a:t>
                  </a:r>
                </a:p>
              </p:txBody>
            </p:sp>
            <p:sp>
              <p:nvSpPr>
                <p:cNvPr id="65553" name="Text Box 17"/>
                <p:cNvSpPr txBox="1">
                  <a:spLocks noChangeArrowheads="1"/>
                </p:cNvSpPr>
                <p:nvPr/>
              </p:nvSpPr>
              <p:spPr bwMode="auto">
                <a:xfrm>
                  <a:off x="5513" y="4896"/>
                  <a:ext cx="799" cy="437"/>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smtClean="0">
                      <a:latin typeface="Arial" pitchFamily="34" charset="0"/>
                      <a:cs typeface="Arial" pitchFamily="34" charset="0"/>
                    </a:rPr>
                    <a:t>SM</a:t>
                  </a:r>
                  <a:r>
                    <a:rPr lang="cs-CZ" sz="2400" b="1" i="1" baseline="-25000" dirty="0" smtClean="0">
                      <a:latin typeface="Arial" pitchFamily="34" charset="0"/>
                      <a:cs typeface="Arial" pitchFamily="34" charset="0"/>
                    </a:rPr>
                    <a:t>2</a:t>
                  </a:r>
                  <a:endParaRPr lang="cs-CZ" sz="2400" b="1" i="1" baseline="-25000" dirty="0">
                    <a:latin typeface="Arial" pitchFamily="34" charset="0"/>
                    <a:cs typeface="Arial" pitchFamily="34" charset="0"/>
                  </a:endParaRPr>
                </a:p>
              </p:txBody>
            </p:sp>
            <p:sp>
              <p:nvSpPr>
                <p:cNvPr id="65554" name="Text Box 18"/>
                <p:cNvSpPr txBox="1">
                  <a:spLocks noChangeArrowheads="1"/>
                </p:cNvSpPr>
                <p:nvPr/>
              </p:nvSpPr>
              <p:spPr bwMode="auto">
                <a:xfrm>
                  <a:off x="5518" y="5605"/>
                  <a:ext cx="794"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smtClean="0">
                      <a:latin typeface="Arial" pitchFamily="34" charset="0"/>
                      <a:cs typeface="Arial" pitchFamily="34" charset="0"/>
                    </a:rPr>
                    <a:t>SZ</a:t>
                  </a:r>
                  <a:r>
                    <a:rPr lang="cs-CZ" sz="2400" b="1" i="1" baseline="-25000" dirty="0">
                      <a:latin typeface="Arial" pitchFamily="34" charset="0"/>
                      <a:cs typeface="Arial" pitchFamily="34" charset="0"/>
                    </a:rPr>
                    <a:t>2</a:t>
                  </a:r>
                </a:p>
              </p:txBody>
            </p:sp>
            <p:cxnSp>
              <p:nvCxnSpPr>
                <p:cNvPr id="65555" name="AutoShape 19"/>
                <p:cNvCxnSpPr>
                  <a:cxnSpLocks noChangeShapeType="1"/>
                  <a:stCxn id="65552" idx="3"/>
                </p:cNvCxnSpPr>
                <p:nvPr/>
              </p:nvCxnSpPr>
              <p:spPr bwMode="auto">
                <a:xfrm flipV="1">
                  <a:off x="4445" y="5085"/>
                  <a:ext cx="1068" cy="310"/>
                </a:xfrm>
                <a:prstGeom prst="straightConnector1">
                  <a:avLst/>
                </a:prstGeom>
                <a:noFill/>
                <a:ln w="9525">
                  <a:solidFill>
                    <a:srgbClr val="000000"/>
                  </a:solidFill>
                  <a:round/>
                  <a:headEnd/>
                  <a:tailEnd type="triangle" w="med" len="med"/>
                </a:ln>
              </p:spPr>
            </p:cxnSp>
            <p:cxnSp>
              <p:nvCxnSpPr>
                <p:cNvPr id="65556" name="AutoShape 20"/>
                <p:cNvCxnSpPr>
                  <a:cxnSpLocks noChangeShapeType="1"/>
                  <a:stCxn id="65552" idx="3"/>
                </p:cNvCxnSpPr>
                <p:nvPr/>
              </p:nvCxnSpPr>
              <p:spPr bwMode="auto">
                <a:xfrm>
                  <a:off x="4445" y="5395"/>
                  <a:ext cx="1068" cy="395"/>
                </a:xfrm>
                <a:prstGeom prst="straightConnector1">
                  <a:avLst/>
                </a:prstGeom>
                <a:noFill/>
                <a:ln w="9525">
                  <a:solidFill>
                    <a:srgbClr val="000000"/>
                  </a:solidFill>
                  <a:round/>
                  <a:headEnd/>
                  <a:tailEnd type="triangle" w="med" len="med"/>
                </a:ln>
              </p:spPr>
            </p:cxnSp>
          </p:grpSp>
          <p:cxnSp>
            <p:nvCxnSpPr>
              <p:cNvPr id="65557" name="AutoShape 21"/>
              <p:cNvCxnSpPr>
                <a:cxnSpLocks noChangeShapeType="1"/>
                <a:endCxn id="65562" idx="1"/>
              </p:cNvCxnSpPr>
              <p:nvPr/>
            </p:nvCxnSpPr>
            <p:spPr bwMode="auto">
              <a:xfrm flipV="1">
                <a:off x="3100" y="8586"/>
                <a:ext cx="613" cy="479"/>
              </a:xfrm>
              <a:prstGeom prst="straightConnector1">
                <a:avLst/>
              </a:prstGeom>
              <a:noFill/>
              <a:ln w="9525">
                <a:solidFill>
                  <a:srgbClr val="000000"/>
                </a:solidFill>
                <a:round/>
                <a:headEnd/>
                <a:tailEnd type="triangle" w="med" len="med"/>
              </a:ln>
            </p:spPr>
          </p:cxnSp>
          <p:cxnSp>
            <p:nvCxnSpPr>
              <p:cNvPr id="65558" name="AutoShape 22"/>
              <p:cNvCxnSpPr>
                <a:cxnSpLocks noChangeShapeType="1"/>
                <a:stCxn id="65548" idx="3"/>
                <a:endCxn id="65552" idx="1"/>
              </p:cNvCxnSpPr>
              <p:nvPr/>
            </p:nvCxnSpPr>
            <p:spPr bwMode="auto">
              <a:xfrm>
                <a:off x="3101" y="9183"/>
                <a:ext cx="679" cy="692"/>
              </a:xfrm>
              <a:prstGeom prst="straightConnector1">
                <a:avLst/>
              </a:prstGeom>
              <a:noFill/>
              <a:ln w="9525">
                <a:solidFill>
                  <a:srgbClr val="000000"/>
                </a:solidFill>
                <a:round/>
                <a:headEnd/>
                <a:tailEnd type="triangle" w="med" len="med"/>
              </a:ln>
            </p:spPr>
          </p:cxnSp>
          <p:grpSp>
            <p:nvGrpSpPr>
              <p:cNvPr id="5" name="Group 23"/>
              <p:cNvGrpSpPr>
                <a:grpSpLocks/>
              </p:cNvGrpSpPr>
              <p:nvPr/>
            </p:nvGrpSpPr>
            <p:grpSpPr bwMode="auto">
              <a:xfrm>
                <a:off x="3713" y="8090"/>
                <a:ext cx="2728" cy="1102"/>
                <a:chOff x="3584" y="4896"/>
                <a:chExt cx="2728" cy="1102"/>
              </a:xfrm>
            </p:grpSpPr>
            <p:sp>
              <p:nvSpPr>
                <p:cNvPr id="65562" name="Text Box 26"/>
                <p:cNvSpPr txBox="1">
                  <a:spLocks noChangeArrowheads="1"/>
                </p:cNvSpPr>
                <p:nvPr/>
              </p:nvSpPr>
              <p:spPr bwMode="auto">
                <a:xfrm>
                  <a:off x="3584" y="5174"/>
                  <a:ext cx="794" cy="437"/>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Calibri" pitchFamily="34" charset="0"/>
                      <a:cs typeface="Arial" pitchFamily="34" charset="0"/>
                    </a:rPr>
                    <a:t>M1</a:t>
                  </a:r>
                  <a:endParaRPr kumimoji="0" lang="cs-C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63" name="Text Box 27"/>
                <p:cNvSpPr txBox="1">
                  <a:spLocks noChangeArrowheads="1"/>
                </p:cNvSpPr>
                <p:nvPr/>
              </p:nvSpPr>
              <p:spPr bwMode="auto">
                <a:xfrm>
                  <a:off x="5513" y="4896"/>
                  <a:ext cx="799" cy="437"/>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Arial" pitchFamily="34" charset="0"/>
                      <a:cs typeface="Arial" pitchFamily="34" charset="0"/>
                    </a:rPr>
                    <a:t>SM</a:t>
                  </a:r>
                  <a:r>
                    <a:rPr kumimoji="0" lang="cs-CZ" sz="2400" b="1" i="1" u="none" strike="noStrike" cap="none" normalizeH="0" baseline="-25000" dirty="0" smtClean="0">
                      <a:ln>
                        <a:noFill/>
                      </a:ln>
                      <a:solidFill>
                        <a:schemeClr val="tx1"/>
                      </a:solidFill>
                      <a:effectLst/>
                      <a:latin typeface="Arial" pitchFamily="34" charset="0"/>
                      <a:cs typeface="Arial" pitchFamily="34" charset="0"/>
                    </a:rPr>
                    <a:t>2</a:t>
                  </a:r>
                </a:p>
              </p:txBody>
            </p:sp>
            <p:sp>
              <p:nvSpPr>
                <p:cNvPr id="65564" name="Text Box 28"/>
                <p:cNvSpPr txBox="1">
                  <a:spLocks noChangeArrowheads="1"/>
                </p:cNvSpPr>
                <p:nvPr/>
              </p:nvSpPr>
              <p:spPr bwMode="auto">
                <a:xfrm>
                  <a:off x="5513" y="5561"/>
                  <a:ext cx="799"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smtClean="0">
                      <a:latin typeface="Arial" pitchFamily="34" charset="0"/>
                      <a:cs typeface="Arial" pitchFamily="34" charset="0"/>
                    </a:rPr>
                    <a:t>SZ</a:t>
                  </a:r>
                  <a:r>
                    <a:rPr lang="cs-CZ" sz="2400" b="1" i="1" baseline="-25000" dirty="0">
                      <a:latin typeface="Arial" pitchFamily="34" charset="0"/>
                      <a:cs typeface="Arial" pitchFamily="34" charset="0"/>
                    </a:rPr>
                    <a:t>2</a:t>
                  </a:r>
                </a:p>
              </p:txBody>
            </p:sp>
            <p:cxnSp>
              <p:nvCxnSpPr>
                <p:cNvPr id="65565" name="AutoShape 29"/>
                <p:cNvCxnSpPr>
                  <a:cxnSpLocks noChangeShapeType="1"/>
                </p:cNvCxnSpPr>
                <p:nvPr/>
              </p:nvCxnSpPr>
              <p:spPr bwMode="auto">
                <a:xfrm flipV="1">
                  <a:off x="4381" y="5085"/>
                  <a:ext cx="1132" cy="303"/>
                </a:xfrm>
                <a:prstGeom prst="straightConnector1">
                  <a:avLst/>
                </a:prstGeom>
                <a:noFill/>
                <a:ln w="9525">
                  <a:solidFill>
                    <a:srgbClr val="000000"/>
                  </a:solidFill>
                  <a:round/>
                  <a:headEnd/>
                  <a:tailEnd type="triangle" w="med" len="med"/>
                </a:ln>
              </p:spPr>
            </p:cxnSp>
            <p:cxnSp>
              <p:nvCxnSpPr>
                <p:cNvPr id="65566" name="AutoShape 30"/>
                <p:cNvCxnSpPr>
                  <a:cxnSpLocks noChangeShapeType="1"/>
                  <a:stCxn id="65562" idx="3"/>
                </p:cNvCxnSpPr>
                <p:nvPr/>
              </p:nvCxnSpPr>
              <p:spPr bwMode="auto">
                <a:xfrm>
                  <a:off x="4378" y="5392"/>
                  <a:ext cx="1135" cy="398"/>
                </a:xfrm>
                <a:prstGeom prst="straightConnector1">
                  <a:avLst/>
                </a:prstGeom>
                <a:noFill/>
                <a:ln w="9525">
                  <a:solidFill>
                    <a:srgbClr val="000000"/>
                  </a:solidFill>
                  <a:round/>
                  <a:headEnd/>
                  <a:tailEnd type="triangle" w="med" len="med"/>
                </a:ln>
              </p:spPr>
            </p:cxnSp>
          </p:grpSp>
        </p:grpSp>
        <p:sp>
          <p:nvSpPr>
            <p:cNvPr id="65567" name="Text Box 31"/>
            <p:cNvSpPr txBox="1">
              <a:spLocks noChangeArrowheads="1"/>
            </p:cNvSpPr>
            <p:nvPr/>
          </p:nvSpPr>
          <p:spPr bwMode="auto">
            <a:xfrm>
              <a:off x="2627" y="7508"/>
              <a:ext cx="2543" cy="4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Daný stav</a:t>
              </a:r>
            </a:p>
            <a:p>
              <a:pPr marL="0" marR="0" lvl="0" indent="0" algn="ctr" defTabSz="914400" rtl="0" eaLnBrk="1" fontAlgn="base" latinLnBrk="0" hangingPunct="1">
                <a:lnSpc>
                  <a:spcPct val="100000"/>
                </a:lnSpc>
                <a:spcBef>
                  <a:spcPct val="0"/>
                </a:spcBef>
                <a:buClrTx/>
                <a:buSzTx/>
                <a:buFontTx/>
                <a:buNone/>
                <a:tabLst/>
              </a:pPr>
              <a:r>
                <a:rPr lang="cs-CZ" sz="2000" b="1" dirty="0" smtClean="0">
                  <a:latin typeface="Calibri" pitchFamily="34" charset="0"/>
                  <a:cs typeface="Arial" pitchFamily="34" charset="0"/>
                </a:rPr>
                <a:t>(po výpovědi 1. svědka)</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68" name="Text Box 32"/>
            <p:cNvSpPr txBox="1">
              <a:spLocks noChangeArrowheads="1"/>
            </p:cNvSpPr>
            <p:nvPr/>
          </p:nvSpPr>
          <p:spPr bwMode="auto">
            <a:xfrm>
              <a:off x="5161" y="7481"/>
              <a:ext cx="2208" cy="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cs-CZ" sz="2000" b="1" dirty="0" smtClean="0">
                  <a:latin typeface="Calibri" pitchFamily="34" charset="0"/>
                  <a:cs typeface="Arial" pitchFamily="34" charset="0"/>
                </a:rPr>
                <a:t>Výsledek</a:t>
              </a:r>
              <a:r>
                <a:rPr kumimoji="0" lang="cs-CZ" sz="2000" b="1" i="0" u="none" strike="noStrike" cap="none" normalizeH="0" baseline="0" dirty="0" smtClean="0">
                  <a:ln>
                    <a:noFill/>
                  </a:ln>
                  <a:solidFill>
                    <a:schemeClr val="tx1"/>
                  </a:solidFill>
                  <a:effectLst/>
                  <a:latin typeface="Calibri" pitchFamily="34" charset="0"/>
                  <a:cs typeface="Arial" pitchFamily="34" charset="0"/>
                </a:rPr>
                <a:t> výpovědi 2. svědka</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grpSp>
      <p:graphicFrame>
        <p:nvGraphicFramePr>
          <p:cNvPr id="65569" name="Object 33"/>
          <p:cNvGraphicFramePr>
            <a:graphicFrameLocks noChangeAspect="1"/>
          </p:cNvGraphicFramePr>
          <p:nvPr>
            <p:extLst/>
          </p:nvPr>
        </p:nvGraphicFramePr>
        <p:xfrm>
          <a:off x="380606" y="3426700"/>
          <a:ext cx="1811337" cy="371475"/>
        </p:xfrm>
        <a:graphic>
          <a:graphicData uri="http://schemas.openxmlformats.org/presentationml/2006/ole">
            <mc:AlternateContent xmlns:mc="http://schemas.openxmlformats.org/markup-compatibility/2006">
              <mc:Choice xmlns:v="urn:schemas-microsoft-com:vml" Requires="v">
                <p:oleObj spid="_x0000_s291842" name="Rovnice" r:id="rId3" imgW="1015920" imgH="215640" progId="Equation.3">
                  <p:embed/>
                </p:oleObj>
              </mc:Choice>
              <mc:Fallback>
                <p:oleObj name="Rovnice" r:id="rId3" imgW="1015920" imgH="215640" progId="Equation.3">
                  <p:embed/>
                  <p:pic>
                    <p:nvPicPr>
                      <p:cNvPr id="0" name=""/>
                      <p:cNvPicPr>
                        <a:picLocks noChangeAspect="1" noChangeArrowheads="1"/>
                      </p:cNvPicPr>
                      <p:nvPr/>
                    </p:nvPicPr>
                    <p:blipFill>
                      <a:blip r:embed="rId4"/>
                      <a:srcRect/>
                      <a:stretch>
                        <a:fillRect/>
                      </a:stretch>
                    </p:blipFill>
                    <p:spPr bwMode="auto">
                      <a:xfrm>
                        <a:off x="380606" y="3426700"/>
                        <a:ext cx="1811337"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0" name="Object 34"/>
          <p:cNvGraphicFramePr>
            <a:graphicFrameLocks noChangeAspect="1"/>
          </p:cNvGraphicFramePr>
          <p:nvPr>
            <p:extLst/>
          </p:nvPr>
        </p:nvGraphicFramePr>
        <p:xfrm>
          <a:off x="409523" y="4808041"/>
          <a:ext cx="1725612" cy="371475"/>
        </p:xfrm>
        <a:graphic>
          <a:graphicData uri="http://schemas.openxmlformats.org/presentationml/2006/ole">
            <mc:AlternateContent xmlns:mc="http://schemas.openxmlformats.org/markup-compatibility/2006">
              <mc:Choice xmlns:v="urn:schemas-microsoft-com:vml" Requires="v">
                <p:oleObj spid="_x0000_s291843" name="Rovnice" r:id="rId5" imgW="965160" imgH="215640" progId="Equation.3">
                  <p:embed/>
                </p:oleObj>
              </mc:Choice>
              <mc:Fallback>
                <p:oleObj name="Rovnice" r:id="rId5" imgW="965160" imgH="215640" progId="Equation.3">
                  <p:embed/>
                  <p:pic>
                    <p:nvPicPr>
                      <p:cNvPr id="0" name=""/>
                      <p:cNvPicPr>
                        <a:picLocks noChangeAspect="1" noChangeArrowheads="1"/>
                      </p:cNvPicPr>
                      <p:nvPr/>
                    </p:nvPicPr>
                    <p:blipFill>
                      <a:blip r:embed="rId6"/>
                      <a:srcRect/>
                      <a:stretch>
                        <a:fillRect/>
                      </a:stretch>
                    </p:blipFill>
                    <p:spPr bwMode="auto">
                      <a:xfrm>
                        <a:off x="409523" y="4808041"/>
                        <a:ext cx="1725612"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1" name="Object 35"/>
          <p:cNvGraphicFramePr>
            <a:graphicFrameLocks noChangeAspect="1"/>
          </p:cNvGraphicFramePr>
          <p:nvPr>
            <p:extLst/>
          </p:nvPr>
        </p:nvGraphicFramePr>
        <p:xfrm>
          <a:off x="2503488" y="2814638"/>
          <a:ext cx="1901825" cy="327025"/>
        </p:xfrm>
        <a:graphic>
          <a:graphicData uri="http://schemas.openxmlformats.org/presentationml/2006/ole">
            <mc:AlternateContent xmlns:mc="http://schemas.openxmlformats.org/markup-compatibility/2006">
              <mc:Choice xmlns:v="urn:schemas-microsoft-com:vml" Requires="v">
                <p:oleObj spid="_x0000_s291844" name="Rovnice" r:id="rId7" imgW="1206360" imgH="215640" progId="Equation.3">
                  <p:embed/>
                </p:oleObj>
              </mc:Choice>
              <mc:Fallback>
                <p:oleObj name="Rovnice" r:id="rId7" imgW="1206360" imgH="215640" progId="Equation.3">
                  <p:embed/>
                  <p:pic>
                    <p:nvPicPr>
                      <p:cNvPr id="0" name=""/>
                      <p:cNvPicPr>
                        <a:picLocks noChangeAspect="1" noChangeArrowheads="1"/>
                      </p:cNvPicPr>
                      <p:nvPr/>
                    </p:nvPicPr>
                    <p:blipFill>
                      <a:blip r:embed="rId8"/>
                      <a:srcRect/>
                      <a:stretch>
                        <a:fillRect/>
                      </a:stretch>
                    </p:blipFill>
                    <p:spPr bwMode="auto">
                      <a:xfrm>
                        <a:off x="2503488" y="2814638"/>
                        <a:ext cx="190182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2" name="Object 36"/>
          <p:cNvGraphicFramePr>
            <a:graphicFrameLocks noChangeAspect="1"/>
          </p:cNvGraphicFramePr>
          <p:nvPr>
            <p:extLst/>
          </p:nvPr>
        </p:nvGraphicFramePr>
        <p:xfrm>
          <a:off x="2811463" y="3929063"/>
          <a:ext cx="1606550" cy="357187"/>
        </p:xfrm>
        <a:graphic>
          <a:graphicData uri="http://schemas.openxmlformats.org/presentationml/2006/ole">
            <mc:AlternateContent xmlns:mc="http://schemas.openxmlformats.org/markup-compatibility/2006">
              <mc:Choice xmlns:v="urn:schemas-microsoft-com:vml" Requires="v">
                <p:oleObj spid="_x0000_s291845" name="Rovnice" r:id="rId9" imgW="1104840" imgH="253800" progId="Equation.3">
                  <p:embed/>
                </p:oleObj>
              </mc:Choice>
              <mc:Fallback>
                <p:oleObj name="Rovnice" r:id="rId9" imgW="1104840" imgH="253800" progId="Equation.3">
                  <p:embed/>
                  <p:pic>
                    <p:nvPicPr>
                      <p:cNvPr id="0" name=""/>
                      <p:cNvPicPr>
                        <a:picLocks noChangeAspect="1" noChangeArrowheads="1"/>
                      </p:cNvPicPr>
                      <p:nvPr/>
                    </p:nvPicPr>
                    <p:blipFill>
                      <a:blip r:embed="rId10"/>
                      <a:srcRect/>
                      <a:stretch>
                        <a:fillRect/>
                      </a:stretch>
                    </p:blipFill>
                    <p:spPr bwMode="auto">
                      <a:xfrm>
                        <a:off x="2811463" y="3929063"/>
                        <a:ext cx="160655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3" name="Object 37"/>
          <p:cNvGraphicFramePr>
            <a:graphicFrameLocks noChangeAspect="1"/>
          </p:cNvGraphicFramePr>
          <p:nvPr>
            <p:extLst/>
          </p:nvPr>
        </p:nvGraphicFramePr>
        <p:xfrm>
          <a:off x="2635250" y="4429125"/>
          <a:ext cx="1866900" cy="414338"/>
        </p:xfrm>
        <a:graphic>
          <a:graphicData uri="http://schemas.openxmlformats.org/presentationml/2006/ole">
            <mc:AlternateContent xmlns:mc="http://schemas.openxmlformats.org/markup-compatibility/2006">
              <mc:Choice xmlns:v="urn:schemas-microsoft-com:vml" Requires="v">
                <p:oleObj spid="_x0000_s291846" name="Rovnice" r:id="rId11" imgW="1104840" imgH="253800" progId="Equation.3">
                  <p:embed/>
                </p:oleObj>
              </mc:Choice>
              <mc:Fallback>
                <p:oleObj name="Rovnice" r:id="rId11" imgW="1104840" imgH="253800" progId="Equation.3">
                  <p:embed/>
                  <p:pic>
                    <p:nvPicPr>
                      <p:cNvPr id="0" name=""/>
                      <p:cNvPicPr>
                        <a:picLocks noChangeAspect="1" noChangeArrowheads="1"/>
                      </p:cNvPicPr>
                      <p:nvPr/>
                    </p:nvPicPr>
                    <p:blipFill>
                      <a:blip r:embed="rId12"/>
                      <a:srcRect/>
                      <a:stretch>
                        <a:fillRect/>
                      </a:stretch>
                    </p:blipFill>
                    <p:spPr bwMode="auto">
                      <a:xfrm>
                        <a:off x="2635250" y="4429125"/>
                        <a:ext cx="1866900"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4" name="Object 38"/>
          <p:cNvGraphicFramePr>
            <a:graphicFrameLocks noChangeAspect="1"/>
          </p:cNvGraphicFramePr>
          <p:nvPr>
            <p:extLst/>
          </p:nvPr>
        </p:nvGraphicFramePr>
        <p:xfrm>
          <a:off x="2855913" y="5643563"/>
          <a:ext cx="1517650" cy="357187"/>
        </p:xfrm>
        <a:graphic>
          <a:graphicData uri="http://schemas.openxmlformats.org/presentationml/2006/ole">
            <mc:AlternateContent xmlns:mc="http://schemas.openxmlformats.org/markup-compatibility/2006">
              <mc:Choice xmlns:v="urn:schemas-microsoft-com:vml" Requires="v">
                <p:oleObj spid="_x0000_s291847" name="Rovnice" r:id="rId13" imgW="1041120" imgH="253800" progId="Equation.3">
                  <p:embed/>
                </p:oleObj>
              </mc:Choice>
              <mc:Fallback>
                <p:oleObj name="Rovnice" r:id="rId13" imgW="1041120" imgH="253800" progId="Equation.3">
                  <p:embed/>
                  <p:pic>
                    <p:nvPicPr>
                      <p:cNvPr id="0" name=""/>
                      <p:cNvPicPr>
                        <a:picLocks noChangeAspect="1" noChangeArrowheads="1"/>
                      </p:cNvPicPr>
                      <p:nvPr/>
                    </p:nvPicPr>
                    <p:blipFill>
                      <a:blip r:embed="rId14"/>
                      <a:srcRect/>
                      <a:stretch>
                        <a:fillRect/>
                      </a:stretch>
                    </p:blipFill>
                    <p:spPr bwMode="auto">
                      <a:xfrm>
                        <a:off x="2855913" y="5643563"/>
                        <a:ext cx="151765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5" name="Object 39"/>
          <p:cNvGraphicFramePr>
            <a:graphicFrameLocks noChangeAspect="1"/>
          </p:cNvGraphicFramePr>
          <p:nvPr>
            <p:extLst/>
          </p:nvPr>
        </p:nvGraphicFramePr>
        <p:xfrm>
          <a:off x="6243638" y="2928938"/>
          <a:ext cx="2300287" cy="357187"/>
        </p:xfrm>
        <a:graphic>
          <a:graphicData uri="http://schemas.openxmlformats.org/presentationml/2006/ole">
            <mc:AlternateContent xmlns:mc="http://schemas.openxmlformats.org/markup-compatibility/2006">
              <mc:Choice xmlns:v="urn:schemas-microsoft-com:vml" Requires="v">
                <p:oleObj spid="_x0000_s291848" name="Rovnice" r:id="rId15" imgW="1447560" imgH="215640" progId="Equation.3">
                  <p:embed/>
                </p:oleObj>
              </mc:Choice>
              <mc:Fallback>
                <p:oleObj name="Rovnice" r:id="rId15" imgW="1447560" imgH="215640" progId="Equation.3">
                  <p:embed/>
                  <p:pic>
                    <p:nvPicPr>
                      <p:cNvPr id="0" name=""/>
                      <p:cNvPicPr>
                        <a:picLocks noChangeAspect="1" noChangeArrowheads="1"/>
                      </p:cNvPicPr>
                      <p:nvPr/>
                    </p:nvPicPr>
                    <p:blipFill>
                      <a:blip r:embed="rId16"/>
                      <a:srcRect/>
                      <a:stretch>
                        <a:fillRect/>
                      </a:stretch>
                    </p:blipFill>
                    <p:spPr bwMode="auto">
                      <a:xfrm>
                        <a:off x="6243638" y="2928938"/>
                        <a:ext cx="2300287"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6" name="Object 40"/>
          <p:cNvGraphicFramePr>
            <a:graphicFrameLocks noChangeAspect="1"/>
          </p:cNvGraphicFramePr>
          <p:nvPr>
            <p:extLst/>
          </p:nvPr>
        </p:nvGraphicFramePr>
        <p:xfrm>
          <a:off x="6354763" y="3857625"/>
          <a:ext cx="2224087" cy="355600"/>
        </p:xfrm>
        <a:graphic>
          <a:graphicData uri="http://schemas.openxmlformats.org/presentationml/2006/ole">
            <mc:AlternateContent xmlns:mc="http://schemas.openxmlformats.org/markup-compatibility/2006">
              <mc:Choice xmlns:v="urn:schemas-microsoft-com:vml" Requires="v">
                <p:oleObj spid="_x0000_s291849" name="Rovnice" r:id="rId17" imgW="1396800" imgH="215640" progId="Equation.3">
                  <p:embed/>
                </p:oleObj>
              </mc:Choice>
              <mc:Fallback>
                <p:oleObj name="Rovnice" r:id="rId17" imgW="1396800" imgH="215640" progId="Equation.3">
                  <p:embed/>
                  <p:pic>
                    <p:nvPicPr>
                      <p:cNvPr id="0" name=""/>
                      <p:cNvPicPr>
                        <a:picLocks noChangeAspect="1" noChangeArrowheads="1"/>
                      </p:cNvPicPr>
                      <p:nvPr/>
                    </p:nvPicPr>
                    <p:blipFill>
                      <a:blip r:embed="rId18"/>
                      <a:srcRect/>
                      <a:stretch>
                        <a:fillRect/>
                      </a:stretch>
                    </p:blipFill>
                    <p:spPr bwMode="auto">
                      <a:xfrm>
                        <a:off x="6354763" y="3857625"/>
                        <a:ext cx="2224087"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7" name="Object 41"/>
          <p:cNvGraphicFramePr>
            <a:graphicFrameLocks noChangeAspect="1"/>
          </p:cNvGraphicFramePr>
          <p:nvPr>
            <p:extLst/>
          </p:nvPr>
        </p:nvGraphicFramePr>
        <p:xfrm>
          <a:off x="6292850" y="4572000"/>
          <a:ext cx="2200275" cy="357188"/>
        </p:xfrm>
        <a:graphic>
          <a:graphicData uri="http://schemas.openxmlformats.org/presentationml/2006/ole">
            <mc:AlternateContent xmlns:mc="http://schemas.openxmlformats.org/markup-compatibility/2006">
              <mc:Choice xmlns:v="urn:schemas-microsoft-com:vml" Requires="v">
                <p:oleObj spid="_x0000_s291850" name="Rovnice" r:id="rId19" imgW="1384200" imgH="215640" progId="Equation.3">
                  <p:embed/>
                </p:oleObj>
              </mc:Choice>
              <mc:Fallback>
                <p:oleObj name="Rovnice" r:id="rId19" imgW="1384200" imgH="215640" progId="Equation.3">
                  <p:embed/>
                  <p:pic>
                    <p:nvPicPr>
                      <p:cNvPr id="0" name=""/>
                      <p:cNvPicPr>
                        <a:picLocks noChangeAspect="1" noChangeArrowheads="1"/>
                      </p:cNvPicPr>
                      <p:nvPr/>
                    </p:nvPicPr>
                    <p:blipFill>
                      <a:blip r:embed="rId20"/>
                      <a:srcRect/>
                      <a:stretch>
                        <a:fillRect/>
                      </a:stretch>
                    </p:blipFill>
                    <p:spPr bwMode="auto">
                      <a:xfrm>
                        <a:off x="6292850" y="4572000"/>
                        <a:ext cx="2200275"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8" name="Object 42"/>
          <p:cNvGraphicFramePr>
            <a:graphicFrameLocks noChangeAspect="1"/>
          </p:cNvGraphicFramePr>
          <p:nvPr>
            <p:extLst/>
          </p:nvPr>
        </p:nvGraphicFramePr>
        <p:xfrm>
          <a:off x="6324600" y="5572125"/>
          <a:ext cx="2120900" cy="357188"/>
        </p:xfrm>
        <a:graphic>
          <a:graphicData uri="http://schemas.openxmlformats.org/presentationml/2006/ole">
            <mc:AlternateContent xmlns:mc="http://schemas.openxmlformats.org/markup-compatibility/2006">
              <mc:Choice xmlns:v="urn:schemas-microsoft-com:vml" Requires="v">
                <p:oleObj spid="_x0000_s291851" name="Rovnice" r:id="rId21" imgW="1333440" imgH="215640" progId="Equation.3">
                  <p:embed/>
                </p:oleObj>
              </mc:Choice>
              <mc:Fallback>
                <p:oleObj name="Rovnice" r:id="rId21" imgW="1333440" imgH="215640" progId="Equation.3">
                  <p:embed/>
                  <p:pic>
                    <p:nvPicPr>
                      <p:cNvPr id="0" name=""/>
                      <p:cNvPicPr>
                        <a:picLocks noChangeAspect="1" noChangeArrowheads="1"/>
                      </p:cNvPicPr>
                      <p:nvPr/>
                    </p:nvPicPr>
                    <p:blipFill>
                      <a:blip r:embed="rId22"/>
                      <a:srcRect/>
                      <a:stretch>
                        <a:fillRect/>
                      </a:stretch>
                    </p:blipFill>
                    <p:spPr bwMode="auto">
                      <a:xfrm>
                        <a:off x="6324600" y="5572125"/>
                        <a:ext cx="21209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6573" name="Object 13"/>
          <p:cNvGraphicFramePr>
            <a:graphicFrameLocks noChangeAspect="1"/>
          </p:cNvGraphicFramePr>
          <p:nvPr>
            <p:extLst/>
          </p:nvPr>
        </p:nvGraphicFramePr>
        <p:xfrm>
          <a:off x="3505200" y="500063"/>
          <a:ext cx="2089150" cy="412750"/>
        </p:xfrm>
        <a:graphic>
          <a:graphicData uri="http://schemas.openxmlformats.org/presentationml/2006/ole">
            <mc:AlternateContent xmlns:mc="http://schemas.openxmlformats.org/markup-compatibility/2006">
              <mc:Choice xmlns:v="urn:schemas-microsoft-com:vml" Requires="v">
                <p:oleObj spid="_x0000_s291852" name="Rovnice" r:id="rId23" imgW="1091880" imgH="215640" progId="Equation.3">
                  <p:embed/>
                </p:oleObj>
              </mc:Choice>
              <mc:Fallback>
                <p:oleObj name="Rovnice" r:id="rId23" imgW="1091880" imgH="215640" progId="Equation.3">
                  <p:embed/>
                  <p:pic>
                    <p:nvPicPr>
                      <p:cNvPr id="0" name=""/>
                      <p:cNvPicPr>
                        <a:picLocks noChangeAspect="1" noChangeArrowheads="1"/>
                      </p:cNvPicPr>
                      <p:nvPr/>
                    </p:nvPicPr>
                    <p:blipFill>
                      <a:blip r:embed="rId24"/>
                      <a:srcRect/>
                      <a:stretch>
                        <a:fillRect/>
                      </a:stretch>
                    </p:blipFill>
                    <p:spPr bwMode="auto">
                      <a:xfrm>
                        <a:off x="3505200" y="500063"/>
                        <a:ext cx="2089150"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694" name="Object 14"/>
          <p:cNvGraphicFramePr>
            <a:graphicFrameLocks noChangeAspect="1"/>
          </p:cNvGraphicFramePr>
          <p:nvPr>
            <p:extLst/>
          </p:nvPr>
        </p:nvGraphicFramePr>
        <p:xfrm>
          <a:off x="1971675" y="1125538"/>
          <a:ext cx="1654175" cy="498475"/>
        </p:xfrm>
        <a:graphic>
          <a:graphicData uri="http://schemas.openxmlformats.org/presentationml/2006/ole">
            <mc:AlternateContent xmlns:mc="http://schemas.openxmlformats.org/markup-compatibility/2006">
              <mc:Choice xmlns:v="urn:schemas-microsoft-com:vml" Requires="v">
                <p:oleObj spid="_x0000_s291853" name="Rovnice" r:id="rId25" imgW="863280" imgH="253800" progId="Equation.3">
                  <p:embed/>
                </p:oleObj>
              </mc:Choice>
              <mc:Fallback>
                <p:oleObj name="Rovnice" r:id="rId25" imgW="863280" imgH="253800" progId="Equation.3">
                  <p:embed/>
                  <p:pic>
                    <p:nvPicPr>
                      <p:cNvPr id="0" name=""/>
                      <p:cNvPicPr>
                        <a:picLocks noChangeAspect="1" noChangeArrowheads="1"/>
                      </p:cNvPicPr>
                      <p:nvPr/>
                    </p:nvPicPr>
                    <p:blipFill>
                      <a:blip r:embed="rId26"/>
                      <a:srcRect/>
                      <a:stretch>
                        <a:fillRect/>
                      </a:stretch>
                    </p:blipFill>
                    <p:spPr bwMode="auto">
                      <a:xfrm>
                        <a:off x="1971675" y="1125538"/>
                        <a:ext cx="1654175"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695" name="Object 15"/>
          <p:cNvGraphicFramePr>
            <a:graphicFrameLocks noChangeAspect="1"/>
          </p:cNvGraphicFramePr>
          <p:nvPr>
            <p:extLst/>
          </p:nvPr>
        </p:nvGraphicFramePr>
        <p:xfrm>
          <a:off x="3923139" y="980728"/>
          <a:ext cx="1558925" cy="736600"/>
        </p:xfrm>
        <a:graphic>
          <a:graphicData uri="http://schemas.openxmlformats.org/presentationml/2006/ole">
            <mc:AlternateContent xmlns:mc="http://schemas.openxmlformats.org/markup-compatibility/2006">
              <mc:Choice xmlns:v="urn:schemas-microsoft-com:vml" Requires="v">
                <p:oleObj spid="_x0000_s291854" name="Rovnice" r:id="rId27" imgW="914400" imgH="431640" progId="Equation.3">
                  <p:embed/>
                </p:oleObj>
              </mc:Choice>
              <mc:Fallback>
                <p:oleObj name="Rovnice" r:id="rId27" imgW="914400" imgH="431640" progId="Equation.3">
                  <p:embed/>
                  <p:pic>
                    <p:nvPicPr>
                      <p:cNvPr id="0" name=""/>
                      <p:cNvPicPr>
                        <a:picLocks noChangeAspect="1" noChangeArrowheads="1"/>
                      </p:cNvPicPr>
                      <p:nvPr/>
                    </p:nvPicPr>
                    <p:blipFill>
                      <a:blip r:embed="rId28"/>
                      <a:srcRect/>
                      <a:stretch>
                        <a:fillRect/>
                      </a:stretch>
                    </p:blipFill>
                    <p:spPr bwMode="auto">
                      <a:xfrm>
                        <a:off x="3923139" y="980728"/>
                        <a:ext cx="1558925"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96" name="Object 16"/>
          <p:cNvGraphicFramePr>
            <a:graphicFrameLocks noChangeAspect="1"/>
          </p:cNvGraphicFramePr>
          <p:nvPr>
            <p:extLst/>
          </p:nvPr>
        </p:nvGraphicFramePr>
        <p:xfrm>
          <a:off x="5478463" y="981075"/>
          <a:ext cx="2076450" cy="736600"/>
        </p:xfrm>
        <a:graphic>
          <a:graphicData uri="http://schemas.openxmlformats.org/presentationml/2006/ole">
            <mc:AlternateContent xmlns:mc="http://schemas.openxmlformats.org/markup-compatibility/2006">
              <mc:Choice xmlns:v="urn:schemas-microsoft-com:vml" Requires="v">
                <p:oleObj spid="_x0000_s291855" name="Rovnice" r:id="rId29" imgW="1180800" imgH="419040" progId="Equation.3">
                  <p:embed/>
                </p:oleObj>
              </mc:Choice>
              <mc:Fallback>
                <p:oleObj name="Rovnice" r:id="rId29" imgW="1180800" imgH="419040" progId="Equation.3">
                  <p:embed/>
                  <p:pic>
                    <p:nvPicPr>
                      <p:cNvPr id="0" name=""/>
                      <p:cNvPicPr>
                        <a:picLocks noChangeAspect="1" noChangeArrowheads="1"/>
                      </p:cNvPicPr>
                      <p:nvPr/>
                    </p:nvPicPr>
                    <p:blipFill>
                      <a:blip r:embed="rId30"/>
                      <a:srcRect/>
                      <a:stretch>
                        <a:fillRect/>
                      </a:stretch>
                    </p:blipFill>
                    <p:spPr bwMode="auto">
                      <a:xfrm>
                        <a:off x="5478463" y="981075"/>
                        <a:ext cx="2076450"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454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6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6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42844" y="2000240"/>
            <a:ext cx="5981715" cy="4081112"/>
            <a:chOff x="1589" y="7455"/>
            <a:chExt cx="5559" cy="3067"/>
          </a:xfrm>
        </p:grpSpPr>
        <p:grpSp>
          <p:nvGrpSpPr>
            <p:cNvPr id="3" name="Group 9"/>
            <p:cNvGrpSpPr>
              <a:grpSpLocks/>
            </p:cNvGrpSpPr>
            <p:nvPr/>
          </p:nvGrpSpPr>
          <p:grpSpPr bwMode="auto">
            <a:xfrm>
              <a:off x="1589" y="8090"/>
              <a:ext cx="4852" cy="2432"/>
              <a:chOff x="1589" y="8090"/>
              <a:chExt cx="4852" cy="2432"/>
            </a:xfrm>
          </p:grpSpPr>
          <p:sp>
            <p:nvSpPr>
              <p:cNvPr id="65548" name="Text Box 12"/>
              <p:cNvSpPr txBox="1">
                <a:spLocks noChangeArrowheads="1"/>
              </p:cNvSpPr>
              <p:nvPr/>
            </p:nvSpPr>
            <p:spPr bwMode="auto">
              <a:xfrm>
                <a:off x="1589" y="8964"/>
                <a:ext cx="1512" cy="437"/>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Calibri" pitchFamily="34" charset="0"/>
                    <a:cs typeface="Arial" pitchFamily="34" charset="0"/>
                  </a:rPr>
                  <a:t>Taxi</a:t>
                </a:r>
                <a:endParaRPr kumimoji="0" lang="cs-CZ"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 13"/>
              <p:cNvGrpSpPr>
                <a:grpSpLocks/>
              </p:cNvGrpSpPr>
              <p:nvPr/>
            </p:nvGrpSpPr>
            <p:grpSpPr bwMode="auto">
              <a:xfrm>
                <a:off x="3780" y="9376"/>
                <a:ext cx="2661" cy="1146"/>
                <a:chOff x="3651" y="4896"/>
                <a:chExt cx="2661" cy="1146"/>
              </a:xfrm>
            </p:grpSpPr>
            <p:sp>
              <p:nvSpPr>
                <p:cNvPr id="65552" name="Text Box 16"/>
                <p:cNvSpPr txBox="1">
                  <a:spLocks noChangeArrowheads="1"/>
                </p:cNvSpPr>
                <p:nvPr/>
              </p:nvSpPr>
              <p:spPr bwMode="auto">
                <a:xfrm>
                  <a:off x="3651" y="5176"/>
                  <a:ext cx="794"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1" u="none" strike="noStrike" cap="none" normalizeH="0" baseline="0" dirty="0" smtClean="0">
                      <a:ln>
                        <a:noFill/>
                      </a:ln>
                      <a:solidFill>
                        <a:schemeClr val="tx1"/>
                      </a:solidFill>
                      <a:effectLst/>
                      <a:latin typeface="Arial" pitchFamily="34" charset="0"/>
                      <a:cs typeface="Arial" pitchFamily="34" charset="0"/>
                    </a:rPr>
                    <a:t>Z</a:t>
                  </a:r>
                </a:p>
              </p:txBody>
            </p:sp>
            <p:sp>
              <p:nvSpPr>
                <p:cNvPr id="65553" name="Text Box 17"/>
                <p:cNvSpPr txBox="1">
                  <a:spLocks noChangeArrowheads="1"/>
                </p:cNvSpPr>
                <p:nvPr/>
              </p:nvSpPr>
              <p:spPr bwMode="auto">
                <a:xfrm>
                  <a:off x="5513" y="4896"/>
                  <a:ext cx="799" cy="437"/>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a:latin typeface="Arial" pitchFamily="34" charset="0"/>
                      <a:cs typeface="Arial" pitchFamily="34" charset="0"/>
                    </a:rPr>
                    <a:t>SM</a:t>
                  </a:r>
                  <a:r>
                    <a:rPr lang="cs-CZ" sz="2400" b="1" i="1" baseline="-25000" dirty="0">
                      <a:latin typeface="Arial" pitchFamily="34" charset="0"/>
                      <a:cs typeface="Arial" pitchFamily="34" charset="0"/>
                    </a:rPr>
                    <a:t>1</a:t>
                  </a:r>
                </a:p>
              </p:txBody>
            </p:sp>
            <p:sp>
              <p:nvSpPr>
                <p:cNvPr id="65554" name="Text Box 18"/>
                <p:cNvSpPr txBox="1">
                  <a:spLocks noChangeArrowheads="1"/>
                </p:cNvSpPr>
                <p:nvPr/>
              </p:nvSpPr>
              <p:spPr bwMode="auto">
                <a:xfrm>
                  <a:off x="5518" y="5605"/>
                  <a:ext cx="794"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smtClean="0">
                      <a:latin typeface="Arial" pitchFamily="34" charset="0"/>
                      <a:cs typeface="Arial" pitchFamily="34" charset="0"/>
                    </a:rPr>
                    <a:t>SZ</a:t>
                  </a:r>
                  <a:r>
                    <a:rPr lang="cs-CZ" sz="2400" b="1" i="1" baseline="-25000" dirty="0" smtClean="0">
                      <a:latin typeface="Arial" pitchFamily="34" charset="0"/>
                      <a:cs typeface="Arial" pitchFamily="34" charset="0"/>
                    </a:rPr>
                    <a:t>1</a:t>
                  </a:r>
                  <a:endParaRPr lang="cs-CZ" sz="2400" b="1" i="1" baseline="-25000" dirty="0">
                    <a:latin typeface="Arial" pitchFamily="34" charset="0"/>
                    <a:cs typeface="Arial" pitchFamily="34" charset="0"/>
                  </a:endParaRPr>
                </a:p>
              </p:txBody>
            </p:sp>
            <p:cxnSp>
              <p:nvCxnSpPr>
                <p:cNvPr id="65555" name="AutoShape 19"/>
                <p:cNvCxnSpPr>
                  <a:cxnSpLocks noChangeShapeType="1"/>
                  <a:stCxn id="65552" idx="3"/>
                </p:cNvCxnSpPr>
                <p:nvPr/>
              </p:nvCxnSpPr>
              <p:spPr bwMode="auto">
                <a:xfrm flipV="1">
                  <a:off x="4445" y="5085"/>
                  <a:ext cx="1068" cy="310"/>
                </a:xfrm>
                <a:prstGeom prst="straightConnector1">
                  <a:avLst/>
                </a:prstGeom>
                <a:noFill/>
                <a:ln w="9525">
                  <a:solidFill>
                    <a:srgbClr val="000000"/>
                  </a:solidFill>
                  <a:round/>
                  <a:headEnd/>
                  <a:tailEnd type="triangle" w="med" len="med"/>
                </a:ln>
              </p:spPr>
            </p:cxnSp>
            <p:cxnSp>
              <p:nvCxnSpPr>
                <p:cNvPr id="65556" name="AutoShape 20"/>
                <p:cNvCxnSpPr>
                  <a:cxnSpLocks noChangeShapeType="1"/>
                  <a:stCxn id="65552" idx="3"/>
                </p:cNvCxnSpPr>
                <p:nvPr/>
              </p:nvCxnSpPr>
              <p:spPr bwMode="auto">
                <a:xfrm>
                  <a:off x="4445" y="5395"/>
                  <a:ext cx="1068" cy="395"/>
                </a:xfrm>
                <a:prstGeom prst="straightConnector1">
                  <a:avLst/>
                </a:prstGeom>
                <a:noFill/>
                <a:ln w="9525">
                  <a:solidFill>
                    <a:srgbClr val="000000"/>
                  </a:solidFill>
                  <a:round/>
                  <a:headEnd/>
                  <a:tailEnd type="triangle" w="med" len="med"/>
                </a:ln>
              </p:spPr>
            </p:cxnSp>
          </p:grpSp>
          <p:cxnSp>
            <p:nvCxnSpPr>
              <p:cNvPr id="65557" name="AutoShape 21"/>
              <p:cNvCxnSpPr>
                <a:cxnSpLocks noChangeShapeType="1"/>
                <a:endCxn id="65562" idx="1"/>
              </p:cNvCxnSpPr>
              <p:nvPr/>
            </p:nvCxnSpPr>
            <p:spPr bwMode="auto">
              <a:xfrm flipV="1">
                <a:off x="3100" y="8586"/>
                <a:ext cx="613" cy="479"/>
              </a:xfrm>
              <a:prstGeom prst="straightConnector1">
                <a:avLst/>
              </a:prstGeom>
              <a:noFill/>
              <a:ln w="9525">
                <a:solidFill>
                  <a:srgbClr val="000000"/>
                </a:solidFill>
                <a:round/>
                <a:headEnd/>
                <a:tailEnd type="triangle" w="med" len="med"/>
              </a:ln>
            </p:spPr>
          </p:cxnSp>
          <p:cxnSp>
            <p:nvCxnSpPr>
              <p:cNvPr id="65558" name="AutoShape 22"/>
              <p:cNvCxnSpPr>
                <a:cxnSpLocks noChangeShapeType="1"/>
                <a:stCxn id="65548" idx="3"/>
                <a:endCxn id="65552" idx="1"/>
              </p:cNvCxnSpPr>
              <p:nvPr/>
            </p:nvCxnSpPr>
            <p:spPr bwMode="auto">
              <a:xfrm>
                <a:off x="3101" y="9183"/>
                <a:ext cx="679" cy="692"/>
              </a:xfrm>
              <a:prstGeom prst="straightConnector1">
                <a:avLst/>
              </a:prstGeom>
              <a:noFill/>
              <a:ln w="9525">
                <a:solidFill>
                  <a:srgbClr val="000000"/>
                </a:solidFill>
                <a:round/>
                <a:headEnd/>
                <a:tailEnd type="triangle" w="med" len="med"/>
              </a:ln>
            </p:spPr>
          </p:cxnSp>
          <p:grpSp>
            <p:nvGrpSpPr>
              <p:cNvPr id="5" name="Group 23"/>
              <p:cNvGrpSpPr>
                <a:grpSpLocks/>
              </p:cNvGrpSpPr>
              <p:nvPr/>
            </p:nvGrpSpPr>
            <p:grpSpPr bwMode="auto">
              <a:xfrm>
                <a:off x="3713" y="8090"/>
                <a:ext cx="2728" cy="1102"/>
                <a:chOff x="3584" y="4896"/>
                <a:chExt cx="2728" cy="1102"/>
              </a:xfrm>
            </p:grpSpPr>
            <p:sp>
              <p:nvSpPr>
                <p:cNvPr id="65562" name="Text Box 26"/>
                <p:cNvSpPr txBox="1">
                  <a:spLocks noChangeArrowheads="1"/>
                </p:cNvSpPr>
                <p:nvPr/>
              </p:nvSpPr>
              <p:spPr bwMode="auto">
                <a:xfrm>
                  <a:off x="3584" y="5174"/>
                  <a:ext cx="794" cy="437"/>
                </a:xfrm>
                <a:prstGeom prst="rect">
                  <a:avLst/>
                </a:prstGeom>
                <a:solidFill>
                  <a:schemeClr val="accent5">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Calibri" pitchFamily="34" charset="0"/>
                      <a:cs typeface="Arial" pitchFamily="34" charset="0"/>
                    </a:rPr>
                    <a:t>M</a:t>
                  </a:r>
                  <a:endParaRPr kumimoji="0" lang="cs-C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63" name="Text Box 27"/>
                <p:cNvSpPr txBox="1">
                  <a:spLocks noChangeArrowheads="1"/>
                </p:cNvSpPr>
                <p:nvPr/>
              </p:nvSpPr>
              <p:spPr bwMode="auto">
                <a:xfrm>
                  <a:off x="5513" y="4896"/>
                  <a:ext cx="799" cy="437"/>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2400" b="1" i="1" u="none" strike="noStrike" cap="none" normalizeH="0" baseline="0" dirty="0" smtClean="0">
                      <a:ln>
                        <a:noFill/>
                      </a:ln>
                      <a:solidFill>
                        <a:schemeClr val="tx1"/>
                      </a:solidFill>
                      <a:effectLst/>
                      <a:latin typeface="Arial" pitchFamily="34" charset="0"/>
                      <a:cs typeface="Arial" pitchFamily="34" charset="0"/>
                    </a:rPr>
                    <a:t>SM</a:t>
                  </a:r>
                  <a:r>
                    <a:rPr kumimoji="0" lang="cs-CZ" sz="2400" b="1" i="1" u="none" strike="noStrike" cap="none" normalizeH="0" baseline="-25000" dirty="0" smtClean="0">
                      <a:ln>
                        <a:noFill/>
                      </a:ln>
                      <a:solidFill>
                        <a:schemeClr val="tx1"/>
                      </a:solidFill>
                      <a:effectLst/>
                      <a:latin typeface="Arial" pitchFamily="34" charset="0"/>
                      <a:cs typeface="Arial" pitchFamily="34" charset="0"/>
                    </a:rPr>
                    <a:t>1</a:t>
                  </a:r>
                </a:p>
              </p:txBody>
            </p:sp>
            <p:sp>
              <p:nvSpPr>
                <p:cNvPr id="65564" name="Text Box 28"/>
                <p:cNvSpPr txBox="1">
                  <a:spLocks noChangeArrowheads="1"/>
                </p:cNvSpPr>
                <p:nvPr/>
              </p:nvSpPr>
              <p:spPr bwMode="auto">
                <a:xfrm>
                  <a:off x="5513" y="5561"/>
                  <a:ext cx="799" cy="43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cs-CZ" sz="2400" b="1" i="1" dirty="0" smtClean="0">
                      <a:latin typeface="Arial" pitchFamily="34" charset="0"/>
                      <a:cs typeface="Arial" pitchFamily="34" charset="0"/>
                    </a:rPr>
                    <a:t>SZ</a:t>
                  </a:r>
                  <a:r>
                    <a:rPr lang="cs-CZ" sz="2400" b="1" i="1" baseline="-25000" dirty="0" smtClean="0">
                      <a:latin typeface="Arial" pitchFamily="34" charset="0"/>
                      <a:cs typeface="Arial" pitchFamily="34" charset="0"/>
                    </a:rPr>
                    <a:t>1</a:t>
                  </a:r>
                  <a:endParaRPr lang="cs-CZ" sz="2400" b="1" i="1" baseline="-25000" dirty="0">
                    <a:latin typeface="Arial" pitchFamily="34" charset="0"/>
                    <a:cs typeface="Arial" pitchFamily="34" charset="0"/>
                  </a:endParaRPr>
                </a:p>
              </p:txBody>
            </p:sp>
            <p:cxnSp>
              <p:nvCxnSpPr>
                <p:cNvPr id="65565" name="AutoShape 29"/>
                <p:cNvCxnSpPr>
                  <a:cxnSpLocks noChangeShapeType="1"/>
                </p:cNvCxnSpPr>
                <p:nvPr/>
              </p:nvCxnSpPr>
              <p:spPr bwMode="auto">
                <a:xfrm flipV="1">
                  <a:off x="4381" y="5085"/>
                  <a:ext cx="1132" cy="303"/>
                </a:xfrm>
                <a:prstGeom prst="straightConnector1">
                  <a:avLst/>
                </a:prstGeom>
                <a:noFill/>
                <a:ln w="9525">
                  <a:solidFill>
                    <a:srgbClr val="000000"/>
                  </a:solidFill>
                  <a:round/>
                  <a:headEnd/>
                  <a:tailEnd type="triangle" w="med" len="med"/>
                </a:ln>
              </p:spPr>
            </p:cxnSp>
            <p:cxnSp>
              <p:nvCxnSpPr>
                <p:cNvPr id="65566" name="AutoShape 30"/>
                <p:cNvCxnSpPr>
                  <a:cxnSpLocks noChangeShapeType="1"/>
                  <a:stCxn id="65562" idx="3"/>
                </p:cNvCxnSpPr>
                <p:nvPr/>
              </p:nvCxnSpPr>
              <p:spPr bwMode="auto">
                <a:xfrm>
                  <a:off x="4378" y="5392"/>
                  <a:ext cx="1135" cy="398"/>
                </a:xfrm>
                <a:prstGeom prst="straightConnector1">
                  <a:avLst/>
                </a:prstGeom>
                <a:noFill/>
                <a:ln w="9525">
                  <a:solidFill>
                    <a:srgbClr val="000000"/>
                  </a:solidFill>
                  <a:round/>
                  <a:headEnd/>
                  <a:tailEnd type="triangle" w="med" len="med"/>
                </a:ln>
              </p:spPr>
            </p:cxnSp>
          </p:grpSp>
        </p:grpSp>
        <p:sp>
          <p:nvSpPr>
            <p:cNvPr id="65567" name="Text Box 31"/>
            <p:cNvSpPr txBox="1">
              <a:spLocks noChangeArrowheads="1"/>
            </p:cNvSpPr>
            <p:nvPr/>
          </p:nvSpPr>
          <p:spPr bwMode="auto">
            <a:xfrm>
              <a:off x="2606" y="7455"/>
              <a:ext cx="2610"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Daný stav</a:t>
              </a:r>
            </a:p>
            <a:p>
              <a:pPr marL="0" marR="0" lvl="0" indent="0" algn="ctr" defTabSz="914400" rtl="0" eaLnBrk="1" fontAlgn="base" latinLnBrk="0" hangingPunct="1">
                <a:lnSpc>
                  <a:spcPct val="100000"/>
                </a:lnSpc>
                <a:spcBef>
                  <a:spcPct val="0"/>
                </a:spcBef>
                <a:buClrTx/>
                <a:buSzTx/>
                <a:buFontTx/>
                <a:buNone/>
                <a:tabLst/>
              </a:pPr>
              <a:r>
                <a:rPr lang="cs-CZ" sz="2000" b="1" dirty="0" smtClean="0">
                  <a:latin typeface="Calibri" pitchFamily="34" charset="0"/>
                  <a:cs typeface="Arial" pitchFamily="34" charset="0"/>
                </a:rPr>
                <a:t>(před výpovědi svědků)</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68" name="Text Box 32"/>
            <p:cNvSpPr txBox="1">
              <a:spLocks noChangeArrowheads="1"/>
            </p:cNvSpPr>
            <p:nvPr/>
          </p:nvSpPr>
          <p:spPr bwMode="auto">
            <a:xfrm>
              <a:off x="4940" y="7455"/>
              <a:ext cx="2208" cy="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Výsledek výpovědi </a:t>
              </a:r>
            </a:p>
            <a:p>
              <a:pPr marL="0" marR="0" lvl="0" indent="0" algn="ctr" defTabSz="914400" rtl="0" eaLnBrk="1" fontAlgn="base" latinLnBrk="0" hangingPunct="1">
                <a:lnSpc>
                  <a:spcPct val="100000"/>
                </a:lnSpc>
                <a:spcBef>
                  <a:spcPct val="0"/>
                </a:spcBef>
                <a:buClrTx/>
                <a:buSzTx/>
                <a:buFontTx/>
                <a:buNone/>
                <a:tabLst/>
              </a:pPr>
              <a:r>
                <a:rPr kumimoji="0" lang="cs-CZ" sz="2000" b="1" i="0" u="none" strike="noStrike" cap="none" normalizeH="0" baseline="0" dirty="0" smtClean="0">
                  <a:ln>
                    <a:noFill/>
                  </a:ln>
                  <a:solidFill>
                    <a:schemeClr val="tx1"/>
                  </a:solidFill>
                  <a:effectLst/>
                  <a:latin typeface="Calibri" pitchFamily="34" charset="0"/>
                  <a:cs typeface="Arial" pitchFamily="34" charset="0"/>
                </a:rPr>
                <a:t>1. svědka</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grpSp>
      <p:graphicFrame>
        <p:nvGraphicFramePr>
          <p:cNvPr id="65569" name="Object 33"/>
          <p:cNvGraphicFramePr>
            <a:graphicFrameLocks noChangeAspect="1"/>
          </p:cNvGraphicFramePr>
          <p:nvPr>
            <p:extLst/>
          </p:nvPr>
        </p:nvGraphicFramePr>
        <p:xfrm>
          <a:off x="787400" y="3429000"/>
          <a:ext cx="1427163" cy="371475"/>
        </p:xfrm>
        <a:graphic>
          <a:graphicData uri="http://schemas.openxmlformats.org/presentationml/2006/ole">
            <mc:AlternateContent xmlns:mc="http://schemas.openxmlformats.org/markup-compatibility/2006">
              <mc:Choice xmlns:v="urn:schemas-microsoft-com:vml" Requires="v">
                <p:oleObj spid="_x0000_s292866" name="Rovnice" r:id="rId3" imgW="799920" imgH="215640" progId="Equation.3">
                  <p:embed/>
                </p:oleObj>
              </mc:Choice>
              <mc:Fallback>
                <p:oleObj name="Rovnice" r:id="rId3" imgW="799920" imgH="215640" progId="Equation.3">
                  <p:embed/>
                  <p:pic>
                    <p:nvPicPr>
                      <p:cNvPr id="0" name=""/>
                      <p:cNvPicPr>
                        <a:picLocks noChangeAspect="1" noChangeArrowheads="1"/>
                      </p:cNvPicPr>
                      <p:nvPr/>
                    </p:nvPicPr>
                    <p:blipFill>
                      <a:blip r:embed="rId4"/>
                      <a:srcRect/>
                      <a:stretch>
                        <a:fillRect/>
                      </a:stretch>
                    </p:blipFill>
                    <p:spPr bwMode="auto">
                      <a:xfrm>
                        <a:off x="787400" y="3429000"/>
                        <a:ext cx="142716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0" name="Object 34"/>
          <p:cNvGraphicFramePr>
            <a:graphicFrameLocks noChangeAspect="1"/>
          </p:cNvGraphicFramePr>
          <p:nvPr>
            <p:extLst/>
          </p:nvPr>
        </p:nvGraphicFramePr>
        <p:xfrm>
          <a:off x="942975" y="4786313"/>
          <a:ext cx="1339850" cy="371475"/>
        </p:xfrm>
        <a:graphic>
          <a:graphicData uri="http://schemas.openxmlformats.org/presentationml/2006/ole">
            <mc:AlternateContent xmlns:mc="http://schemas.openxmlformats.org/markup-compatibility/2006">
              <mc:Choice xmlns:v="urn:schemas-microsoft-com:vml" Requires="v">
                <p:oleObj spid="_x0000_s292867" name="Rovnice" r:id="rId5" imgW="749160" imgH="215640" progId="Equation.3">
                  <p:embed/>
                </p:oleObj>
              </mc:Choice>
              <mc:Fallback>
                <p:oleObj name="Rovnice" r:id="rId5" imgW="749160" imgH="215640" progId="Equation.3">
                  <p:embed/>
                  <p:pic>
                    <p:nvPicPr>
                      <p:cNvPr id="0" name=""/>
                      <p:cNvPicPr>
                        <a:picLocks noChangeAspect="1" noChangeArrowheads="1"/>
                      </p:cNvPicPr>
                      <p:nvPr/>
                    </p:nvPicPr>
                    <p:blipFill>
                      <a:blip r:embed="rId6"/>
                      <a:srcRect/>
                      <a:stretch>
                        <a:fillRect/>
                      </a:stretch>
                    </p:blipFill>
                    <p:spPr bwMode="auto">
                      <a:xfrm>
                        <a:off x="942975" y="4786313"/>
                        <a:ext cx="13398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1" name="Object 35"/>
          <p:cNvGraphicFramePr>
            <a:graphicFrameLocks noChangeAspect="1"/>
          </p:cNvGraphicFramePr>
          <p:nvPr>
            <p:extLst/>
          </p:nvPr>
        </p:nvGraphicFramePr>
        <p:xfrm>
          <a:off x="2543175" y="2814638"/>
          <a:ext cx="1820863" cy="327025"/>
        </p:xfrm>
        <a:graphic>
          <a:graphicData uri="http://schemas.openxmlformats.org/presentationml/2006/ole">
            <mc:AlternateContent xmlns:mc="http://schemas.openxmlformats.org/markup-compatibility/2006">
              <mc:Choice xmlns:v="urn:schemas-microsoft-com:vml" Requires="v">
                <p:oleObj spid="_x0000_s292868" name="Rovnice" r:id="rId7" imgW="1155600" imgH="215640" progId="Equation.3">
                  <p:embed/>
                </p:oleObj>
              </mc:Choice>
              <mc:Fallback>
                <p:oleObj name="Rovnice" r:id="rId7" imgW="1155600" imgH="215640" progId="Equation.3">
                  <p:embed/>
                  <p:pic>
                    <p:nvPicPr>
                      <p:cNvPr id="0" name=""/>
                      <p:cNvPicPr>
                        <a:picLocks noChangeAspect="1" noChangeArrowheads="1"/>
                      </p:cNvPicPr>
                      <p:nvPr/>
                    </p:nvPicPr>
                    <p:blipFill>
                      <a:blip r:embed="rId8"/>
                      <a:srcRect/>
                      <a:stretch>
                        <a:fillRect/>
                      </a:stretch>
                    </p:blipFill>
                    <p:spPr bwMode="auto">
                      <a:xfrm>
                        <a:off x="2543175" y="2814638"/>
                        <a:ext cx="1820863"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2" name="Object 36"/>
          <p:cNvGraphicFramePr>
            <a:graphicFrameLocks noChangeAspect="1"/>
          </p:cNvGraphicFramePr>
          <p:nvPr>
            <p:extLst/>
          </p:nvPr>
        </p:nvGraphicFramePr>
        <p:xfrm>
          <a:off x="2857500" y="3929063"/>
          <a:ext cx="1514475" cy="357187"/>
        </p:xfrm>
        <a:graphic>
          <a:graphicData uri="http://schemas.openxmlformats.org/presentationml/2006/ole">
            <mc:AlternateContent xmlns:mc="http://schemas.openxmlformats.org/markup-compatibility/2006">
              <mc:Choice xmlns:v="urn:schemas-microsoft-com:vml" Requires="v">
                <p:oleObj spid="_x0000_s292869" name="Rovnice" r:id="rId9" imgW="1041120" imgH="253800" progId="Equation.3">
                  <p:embed/>
                </p:oleObj>
              </mc:Choice>
              <mc:Fallback>
                <p:oleObj name="Rovnice" r:id="rId9" imgW="1041120" imgH="253800" progId="Equation.3">
                  <p:embed/>
                  <p:pic>
                    <p:nvPicPr>
                      <p:cNvPr id="0" name=""/>
                      <p:cNvPicPr>
                        <a:picLocks noChangeAspect="1" noChangeArrowheads="1"/>
                      </p:cNvPicPr>
                      <p:nvPr/>
                    </p:nvPicPr>
                    <p:blipFill>
                      <a:blip r:embed="rId10"/>
                      <a:srcRect/>
                      <a:stretch>
                        <a:fillRect/>
                      </a:stretch>
                    </p:blipFill>
                    <p:spPr bwMode="auto">
                      <a:xfrm>
                        <a:off x="2857500" y="3929063"/>
                        <a:ext cx="1514475"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3" name="Object 37"/>
          <p:cNvGraphicFramePr>
            <a:graphicFrameLocks noChangeAspect="1"/>
          </p:cNvGraphicFramePr>
          <p:nvPr>
            <p:extLst/>
          </p:nvPr>
        </p:nvGraphicFramePr>
        <p:xfrm>
          <a:off x="2689225" y="4429125"/>
          <a:ext cx="1758950" cy="414338"/>
        </p:xfrm>
        <a:graphic>
          <a:graphicData uri="http://schemas.openxmlformats.org/presentationml/2006/ole">
            <mc:AlternateContent xmlns:mc="http://schemas.openxmlformats.org/markup-compatibility/2006">
              <mc:Choice xmlns:v="urn:schemas-microsoft-com:vml" Requires="v">
                <p:oleObj spid="_x0000_s292870" name="Rovnice" r:id="rId11" imgW="1041120" imgH="253800" progId="Equation.3">
                  <p:embed/>
                </p:oleObj>
              </mc:Choice>
              <mc:Fallback>
                <p:oleObj name="Rovnice" r:id="rId11" imgW="1041120" imgH="253800" progId="Equation.3">
                  <p:embed/>
                  <p:pic>
                    <p:nvPicPr>
                      <p:cNvPr id="0" name=""/>
                      <p:cNvPicPr>
                        <a:picLocks noChangeAspect="1" noChangeArrowheads="1"/>
                      </p:cNvPicPr>
                      <p:nvPr/>
                    </p:nvPicPr>
                    <p:blipFill>
                      <a:blip r:embed="rId12"/>
                      <a:srcRect/>
                      <a:stretch>
                        <a:fillRect/>
                      </a:stretch>
                    </p:blipFill>
                    <p:spPr bwMode="auto">
                      <a:xfrm>
                        <a:off x="2689225" y="4429125"/>
                        <a:ext cx="1758950"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74" name="Object 38"/>
          <p:cNvGraphicFramePr>
            <a:graphicFrameLocks noChangeAspect="1"/>
          </p:cNvGraphicFramePr>
          <p:nvPr>
            <p:extLst/>
          </p:nvPr>
        </p:nvGraphicFramePr>
        <p:xfrm>
          <a:off x="2892425" y="5643563"/>
          <a:ext cx="1443038" cy="357187"/>
        </p:xfrm>
        <a:graphic>
          <a:graphicData uri="http://schemas.openxmlformats.org/presentationml/2006/ole">
            <mc:AlternateContent xmlns:mc="http://schemas.openxmlformats.org/markup-compatibility/2006">
              <mc:Choice xmlns:v="urn:schemas-microsoft-com:vml" Requires="v">
                <p:oleObj spid="_x0000_s292871" name="Rovnice" r:id="rId13" imgW="990360" imgH="253800" progId="Equation.3">
                  <p:embed/>
                </p:oleObj>
              </mc:Choice>
              <mc:Fallback>
                <p:oleObj name="Rovnice" r:id="rId13" imgW="990360" imgH="253800" progId="Equation.3">
                  <p:embed/>
                  <p:pic>
                    <p:nvPicPr>
                      <p:cNvPr id="0" name=""/>
                      <p:cNvPicPr>
                        <a:picLocks noChangeAspect="1" noChangeArrowheads="1"/>
                      </p:cNvPicPr>
                      <p:nvPr/>
                    </p:nvPicPr>
                    <p:blipFill>
                      <a:blip r:embed="rId14"/>
                      <a:srcRect/>
                      <a:stretch>
                        <a:fillRect/>
                      </a:stretch>
                    </p:blipFill>
                    <p:spPr bwMode="auto">
                      <a:xfrm>
                        <a:off x="2892425" y="5643563"/>
                        <a:ext cx="1443038"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4" name="Skupina 13"/>
          <p:cNvGrpSpPr/>
          <p:nvPr/>
        </p:nvGrpSpPr>
        <p:grpSpPr>
          <a:xfrm>
            <a:off x="5363798" y="2570084"/>
            <a:ext cx="3060630" cy="1014374"/>
            <a:chOff x="5363798" y="2570084"/>
            <a:chExt cx="3060630" cy="1014374"/>
          </a:xfrm>
        </p:grpSpPr>
        <mc:AlternateContent xmlns:mc="http://schemas.openxmlformats.org/markup-compatibility/2006" xmlns:a14="http://schemas.microsoft.com/office/drawing/2010/main">
          <mc:Choice Requires="a14">
            <p:sp>
              <p:nvSpPr>
                <p:cNvPr id="6" name="TextovéPole 5"/>
                <p:cNvSpPr txBox="1"/>
                <p:nvPr/>
              </p:nvSpPr>
              <p:spPr>
                <a:xfrm>
                  <a:off x="7668344" y="2607883"/>
                  <a:ext cx="756084" cy="369332"/>
                </a:xfrm>
                <a:prstGeom prst="rect">
                  <a:avLst/>
                </a:prstGeom>
                <a:solidFill>
                  <a:schemeClr val="accent1">
                    <a:lumMod val="20000"/>
                    <a:lumOff val="80000"/>
                  </a:schemeClr>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cs-CZ" b="1" i="1" smtClean="0">
                                <a:latin typeface="Cambria Math"/>
                              </a:rPr>
                              <m:t>𝑺𝑴</m:t>
                            </m:r>
                          </m:e>
                          <m:sub>
                            <m:r>
                              <a:rPr lang="cs-CZ" b="1" i="1" smtClean="0">
                                <a:latin typeface="Cambria Math"/>
                              </a:rPr>
                              <m:t>𝟐</m:t>
                            </m:r>
                          </m:sub>
                        </m:sSub>
                      </m:oMath>
                    </m:oMathPara>
                  </a14:m>
                  <a:endParaRPr lang="en-US" b="1" dirty="0"/>
                </a:p>
              </p:txBody>
            </p:sp>
          </mc:Choice>
          <mc:Fallback xmlns="">
            <p:sp>
              <p:nvSpPr>
                <p:cNvPr id="6" name="TextovéPole 5"/>
                <p:cNvSpPr txBox="1">
                  <a:spLocks noRot="1" noChangeAspect="1" noMove="1" noResize="1" noEditPoints="1" noAdjustHandles="1" noChangeArrowheads="1" noChangeShapeType="1" noTextEdit="1"/>
                </p:cNvSpPr>
                <p:nvPr/>
              </p:nvSpPr>
              <p:spPr>
                <a:xfrm>
                  <a:off x="7668344" y="2607883"/>
                  <a:ext cx="756084" cy="369332"/>
                </a:xfrm>
                <a:prstGeom prst="rect">
                  <a:avLst/>
                </a:prstGeom>
                <a:blipFill rotWithShape="1">
                  <a:blip r:embed="rId15"/>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ovéPole 35"/>
                <p:cNvSpPr txBox="1"/>
                <p:nvPr/>
              </p:nvSpPr>
              <p:spPr>
                <a:xfrm>
                  <a:off x="7668344" y="3152693"/>
                  <a:ext cx="756084" cy="369332"/>
                </a:xfrm>
                <a:prstGeom prst="rect">
                  <a:avLst/>
                </a:prstGeom>
                <a:solidFill>
                  <a:schemeClr val="accent3"/>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cs-CZ" b="1" i="1" smtClean="0">
                                <a:latin typeface="Cambria Math"/>
                              </a:rPr>
                              <m:t>𝑺𝒁</m:t>
                            </m:r>
                          </m:e>
                          <m:sub>
                            <m:r>
                              <a:rPr lang="cs-CZ" b="1" i="1" smtClean="0">
                                <a:latin typeface="Cambria Math"/>
                              </a:rPr>
                              <m:t>𝟐</m:t>
                            </m:r>
                          </m:sub>
                        </m:sSub>
                      </m:oMath>
                    </m:oMathPara>
                  </a14:m>
                  <a:endParaRPr lang="en-US" b="1" dirty="0"/>
                </a:p>
              </p:txBody>
            </p:sp>
          </mc:Choice>
          <mc:Fallback xmlns="">
            <p:sp>
              <p:nvSpPr>
                <p:cNvPr id="36" name="TextovéPole 35"/>
                <p:cNvSpPr txBox="1">
                  <a:spLocks noRot="1" noChangeAspect="1" noMove="1" noResize="1" noEditPoints="1" noAdjustHandles="1" noChangeArrowheads="1" noChangeShapeType="1" noTextEdit="1"/>
                </p:cNvSpPr>
                <p:nvPr/>
              </p:nvSpPr>
              <p:spPr>
                <a:xfrm>
                  <a:off x="7668344" y="3152693"/>
                  <a:ext cx="756084" cy="369332"/>
                </a:xfrm>
                <a:prstGeom prst="rect">
                  <a:avLst/>
                </a:prstGeom>
                <a:blipFill rotWithShape="1">
                  <a:blip r:embed="rId16"/>
                  <a:stretch>
                    <a:fillRect/>
                  </a:stretch>
                </a:blipFill>
                <a:ln>
                  <a:solidFill>
                    <a:schemeClr val="accent1"/>
                  </a:solidFill>
                </a:ln>
              </p:spPr>
              <p:txBody>
                <a:bodyPr/>
                <a:lstStyle/>
                <a:p>
                  <a:r>
                    <a:rPr lang="en-US">
                      <a:noFill/>
                    </a:rPr>
                    <a:t> </a:t>
                  </a:r>
                </a:p>
              </p:txBody>
            </p:sp>
          </mc:Fallback>
        </mc:AlternateContent>
        <p:cxnSp>
          <p:nvCxnSpPr>
            <p:cNvPr id="8" name="Přímá spojnice se šipkou 7"/>
            <p:cNvCxnSpPr>
              <a:stCxn id="65563" idx="3"/>
              <a:endCxn id="6" idx="1"/>
            </p:cNvCxnSpPr>
            <p:nvPr/>
          </p:nvCxnSpPr>
          <p:spPr>
            <a:xfrm flipV="1">
              <a:off x="5363798" y="2792549"/>
              <a:ext cx="2304546" cy="3434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a:stCxn id="65563" idx="3"/>
              <a:endCxn id="36" idx="1"/>
            </p:cNvCxnSpPr>
            <p:nvPr/>
          </p:nvCxnSpPr>
          <p:spPr>
            <a:xfrm>
              <a:off x="5363798" y="3135952"/>
              <a:ext cx="2304546" cy="2014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ovéPole 10"/>
                <p:cNvSpPr txBox="1"/>
                <p:nvPr/>
              </p:nvSpPr>
              <p:spPr>
                <a:xfrm>
                  <a:off x="6124559" y="2570084"/>
                  <a:ext cx="864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0,80</m:t>
                        </m:r>
                      </m:oMath>
                    </m:oMathPara>
                  </a14:m>
                  <a:endParaRPr lang="en-US" dirty="0"/>
                </a:p>
              </p:txBody>
            </p:sp>
          </mc:Choice>
          <mc:Fallback xmlns="">
            <p:sp>
              <p:nvSpPr>
                <p:cNvPr id="11" name="TextovéPole 10"/>
                <p:cNvSpPr txBox="1">
                  <a:spLocks noRot="1" noChangeAspect="1" noMove="1" noResize="1" noEditPoints="1" noAdjustHandles="1" noChangeArrowheads="1" noChangeShapeType="1" noTextEdit="1"/>
                </p:cNvSpPr>
                <p:nvPr/>
              </p:nvSpPr>
              <p:spPr>
                <a:xfrm>
                  <a:off x="6124559" y="2570084"/>
                  <a:ext cx="864386" cy="369332"/>
                </a:xfrm>
                <a:prstGeom prst="rect">
                  <a:avLst/>
                </a:prstGeom>
                <a:blipFill rotWithShape="1">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ovéPole 43"/>
                <p:cNvSpPr txBox="1"/>
                <p:nvPr/>
              </p:nvSpPr>
              <p:spPr>
                <a:xfrm>
                  <a:off x="6127096" y="3215126"/>
                  <a:ext cx="864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0,20</m:t>
                        </m:r>
                      </m:oMath>
                    </m:oMathPara>
                  </a14:m>
                  <a:endParaRPr lang="en-US" dirty="0"/>
                </a:p>
              </p:txBody>
            </p:sp>
          </mc:Choice>
          <mc:Fallback xmlns="">
            <p:sp>
              <p:nvSpPr>
                <p:cNvPr id="44" name="TextovéPole 43"/>
                <p:cNvSpPr txBox="1">
                  <a:spLocks noRot="1" noChangeAspect="1" noMove="1" noResize="1" noEditPoints="1" noAdjustHandles="1" noChangeArrowheads="1" noChangeShapeType="1" noTextEdit="1"/>
                </p:cNvSpPr>
                <p:nvPr/>
              </p:nvSpPr>
              <p:spPr>
                <a:xfrm>
                  <a:off x="6127096" y="3215126"/>
                  <a:ext cx="864386" cy="369332"/>
                </a:xfrm>
                <a:prstGeom prst="rect">
                  <a:avLst/>
                </a:prstGeom>
                <a:blipFill rotWithShape="1">
                  <a:blip r:embed="rId18"/>
                  <a:stretch>
                    <a:fillRect/>
                  </a:stretch>
                </a:blipFill>
              </p:spPr>
              <p:txBody>
                <a:bodyPr/>
                <a:lstStyle/>
                <a:p>
                  <a:r>
                    <a:rPr lang="en-US">
                      <a:noFill/>
                    </a:rPr>
                    <a:t> </a:t>
                  </a:r>
                </a:p>
              </p:txBody>
            </p:sp>
          </mc:Fallback>
        </mc:AlternateContent>
      </p:grpSp>
      <p:grpSp>
        <p:nvGrpSpPr>
          <p:cNvPr id="46" name="Skupina 45"/>
          <p:cNvGrpSpPr/>
          <p:nvPr/>
        </p:nvGrpSpPr>
        <p:grpSpPr>
          <a:xfrm>
            <a:off x="5405879" y="3513649"/>
            <a:ext cx="3060630" cy="1014374"/>
            <a:chOff x="5363798" y="2570084"/>
            <a:chExt cx="3060630" cy="1014374"/>
          </a:xfrm>
        </p:grpSpPr>
        <mc:AlternateContent xmlns:mc="http://schemas.openxmlformats.org/markup-compatibility/2006" xmlns:a14="http://schemas.microsoft.com/office/drawing/2010/main">
          <mc:Choice Requires="a14">
            <p:sp>
              <p:nvSpPr>
                <p:cNvPr id="47" name="TextovéPole 46"/>
                <p:cNvSpPr txBox="1"/>
                <p:nvPr/>
              </p:nvSpPr>
              <p:spPr>
                <a:xfrm>
                  <a:off x="7668344" y="2607883"/>
                  <a:ext cx="756084" cy="369332"/>
                </a:xfrm>
                <a:prstGeom prst="rect">
                  <a:avLst/>
                </a:prstGeom>
                <a:solidFill>
                  <a:schemeClr val="accent1">
                    <a:lumMod val="20000"/>
                    <a:lumOff val="80000"/>
                  </a:schemeClr>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cs-CZ" b="1" i="1" smtClean="0">
                                <a:latin typeface="Cambria Math"/>
                              </a:rPr>
                              <m:t>𝑺𝑴</m:t>
                            </m:r>
                          </m:e>
                          <m:sub>
                            <m:r>
                              <a:rPr lang="cs-CZ" b="1" i="1" smtClean="0">
                                <a:latin typeface="Cambria Math"/>
                              </a:rPr>
                              <m:t>𝟐</m:t>
                            </m:r>
                          </m:sub>
                        </m:sSub>
                      </m:oMath>
                    </m:oMathPara>
                  </a14:m>
                  <a:endParaRPr lang="en-US" b="1" dirty="0"/>
                </a:p>
              </p:txBody>
            </p:sp>
          </mc:Choice>
          <mc:Fallback xmlns="">
            <p:sp>
              <p:nvSpPr>
                <p:cNvPr id="47" name="TextovéPole 46"/>
                <p:cNvSpPr txBox="1">
                  <a:spLocks noRot="1" noChangeAspect="1" noMove="1" noResize="1" noEditPoints="1" noAdjustHandles="1" noChangeArrowheads="1" noChangeShapeType="1" noTextEdit="1"/>
                </p:cNvSpPr>
                <p:nvPr/>
              </p:nvSpPr>
              <p:spPr>
                <a:xfrm>
                  <a:off x="7668344" y="2607883"/>
                  <a:ext cx="756084" cy="369332"/>
                </a:xfrm>
                <a:prstGeom prst="rect">
                  <a:avLst/>
                </a:prstGeom>
                <a:blipFill rotWithShape="1">
                  <a:blip r:embed="rId19"/>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ovéPole 47"/>
                <p:cNvSpPr txBox="1"/>
                <p:nvPr/>
              </p:nvSpPr>
              <p:spPr>
                <a:xfrm>
                  <a:off x="7668344" y="3152693"/>
                  <a:ext cx="756084" cy="369332"/>
                </a:xfrm>
                <a:prstGeom prst="rect">
                  <a:avLst/>
                </a:prstGeom>
                <a:solidFill>
                  <a:schemeClr val="accent3"/>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cs-CZ" b="1" i="1" smtClean="0">
                                <a:latin typeface="Cambria Math"/>
                              </a:rPr>
                              <m:t>𝑺𝒁</m:t>
                            </m:r>
                          </m:e>
                          <m:sub>
                            <m:r>
                              <a:rPr lang="cs-CZ" b="1" i="1" smtClean="0">
                                <a:latin typeface="Cambria Math"/>
                              </a:rPr>
                              <m:t>𝟐</m:t>
                            </m:r>
                          </m:sub>
                        </m:sSub>
                      </m:oMath>
                    </m:oMathPara>
                  </a14:m>
                  <a:endParaRPr lang="en-US" b="1" dirty="0"/>
                </a:p>
              </p:txBody>
            </p:sp>
          </mc:Choice>
          <mc:Fallback xmlns="">
            <p:sp>
              <p:nvSpPr>
                <p:cNvPr id="48" name="TextovéPole 47"/>
                <p:cNvSpPr txBox="1">
                  <a:spLocks noRot="1" noChangeAspect="1" noMove="1" noResize="1" noEditPoints="1" noAdjustHandles="1" noChangeArrowheads="1" noChangeShapeType="1" noTextEdit="1"/>
                </p:cNvSpPr>
                <p:nvPr/>
              </p:nvSpPr>
              <p:spPr>
                <a:xfrm>
                  <a:off x="7668344" y="3152693"/>
                  <a:ext cx="756084" cy="369332"/>
                </a:xfrm>
                <a:prstGeom prst="rect">
                  <a:avLst/>
                </a:prstGeom>
                <a:blipFill rotWithShape="1">
                  <a:blip r:embed="rId20"/>
                  <a:stretch>
                    <a:fillRect/>
                  </a:stretch>
                </a:blipFill>
                <a:ln>
                  <a:solidFill>
                    <a:schemeClr val="accent1"/>
                  </a:solidFill>
                </a:ln>
              </p:spPr>
              <p:txBody>
                <a:bodyPr/>
                <a:lstStyle/>
                <a:p>
                  <a:r>
                    <a:rPr lang="en-US">
                      <a:noFill/>
                    </a:rPr>
                    <a:t> </a:t>
                  </a:r>
                </a:p>
              </p:txBody>
            </p:sp>
          </mc:Fallback>
        </mc:AlternateContent>
        <p:cxnSp>
          <p:nvCxnSpPr>
            <p:cNvPr id="49" name="Přímá spojnice se šipkou 48"/>
            <p:cNvCxnSpPr>
              <a:endCxn id="47" idx="1"/>
            </p:cNvCxnSpPr>
            <p:nvPr/>
          </p:nvCxnSpPr>
          <p:spPr>
            <a:xfrm flipV="1">
              <a:off x="5363798" y="2792549"/>
              <a:ext cx="2304546" cy="3434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a:endCxn id="48" idx="1"/>
            </p:cNvCxnSpPr>
            <p:nvPr/>
          </p:nvCxnSpPr>
          <p:spPr>
            <a:xfrm>
              <a:off x="5363798" y="3135952"/>
              <a:ext cx="2304546" cy="2014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ovéPole 50"/>
                <p:cNvSpPr txBox="1"/>
                <p:nvPr/>
              </p:nvSpPr>
              <p:spPr>
                <a:xfrm>
                  <a:off x="6124559" y="2570084"/>
                  <a:ext cx="864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0,80</m:t>
                        </m:r>
                      </m:oMath>
                    </m:oMathPara>
                  </a14:m>
                  <a:endParaRPr lang="en-US" dirty="0"/>
                </a:p>
              </p:txBody>
            </p:sp>
          </mc:Choice>
          <mc:Fallback xmlns="">
            <p:sp>
              <p:nvSpPr>
                <p:cNvPr id="51" name="TextovéPole 50"/>
                <p:cNvSpPr txBox="1">
                  <a:spLocks noRot="1" noChangeAspect="1" noMove="1" noResize="1" noEditPoints="1" noAdjustHandles="1" noChangeArrowheads="1" noChangeShapeType="1" noTextEdit="1"/>
                </p:cNvSpPr>
                <p:nvPr/>
              </p:nvSpPr>
              <p:spPr>
                <a:xfrm>
                  <a:off x="6124559" y="2570084"/>
                  <a:ext cx="864386" cy="369332"/>
                </a:xfrm>
                <a:prstGeom prst="rect">
                  <a:avLst/>
                </a:prstGeom>
                <a:blipFill rotWithShape="1">
                  <a:blip r:embed="rId2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ovéPole 51"/>
                <p:cNvSpPr txBox="1"/>
                <p:nvPr/>
              </p:nvSpPr>
              <p:spPr>
                <a:xfrm>
                  <a:off x="6127096" y="3215126"/>
                  <a:ext cx="864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0,20</m:t>
                        </m:r>
                      </m:oMath>
                    </m:oMathPara>
                  </a14:m>
                  <a:endParaRPr lang="en-US" dirty="0"/>
                </a:p>
              </p:txBody>
            </p:sp>
          </mc:Choice>
          <mc:Fallback xmlns="">
            <p:sp>
              <p:nvSpPr>
                <p:cNvPr id="52" name="TextovéPole 51"/>
                <p:cNvSpPr txBox="1">
                  <a:spLocks noRot="1" noChangeAspect="1" noMove="1" noResize="1" noEditPoints="1" noAdjustHandles="1" noChangeArrowheads="1" noChangeShapeType="1" noTextEdit="1"/>
                </p:cNvSpPr>
                <p:nvPr/>
              </p:nvSpPr>
              <p:spPr>
                <a:xfrm>
                  <a:off x="6127096" y="3215126"/>
                  <a:ext cx="864386" cy="369332"/>
                </a:xfrm>
                <a:prstGeom prst="rect">
                  <a:avLst/>
                </a:prstGeom>
                <a:blipFill rotWithShape="1">
                  <a:blip r:embed="rId22"/>
                  <a:stretch>
                    <a:fillRect/>
                  </a:stretch>
                </a:blipFill>
              </p:spPr>
              <p:txBody>
                <a:bodyPr/>
                <a:lstStyle/>
                <a:p>
                  <a:r>
                    <a:rPr lang="en-US">
                      <a:noFill/>
                    </a:rPr>
                    <a:t> </a:t>
                  </a:r>
                </a:p>
              </p:txBody>
            </p:sp>
          </mc:Fallback>
        </mc:AlternateContent>
      </p:grpSp>
      <p:grpSp>
        <p:nvGrpSpPr>
          <p:cNvPr id="53" name="Skupina 52"/>
          <p:cNvGrpSpPr/>
          <p:nvPr/>
        </p:nvGrpSpPr>
        <p:grpSpPr>
          <a:xfrm>
            <a:off x="5405879" y="4468850"/>
            <a:ext cx="3060630" cy="1014374"/>
            <a:chOff x="5363798" y="2570084"/>
            <a:chExt cx="3060630" cy="1014374"/>
          </a:xfrm>
        </p:grpSpPr>
        <mc:AlternateContent xmlns:mc="http://schemas.openxmlformats.org/markup-compatibility/2006" xmlns:a14="http://schemas.microsoft.com/office/drawing/2010/main">
          <mc:Choice Requires="a14">
            <p:sp>
              <p:nvSpPr>
                <p:cNvPr id="54" name="TextovéPole 53"/>
                <p:cNvSpPr txBox="1"/>
                <p:nvPr/>
              </p:nvSpPr>
              <p:spPr>
                <a:xfrm>
                  <a:off x="7668344" y="2607883"/>
                  <a:ext cx="756084" cy="369332"/>
                </a:xfrm>
                <a:prstGeom prst="rect">
                  <a:avLst/>
                </a:prstGeom>
                <a:solidFill>
                  <a:schemeClr val="accent1">
                    <a:lumMod val="20000"/>
                    <a:lumOff val="80000"/>
                  </a:schemeClr>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cs-CZ" b="1" i="1" smtClean="0">
                                <a:latin typeface="Cambria Math"/>
                              </a:rPr>
                              <m:t>𝑺𝑴</m:t>
                            </m:r>
                          </m:e>
                          <m:sub>
                            <m:r>
                              <a:rPr lang="cs-CZ" b="1" i="1" smtClean="0">
                                <a:latin typeface="Cambria Math"/>
                              </a:rPr>
                              <m:t>𝟐</m:t>
                            </m:r>
                          </m:sub>
                        </m:sSub>
                      </m:oMath>
                    </m:oMathPara>
                  </a14:m>
                  <a:endParaRPr lang="en-US" b="1" dirty="0"/>
                </a:p>
              </p:txBody>
            </p:sp>
          </mc:Choice>
          <mc:Fallback xmlns="">
            <p:sp>
              <p:nvSpPr>
                <p:cNvPr id="54" name="TextovéPole 53"/>
                <p:cNvSpPr txBox="1">
                  <a:spLocks noRot="1" noChangeAspect="1" noMove="1" noResize="1" noEditPoints="1" noAdjustHandles="1" noChangeArrowheads="1" noChangeShapeType="1" noTextEdit="1"/>
                </p:cNvSpPr>
                <p:nvPr/>
              </p:nvSpPr>
              <p:spPr>
                <a:xfrm>
                  <a:off x="7668344" y="2607883"/>
                  <a:ext cx="756084" cy="369332"/>
                </a:xfrm>
                <a:prstGeom prst="rect">
                  <a:avLst/>
                </a:prstGeom>
                <a:blipFill rotWithShape="1">
                  <a:blip r:embed="rId23"/>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ovéPole 54"/>
                <p:cNvSpPr txBox="1"/>
                <p:nvPr/>
              </p:nvSpPr>
              <p:spPr>
                <a:xfrm>
                  <a:off x="7668344" y="3152693"/>
                  <a:ext cx="756084" cy="369332"/>
                </a:xfrm>
                <a:prstGeom prst="rect">
                  <a:avLst/>
                </a:prstGeom>
                <a:solidFill>
                  <a:schemeClr val="accent3"/>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cs-CZ" b="1" i="1" smtClean="0">
                                <a:latin typeface="Cambria Math"/>
                              </a:rPr>
                              <m:t>𝑺𝒁</m:t>
                            </m:r>
                          </m:e>
                          <m:sub>
                            <m:r>
                              <a:rPr lang="cs-CZ" b="1" i="1" smtClean="0">
                                <a:latin typeface="Cambria Math"/>
                              </a:rPr>
                              <m:t>𝟐</m:t>
                            </m:r>
                          </m:sub>
                        </m:sSub>
                      </m:oMath>
                    </m:oMathPara>
                  </a14:m>
                  <a:endParaRPr lang="en-US" b="1" dirty="0"/>
                </a:p>
              </p:txBody>
            </p:sp>
          </mc:Choice>
          <mc:Fallback xmlns="">
            <p:sp>
              <p:nvSpPr>
                <p:cNvPr id="55" name="TextovéPole 54"/>
                <p:cNvSpPr txBox="1">
                  <a:spLocks noRot="1" noChangeAspect="1" noMove="1" noResize="1" noEditPoints="1" noAdjustHandles="1" noChangeArrowheads="1" noChangeShapeType="1" noTextEdit="1"/>
                </p:cNvSpPr>
                <p:nvPr/>
              </p:nvSpPr>
              <p:spPr>
                <a:xfrm>
                  <a:off x="7668344" y="3152693"/>
                  <a:ext cx="756084" cy="369332"/>
                </a:xfrm>
                <a:prstGeom prst="rect">
                  <a:avLst/>
                </a:prstGeom>
                <a:blipFill rotWithShape="1">
                  <a:blip r:embed="rId24"/>
                  <a:stretch>
                    <a:fillRect/>
                  </a:stretch>
                </a:blipFill>
                <a:ln>
                  <a:solidFill>
                    <a:schemeClr val="accent1"/>
                  </a:solidFill>
                </a:ln>
              </p:spPr>
              <p:txBody>
                <a:bodyPr/>
                <a:lstStyle/>
                <a:p>
                  <a:r>
                    <a:rPr lang="en-US">
                      <a:noFill/>
                    </a:rPr>
                    <a:t> </a:t>
                  </a:r>
                </a:p>
              </p:txBody>
            </p:sp>
          </mc:Fallback>
        </mc:AlternateContent>
        <p:cxnSp>
          <p:nvCxnSpPr>
            <p:cNvPr id="56" name="Přímá spojnice se šipkou 55"/>
            <p:cNvCxnSpPr>
              <a:endCxn id="54" idx="1"/>
            </p:cNvCxnSpPr>
            <p:nvPr/>
          </p:nvCxnSpPr>
          <p:spPr>
            <a:xfrm flipV="1">
              <a:off x="5363798" y="2792549"/>
              <a:ext cx="2304546" cy="3434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Přímá spojnice se šipkou 56"/>
            <p:cNvCxnSpPr>
              <a:endCxn id="55" idx="1"/>
            </p:cNvCxnSpPr>
            <p:nvPr/>
          </p:nvCxnSpPr>
          <p:spPr>
            <a:xfrm>
              <a:off x="5363798" y="3135952"/>
              <a:ext cx="2304546" cy="2014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TextovéPole 57"/>
                <p:cNvSpPr txBox="1"/>
                <p:nvPr/>
              </p:nvSpPr>
              <p:spPr>
                <a:xfrm>
                  <a:off x="6124559" y="2570084"/>
                  <a:ext cx="864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0,20</m:t>
                        </m:r>
                      </m:oMath>
                    </m:oMathPara>
                  </a14:m>
                  <a:endParaRPr lang="en-US" dirty="0"/>
                </a:p>
              </p:txBody>
            </p:sp>
          </mc:Choice>
          <mc:Fallback xmlns="">
            <p:sp>
              <p:nvSpPr>
                <p:cNvPr id="58" name="TextovéPole 57"/>
                <p:cNvSpPr txBox="1">
                  <a:spLocks noRot="1" noChangeAspect="1" noMove="1" noResize="1" noEditPoints="1" noAdjustHandles="1" noChangeArrowheads="1" noChangeShapeType="1" noTextEdit="1"/>
                </p:cNvSpPr>
                <p:nvPr/>
              </p:nvSpPr>
              <p:spPr>
                <a:xfrm>
                  <a:off x="6124559" y="2570084"/>
                  <a:ext cx="864386" cy="369332"/>
                </a:xfrm>
                <a:prstGeom prst="rect">
                  <a:avLst/>
                </a:prstGeom>
                <a:blipFill rotWithShape="1">
                  <a:blip r:embed="rId2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ovéPole 58"/>
                <p:cNvSpPr txBox="1"/>
                <p:nvPr/>
              </p:nvSpPr>
              <p:spPr>
                <a:xfrm>
                  <a:off x="6127096" y="3215126"/>
                  <a:ext cx="864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0,80</m:t>
                        </m:r>
                      </m:oMath>
                    </m:oMathPara>
                  </a14:m>
                  <a:endParaRPr lang="en-US" dirty="0"/>
                </a:p>
              </p:txBody>
            </p:sp>
          </mc:Choice>
          <mc:Fallback xmlns="">
            <p:sp>
              <p:nvSpPr>
                <p:cNvPr id="59" name="TextovéPole 58"/>
                <p:cNvSpPr txBox="1">
                  <a:spLocks noRot="1" noChangeAspect="1" noMove="1" noResize="1" noEditPoints="1" noAdjustHandles="1" noChangeArrowheads="1" noChangeShapeType="1" noTextEdit="1"/>
                </p:cNvSpPr>
                <p:nvPr/>
              </p:nvSpPr>
              <p:spPr>
                <a:xfrm>
                  <a:off x="6127096" y="3215126"/>
                  <a:ext cx="864386" cy="369332"/>
                </a:xfrm>
                <a:prstGeom prst="rect">
                  <a:avLst/>
                </a:prstGeom>
                <a:blipFill rotWithShape="1">
                  <a:blip r:embed="rId26"/>
                  <a:stretch>
                    <a:fillRect/>
                  </a:stretch>
                </a:blipFill>
              </p:spPr>
              <p:txBody>
                <a:bodyPr/>
                <a:lstStyle/>
                <a:p>
                  <a:r>
                    <a:rPr lang="en-US">
                      <a:noFill/>
                    </a:rPr>
                    <a:t> </a:t>
                  </a:r>
                </a:p>
              </p:txBody>
            </p:sp>
          </mc:Fallback>
        </mc:AlternateContent>
      </p:grpSp>
      <p:grpSp>
        <p:nvGrpSpPr>
          <p:cNvPr id="60" name="Skupina 59"/>
          <p:cNvGrpSpPr/>
          <p:nvPr/>
        </p:nvGrpSpPr>
        <p:grpSpPr>
          <a:xfrm>
            <a:off x="5405879" y="5493731"/>
            <a:ext cx="3060630" cy="1014374"/>
            <a:chOff x="5363798" y="2570084"/>
            <a:chExt cx="3060630" cy="1014374"/>
          </a:xfrm>
        </p:grpSpPr>
        <mc:AlternateContent xmlns:mc="http://schemas.openxmlformats.org/markup-compatibility/2006" xmlns:a14="http://schemas.microsoft.com/office/drawing/2010/main">
          <mc:Choice Requires="a14">
            <p:sp>
              <p:nvSpPr>
                <p:cNvPr id="61" name="TextovéPole 60"/>
                <p:cNvSpPr txBox="1"/>
                <p:nvPr/>
              </p:nvSpPr>
              <p:spPr>
                <a:xfrm>
                  <a:off x="7668344" y="2607883"/>
                  <a:ext cx="756084" cy="369332"/>
                </a:xfrm>
                <a:prstGeom prst="rect">
                  <a:avLst/>
                </a:prstGeom>
                <a:solidFill>
                  <a:schemeClr val="accent1">
                    <a:lumMod val="20000"/>
                    <a:lumOff val="80000"/>
                  </a:schemeClr>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cs-CZ" b="1" i="1" smtClean="0">
                                <a:latin typeface="Cambria Math"/>
                              </a:rPr>
                              <m:t>𝑺𝑴</m:t>
                            </m:r>
                          </m:e>
                          <m:sub>
                            <m:r>
                              <a:rPr lang="cs-CZ" b="1" i="1" smtClean="0">
                                <a:latin typeface="Cambria Math"/>
                              </a:rPr>
                              <m:t>𝟐</m:t>
                            </m:r>
                          </m:sub>
                        </m:sSub>
                      </m:oMath>
                    </m:oMathPara>
                  </a14:m>
                  <a:endParaRPr lang="en-US" b="1" dirty="0"/>
                </a:p>
              </p:txBody>
            </p:sp>
          </mc:Choice>
          <mc:Fallback xmlns="">
            <p:sp>
              <p:nvSpPr>
                <p:cNvPr id="61" name="TextovéPole 60"/>
                <p:cNvSpPr txBox="1">
                  <a:spLocks noRot="1" noChangeAspect="1" noMove="1" noResize="1" noEditPoints="1" noAdjustHandles="1" noChangeArrowheads="1" noChangeShapeType="1" noTextEdit="1"/>
                </p:cNvSpPr>
                <p:nvPr/>
              </p:nvSpPr>
              <p:spPr>
                <a:xfrm>
                  <a:off x="7668344" y="2607883"/>
                  <a:ext cx="756084" cy="369332"/>
                </a:xfrm>
                <a:prstGeom prst="rect">
                  <a:avLst/>
                </a:prstGeom>
                <a:blipFill rotWithShape="1">
                  <a:blip r:embed="rId27"/>
                  <a:stretch>
                    <a:fillRect/>
                  </a:stretch>
                </a:blipFill>
                <a:ln>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ovéPole 61"/>
                <p:cNvSpPr txBox="1"/>
                <p:nvPr/>
              </p:nvSpPr>
              <p:spPr>
                <a:xfrm>
                  <a:off x="7668344" y="3152693"/>
                  <a:ext cx="756084" cy="369332"/>
                </a:xfrm>
                <a:prstGeom prst="rect">
                  <a:avLst/>
                </a:prstGeom>
                <a:solidFill>
                  <a:schemeClr val="accent3"/>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cs-CZ" b="1" i="1" smtClean="0">
                                <a:latin typeface="Cambria Math"/>
                              </a:rPr>
                              <m:t>𝑺𝒁</m:t>
                            </m:r>
                          </m:e>
                          <m:sub>
                            <m:r>
                              <a:rPr lang="cs-CZ" b="1" i="1" smtClean="0">
                                <a:latin typeface="Cambria Math"/>
                              </a:rPr>
                              <m:t>𝟐</m:t>
                            </m:r>
                          </m:sub>
                        </m:sSub>
                      </m:oMath>
                    </m:oMathPara>
                  </a14:m>
                  <a:endParaRPr lang="en-US" b="1" dirty="0"/>
                </a:p>
              </p:txBody>
            </p:sp>
          </mc:Choice>
          <mc:Fallback xmlns="">
            <p:sp>
              <p:nvSpPr>
                <p:cNvPr id="62" name="TextovéPole 61"/>
                <p:cNvSpPr txBox="1">
                  <a:spLocks noRot="1" noChangeAspect="1" noMove="1" noResize="1" noEditPoints="1" noAdjustHandles="1" noChangeArrowheads="1" noChangeShapeType="1" noTextEdit="1"/>
                </p:cNvSpPr>
                <p:nvPr/>
              </p:nvSpPr>
              <p:spPr>
                <a:xfrm>
                  <a:off x="7668344" y="3152693"/>
                  <a:ext cx="756084" cy="369332"/>
                </a:xfrm>
                <a:prstGeom prst="rect">
                  <a:avLst/>
                </a:prstGeom>
                <a:blipFill rotWithShape="1">
                  <a:blip r:embed="rId28"/>
                  <a:stretch>
                    <a:fillRect/>
                  </a:stretch>
                </a:blipFill>
                <a:ln>
                  <a:solidFill>
                    <a:schemeClr val="accent1"/>
                  </a:solidFill>
                </a:ln>
              </p:spPr>
              <p:txBody>
                <a:bodyPr/>
                <a:lstStyle/>
                <a:p>
                  <a:r>
                    <a:rPr lang="en-US">
                      <a:noFill/>
                    </a:rPr>
                    <a:t> </a:t>
                  </a:r>
                </a:p>
              </p:txBody>
            </p:sp>
          </mc:Fallback>
        </mc:AlternateContent>
        <p:cxnSp>
          <p:nvCxnSpPr>
            <p:cNvPr id="63" name="Přímá spojnice se šipkou 62"/>
            <p:cNvCxnSpPr>
              <a:endCxn id="61" idx="1"/>
            </p:cNvCxnSpPr>
            <p:nvPr/>
          </p:nvCxnSpPr>
          <p:spPr>
            <a:xfrm flipV="1">
              <a:off x="5363798" y="2792549"/>
              <a:ext cx="2304546" cy="3434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Přímá spojnice se šipkou 63"/>
            <p:cNvCxnSpPr>
              <a:endCxn id="62" idx="1"/>
            </p:cNvCxnSpPr>
            <p:nvPr/>
          </p:nvCxnSpPr>
          <p:spPr>
            <a:xfrm>
              <a:off x="5363798" y="3135952"/>
              <a:ext cx="2304546" cy="2014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TextovéPole 64"/>
                <p:cNvSpPr txBox="1"/>
                <p:nvPr/>
              </p:nvSpPr>
              <p:spPr>
                <a:xfrm>
                  <a:off x="6124559" y="2570084"/>
                  <a:ext cx="864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0,20</m:t>
                        </m:r>
                      </m:oMath>
                    </m:oMathPara>
                  </a14:m>
                  <a:endParaRPr lang="en-US" dirty="0"/>
                </a:p>
              </p:txBody>
            </p:sp>
          </mc:Choice>
          <mc:Fallback xmlns="">
            <p:sp>
              <p:nvSpPr>
                <p:cNvPr id="65" name="TextovéPole 64"/>
                <p:cNvSpPr txBox="1">
                  <a:spLocks noRot="1" noChangeAspect="1" noMove="1" noResize="1" noEditPoints="1" noAdjustHandles="1" noChangeArrowheads="1" noChangeShapeType="1" noTextEdit="1"/>
                </p:cNvSpPr>
                <p:nvPr/>
              </p:nvSpPr>
              <p:spPr>
                <a:xfrm>
                  <a:off x="6124559" y="2570084"/>
                  <a:ext cx="864386" cy="369332"/>
                </a:xfrm>
                <a:prstGeom prst="rect">
                  <a:avLst/>
                </a:prstGeom>
                <a:blipFill rotWithShape="1">
                  <a:blip r:embed="rId2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ovéPole 65"/>
                <p:cNvSpPr txBox="1"/>
                <p:nvPr/>
              </p:nvSpPr>
              <p:spPr>
                <a:xfrm>
                  <a:off x="6127096" y="3215126"/>
                  <a:ext cx="86438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0,80</m:t>
                        </m:r>
                      </m:oMath>
                    </m:oMathPara>
                  </a14:m>
                  <a:endParaRPr lang="en-US" dirty="0"/>
                </a:p>
              </p:txBody>
            </p:sp>
          </mc:Choice>
          <mc:Fallback xmlns="">
            <p:sp>
              <p:nvSpPr>
                <p:cNvPr id="66" name="TextovéPole 65"/>
                <p:cNvSpPr txBox="1">
                  <a:spLocks noRot="1" noChangeAspect="1" noMove="1" noResize="1" noEditPoints="1" noAdjustHandles="1" noChangeArrowheads="1" noChangeShapeType="1" noTextEdit="1"/>
                </p:cNvSpPr>
                <p:nvPr/>
              </p:nvSpPr>
              <p:spPr>
                <a:xfrm>
                  <a:off x="6127096" y="3215126"/>
                  <a:ext cx="864386" cy="369332"/>
                </a:xfrm>
                <a:prstGeom prst="rect">
                  <a:avLst/>
                </a:prstGeom>
                <a:blipFill rotWithShape="1">
                  <a:blip r:embed="rId3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67" name="TextovéPole 66"/>
              <p:cNvSpPr txBox="1"/>
              <p:nvPr/>
            </p:nvSpPr>
            <p:spPr>
              <a:xfrm>
                <a:off x="539552" y="404664"/>
                <a:ext cx="8064896" cy="64075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cs-CZ" sz="1600" b="0" i="1" smtClean="0">
                          <a:latin typeface="Cambria Math"/>
                        </a:rPr>
                        <m:t>𝑃</m:t>
                      </m:r>
                      <m:d>
                        <m:dPr>
                          <m:ctrlPr>
                            <a:rPr lang="cs-CZ" sz="1600" b="0" i="1" smtClean="0">
                              <a:latin typeface="Cambria Math" panose="02040503050406030204" pitchFamily="18" charset="0"/>
                            </a:rPr>
                          </m:ctrlPr>
                        </m:dPr>
                        <m:e>
                          <m:r>
                            <a:rPr lang="cs-CZ" sz="1600" b="0" i="1" smtClean="0">
                              <a:latin typeface="Cambria Math"/>
                            </a:rPr>
                            <m:t>𝑀</m:t>
                          </m:r>
                          <m:r>
                            <a:rPr lang="en-US" sz="1600" b="0" i="1" smtClean="0">
                              <a:latin typeface="Cambria Math"/>
                            </a:rPr>
                            <m:t>|</m:t>
                          </m:r>
                          <m:d>
                            <m:dPr>
                              <m:ctrlPr>
                                <a:rPr lang="cs-CZ" sz="1600" b="0" i="1" smtClean="0">
                                  <a:latin typeface="Cambria Math" panose="02040503050406030204" pitchFamily="18" charset="0"/>
                                </a:rPr>
                              </m:ctrlPr>
                            </m:dPr>
                            <m:e>
                              <m:sSub>
                                <m:sSubPr>
                                  <m:ctrlPr>
                                    <a:rPr lang="cs-CZ" sz="1600" b="0" i="1" smtClean="0">
                                      <a:latin typeface="Cambria Math" panose="02040503050406030204" pitchFamily="18" charset="0"/>
                                    </a:rPr>
                                  </m:ctrlPr>
                                </m:sSubPr>
                                <m:e>
                                  <m:r>
                                    <a:rPr lang="cs-CZ" sz="1600" b="0" i="1" smtClean="0">
                                      <a:latin typeface="Cambria Math"/>
                                    </a:rPr>
                                    <m:t>𝑆𝑀</m:t>
                                  </m:r>
                                </m:e>
                                <m:sub>
                                  <m:r>
                                    <a:rPr lang="cs-CZ" sz="1600" b="0" i="1" smtClean="0">
                                      <a:latin typeface="Cambria Math"/>
                                    </a:rPr>
                                    <m:t>1</m:t>
                                  </m:r>
                                </m:sub>
                              </m:sSub>
                              <m:r>
                                <a:rPr lang="cs-CZ" sz="1600" b="0" i="1" smtClean="0">
                                  <a:latin typeface="Cambria Math"/>
                                  <a:ea typeface="Cambria Math"/>
                                </a:rPr>
                                <m:t>∩</m:t>
                              </m:r>
                              <m:sSub>
                                <m:sSubPr>
                                  <m:ctrlPr>
                                    <a:rPr lang="cs-CZ" sz="1600" b="0" i="1" smtClean="0">
                                      <a:latin typeface="Cambria Math" panose="02040503050406030204" pitchFamily="18" charset="0"/>
                                      <a:ea typeface="Cambria Math"/>
                                    </a:rPr>
                                  </m:ctrlPr>
                                </m:sSubPr>
                                <m:e>
                                  <m:r>
                                    <a:rPr lang="cs-CZ" sz="1600" b="0" i="1" smtClean="0">
                                      <a:latin typeface="Cambria Math"/>
                                      <a:ea typeface="Cambria Math"/>
                                    </a:rPr>
                                    <m:t>𝑆𝑀</m:t>
                                  </m:r>
                                </m:e>
                                <m:sub>
                                  <m:r>
                                    <a:rPr lang="cs-CZ" sz="1600" b="0" i="1" smtClean="0">
                                      <a:latin typeface="Cambria Math"/>
                                      <a:ea typeface="Cambria Math"/>
                                    </a:rPr>
                                    <m:t>2</m:t>
                                  </m:r>
                                </m:sub>
                              </m:sSub>
                            </m:e>
                          </m:d>
                        </m:e>
                      </m:d>
                      <m:r>
                        <a:rPr lang="cs-CZ" sz="1600" b="0" i="1" smtClean="0">
                          <a:latin typeface="Cambria Math"/>
                        </a:rPr>
                        <m:t>=</m:t>
                      </m:r>
                      <m:f>
                        <m:fPr>
                          <m:ctrlPr>
                            <a:rPr lang="cs-CZ" sz="1600" b="0" i="1" smtClean="0">
                              <a:latin typeface="Cambria Math" panose="02040503050406030204" pitchFamily="18" charset="0"/>
                            </a:rPr>
                          </m:ctrlPr>
                        </m:fPr>
                        <m:num>
                          <m:r>
                            <a:rPr lang="cs-CZ" sz="1600" i="1">
                              <a:latin typeface="Cambria Math"/>
                            </a:rPr>
                            <m:t>𝑃</m:t>
                          </m:r>
                          <m:d>
                            <m:dPr>
                              <m:ctrlPr>
                                <a:rPr lang="cs-CZ" sz="1600" i="1">
                                  <a:latin typeface="Cambria Math" panose="02040503050406030204" pitchFamily="18" charset="0"/>
                                </a:rPr>
                              </m:ctrlPr>
                            </m:dPr>
                            <m:e>
                              <m:r>
                                <a:rPr lang="cs-CZ" sz="1600" i="1">
                                  <a:latin typeface="Cambria Math"/>
                                </a:rPr>
                                <m:t>𝑀</m:t>
                              </m:r>
                              <m:r>
                                <a:rPr lang="en-US" sz="1600" i="1" smtClean="0">
                                  <a:latin typeface="Cambria Math"/>
                                  <a:ea typeface="Cambria Math"/>
                                </a:rPr>
                                <m:t>∩</m:t>
                              </m:r>
                              <m:d>
                                <m:dPr>
                                  <m:ctrlPr>
                                    <a:rPr lang="cs-CZ" sz="1600" i="1">
                                      <a:latin typeface="Cambria Math" panose="02040503050406030204" pitchFamily="18" charset="0"/>
                                    </a:rPr>
                                  </m:ctrlPr>
                                </m:dPr>
                                <m:e>
                                  <m:sSub>
                                    <m:sSubPr>
                                      <m:ctrlPr>
                                        <a:rPr lang="cs-CZ" sz="1600" i="1">
                                          <a:latin typeface="Cambria Math" panose="02040503050406030204" pitchFamily="18" charset="0"/>
                                        </a:rPr>
                                      </m:ctrlPr>
                                    </m:sSubPr>
                                    <m:e>
                                      <m:r>
                                        <a:rPr lang="cs-CZ" sz="1600" i="1">
                                          <a:latin typeface="Cambria Math"/>
                                        </a:rPr>
                                        <m:t>𝑆𝑀</m:t>
                                      </m:r>
                                    </m:e>
                                    <m:sub>
                                      <m:r>
                                        <a:rPr lang="cs-CZ" sz="1600" i="1">
                                          <a:latin typeface="Cambria Math"/>
                                        </a:rPr>
                                        <m:t>1</m:t>
                                      </m:r>
                                    </m:sub>
                                  </m:sSub>
                                  <m:r>
                                    <a:rPr lang="cs-CZ" sz="1600" i="1">
                                      <a:latin typeface="Cambria Math"/>
                                      <a:ea typeface="Cambria Math"/>
                                    </a:rPr>
                                    <m:t>∩</m:t>
                                  </m:r>
                                  <m:sSub>
                                    <m:sSubPr>
                                      <m:ctrlPr>
                                        <a:rPr lang="cs-CZ" sz="1600" i="1">
                                          <a:latin typeface="Cambria Math" panose="02040503050406030204" pitchFamily="18" charset="0"/>
                                          <a:ea typeface="Cambria Math"/>
                                        </a:rPr>
                                      </m:ctrlPr>
                                    </m:sSubPr>
                                    <m:e>
                                      <m:r>
                                        <a:rPr lang="cs-CZ" sz="1600" i="1">
                                          <a:latin typeface="Cambria Math"/>
                                          <a:ea typeface="Cambria Math"/>
                                        </a:rPr>
                                        <m:t>𝑆𝑀</m:t>
                                      </m:r>
                                    </m:e>
                                    <m:sub>
                                      <m:r>
                                        <a:rPr lang="cs-CZ" sz="1600" i="1">
                                          <a:latin typeface="Cambria Math"/>
                                          <a:ea typeface="Cambria Math"/>
                                        </a:rPr>
                                        <m:t>2</m:t>
                                      </m:r>
                                    </m:sub>
                                  </m:sSub>
                                </m:e>
                              </m:d>
                            </m:e>
                          </m:d>
                        </m:num>
                        <m:den>
                          <m:r>
                            <a:rPr lang="cs-CZ" sz="1600" i="1">
                              <a:latin typeface="Cambria Math"/>
                            </a:rPr>
                            <m:t>𝑃</m:t>
                          </m:r>
                          <m:d>
                            <m:dPr>
                              <m:ctrlPr>
                                <a:rPr lang="cs-CZ" sz="1600" i="1">
                                  <a:latin typeface="Cambria Math" panose="02040503050406030204" pitchFamily="18" charset="0"/>
                                </a:rPr>
                              </m:ctrlPr>
                            </m:dPr>
                            <m:e>
                              <m:sSub>
                                <m:sSubPr>
                                  <m:ctrlPr>
                                    <a:rPr lang="cs-CZ" sz="1600" i="1">
                                      <a:latin typeface="Cambria Math" panose="02040503050406030204" pitchFamily="18" charset="0"/>
                                    </a:rPr>
                                  </m:ctrlPr>
                                </m:sSubPr>
                                <m:e>
                                  <m:r>
                                    <a:rPr lang="cs-CZ" sz="1600" i="1">
                                      <a:latin typeface="Cambria Math"/>
                                    </a:rPr>
                                    <m:t>𝑆𝑀</m:t>
                                  </m:r>
                                </m:e>
                                <m:sub>
                                  <m:r>
                                    <a:rPr lang="cs-CZ" sz="1600" i="1">
                                      <a:latin typeface="Cambria Math"/>
                                    </a:rPr>
                                    <m:t>1</m:t>
                                  </m:r>
                                </m:sub>
                              </m:sSub>
                              <m:r>
                                <a:rPr lang="cs-CZ" sz="1600" i="1">
                                  <a:latin typeface="Cambria Math"/>
                                  <a:ea typeface="Cambria Math"/>
                                </a:rPr>
                                <m:t>∩</m:t>
                              </m:r>
                              <m:sSub>
                                <m:sSubPr>
                                  <m:ctrlPr>
                                    <a:rPr lang="cs-CZ" sz="1600" i="1">
                                      <a:latin typeface="Cambria Math" panose="02040503050406030204" pitchFamily="18" charset="0"/>
                                      <a:ea typeface="Cambria Math"/>
                                    </a:rPr>
                                  </m:ctrlPr>
                                </m:sSubPr>
                                <m:e>
                                  <m:r>
                                    <a:rPr lang="cs-CZ" sz="1600" i="1">
                                      <a:latin typeface="Cambria Math"/>
                                      <a:ea typeface="Cambria Math"/>
                                    </a:rPr>
                                    <m:t>𝑆𝑀</m:t>
                                  </m:r>
                                </m:e>
                                <m:sub>
                                  <m:r>
                                    <a:rPr lang="cs-CZ" sz="1600" i="1">
                                      <a:latin typeface="Cambria Math"/>
                                      <a:ea typeface="Cambria Math"/>
                                    </a:rPr>
                                    <m:t>2</m:t>
                                  </m:r>
                                </m:sub>
                              </m:sSub>
                            </m:e>
                          </m:d>
                        </m:den>
                      </m:f>
                      <m:r>
                        <a:rPr lang="cs-CZ" sz="1600" b="0" i="0" smtClean="0">
                          <a:latin typeface="Cambria Math"/>
                        </a:rPr>
                        <m:t>=</m:t>
                      </m:r>
                      <m:f>
                        <m:fPr>
                          <m:ctrlPr>
                            <a:rPr lang="cs-CZ" sz="1600" b="0" i="1" smtClean="0">
                              <a:latin typeface="Cambria Math" panose="02040503050406030204" pitchFamily="18" charset="0"/>
                            </a:rPr>
                          </m:ctrlPr>
                        </m:fPr>
                        <m:num>
                          <m:r>
                            <a:rPr lang="cs-CZ" sz="1600" b="0" i="1" smtClean="0">
                              <a:latin typeface="Cambria Math"/>
                            </a:rPr>
                            <m:t>0,15</m:t>
                          </m:r>
                          <m:r>
                            <a:rPr lang="cs-CZ" sz="1600" b="0" i="1" smtClean="0">
                              <a:latin typeface="Cambria Math"/>
                              <a:ea typeface="Cambria Math"/>
                            </a:rPr>
                            <m:t>∙0,</m:t>
                          </m:r>
                          <m:r>
                            <a:rPr lang="en-US" sz="1600" b="0" i="1" smtClean="0">
                              <a:latin typeface="Cambria Math"/>
                              <a:ea typeface="Cambria Math"/>
                            </a:rPr>
                            <m:t>8∙0,8</m:t>
                          </m:r>
                        </m:num>
                        <m:den>
                          <m:r>
                            <a:rPr lang="cs-CZ" sz="1600" b="0" i="1" smtClean="0">
                              <a:latin typeface="Cambria Math"/>
                            </a:rPr>
                            <m:t>0,15</m:t>
                          </m:r>
                          <m:r>
                            <a:rPr lang="cs-CZ" sz="1600" b="0" i="1" smtClean="0">
                              <a:latin typeface="Cambria Math"/>
                              <a:ea typeface="Cambria Math"/>
                            </a:rPr>
                            <m:t>∙0,8∙0,8+0,85∙0,2∙0,2</m:t>
                          </m:r>
                        </m:den>
                      </m:f>
                      <m:r>
                        <a:rPr lang="cs-CZ" sz="1600" i="1">
                          <a:latin typeface="Cambria Math"/>
                          <a:ea typeface="Cambria Math"/>
                        </a:rPr>
                        <m:t>≅</m:t>
                      </m:r>
                      <m:r>
                        <a:rPr lang="cs-CZ" sz="1600" b="1" i="1" smtClean="0">
                          <a:latin typeface="Cambria Math"/>
                          <a:ea typeface="Cambria Math"/>
                        </a:rPr>
                        <m:t>𝟎</m:t>
                      </m:r>
                      <m:r>
                        <a:rPr lang="cs-CZ" sz="1600" b="1" i="1" smtClean="0">
                          <a:latin typeface="Cambria Math"/>
                          <a:ea typeface="Cambria Math"/>
                        </a:rPr>
                        <m:t>,</m:t>
                      </m:r>
                      <m:r>
                        <a:rPr lang="cs-CZ" sz="1600" b="1" i="1" smtClean="0">
                          <a:latin typeface="Cambria Math"/>
                          <a:ea typeface="Cambria Math"/>
                        </a:rPr>
                        <m:t>𝟕𝟑𝟖𝟓</m:t>
                      </m:r>
                    </m:oMath>
                  </m:oMathPara>
                </a14:m>
                <a:endParaRPr lang="en-US" sz="1600" b="1" dirty="0"/>
              </a:p>
            </p:txBody>
          </p:sp>
        </mc:Choice>
        <mc:Fallback xmlns="">
          <p:sp>
            <p:nvSpPr>
              <p:cNvPr id="67" name="TextovéPole 66"/>
              <p:cNvSpPr txBox="1">
                <a:spLocks noRot="1" noChangeAspect="1" noMove="1" noResize="1" noEditPoints="1" noAdjustHandles="1" noChangeArrowheads="1" noChangeShapeType="1" noTextEdit="1"/>
              </p:cNvSpPr>
              <p:nvPr/>
            </p:nvSpPr>
            <p:spPr>
              <a:xfrm>
                <a:off x="539552" y="404664"/>
                <a:ext cx="8064896" cy="640753"/>
              </a:xfrm>
              <a:prstGeom prst="rect">
                <a:avLst/>
              </a:prstGeom>
              <a:blipFill rotWithShape="1">
                <a:blip r:embed="rId31"/>
                <a:stretch>
                  <a:fillRect/>
                </a:stretch>
              </a:blipFill>
            </p:spPr>
            <p:txBody>
              <a:bodyPr/>
              <a:lstStyle/>
              <a:p>
                <a:r>
                  <a:rPr lang="en-US">
                    <a:noFill/>
                  </a:rPr>
                  <a:t> </a:t>
                </a:r>
              </a:p>
            </p:txBody>
          </p:sp>
        </mc:Fallback>
      </mc:AlternateContent>
      <p:sp>
        <p:nvSpPr>
          <p:cNvPr id="68" name="Text Box 32"/>
          <p:cNvSpPr txBox="1">
            <a:spLocks noChangeArrowheads="1"/>
          </p:cNvSpPr>
          <p:nvPr/>
        </p:nvSpPr>
        <p:spPr bwMode="auto">
          <a:xfrm>
            <a:off x="6098574" y="1907093"/>
            <a:ext cx="2952328" cy="7145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cs-CZ" b="1" i="0" u="none" strike="noStrike" cap="none" normalizeH="0" baseline="0" dirty="0" smtClean="0">
                <a:ln>
                  <a:noFill/>
                </a:ln>
                <a:solidFill>
                  <a:schemeClr val="tx1"/>
                </a:solidFill>
                <a:effectLst/>
                <a:latin typeface="Calibri" pitchFamily="34" charset="0"/>
                <a:cs typeface="Arial" pitchFamily="34" charset="0"/>
              </a:rPr>
              <a:t>Výsledek </a:t>
            </a:r>
            <a:r>
              <a:rPr kumimoji="0" lang="en-US" b="1" i="0" u="none" strike="noStrike" cap="none" normalizeH="0" baseline="0" dirty="0" smtClean="0">
                <a:ln>
                  <a:noFill/>
                </a:ln>
                <a:solidFill>
                  <a:schemeClr val="tx1"/>
                </a:solidFill>
                <a:effectLst/>
                <a:latin typeface="Calibri" pitchFamily="34" charset="0"/>
                <a:cs typeface="Arial" pitchFamily="34" charset="0"/>
              </a:rPr>
              <a:t>n</a:t>
            </a:r>
            <a:r>
              <a:rPr kumimoji="0" lang="cs-CZ" b="1" i="0" u="none" strike="noStrike" cap="none" normalizeH="0" baseline="0" dirty="0" err="1" smtClean="0">
                <a:ln>
                  <a:noFill/>
                </a:ln>
                <a:solidFill>
                  <a:schemeClr val="tx1"/>
                </a:solidFill>
                <a:effectLst/>
                <a:latin typeface="Calibri" pitchFamily="34" charset="0"/>
                <a:cs typeface="Arial" pitchFamily="34" charset="0"/>
              </a:rPr>
              <a:t>ásledné</a:t>
            </a:r>
            <a:r>
              <a:rPr kumimoji="0" lang="cs-CZ" b="1" i="0" u="none" strike="noStrike" cap="none" normalizeH="0" dirty="0" smtClean="0">
                <a:ln>
                  <a:noFill/>
                </a:ln>
                <a:solidFill>
                  <a:schemeClr val="tx1"/>
                </a:solidFill>
                <a:effectLst/>
                <a:latin typeface="Calibri" pitchFamily="34" charset="0"/>
                <a:cs typeface="Arial" pitchFamily="34" charset="0"/>
              </a:rPr>
              <a:t> </a:t>
            </a:r>
            <a:r>
              <a:rPr kumimoji="0" lang="cs-CZ" b="1" i="0" u="none" strike="noStrike" cap="none" normalizeH="0" baseline="0" dirty="0" smtClean="0">
                <a:ln>
                  <a:noFill/>
                </a:ln>
                <a:solidFill>
                  <a:schemeClr val="tx1"/>
                </a:solidFill>
                <a:effectLst/>
                <a:latin typeface="Calibri" pitchFamily="34" charset="0"/>
                <a:cs typeface="Arial" pitchFamily="34" charset="0"/>
              </a:rPr>
              <a:t>výpovědi </a:t>
            </a:r>
          </a:p>
          <a:p>
            <a:pPr marL="0" marR="0" lvl="0" indent="0" algn="ctr" defTabSz="914400" rtl="0" eaLnBrk="1" fontAlgn="base" latinLnBrk="0" hangingPunct="1">
              <a:lnSpc>
                <a:spcPct val="100000"/>
              </a:lnSpc>
              <a:spcBef>
                <a:spcPct val="0"/>
              </a:spcBef>
              <a:buClrTx/>
              <a:buSzTx/>
              <a:buFontTx/>
              <a:buNone/>
              <a:tabLst/>
            </a:pPr>
            <a:r>
              <a:rPr kumimoji="0" lang="cs-CZ" b="1" i="0" u="none" strike="noStrike" cap="none" normalizeH="0" baseline="0" dirty="0" smtClean="0">
                <a:ln>
                  <a:noFill/>
                </a:ln>
                <a:solidFill>
                  <a:schemeClr val="tx1"/>
                </a:solidFill>
                <a:effectLst/>
                <a:latin typeface="Calibri" pitchFamily="34" charset="0"/>
                <a:cs typeface="Arial" pitchFamily="34" charset="0"/>
              </a:rPr>
              <a:t>2. svědka</a:t>
            </a:r>
            <a:endParaRPr kumimoji="0" lang="cs-CZ"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11854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3970</TotalTime>
  <Words>262</Words>
  <Application>Microsoft Office PowerPoint</Application>
  <PresentationFormat>Předvádění na obrazovce (4:3)</PresentationFormat>
  <Paragraphs>117</Paragraphs>
  <Slides>13</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13</vt:i4>
      </vt:variant>
    </vt:vector>
  </HeadingPairs>
  <TitlesOfParts>
    <vt:vector size="19" baseType="lpstr">
      <vt:lpstr>Arial</vt:lpstr>
      <vt:lpstr>Calibri</vt:lpstr>
      <vt:lpstr>Cambria Math</vt:lpstr>
      <vt:lpstr>Times New Roman</vt:lpstr>
      <vt:lpstr>Motiv sady Office</vt:lpstr>
      <vt:lpstr>Rovnice</vt:lpstr>
      <vt:lpstr>V jednom městě jezdí 85% zelených taxíků a 15% modrých. Svědek dopravní nehody vypověděl, že nehodu zavinil řidič modrého taxíku, který pak ujel. Testy provedené za obdobných světelných podmínek ukázaly, že svědek dobře identifikuje barvu taxíku v 80% případů a ve 20% případů se mýlí.  A) Jaká je pravděpodobnost, že viník nehody skutečně řídil modrý taxík? B) Pak byl nalezen další nezávislý svědek, který rovněž tvrdí, že taxík byl modrý. Jaká je nyní pravděpodobnost, že viník nehody skutečně řídil modrý taxík?                             Úlohu prezentovali psychologové Kahneman a Tversky                                                                                                                                                                                                                                                                                         (Anděl; Matematika náhody; 2007)</vt:lpstr>
      <vt:lpstr>Prezentace aplikace PowerPoint</vt:lpstr>
      <vt:lpstr>Prezentace aplikace PowerPoint</vt:lpstr>
      <vt:lpstr>Prezentace aplikace PowerPoint</vt:lpstr>
      <vt:lpstr>Prezentace aplikace PowerPoint</vt:lpstr>
      <vt:lpstr>Prezentace aplikace PowerPoint</vt:lpstr>
      <vt:lpstr>V jednom městě jezdí 85% zelených taxíků a 15% modrých. Svědek dopravní nehody vypověděl, že nehodu zavinil řidič modrého taxíku, který pak ujel. Testy provedené za obdobných světelných podmínek ukázaly, že svědek dobře identifikuje barvu taxíku v 80% případů a ve 20% případů se mýlí.  A) Jaká je pravděpodobnost, že viník nehody skutečně řídil modrý taxík? B) Pak byl nalezen další nezávislý svědek, který rovněž tvrdí, že taxík byl modrý. Jaká je nyní pravděpodobnost, že viník nehody skutečně řídil modrý taxík?                             Úlohu prezentovali psychologové Kahneman a Tversky                                                                                                                                                                                                                                                                                         (Anděl; Matematika náhody; 2007)</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teorie pravděpodobnosti</dc:title>
  <dc:creator>lit40</dc:creator>
  <cp:lastModifiedBy>lit40</cp:lastModifiedBy>
  <cp:revision>162</cp:revision>
  <dcterms:created xsi:type="dcterms:W3CDTF">2010-01-26T10:41:21Z</dcterms:created>
  <dcterms:modified xsi:type="dcterms:W3CDTF">2015-02-12T07:49:06Z</dcterms:modified>
</cp:coreProperties>
</file>