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2.xml" ContentType="application/vnd.openxmlformats-officedocument.drawingml.chartshape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61" r:id="rId5"/>
    <p:sldMasterId id="2147483676" r:id="rId6"/>
  </p:sldMasterIdLst>
  <p:notesMasterIdLst>
    <p:notesMasterId r:id="rId107"/>
  </p:notesMasterIdLst>
  <p:handoutMasterIdLst>
    <p:handoutMasterId r:id="rId108"/>
  </p:handoutMasterIdLst>
  <p:sldIdLst>
    <p:sldId id="787" r:id="rId7"/>
    <p:sldId id="259" r:id="rId8"/>
    <p:sldId id="291" r:id="rId9"/>
    <p:sldId id="339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8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93" r:id="rId33"/>
    <p:sldId id="284" r:id="rId34"/>
    <p:sldId id="285" r:id="rId35"/>
    <p:sldId id="286" r:id="rId36"/>
    <p:sldId id="287" r:id="rId37"/>
    <p:sldId id="288" r:id="rId38"/>
    <p:sldId id="290" r:id="rId39"/>
    <p:sldId id="292" r:id="rId40"/>
    <p:sldId id="294" r:id="rId41"/>
    <p:sldId id="295" r:id="rId42"/>
    <p:sldId id="788" r:id="rId43"/>
    <p:sldId id="789" r:id="rId44"/>
    <p:sldId id="790" r:id="rId45"/>
    <p:sldId id="791" r:id="rId46"/>
    <p:sldId id="298" r:id="rId47"/>
    <p:sldId id="300" r:id="rId48"/>
    <p:sldId id="306" r:id="rId49"/>
    <p:sldId id="308" r:id="rId50"/>
    <p:sldId id="309" r:id="rId51"/>
    <p:sldId id="317" r:id="rId52"/>
    <p:sldId id="321" r:id="rId53"/>
    <p:sldId id="330" r:id="rId54"/>
    <p:sldId id="329" r:id="rId55"/>
    <p:sldId id="331" r:id="rId56"/>
    <p:sldId id="799" r:id="rId57"/>
    <p:sldId id="800" r:id="rId58"/>
    <p:sldId id="804" r:id="rId59"/>
    <p:sldId id="325" r:id="rId60"/>
    <p:sldId id="326" r:id="rId61"/>
    <p:sldId id="327" r:id="rId62"/>
    <p:sldId id="322" r:id="rId63"/>
    <p:sldId id="324" r:id="rId64"/>
    <p:sldId id="323" r:id="rId65"/>
    <p:sldId id="301" r:id="rId66"/>
    <p:sldId id="302" r:id="rId67"/>
    <p:sldId id="305" r:id="rId68"/>
    <p:sldId id="303" r:id="rId69"/>
    <p:sldId id="304" r:id="rId70"/>
    <p:sldId id="480" r:id="rId71"/>
    <p:sldId id="481" r:id="rId72"/>
    <p:sldId id="482" r:id="rId73"/>
    <p:sldId id="483" r:id="rId74"/>
    <p:sldId id="484" r:id="rId75"/>
    <p:sldId id="485" r:id="rId76"/>
    <p:sldId id="792" r:id="rId77"/>
    <p:sldId id="486" r:id="rId78"/>
    <p:sldId id="318" r:id="rId79"/>
    <p:sldId id="319" r:id="rId80"/>
    <p:sldId id="320" r:id="rId81"/>
    <p:sldId id="798" r:id="rId82"/>
    <p:sldId id="808" r:id="rId83"/>
    <p:sldId id="776" r:id="rId84"/>
    <p:sldId id="784" r:id="rId85"/>
    <p:sldId id="785" r:id="rId86"/>
    <p:sldId id="786" r:id="rId87"/>
    <p:sldId id="802" r:id="rId88"/>
    <p:sldId id="772" r:id="rId89"/>
    <p:sldId id="780" r:id="rId90"/>
    <p:sldId id="774" r:id="rId91"/>
    <p:sldId id="775" r:id="rId92"/>
    <p:sldId id="782" r:id="rId93"/>
    <p:sldId id="781" r:id="rId94"/>
    <p:sldId id="801" r:id="rId95"/>
    <p:sldId id="803" r:id="rId96"/>
    <p:sldId id="314" r:id="rId97"/>
    <p:sldId id="332" r:id="rId98"/>
    <p:sldId id="333" r:id="rId99"/>
    <p:sldId id="334" r:id="rId100"/>
    <p:sldId id="805" r:id="rId101"/>
    <p:sldId id="809" r:id="rId102"/>
    <p:sldId id="338" r:id="rId103"/>
    <p:sldId id="336" r:id="rId104"/>
    <p:sldId id="335" r:id="rId105"/>
    <p:sldId id="337" r:id="rId10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0033CC"/>
    <a:srgbClr val="F5FAFD"/>
    <a:srgbClr val="ECF4FA"/>
    <a:srgbClr val="CEF6EF"/>
    <a:srgbClr val="BDFBEF"/>
    <a:srgbClr val="036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08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tableStyles" Target="tableStyles.xml"/><Relationship Id="rId16" Type="http://schemas.openxmlformats.org/officeDocument/2006/relationships/slide" Target="slides/slide10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microsoft.com/office/2016/11/relationships/changesInfo" Target="changesInfos/changesInfo1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presProps" Target="presProps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viewProps" Target="viewProps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customXml" Target="../customXml/item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tschmannova Martina" userId="9240f870-8f22-426a-a544-7046ba1fa187" providerId="ADAL" clId="{33CF2ACD-2545-47E9-8F53-4EEFBB31539C}"/>
    <pc:docChg chg="modSld">
      <pc:chgData name="Litschmannova Martina" userId="9240f870-8f22-426a-a544-7046ba1fa187" providerId="ADAL" clId="{33CF2ACD-2545-47E9-8F53-4EEFBB31539C}" dt="2022-06-13T18:27:43.597" v="1"/>
      <pc:docMkLst>
        <pc:docMk/>
      </pc:docMkLst>
      <pc:sldChg chg="modAnim">
        <pc:chgData name="Litschmannova Martina" userId="9240f870-8f22-426a-a544-7046ba1fa187" providerId="ADAL" clId="{33CF2ACD-2545-47E9-8F53-4EEFBB31539C}" dt="2022-06-13T18:27:43.597" v="1"/>
        <pc:sldMkLst>
          <pc:docMk/>
          <pc:sldMk cId="2154952809" sldId="33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rtina\&#352;KOMAM\&#352;KOMAM_2019_po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Se&#353;it4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Se&#353;it4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Se&#353;it4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Se&#353;it4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Se&#353;it4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Se&#353;it4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Se&#353;it4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Se&#353;it4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Se&#353;it4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Se&#353;it4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rtina\&#352;KOMAM\&#352;KOMAM_2019_po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40\AppData\Local\Temp\Vystup-1.xls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40\Dropbox\brigada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40\Dropbox\brigada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40\Dropbox\brigada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40\Dropbox\brigada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rtina\Konzultace\Krmelin\analyza_krmelin_upravy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rtina\&#352;KOMAM\&#352;KOMAM_2019_po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rtina\Konference\modam_20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Se&#353;it4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Se&#353;it4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Se&#353;it4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Se&#353;it4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Se&#353;it4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List3!$A$2:$A$19</c:f>
              <c:numCache>
                <c:formatCode>General</c:formatCode>
                <c:ptCount val="18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</c:v>
                </c:pt>
                <c:pt idx="7">
                  <c:v>2010</c:v>
                </c:pt>
                <c:pt idx="8">
                  <c:v>2009</c:v>
                </c:pt>
                <c:pt idx="9">
                  <c:v>2008</c:v>
                </c:pt>
                <c:pt idx="10">
                  <c:v>2007</c:v>
                </c:pt>
                <c:pt idx="11">
                  <c:v>2006</c:v>
                </c:pt>
                <c:pt idx="12">
                  <c:v>2005</c:v>
                </c:pt>
                <c:pt idx="13">
                  <c:v>2004</c:v>
                </c:pt>
                <c:pt idx="14">
                  <c:v>2003</c:v>
                </c:pt>
                <c:pt idx="15">
                  <c:v>2002</c:v>
                </c:pt>
                <c:pt idx="16">
                  <c:v>2001</c:v>
                </c:pt>
                <c:pt idx="17">
                  <c:v>2000</c:v>
                </c:pt>
              </c:numCache>
            </c:numRef>
          </c:xVal>
          <c:yVal>
            <c:numRef>
              <c:f>List3!$B$2:$B$19</c:f>
              <c:numCache>
                <c:formatCode>#,##0</c:formatCode>
                <c:ptCount val="18"/>
                <c:pt idx="0">
                  <c:v>28506</c:v>
                </c:pt>
                <c:pt idx="1">
                  <c:v>26837</c:v>
                </c:pt>
                <c:pt idx="2">
                  <c:v>25697</c:v>
                </c:pt>
                <c:pt idx="3">
                  <c:v>24906</c:v>
                </c:pt>
                <c:pt idx="4">
                  <c:v>24221</c:v>
                </c:pt>
                <c:pt idx="5">
                  <c:v>24252</c:v>
                </c:pt>
                <c:pt idx="6">
                  <c:v>23627</c:v>
                </c:pt>
                <c:pt idx="7">
                  <c:v>23105</c:v>
                </c:pt>
                <c:pt idx="8">
                  <c:v>22609</c:v>
                </c:pt>
                <c:pt idx="9">
                  <c:v>21887</c:v>
                </c:pt>
                <c:pt idx="10">
                  <c:v>20280</c:v>
                </c:pt>
                <c:pt idx="11">
                  <c:v>18912</c:v>
                </c:pt>
                <c:pt idx="12">
                  <c:v>17760</c:v>
                </c:pt>
                <c:pt idx="13">
                  <c:v>16930</c:v>
                </c:pt>
                <c:pt idx="14">
                  <c:v>15906</c:v>
                </c:pt>
                <c:pt idx="15">
                  <c:v>15000</c:v>
                </c:pt>
                <c:pt idx="16">
                  <c:v>13914</c:v>
                </c:pt>
                <c:pt idx="17">
                  <c:v>12831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41-4D62-9B69-367EBD766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104992"/>
        <c:axId val="633105824"/>
      </c:scatterChart>
      <c:valAx>
        <c:axId val="633104992"/>
        <c:scaling>
          <c:orientation val="minMax"/>
          <c:max val="2018"/>
          <c:min val="20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105824"/>
        <c:crosses val="autoZero"/>
        <c:crossBetween val="midCat"/>
      </c:valAx>
      <c:valAx>
        <c:axId val="633105824"/>
        <c:scaling>
          <c:orientation val="minMax"/>
          <c:max val="4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List3!$B$1</c:f>
              <c:strCache>
                <c:ptCount val="1"/>
                <c:pt idx="0">
                  <c:v>průměrná hrubá měsíční mzda (Kč)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104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Vývoj kurzu CZK / EUR</a:t>
            </a:r>
            <a:endParaRPr lang="cs-CZ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200" b="0" i="0" baseline="0">
                <a:effectLst/>
              </a:rPr>
              <a:t>v </a:t>
            </a:r>
            <a:r>
              <a:rPr lang="cs-CZ" sz="1200" b="0" i="0" baseline="0">
                <a:effectLst/>
              </a:rPr>
              <a:t>období 10/1997 - 01/2000</a:t>
            </a:r>
            <a:endParaRPr lang="cs-CZ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List1!$D$43:$F$43</c:f>
              <c:strCache>
                <c:ptCount val="3"/>
                <c:pt idx="0">
                  <c:v>říjen 97</c:v>
                </c:pt>
                <c:pt idx="1">
                  <c:v>leden 99</c:v>
                </c:pt>
                <c:pt idx="2">
                  <c:v>leden 00</c:v>
                </c:pt>
              </c:strCache>
            </c:strRef>
          </c:cat>
          <c:val>
            <c:numRef>
              <c:f>List1!$D$45:$F$45</c:f>
              <c:numCache>
                <c:formatCode>General</c:formatCode>
                <c:ptCount val="3"/>
                <c:pt idx="0">
                  <c:v>37.729999999999997</c:v>
                </c:pt>
                <c:pt idx="1">
                  <c:v>37.159999999999997</c:v>
                </c:pt>
                <c:pt idx="2">
                  <c:v>35.770000000000003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A1-404C-A9F3-C21C1B905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6"/>
        <c:axId val="529879248"/>
        <c:axId val="529878832"/>
      </c:barChart>
      <c:catAx>
        <c:axId val="52987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9878832"/>
        <c:crosses val="autoZero"/>
        <c:auto val="1"/>
        <c:lblAlgn val="ctr"/>
        <c:lblOffset val="100"/>
        <c:noMultiLvlLbl val="0"/>
      </c:catAx>
      <c:valAx>
        <c:axId val="529878832"/>
        <c:scaling>
          <c:orientation val="minMax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CZK / EUR (Kč)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987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Vývoj kurzu CZK / EUR</a:t>
            </a:r>
            <a:endParaRPr lang="cs-CZ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200" b="0" i="0" baseline="0">
                <a:effectLst/>
              </a:rPr>
              <a:t>v </a:t>
            </a:r>
            <a:r>
              <a:rPr lang="cs-CZ" sz="1200" b="0" i="0" baseline="0">
                <a:effectLst/>
              </a:rPr>
              <a:t>období 10/1997 - 01/2000</a:t>
            </a:r>
            <a:endParaRPr lang="cs-CZ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List1!$D$43:$F$43</c:f>
              <c:strCache>
                <c:ptCount val="3"/>
                <c:pt idx="0">
                  <c:v>říjen 97</c:v>
                </c:pt>
                <c:pt idx="1">
                  <c:v>leden 99</c:v>
                </c:pt>
                <c:pt idx="2">
                  <c:v>leden 00</c:v>
                </c:pt>
              </c:strCache>
            </c:strRef>
          </c:cat>
          <c:val>
            <c:numRef>
              <c:f>List1!$D$45:$F$45</c:f>
              <c:numCache>
                <c:formatCode>General</c:formatCode>
                <c:ptCount val="3"/>
                <c:pt idx="0">
                  <c:v>37.729999999999997</c:v>
                </c:pt>
                <c:pt idx="1">
                  <c:v>37.159999999999997</c:v>
                </c:pt>
                <c:pt idx="2">
                  <c:v>35.770000000000003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9-4BAC-8DCB-ABA07E2D1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9879248"/>
        <c:axId val="529878832"/>
      </c:barChart>
      <c:catAx>
        <c:axId val="52987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9878832"/>
        <c:crosses val="autoZero"/>
        <c:auto val="1"/>
        <c:lblAlgn val="ctr"/>
        <c:lblOffset val="100"/>
        <c:noMultiLvlLbl val="0"/>
      </c:catAx>
      <c:valAx>
        <c:axId val="529878832"/>
        <c:scaling>
          <c:orientation val="minMax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CZK / EUR (Kč)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987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Vývoj kurzu CZK / EUR</a:t>
            </a:r>
            <a:r>
              <a:rPr lang="cs-CZ"/>
              <a:t> </a:t>
            </a:r>
            <a:r>
              <a:rPr lang="en-US"/>
              <a:t> </a:t>
            </a:r>
            <a:endParaRPr lang="cs-CZ"/>
          </a:p>
          <a:p>
            <a:pPr>
              <a:defRPr/>
            </a:pPr>
            <a:r>
              <a:rPr lang="en-US" sz="1200"/>
              <a:t>v </a:t>
            </a:r>
            <a:r>
              <a:rPr lang="cs-CZ" sz="1200"/>
              <a:t>období 10/1997 - 01/2000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List1!$A$22</c:f>
              <c:strCache>
                <c:ptCount val="1"/>
                <c:pt idx="0">
                  <c:v>CZK / EUR (ECU)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List1!$B$21:$DJ$21</c:f>
              <c:numCache>
                <c:formatCode>[$-405]mmmm\ yy;@</c:formatCode>
                <c:ptCount val="113"/>
                <c:pt idx="0">
                  <c:v>33239</c:v>
                </c:pt>
                <c:pt idx="1">
                  <c:v>33329</c:v>
                </c:pt>
                <c:pt idx="2">
                  <c:v>33420</c:v>
                </c:pt>
                <c:pt idx="3">
                  <c:v>33512</c:v>
                </c:pt>
                <c:pt idx="4">
                  <c:v>33604</c:v>
                </c:pt>
                <c:pt idx="5">
                  <c:v>33695</c:v>
                </c:pt>
                <c:pt idx="6">
                  <c:v>33786</c:v>
                </c:pt>
                <c:pt idx="7">
                  <c:v>33878</c:v>
                </c:pt>
                <c:pt idx="8">
                  <c:v>33970</c:v>
                </c:pt>
                <c:pt idx="9">
                  <c:v>34060</c:v>
                </c:pt>
                <c:pt idx="10">
                  <c:v>34151</c:v>
                </c:pt>
                <c:pt idx="11">
                  <c:v>34243</c:v>
                </c:pt>
                <c:pt idx="12">
                  <c:v>34335</c:v>
                </c:pt>
                <c:pt idx="13">
                  <c:v>34425</c:v>
                </c:pt>
                <c:pt idx="14">
                  <c:v>34516</c:v>
                </c:pt>
                <c:pt idx="15">
                  <c:v>34608</c:v>
                </c:pt>
                <c:pt idx="16">
                  <c:v>34700</c:v>
                </c:pt>
                <c:pt idx="17">
                  <c:v>34790</c:v>
                </c:pt>
                <c:pt idx="18">
                  <c:v>34881</c:v>
                </c:pt>
                <c:pt idx="19">
                  <c:v>34973</c:v>
                </c:pt>
                <c:pt idx="20">
                  <c:v>35065</c:v>
                </c:pt>
                <c:pt idx="21">
                  <c:v>35156</c:v>
                </c:pt>
                <c:pt idx="22">
                  <c:v>35247</c:v>
                </c:pt>
                <c:pt idx="23">
                  <c:v>35339</c:v>
                </c:pt>
                <c:pt idx="24">
                  <c:v>35431</c:v>
                </c:pt>
                <c:pt idx="25">
                  <c:v>35521</c:v>
                </c:pt>
                <c:pt idx="26">
                  <c:v>35612</c:v>
                </c:pt>
                <c:pt idx="27">
                  <c:v>35704</c:v>
                </c:pt>
                <c:pt idx="28">
                  <c:v>35796</c:v>
                </c:pt>
                <c:pt idx="29">
                  <c:v>35886</c:v>
                </c:pt>
                <c:pt idx="30">
                  <c:v>35977</c:v>
                </c:pt>
                <c:pt idx="31">
                  <c:v>36069</c:v>
                </c:pt>
                <c:pt idx="32">
                  <c:v>36161</c:v>
                </c:pt>
                <c:pt idx="33">
                  <c:v>36251</c:v>
                </c:pt>
                <c:pt idx="34">
                  <c:v>36342</c:v>
                </c:pt>
                <c:pt idx="35">
                  <c:v>36434</c:v>
                </c:pt>
                <c:pt idx="36">
                  <c:v>36526</c:v>
                </c:pt>
                <c:pt idx="37">
                  <c:v>36617</c:v>
                </c:pt>
                <c:pt idx="38">
                  <c:v>36708</c:v>
                </c:pt>
                <c:pt idx="39">
                  <c:v>36800</c:v>
                </c:pt>
                <c:pt idx="40">
                  <c:v>36892</c:v>
                </c:pt>
                <c:pt idx="41">
                  <c:v>36982</c:v>
                </c:pt>
                <c:pt idx="42">
                  <c:v>37073</c:v>
                </c:pt>
                <c:pt idx="43">
                  <c:v>37165</c:v>
                </c:pt>
                <c:pt idx="44">
                  <c:v>37257</c:v>
                </c:pt>
                <c:pt idx="45">
                  <c:v>37347</c:v>
                </c:pt>
                <c:pt idx="46">
                  <c:v>37438</c:v>
                </c:pt>
                <c:pt idx="47">
                  <c:v>37530</c:v>
                </c:pt>
                <c:pt idx="48">
                  <c:v>37622</c:v>
                </c:pt>
                <c:pt idx="49">
                  <c:v>37712</c:v>
                </c:pt>
                <c:pt idx="50">
                  <c:v>37803</c:v>
                </c:pt>
                <c:pt idx="51">
                  <c:v>37895</c:v>
                </c:pt>
                <c:pt idx="52">
                  <c:v>37987</c:v>
                </c:pt>
                <c:pt idx="53">
                  <c:v>38078</c:v>
                </c:pt>
                <c:pt idx="54">
                  <c:v>38169</c:v>
                </c:pt>
                <c:pt idx="55">
                  <c:v>38261</c:v>
                </c:pt>
                <c:pt idx="56">
                  <c:v>38353</c:v>
                </c:pt>
                <c:pt idx="57">
                  <c:v>38443</c:v>
                </c:pt>
                <c:pt idx="58">
                  <c:v>38534</c:v>
                </c:pt>
                <c:pt idx="59">
                  <c:v>38626</c:v>
                </c:pt>
                <c:pt idx="60">
                  <c:v>38718</c:v>
                </c:pt>
                <c:pt idx="61">
                  <c:v>38808</c:v>
                </c:pt>
                <c:pt idx="62">
                  <c:v>38899</c:v>
                </c:pt>
                <c:pt idx="63">
                  <c:v>38991</c:v>
                </c:pt>
                <c:pt idx="64">
                  <c:v>39083</c:v>
                </c:pt>
                <c:pt idx="65">
                  <c:v>39173</c:v>
                </c:pt>
                <c:pt idx="66">
                  <c:v>39264</c:v>
                </c:pt>
                <c:pt idx="67">
                  <c:v>39356</c:v>
                </c:pt>
                <c:pt idx="68">
                  <c:v>39448</c:v>
                </c:pt>
                <c:pt idx="69">
                  <c:v>39539</c:v>
                </c:pt>
                <c:pt idx="70">
                  <c:v>39630</c:v>
                </c:pt>
                <c:pt idx="71">
                  <c:v>39722</c:v>
                </c:pt>
                <c:pt idx="72">
                  <c:v>39814</c:v>
                </c:pt>
                <c:pt idx="73">
                  <c:v>39904</c:v>
                </c:pt>
                <c:pt idx="74">
                  <c:v>39995</c:v>
                </c:pt>
                <c:pt idx="75">
                  <c:v>40087</c:v>
                </c:pt>
                <c:pt idx="76">
                  <c:v>40179</c:v>
                </c:pt>
                <c:pt idx="77">
                  <c:v>40269</c:v>
                </c:pt>
                <c:pt idx="78">
                  <c:v>40360</c:v>
                </c:pt>
                <c:pt idx="79">
                  <c:v>40452</c:v>
                </c:pt>
                <c:pt idx="80">
                  <c:v>40544</c:v>
                </c:pt>
                <c:pt idx="81">
                  <c:v>40634</c:v>
                </c:pt>
                <c:pt idx="82">
                  <c:v>40725</c:v>
                </c:pt>
                <c:pt idx="83">
                  <c:v>40817</c:v>
                </c:pt>
                <c:pt idx="84">
                  <c:v>40909</c:v>
                </c:pt>
                <c:pt idx="85">
                  <c:v>41000</c:v>
                </c:pt>
                <c:pt idx="86">
                  <c:v>41091</c:v>
                </c:pt>
                <c:pt idx="87">
                  <c:v>41183</c:v>
                </c:pt>
                <c:pt idx="88">
                  <c:v>41275</c:v>
                </c:pt>
                <c:pt idx="89">
                  <c:v>41365</c:v>
                </c:pt>
                <c:pt idx="90">
                  <c:v>41456</c:v>
                </c:pt>
                <c:pt idx="91">
                  <c:v>41548</c:v>
                </c:pt>
                <c:pt idx="92">
                  <c:v>41640</c:v>
                </c:pt>
                <c:pt idx="93">
                  <c:v>41730</c:v>
                </c:pt>
                <c:pt idx="94">
                  <c:v>41821</c:v>
                </c:pt>
                <c:pt idx="95">
                  <c:v>41913</c:v>
                </c:pt>
                <c:pt idx="96">
                  <c:v>42005</c:v>
                </c:pt>
                <c:pt idx="97">
                  <c:v>42095</c:v>
                </c:pt>
                <c:pt idx="98">
                  <c:v>42186</c:v>
                </c:pt>
                <c:pt idx="99">
                  <c:v>42278</c:v>
                </c:pt>
                <c:pt idx="100">
                  <c:v>42370</c:v>
                </c:pt>
                <c:pt idx="101">
                  <c:v>42461</c:v>
                </c:pt>
                <c:pt idx="102">
                  <c:v>42552</c:v>
                </c:pt>
                <c:pt idx="103">
                  <c:v>42644</c:v>
                </c:pt>
                <c:pt idx="104">
                  <c:v>42736</c:v>
                </c:pt>
                <c:pt idx="105">
                  <c:v>42826</c:v>
                </c:pt>
                <c:pt idx="106">
                  <c:v>42917</c:v>
                </c:pt>
                <c:pt idx="107">
                  <c:v>43009</c:v>
                </c:pt>
                <c:pt idx="108">
                  <c:v>43101</c:v>
                </c:pt>
                <c:pt idx="109">
                  <c:v>43191</c:v>
                </c:pt>
                <c:pt idx="110">
                  <c:v>43282</c:v>
                </c:pt>
                <c:pt idx="111">
                  <c:v>43374</c:v>
                </c:pt>
                <c:pt idx="112">
                  <c:v>43466</c:v>
                </c:pt>
              </c:numCache>
            </c:numRef>
          </c:cat>
          <c:val>
            <c:numRef>
              <c:f>List1!$B$22:$DJ$22</c:f>
              <c:numCache>
                <c:formatCode>0.0</c:formatCode>
                <c:ptCount val="113"/>
                <c:pt idx="0">
                  <c:v>37.090000000000003</c:v>
                </c:pt>
                <c:pt idx="1">
                  <c:v>35.83</c:v>
                </c:pt>
                <c:pt idx="2">
                  <c:v>36.700000000000003</c:v>
                </c:pt>
                <c:pt idx="3">
                  <c:v>36.79</c:v>
                </c:pt>
                <c:pt idx="4">
                  <c:v>36.340000000000003</c:v>
                </c:pt>
                <c:pt idx="5">
                  <c:v>36.520000000000003</c:v>
                </c:pt>
                <c:pt idx="6">
                  <c:v>37.9</c:v>
                </c:pt>
                <c:pt idx="7">
                  <c:v>35.729999999999997</c:v>
                </c:pt>
                <c:pt idx="8">
                  <c:v>34.54</c:v>
                </c:pt>
                <c:pt idx="9">
                  <c:v>34.69</c:v>
                </c:pt>
                <c:pt idx="10">
                  <c:v>33.64</c:v>
                </c:pt>
                <c:pt idx="11">
                  <c:v>33.549999999999997</c:v>
                </c:pt>
                <c:pt idx="12">
                  <c:v>33.61</c:v>
                </c:pt>
                <c:pt idx="13">
                  <c:v>33.909999999999997</c:v>
                </c:pt>
                <c:pt idx="14">
                  <c:v>34.31</c:v>
                </c:pt>
                <c:pt idx="15">
                  <c:v>34.409999999999997</c:v>
                </c:pt>
                <c:pt idx="16">
                  <c:v>34.22</c:v>
                </c:pt>
                <c:pt idx="17">
                  <c:v>34.36</c:v>
                </c:pt>
                <c:pt idx="18">
                  <c:v>34.520000000000003</c:v>
                </c:pt>
                <c:pt idx="19">
                  <c:v>34.119999999999997</c:v>
                </c:pt>
                <c:pt idx="20">
                  <c:v>34.07</c:v>
                </c:pt>
                <c:pt idx="21">
                  <c:v>34.229999999999997</c:v>
                </c:pt>
                <c:pt idx="22">
                  <c:v>33.71</c:v>
                </c:pt>
                <c:pt idx="23">
                  <c:v>34.03</c:v>
                </c:pt>
                <c:pt idx="24">
                  <c:v>33.18</c:v>
                </c:pt>
                <c:pt idx="25">
                  <c:v>35.409999999999997</c:v>
                </c:pt>
                <c:pt idx="26">
                  <c:v>36.83</c:v>
                </c:pt>
                <c:pt idx="27">
                  <c:v>37.729999999999997</c:v>
                </c:pt>
                <c:pt idx="28">
                  <c:v>37.659999999999997</c:v>
                </c:pt>
                <c:pt idx="29">
                  <c:v>36.58</c:v>
                </c:pt>
                <c:pt idx="30">
                  <c:v>35.32</c:v>
                </c:pt>
                <c:pt idx="31">
                  <c:v>35.119999999999997</c:v>
                </c:pt>
                <c:pt idx="32">
                  <c:v>37.159999999999997</c:v>
                </c:pt>
                <c:pt idx="33">
                  <c:v>37.61</c:v>
                </c:pt>
                <c:pt idx="34">
                  <c:v>36.43</c:v>
                </c:pt>
                <c:pt idx="35">
                  <c:v>36.340000000000003</c:v>
                </c:pt>
                <c:pt idx="36">
                  <c:v>35.770000000000003</c:v>
                </c:pt>
                <c:pt idx="37">
                  <c:v>36.29</c:v>
                </c:pt>
                <c:pt idx="38">
                  <c:v>35.46</c:v>
                </c:pt>
                <c:pt idx="39">
                  <c:v>34.909999999999997</c:v>
                </c:pt>
                <c:pt idx="40">
                  <c:v>34.799999999999997</c:v>
                </c:pt>
                <c:pt idx="41">
                  <c:v>34.299999999999997</c:v>
                </c:pt>
                <c:pt idx="42">
                  <c:v>34.020000000000003</c:v>
                </c:pt>
                <c:pt idx="43">
                  <c:v>33.200000000000003</c:v>
                </c:pt>
                <c:pt idx="44">
                  <c:v>31.76</c:v>
                </c:pt>
                <c:pt idx="45">
                  <c:v>30.4</c:v>
                </c:pt>
                <c:pt idx="46">
                  <c:v>30.25</c:v>
                </c:pt>
                <c:pt idx="47">
                  <c:v>30.85</c:v>
                </c:pt>
                <c:pt idx="48">
                  <c:v>31.63</c:v>
                </c:pt>
                <c:pt idx="49">
                  <c:v>31.48</c:v>
                </c:pt>
                <c:pt idx="50">
                  <c:v>32.17</c:v>
                </c:pt>
                <c:pt idx="51">
                  <c:v>32.090000000000003</c:v>
                </c:pt>
                <c:pt idx="52">
                  <c:v>32.86</c:v>
                </c:pt>
                <c:pt idx="53">
                  <c:v>32.03</c:v>
                </c:pt>
                <c:pt idx="54">
                  <c:v>31.59</c:v>
                </c:pt>
                <c:pt idx="55">
                  <c:v>31.13</c:v>
                </c:pt>
                <c:pt idx="56">
                  <c:v>30.01</c:v>
                </c:pt>
                <c:pt idx="57">
                  <c:v>30.13</c:v>
                </c:pt>
                <c:pt idx="58">
                  <c:v>29.68</c:v>
                </c:pt>
                <c:pt idx="59">
                  <c:v>29.3</c:v>
                </c:pt>
                <c:pt idx="60">
                  <c:v>28.6</c:v>
                </c:pt>
                <c:pt idx="61">
                  <c:v>28.38</c:v>
                </c:pt>
                <c:pt idx="62">
                  <c:v>28.33</c:v>
                </c:pt>
                <c:pt idx="63">
                  <c:v>28.04</c:v>
                </c:pt>
                <c:pt idx="64">
                  <c:v>28.04</c:v>
                </c:pt>
                <c:pt idx="65">
                  <c:v>28.27</c:v>
                </c:pt>
                <c:pt idx="66">
                  <c:v>27.92</c:v>
                </c:pt>
                <c:pt idx="67">
                  <c:v>26.83</c:v>
                </c:pt>
                <c:pt idx="68">
                  <c:v>25.56</c:v>
                </c:pt>
                <c:pt idx="69">
                  <c:v>24.83</c:v>
                </c:pt>
                <c:pt idx="70">
                  <c:v>24.09</c:v>
                </c:pt>
                <c:pt idx="71">
                  <c:v>25.34</c:v>
                </c:pt>
                <c:pt idx="72">
                  <c:v>27.6</c:v>
                </c:pt>
                <c:pt idx="73">
                  <c:v>26.68</c:v>
                </c:pt>
                <c:pt idx="74">
                  <c:v>25.6</c:v>
                </c:pt>
                <c:pt idx="75">
                  <c:v>25.91</c:v>
                </c:pt>
                <c:pt idx="76">
                  <c:v>25.87</c:v>
                </c:pt>
                <c:pt idx="77">
                  <c:v>25.59</c:v>
                </c:pt>
                <c:pt idx="78">
                  <c:v>24.91</c:v>
                </c:pt>
                <c:pt idx="79">
                  <c:v>24.79</c:v>
                </c:pt>
                <c:pt idx="80">
                  <c:v>24.37</c:v>
                </c:pt>
                <c:pt idx="81">
                  <c:v>24.32</c:v>
                </c:pt>
                <c:pt idx="82">
                  <c:v>24.39</c:v>
                </c:pt>
                <c:pt idx="83">
                  <c:v>25.28</c:v>
                </c:pt>
                <c:pt idx="84">
                  <c:v>25.08</c:v>
                </c:pt>
                <c:pt idx="85">
                  <c:v>25.26</c:v>
                </c:pt>
                <c:pt idx="86">
                  <c:v>25.07</c:v>
                </c:pt>
                <c:pt idx="87">
                  <c:v>25.17</c:v>
                </c:pt>
                <c:pt idx="88">
                  <c:v>25.57</c:v>
                </c:pt>
                <c:pt idx="89">
                  <c:v>25.83</c:v>
                </c:pt>
                <c:pt idx="90">
                  <c:v>25.85</c:v>
                </c:pt>
                <c:pt idx="91">
                  <c:v>26.66</c:v>
                </c:pt>
                <c:pt idx="92">
                  <c:v>27.44</c:v>
                </c:pt>
                <c:pt idx="93">
                  <c:v>27.45</c:v>
                </c:pt>
                <c:pt idx="94">
                  <c:v>27.62</c:v>
                </c:pt>
                <c:pt idx="95">
                  <c:v>27.62</c:v>
                </c:pt>
                <c:pt idx="96">
                  <c:v>27.62</c:v>
                </c:pt>
                <c:pt idx="97">
                  <c:v>27.38</c:v>
                </c:pt>
                <c:pt idx="98">
                  <c:v>27.07</c:v>
                </c:pt>
                <c:pt idx="99">
                  <c:v>27.06</c:v>
                </c:pt>
                <c:pt idx="100">
                  <c:v>27.04</c:v>
                </c:pt>
                <c:pt idx="101">
                  <c:v>27.04</c:v>
                </c:pt>
                <c:pt idx="102">
                  <c:v>27.03</c:v>
                </c:pt>
                <c:pt idx="103">
                  <c:v>27.03</c:v>
                </c:pt>
                <c:pt idx="104">
                  <c:v>27.02</c:v>
                </c:pt>
                <c:pt idx="105">
                  <c:v>26.53</c:v>
                </c:pt>
                <c:pt idx="106">
                  <c:v>26.08</c:v>
                </c:pt>
                <c:pt idx="107">
                  <c:v>25.65</c:v>
                </c:pt>
                <c:pt idx="108">
                  <c:v>25.4</c:v>
                </c:pt>
                <c:pt idx="109">
                  <c:v>25.6</c:v>
                </c:pt>
                <c:pt idx="110">
                  <c:v>25.76</c:v>
                </c:pt>
                <c:pt idx="111">
                  <c:v>25.81</c:v>
                </c:pt>
                <c:pt idx="112">
                  <c:v>25.7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9C-4B90-94FE-ED4529654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361280"/>
        <c:axId val="483188960"/>
      </c:lineChart>
      <c:dateAx>
        <c:axId val="491361280"/>
        <c:scaling>
          <c:orientation val="minMax"/>
          <c:max val="36526"/>
          <c:min val="357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5]mmmm\ 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3188960"/>
        <c:crosses val="autoZero"/>
        <c:auto val="1"/>
        <c:lblOffset val="100"/>
        <c:baseTimeUnit val="months"/>
        <c:majorUnit val="2"/>
        <c:majorTimeUnit val="months"/>
      </c:dateAx>
      <c:valAx>
        <c:axId val="483188960"/>
        <c:scaling>
          <c:orientation val="minMax"/>
          <c:max val="38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CZK / Eur (Kč)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136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Vývoj kurzu CZK / EUR</a:t>
            </a:r>
            <a:r>
              <a:rPr lang="cs-CZ"/>
              <a:t> </a:t>
            </a:r>
            <a:r>
              <a:rPr lang="en-US"/>
              <a:t> </a:t>
            </a:r>
            <a:endParaRPr lang="cs-CZ"/>
          </a:p>
          <a:p>
            <a:pPr>
              <a:defRPr/>
            </a:pPr>
            <a:r>
              <a:rPr lang="en-US" sz="1200" b="0" i="0" baseline="0">
                <a:effectLst/>
              </a:rPr>
              <a:t>v </a:t>
            </a:r>
            <a:r>
              <a:rPr lang="cs-CZ" sz="1200" b="0" i="0" baseline="0">
                <a:effectLst/>
              </a:rPr>
              <a:t>období 10/1997 - 01/2000</a:t>
            </a:r>
            <a:endParaRPr lang="cs-CZ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List1!$A$22</c:f>
              <c:strCache>
                <c:ptCount val="1"/>
                <c:pt idx="0">
                  <c:v>CZK / EUR (ECU)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List1!$B$21:$DJ$21</c:f>
              <c:numCache>
                <c:formatCode>[$-405]mmmm\ yy;@</c:formatCode>
                <c:ptCount val="113"/>
                <c:pt idx="0">
                  <c:v>33239</c:v>
                </c:pt>
                <c:pt idx="1">
                  <c:v>33329</c:v>
                </c:pt>
                <c:pt idx="2">
                  <c:v>33420</c:v>
                </c:pt>
                <c:pt idx="3">
                  <c:v>33512</c:v>
                </c:pt>
                <c:pt idx="4">
                  <c:v>33604</c:v>
                </c:pt>
                <c:pt idx="5">
                  <c:v>33695</c:v>
                </c:pt>
                <c:pt idx="6">
                  <c:v>33786</c:v>
                </c:pt>
                <c:pt idx="7">
                  <c:v>33878</c:v>
                </c:pt>
                <c:pt idx="8">
                  <c:v>33970</c:v>
                </c:pt>
                <c:pt idx="9">
                  <c:v>34060</c:v>
                </c:pt>
                <c:pt idx="10">
                  <c:v>34151</c:v>
                </c:pt>
                <c:pt idx="11">
                  <c:v>34243</c:v>
                </c:pt>
                <c:pt idx="12">
                  <c:v>34335</c:v>
                </c:pt>
                <c:pt idx="13">
                  <c:v>34425</c:v>
                </c:pt>
                <c:pt idx="14">
                  <c:v>34516</c:v>
                </c:pt>
                <c:pt idx="15">
                  <c:v>34608</c:v>
                </c:pt>
                <c:pt idx="16">
                  <c:v>34700</c:v>
                </c:pt>
                <c:pt idx="17">
                  <c:v>34790</c:v>
                </c:pt>
                <c:pt idx="18">
                  <c:v>34881</c:v>
                </c:pt>
                <c:pt idx="19">
                  <c:v>34973</c:v>
                </c:pt>
                <c:pt idx="20">
                  <c:v>35065</c:v>
                </c:pt>
                <c:pt idx="21">
                  <c:v>35156</c:v>
                </c:pt>
                <c:pt idx="22">
                  <c:v>35247</c:v>
                </c:pt>
                <c:pt idx="23">
                  <c:v>35339</c:v>
                </c:pt>
                <c:pt idx="24">
                  <c:v>35431</c:v>
                </c:pt>
                <c:pt idx="25">
                  <c:v>35521</c:v>
                </c:pt>
                <c:pt idx="26">
                  <c:v>35612</c:v>
                </c:pt>
                <c:pt idx="27">
                  <c:v>35704</c:v>
                </c:pt>
                <c:pt idx="28">
                  <c:v>35796</c:v>
                </c:pt>
                <c:pt idx="29">
                  <c:v>35886</c:v>
                </c:pt>
                <c:pt idx="30">
                  <c:v>35977</c:v>
                </c:pt>
                <c:pt idx="31">
                  <c:v>36069</c:v>
                </c:pt>
                <c:pt idx="32">
                  <c:v>36161</c:v>
                </c:pt>
                <c:pt idx="33">
                  <c:v>36251</c:v>
                </c:pt>
                <c:pt idx="34">
                  <c:v>36342</c:v>
                </c:pt>
                <c:pt idx="35">
                  <c:v>36434</c:v>
                </c:pt>
                <c:pt idx="36">
                  <c:v>36526</c:v>
                </c:pt>
                <c:pt idx="37">
                  <c:v>36617</c:v>
                </c:pt>
                <c:pt idx="38">
                  <c:v>36708</c:v>
                </c:pt>
                <c:pt idx="39">
                  <c:v>36800</c:v>
                </c:pt>
                <c:pt idx="40">
                  <c:v>36892</c:v>
                </c:pt>
                <c:pt idx="41">
                  <c:v>36982</c:v>
                </c:pt>
                <c:pt idx="42">
                  <c:v>37073</c:v>
                </c:pt>
                <c:pt idx="43">
                  <c:v>37165</c:v>
                </c:pt>
                <c:pt idx="44">
                  <c:v>37257</c:v>
                </c:pt>
                <c:pt idx="45">
                  <c:v>37347</c:v>
                </c:pt>
                <c:pt idx="46">
                  <c:v>37438</c:v>
                </c:pt>
                <c:pt idx="47">
                  <c:v>37530</c:v>
                </c:pt>
                <c:pt idx="48">
                  <c:v>37622</c:v>
                </c:pt>
                <c:pt idx="49">
                  <c:v>37712</c:v>
                </c:pt>
                <c:pt idx="50">
                  <c:v>37803</c:v>
                </c:pt>
                <c:pt idx="51">
                  <c:v>37895</c:v>
                </c:pt>
                <c:pt idx="52">
                  <c:v>37987</c:v>
                </c:pt>
                <c:pt idx="53">
                  <c:v>38078</c:v>
                </c:pt>
                <c:pt idx="54">
                  <c:v>38169</c:v>
                </c:pt>
                <c:pt idx="55">
                  <c:v>38261</c:v>
                </c:pt>
                <c:pt idx="56">
                  <c:v>38353</c:v>
                </c:pt>
                <c:pt idx="57">
                  <c:v>38443</c:v>
                </c:pt>
                <c:pt idx="58">
                  <c:v>38534</c:v>
                </c:pt>
                <c:pt idx="59">
                  <c:v>38626</c:v>
                </c:pt>
                <c:pt idx="60">
                  <c:v>38718</c:v>
                </c:pt>
                <c:pt idx="61">
                  <c:v>38808</c:v>
                </c:pt>
                <c:pt idx="62">
                  <c:v>38899</c:v>
                </c:pt>
                <c:pt idx="63">
                  <c:v>38991</c:v>
                </c:pt>
                <c:pt idx="64">
                  <c:v>39083</c:v>
                </c:pt>
                <c:pt idx="65">
                  <c:v>39173</c:v>
                </c:pt>
                <c:pt idx="66">
                  <c:v>39264</c:v>
                </c:pt>
                <c:pt idx="67">
                  <c:v>39356</c:v>
                </c:pt>
                <c:pt idx="68">
                  <c:v>39448</c:v>
                </c:pt>
                <c:pt idx="69">
                  <c:v>39539</c:v>
                </c:pt>
                <c:pt idx="70">
                  <c:v>39630</c:v>
                </c:pt>
                <c:pt idx="71">
                  <c:v>39722</c:v>
                </c:pt>
                <c:pt idx="72">
                  <c:v>39814</c:v>
                </c:pt>
                <c:pt idx="73">
                  <c:v>39904</c:v>
                </c:pt>
                <c:pt idx="74">
                  <c:v>39995</c:v>
                </c:pt>
                <c:pt idx="75">
                  <c:v>40087</c:v>
                </c:pt>
                <c:pt idx="76">
                  <c:v>40179</c:v>
                </c:pt>
                <c:pt idx="77">
                  <c:v>40269</c:v>
                </c:pt>
                <c:pt idx="78">
                  <c:v>40360</c:v>
                </c:pt>
                <c:pt idx="79">
                  <c:v>40452</c:v>
                </c:pt>
                <c:pt idx="80">
                  <c:v>40544</c:v>
                </c:pt>
                <c:pt idx="81">
                  <c:v>40634</c:v>
                </c:pt>
                <c:pt idx="82">
                  <c:v>40725</c:v>
                </c:pt>
                <c:pt idx="83">
                  <c:v>40817</c:v>
                </c:pt>
                <c:pt idx="84">
                  <c:v>40909</c:v>
                </c:pt>
                <c:pt idx="85">
                  <c:v>41000</c:v>
                </c:pt>
                <c:pt idx="86">
                  <c:v>41091</c:v>
                </c:pt>
                <c:pt idx="87">
                  <c:v>41183</c:v>
                </c:pt>
                <c:pt idx="88">
                  <c:v>41275</c:v>
                </c:pt>
                <c:pt idx="89">
                  <c:v>41365</c:v>
                </c:pt>
                <c:pt idx="90">
                  <c:v>41456</c:v>
                </c:pt>
                <c:pt idx="91">
                  <c:v>41548</c:v>
                </c:pt>
                <c:pt idx="92">
                  <c:v>41640</c:v>
                </c:pt>
                <c:pt idx="93">
                  <c:v>41730</c:v>
                </c:pt>
                <c:pt idx="94">
                  <c:v>41821</c:v>
                </c:pt>
                <c:pt idx="95">
                  <c:v>41913</c:v>
                </c:pt>
                <c:pt idx="96">
                  <c:v>42005</c:v>
                </c:pt>
                <c:pt idx="97">
                  <c:v>42095</c:v>
                </c:pt>
                <c:pt idx="98">
                  <c:v>42186</c:v>
                </c:pt>
                <c:pt idx="99">
                  <c:v>42278</c:v>
                </c:pt>
                <c:pt idx="100">
                  <c:v>42370</c:v>
                </c:pt>
                <c:pt idx="101">
                  <c:v>42461</c:v>
                </c:pt>
                <c:pt idx="102">
                  <c:v>42552</c:v>
                </c:pt>
                <c:pt idx="103">
                  <c:v>42644</c:v>
                </c:pt>
                <c:pt idx="104">
                  <c:v>42736</c:v>
                </c:pt>
                <c:pt idx="105">
                  <c:v>42826</c:v>
                </c:pt>
                <c:pt idx="106">
                  <c:v>42917</c:v>
                </c:pt>
                <c:pt idx="107">
                  <c:v>43009</c:v>
                </c:pt>
                <c:pt idx="108">
                  <c:v>43101</c:v>
                </c:pt>
                <c:pt idx="109">
                  <c:v>43191</c:v>
                </c:pt>
                <c:pt idx="110">
                  <c:v>43282</c:v>
                </c:pt>
                <c:pt idx="111">
                  <c:v>43374</c:v>
                </c:pt>
                <c:pt idx="112">
                  <c:v>43466</c:v>
                </c:pt>
              </c:numCache>
            </c:numRef>
          </c:cat>
          <c:val>
            <c:numRef>
              <c:f>List1!$B$22:$DJ$22</c:f>
              <c:numCache>
                <c:formatCode>0.0</c:formatCode>
                <c:ptCount val="113"/>
                <c:pt idx="0">
                  <c:v>37.090000000000003</c:v>
                </c:pt>
                <c:pt idx="1">
                  <c:v>35.83</c:v>
                </c:pt>
                <c:pt idx="2">
                  <c:v>36.700000000000003</c:v>
                </c:pt>
                <c:pt idx="3">
                  <c:v>36.79</c:v>
                </c:pt>
                <c:pt idx="4">
                  <c:v>36.340000000000003</c:v>
                </c:pt>
                <c:pt idx="5">
                  <c:v>36.520000000000003</c:v>
                </c:pt>
                <c:pt idx="6">
                  <c:v>37.9</c:v>
                </c:pt>
                <c:pt idx="7">
                  <c:v>35.729999999999997</c:v>
                </c:pt>
                <c:pt idx="8">
                  <c:v>34.54</c:v>
                </c:pt>
                <c:pt idx="9">
                  <c:v>34.69</c:v>
                </c:pt>
                <c:pt idx="10">
                  <c:v>33.64</c:v>
                </c:pt>
                <c:pt idx="11">
                  <c:v>33.549999999999997</c:v>
                </c:pt>
                <c:pt idx="12">
                  <c:v>33.61</c:v>
                </c:pt>
                <c:pt idx="13">
                  <c:v>33.909999999999997</c:v>
                </c:pt>
                <c:pt idx="14">
                  <c:v>34.31</c:v>
                </c:pt>
                <c:pt idx="15">
                  <c:v>34.409999999999997</c:v>
                </c:pt>
                <c:pt idx="16">
                  <c:v>34.22</c:v>
                </c:pt>
                <c:pt idx="17">
                  <c:v>34.36</c:v>
                </c:pt>
                <c:pt idx="18">
                  <c:v>34.520000000000003</c:v>
                </c:pt>
                <c:pt idx="19">
                  <c:v>34.119999999999997</c:v>
                </c:pt>
                <c:pt idx="20">
                  <c:v>34.07</c:v>
                </c:pt>
                <c:pt idx="21">
                  <c:v>34.229999999999997</c:v>
                </c:pt>
                <c:pt idx="22">
                  <c:v>33.71</c:v>
                </c:pt>
                <c:pt idx="23">
                  <c:v>34.03</c:v>
                </c:pt>
                <c:pt idx="24">
                  <c:v>33.18</c:v>
                </c:pt>
                <c:pt idx="25">
                  <c:v>35.409999999999997</c:v>
                </c:pt>
                <c:pt idx="26">
                  <c:v>36.83</c:v>
                </c:pt>
                <c:pt idx="27">
                  <c:v>37.729999999999997</c:v>
                </c:pt>
                <c:pt idx="28">
                  <c:v>37.659999999999997</c:v>
                </c:pt>
                <c:pt idx="29">
                  <c:v>36.58</c:v>
                </c:pt>
                <c:pt idx="30">
                  <c:v>35.32</c:v>
                </c:pt>
                <c:pt idx="31">
                  <c:v>35.119999999999997</c:v>
                </c:pt>
                <c:pt idx="32">
                  <c:v>37.159999999999997</c:v>
                </c:pt>
                <c:pt idx="33">
                  <c:v>37.61</c:v>
                </c:pt>
                <c:pt idx="34">
                  <c:v>36.43</c:v>
                </c:pt>
                <c:pt idx="35">
                  <c:v>36.340000000000003</c:v>
                </c:pt>
                <c:pt idx="36">
                  <c:v>35.770000000000003</c:v>
                </c:pt>
                <c:pt idx="37">
                  <c:v>36.29</c:v>
                </c:pt>
                <c:pt idx="38">
                  <c:v>35.46</c:v>
                </c:pt>
                <c:pt idx="39">
                  <c:v>34.909999999999997</c:v>
                </c:pt>
                <c:pt idx="40">
                  <c:v>34.799999999999997</c:v>
                </c:pt>
                <c:pt idx="41">
                  <c:v>34.299999999999997</c:v>
                </c:pt>
                <c:pt idx="42">
                  <c:v>34.020000000000003</c:v>
                </c:pt>
                <c:pt idx="43">
                  <c:v>33.200000000000003</c:v>
                </c:pt>
                <c:pt idx="44">
                  <c:v>31.76</c:v>
                </c:pt>
                <c:pt idx="45">
                  <c:v>30.4</c:v>
                </c:pt>
                <c:pt idx="46">
                  <c:v>30.25</c:v>
                </c:pt>
                <c:pt idx="47">
                  <c:v>30.85</c:v>
                </c:pt>
                <c:pt idx="48">
                  <c:v>31.63</c:v>
                </c:pt>
                <c:pt idx="49">
                  <c:v>31.48</c:v>
                </c:pt>
                <c:pt idx="50">
                  <c:v>32.17</c:v>
                </c:pt>
                <c:pt idx="51">
                  <c:v>32.090000000000003</c:v>
                </c:pt>
                <c:pt idx="52">
                  <c:v>32.86</c:v>
                </c:pt>
                <c:pt idx="53">
                  <c:v>32.03</c:v>
                </c:pt>
                <c:pt idx="54">
                  <c:v>31.59</c:v>
                </c:pt>
                <c:pt idx="55">
                  <c:v>31.13</c:v>
                </c:pt>
                <c:pt idx="56">
                  <c:v>30.01</c:v>
                </c:pt>
                <c:pt idx="57">
                  <c:v>30.13</c:v>
                </c:pt>
                <c:pt idx="58">
                  <c:v>29.68</c:v>
                </c:pt>
                <c:pt idx="59">
                  <c:v>29.3</c:v>
                </c:pt>
                <c:pt idx="60">
                  <c:v>28.6</c:v>
                </c:pt>
                <c:pt idx="61">
                  <c:v>28.38</c:v>
                </c:pt>
                <c:pt idx="62">
                  <c:v>28.33</c:v>
                </c:pt>
                <c:pt idx="63">
                  <c:v>28.04</c:v>
                </c:pt>
                <c:pt idx="64">
                  <c:v>28.04</c:v>
                </c:pt>
                <c:pt idx="65">
                  <c:v>28.27</c:v>
                </c:pt>
                <c:pt idx="66">
                  <c:v>27.92</c:v>
                </c:pt>
                <c:pt idx="67">
                  <c:v>26.83</c:v>
                </c:pt>
                <c:pt idx="68">
                  <c:v>25.56</c:v>
                </c:pt>
                <c:pt idx="69">
                  <c:v>24.83</c:v>
                </c:pt>
                <c:pt idx="70">
                  <c:v>24.09</c:v>
                </c:pt>
                <c:pt idx="71">
                  <c:v>25.34</c:v>
                </c:pt>
                <c:pt idx="72">
                  <c:v>27.6</c:v>
                </c:pt>
                <c:pt idx="73">
                  <c:v>26.68</c:v>
                </c:pt>
                <c:pt idx="74">
                  <c:v>25.6</c:v>
                </c:pt>
                <c:pt idx="75">
                  <c:v>25.91</c:v>
                </c:pt>
                <c:pt idx="76">
                  <c:v>25.87</c:v>
                </c:pt>
                <c:pt idx="77">
                  <c:v>25.59</c:v>
                </c:pt>
                <c:pt idx="78">
                  <c:v>24.91</c:v>
                </c:pt>
                <c:pt idx="79">
                  <c:v>24.79</c:v>
                </c:pt>
                <c:pt idx="80">
                  <c:v>24.37</c:v>
                </c:pt>
                <c:pt idx="81">
                  <c:v>24.32</c:v>
                </c:pt>
                <c:pt idx="82">
                  <c:v>24.39</c:v>
                </c:pt>
                <c:pt idx="83">
                  <c:v>25.28</c:v>
                </c:pt>
                <c:pt idx="84">
                  <c:v>25.08</c:v>
                </c:pt>
                <c:pt idx="85">
                  <c:v>25.26</c:v>
                </c:pt>
                <c:pt idx="86">
                  <c:v>25.07</c:v>
                </c:pt>
                <c:pt idx="87">
                  <c:v>25.17</c:v>
                </c:pt>
                <c:pt idx="88">
                  <c:v>25.57</c:v>
                </c:pt>
                <c:pt idx="89">
                  <c:v>25.83</c:v>
                </c:pt>
                <c:pt idx="90">
                  <c:v>25.85</c:v>
                </c:pt>
                <c:pt idx="91">
                  <c:v>26.66</c:v>
                </c:pt>
                <c:pt idx="92">
                  <c:v>27.44</c:v>
                </c:pt>
                <c:pt idx="93">
                  <c:v>27.45</c:v>
                </c:pt>
                <c:pt idx="94">
                  <c:v>27.62</c:v>
                </c:pt>
                <c:pt idx="95">
                  <c:v>27.62</c:v>
                </c:pt>
                <c:pt idx="96">
                  <c:v>27.62</c:v>
                </c:pt>
                <c:pt idx="97">
                  <c:v>27.38</c:v>
                </c:pt>
                <c:pt idx="98">
                  <c:v>27.07</c:v>
                </c:pt>
                <c:pt idx="99">
                  <c:v>27.06</c:v>
                </c:pt>
                <c:pt idx="100">
                  <c:v>27.04</c:v>
                </c:pt>
                <c:pt idx="101">
                  <c:v>27.04</c:v>
                </c:pt>
                <c:pt idx="102">
                  <c:v>27.03</c:v>
                </c:pt>
                <c:pt idx="103">
                  <c:v>27.03</c:v>
                </c:pt>
                <c:pt idx="104">
                  <c:v>27.02</c:v>
                </c:pt>
                <c:pt idx="105">
                  <c:v>26.53</c:v>
                </c:pt>
                <c:pt idx="106">
                  <c:v>26.08</c:v>
                </c:pt>
                <c:pt idx="107">
                  <c:v>25.65</c:v>
                </c:pt>
                <c:pt idx="108">
                  <c:v>25.4</c:v>
                </c:pt>
                <c:pt idx="109">
                  <c:v>25.6</c:v>
                </c:pt>
                <c:pt idx="110">
                  <c:v>25.76</c:v>
                </c:pt>
                <c:pt idx="111">
                  <c:v>25.81</c:v>
                </c:pt>
                <c:pt idx="112">
                  <c:v>25.7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33-492D-B330-735E66695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361280"/>
        <c:axId val="483188960"/>
      </c:lineChart>
      <c:dateAx>
        <c:axId val="491361280"/>
        <c:scaling>
          <c:orientation val="minMax"/>
          <c:max val="36526"/>
          <c:min val="357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5]mmmm\ 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3188960"/>
        <c:crosses val="autoZero"/>
        <c:auto val="1"/>
        <c:lblOffset val="100"/>
        <c:baseTimeUnit val="months"/>
        <c:majorUnit val="2"/>
        <c:majorTimeUnit val="months"/>
      </c:dateAx>
      <c:valAx>
        <c:axId val="483188960"/>
        <c:scaling>
          <c:orientation val="minMax"/>
          <c:max val="3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CZK / Eur (Kč)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136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Vývoj kurzu CZK / EUR</a:t>
            </a:r>
            <a:r>
              <a:rPr lang="cs-CZ"/>
              <a:t> </a:t>
            </a:r>
            <a:r>
              <a:rPr lang="en-US"/>
              <a:t> </a:t>
            </a:r>
            <a:endParaRPr lang="cs-CZ"/>
          </a:p>
          <a:p>
            <a:pPr>
              <a:defRPr/>
            </a:pPr>
            <a:r>
              <a:rPr lang="en-US" sz="1200"/>
              <a:t>v letech </a:t>
            </a:r>
            <a:r>
              <a:rPr lang="cs-CZ" sz="1200"/>
              <a:t>200</a:t>
            </a:r>
            <a:r>
              <a:rPr lang="en-US" sz="1200"/>
              <a:t>1 - 20</a:t>
            </a:r>
            <a:r>
              <a:rPr lang="cs-CZ" sz="1200"/>
              <a:t>03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List1!$A$22</c:f>
              <c:strCache>
                <c:ptCount val="1"/>
                <c:pt idx="0">
                  <c:v>CZK / EUR (ECU)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List1!$B$21:$DJ$21</c:f>
              <c:numCache>
                <c:formatCode>[$-405]mmmm\ yy;@</c:formatCode>
                <c:ptCount val="113"/>
                <c:pt idx="0">
                  <c:v>33239</c:v>
                </c:pt>
                <c:pt idx="1">
                  <c:v>33329</c:v>
                </c:pt>
                <c:pt idx="2">
                  <c:v>33420</c:v>
                </c:pt>
                <c:pt idx="3">
                  <c:v>33512</c:v>
                </c:pt>
                <c:pt idx="4">
                  <c:v>33604</c:v>
                </c:pt>
                <c:pt idx="5">
                  <c:v>33695</c:v>
                </c:pt>
                <c:pt idx="6">
                  <c:v>33786</c:v>
                </c:pt>
                <c:pt idx="7">
                  <c:v>33878</c:v>
                </c:pt>
                <c:pt idx="8">
                  <c:v>33970</c:v>
                </c:pt>
                <c:pt idx="9">
                  <c:v>34060</c:v>
                </c:pt>
                <c:pt idx="10">
                  <c:v>34151</c:v>
                </c:pt>
                <c:pt idx="11">
                  <c:v>34243</c:v>
                </c:pt>
                <c:pt idx="12">
                  <c:v>34335</c:v>
                </c:pt>
                <c:pt idx="13">
                  <c:v>34425</c:v>
                </c:pt>
                <c:pt idx="14">
                  <c:v>34516</c:v>
                </c:pt>
                <c:pt idx="15">
                  <c:v>34608</c:v>
                </c:pt>
                <c:pt idx="16">
                  <c:v>34700</c:v>
                </c:pt>
                <c:pt idx="17">
                  <c:v>34790</c:v>
                </c:pt>
                <c:pt idx="18">
                  <c:v>34881</c:v>
                </c:pt>
                <c:pt idx="19">
                  <c:v>34973</c:v>
                </c:pt>
                <c:pt idx="20">
                  <c:v>35065</c:v>
                </c:pt>
                <c:pt idx="21">
                  <c:v>35156</c:v>
                </c:pt>
                <c:pt idx="22">
                  <c:v>35247</c:v>
                </c:pt>
                <c:pt idx="23">
                  <c:v>35339</c:v>
                </c:pt>
                <c:pt idx="24">
                  <c:v>35431</c:v>
                </c:pt>
                <c:pt idx="25">
                  <c:v>35521</c:v>
                </c:pt>
                <c:pt idx="26">
                  <c:v>35612</c:v>
                </c:pt>
                <c:pt idx="27">
                  <c:v>35704</c:v>
                </c:pt>
                <c:pt idx="28">
                  <c:v>35796</c:v>
                </c:pt>
                <c:pt idx="29">
                  <c:v>35886</c:v>
                </c:pt>
                <c:pt idx="30">
                  <c:v>35977</c:v>
                </c:pt>
                <c:pt idx="31">
                  <c:v>36069</c:v>
                </c:pt>
                <c:pt idx="32">
                  <c:v>36161</c:v>
                </c:pt>
                <c:pt idx="33">
                  <c:v>36251</c:v>
                </c:pt>
                <c:pt idx="34">
                  <c:v>36342</c:v>
                </c:pt>
                <c:pt idx="35">
                  <c:v>36434</c:v>
                </c:pt>
                <c:pt idx="36">
                  <c:v>36526</c:v>
                </c:pt>
                <c:pt idx="37">
                  <c:v>36617</c:v>
                </c:pt>
                <c:pt idx="38">
                  <c:v>36708</c:v>
                </c:pt>
                <c:pt idx="39">
                  <c:v>36800</c:v>
                </c:pt>
                <c:pt idx="40">
                  <c:v>36892</c:v>
                </c:pt>
                <c:pt idx="41">
                  <c:v>36982</c:v>
                </c:pt>
                <c:pt idx="42">
                  <c:v>37073</c:v>
                </c:pt>
                <c:pt idx="43">
                  <c:v>37165</c:v>
                </c:pt>
                <c:pt idx="44">
                  <c:v>37257</c:v>
                </c:pt>
                <c:pt idx="45">
                  <c:v>37347</c:v>
                </c:pt>
                <c:pt idx="46">
                  <c:v>37438</c:v>
                </c:pt>
                <c:pt idx="47">
                  <c:v>37530</c:v>
                </c:pt>
                <c:pt idx="48">
                  <c:v>37622</c:v>
                </c:pt>
                <c:pt idx="49">
                  <c:v>37712</c:v>
                </c:pt>
                <c:pt idx="50">
                  <c:v>37803</c:v>
                </c:pt>
                <c:pt idx="51">
                  <c:v>37895</c:v>
                </c:pt>
                <c:pt idx="52">
                  <c:v>37987</c:v>
                </c:pt>
                <c:pt idx="53">
                  <c:v>38078</c:v>
                </c:pt>
                <c:pt idx="54">
                  <c:v>38169</c:v>
                </c:pt>
                <c:pt idx="55">
                  <c:v>38261</c:v>
                </c:pt>
                <c:pt idx="56">
                  <c:v>38353</c:v>
                </c:pt>
                <c:pt idx="57">
                  <c:v>38443</c:v>
                </c:pt>
                <c:pt idx="58">
                  <c:v>38534</c:v>
                </c:pt>
                <c:pt idx="59">
                  <c:v>38626</c:v>
                </c:pt>
                <c:pt idx="60">
                  <c:v>38718</c:v>
                </c:pt>
                <c:pt idx="61">
                  <c:v>38808</c:v>
                </c:pt>
                <c:pt idx="62">
                  <c:v>38899</c:v>
                </c:pt>
                <c:pt idx="63">
                  <c:v>38991</c:v>
                </c:pt>
                <c:pt idx="64">
                  <c:v>39083</c:v>
                </c:pt>
                <c:pt idx="65">
                  <c:v>39173</c:v>
                </c:pt>
                <c:pt idx="66">
                  <c:v>39264</c:v>
                </c:pt>
                <c:pt idx="67">
                  <c:v>39356</c:v>
                </c:pt>
                <c:pt idx="68">
                  <c:v>39448</c:v>
                </c:pt>
                <c:pt idx="69">
                  <c:v>39539</c:v>
                </c:pt>
                <c:pt idx="70">
                  <c:v>39630</c:v>
                </c:pt>
                <c:pt idx="71">
                  <c:v>39722</c:v>
                </c:pt>
                <c:pt idx="72">
                  <c:v>39814</c:v>
                </c:pt>
                <c:pt idx="73">
                  <c:v>39904</c:v>
                </c:pt>
                <c:pt idx="74">
                  <c:v>39995</c:v>
                </c:pt>
                <c:pt idx="75">
                  <c:v>40087</c:v>
                </c:pt>
                <c:pt idx="76">
                  <c:v>40179</c:v>
                </c:pt>
                <c:pt idx="77">
                  <c:v>40269</c:v>
                </c:pt>
                <c:pt idx="78">
                  <c:v>40360</c:v>
                </c:pt>
                <c:pt idx="79">
                  <c:v>40452</c:v>
                </c:pt>
                <c:pt idx="80">
                  <c:v>40544</c:v>
                </c:pt>
                <c:pt idx="81">
                  <c:v>40634</c:v>
                </c:pt>
                <c:pt idx="82">
                  <c:v>40725</c:v>
                </c:pt>
                <c:pt idx="83">
                  <c:v>40817</c:v>
                </c:pt>
                <c:pt idx="84">
                  <c:v>40909</c:v>
                </c:pt>
                <c:pt idx="85">
                  <c:v>41000</c:v>
                </c:pt>
                <c:pt idx="86">
                  <c:v>41091</c:v>
                </c:pt>
                <c:pt idx="87">
                  <c:v>41183</c:v>
                </c:pt>
                <c:pt idx="88">
                  <c:v>41275</c:v>
                </c:pt>
                <c:pt idx="89">
                  <c:v>41365</c:v>
                </c:pt>
                <c:pt idx="90">
                  <c:v>41456</c:v>
                </c:pt>
                <c:pt idx="91">
                  <c:v>41548</c:v>
                </c:pt>
                <c:pt idx="92">
                  <c:v>41640</c:v>
                </c:pt>
                <c:pt idx="93">
                  <c:v>41730</c:v>
                </c:pt>
                <c:pt idx="94">
                  <c:v>41821</c:v>
                </c:pt>
                <c:pt idx="95">
                  <c:v>41913</c:v>
                </c:pt>
                <c:pt idx="96">
                  <c:v>42005</c:v>
                </c:pt>
                <c:pt idx="97">
                  <c:v>42095</c:v>
                </c:pt>
                <c:pt idx="98">
                  <c:v>42186</c:v>
                </c:pt>
                <c:pt idx="99">
                  <c:v>42278</c:v>
                </c:pt>
                <c:pt idx="100">
                  <c:v>42370</c:v>
                </c:pt>
                <c:pt idx="101">
                  <c:v>42461</c:v>
                </c:pt>
                <c:pt idx="102">
                  <c:v>42552</c:v>
                </c:pt>
                <c:pt idx="103">
                  <c:v>42644</c:v>
                </c:pt>
                <c:pt idx="104">
                  <c:v>42736</c:v>
                </c:pt>
                <c:pt idx="105">
                  <c:v>42826</c:v>
                </c:pt>
                <c:pt idx="106">
                  <c:v>42917</c:v>
                </c:pt>
                <c:pt idx="107">
                  <c:v>43009</c:v>
                </c:pt>
                <c:pt idx="108">
                  <c:v>43101</c:v>
                </c:pt>
                <c:pt idx="109">
                  <c:v>43191</c:v>
                </c:pt>
                <c:pt idx="110">
                  <c:v>43282</c:v>
                </c:pt>
                <c:pt idx="111">
                  <c:v>43374</c:v>
                </c:pt>
                <c:pt idx="112">
                  <c:v>43466</c:v>
                </c:pt>
              </c:numCache>
            </c:numRef>
          </c:cat>
          <c:val>
            <c:numRef>
              <c:f>List1!$B$22:$DJ$22</c:f>
              <c:numCache>
                <c:formatCode>0.0</c:formatCode>
                <c:ptCount val="113"/>
                <c:pt idx="0">
                  <c:v>37.090000000000003</c:v>
                </c:pt>
                <c:pt idx="1">
                  <c:v>35.83</c:v>
                </c:pt>
                <c:pt idx="2">
                  <c:v>36.700000000000003</c:v>
                </c:pt>
                <c:pt idx="3">
                  <c:v>36.79</c:v>
                </c:pt>
                <c:pt idx="4">
                  <c:v>36.340000000000003</c:v>
                </c:pt>
                <c:pt idx="5">
                  <c:v>36.520000000000003</c:v>
                </c:pt>
                <c:pt idx="6">
                  <c:v>37.9</c:v>
                </c:pt>
                <c:pt idx="7">
                  <c:v>35.729999999999997</c:v>
                </c:pt>
                <c:pt idx="8">
                  <c:v>34.54</c:v>
                </c:pt>
                <c:pt idx="9">
                  <c:v>34.69</c:v>
                </c:pt>
                <c:pt idx="10">
                  <c:v>33.64</c:v>
                </c:pt>
                <c:pt idx="11">
                  <c:v>33.549999999999997</c:v>
                </c:pt>
                <c:pt idx="12">
                  <c:v>33.61</c:v>
                </c:pt>
                <c:pt idx="13">
                  <c:v>33.909999999999997</c:v>
                </c:pt>
                <c:pt idx="14">
                  <c:v>34.31</c:v>
                </c:pt>
                <c:pt idx="15">
                  <c:v>34.409999999999997</c:v>
                </c:pt>
                <c:pt idx="16">
                  <c:v>34.22</c:v>
                </c:pt>
                <c:pt idx="17">
                  <c:v>34.36</c:v>
                </c:pt>
                <c:pt idx="18">
                  <c:v>34.520000000000003</c:v>
                </c:pt>
                <c:pt idx="19">
                  <c:v>34.119999999999997</c:v>
                </c:pt>
                <c:pt idx="20">
                  <c:v>34.07</c:v>
                </c:pt>
                <c:pt idx="21">
                  <c:v>34.229999999999997</c:v>
                </c:pt>
                <c:pt idx="22">
                  <c:v>33.71</c:v>
                </c:pt>
                <c:pt idx="23">
                  <c:v>34.03</c:v>
                </c:pt>
                <c:pt idx="24">
                  <c:v>33.18</c:v>
                </c:pt>
                <c:pt idx="25">
                  <c:v>35.409999999999997</c:v>
                </c:pt>
                <c:pt idx="26">
                  <c:v>36.83</c:v>
                </c:pt>
                <c:pt idx="27">
                  <c:v>37.729999999999997</c:v>
                </c:pt>
                <c:pt idx="28">
                  <c:v>37.659999999999997</c:v>
                </c:pt>
                <c:pt idx="29">
                  <c:v>36.58</c:v>
                </c:pt>
                <c:pt idx="30">
                  <c:v>35.32</c:v>
                </c:pt>
                <c:pt idx="31">
                  <c:v>35.119999999999997</c:v>
                </c:pt>
                <c:pt idx="32">
                  <c:v>37.159999999999997</c:v>
                </c:pt>
                <c:pt idx="33">
                  <c:v>37.61</c:v>
                </c:pt>
                <c:pt idx="34">
                  <c:v>36.43</c:v>
                </c:pt>
                <c:pt idx="35">
                  <c:v>36.340000000000003</c:v>
                </c:pt>
                <c:pt idx="36">
                  <c:v>35.770000000000003</c:v>
                </c:pt>
                <c:pt idx="37">
                  <c:v>36.29</c:v>
                </c:pt>
                <c:pt idx="38">
                  <c:v>35.46</c:v>
                </c:pt>
                <c:pt idx="39">
                  <c:v>34.909999999999997</c:v>
                </c:pt>
                <c:pt idx="40">
                  <c:v>34.799999999999997</c:v>
                </c:pt>
                <c:pt idx="41">
                  <c:v>34.299999999999997</c:v>
                </c:pt>
                <c:pt idx="42">
                  <c:v>34.020000000000003</c:v>
                </c:pt>
                <c:pt idx="43">
                  <c:v>33.200000000000003</c:v>
                </c:pt>
                <c:pt idx="44">
                  <c:v>31.76</c:v>
                </c:pt>
                <c:pt idx="45">
                  <c:v>30.4</c:v>
                </c:pt>
                <c:pt idx="46">
                  <c:v>30.25</c:v>
                </c:pt>
                <c:pt idx="47">
                  <c:v>30.85</c:v>
                </c:pt>
                <c:pt idx="48">
                  <c:v>31.63</c:v>
                </c:pt>
                <c:pt idx="49">
                  <c:v>31.48</c:v>
                </c:pt>
                <c:pt idx="50">
                  <c:v>32.17</c:v>
                </c:pt>
                <c:pt idx="51">
                  <c:v>32.090000000000003</c:v>
                </c:pt>
                <c:pt idx="52">
                  <c:v>32.86</c:v>
                </c:pt>
                <c:pt idx="53">
                  <c:v>32.03</c:v>
                </c:pt>
                <c:pt idx="54">
                  <c:v>31.59</c:v>
                </c:pt>
                <c:pt idx="55">
                  <c:v>31.13</c:v>
                </c:pt>
                <c:pt idx="56">
                  <c:v>30.01</c:v>
                </c:pt>
                <c:pt idx="57">
                  <c:v>30.13</c:v>
                </c:pt>
                <c:pt idx="58">
                  <c:v>29.68</c:v>
                </c:pt>
                <c:pt idx="59">
                  <c:v>29.3</c:v>
                </c:pt>
                <c:pt idx="60">
                  <c:v>28.6</c:v>
                </c:pt>
                <c:pt idx="61">
                  <c:v>28.38</c:v>
                </c:pt>
                <c:pt idx="62">
                  <c:v>28.33</c:v>
                </c:pt>
                <c:pt idx="63">
                  <c:v>28.04</c:v>
                </c:pt>
                <c:pt idx="64">
                  <c:v>28.04</c:v>
                </c:pt>
                <c:pt idx="65">
                  <c:v>28.27</c:v>
                </c:pt>
                <c:pt idx="66">
                  <c:v>27.92</c:v>
                </c:pt>
                <c:pt idx="67">
                  <c:v>26.83</c:v>
                </c:pt>
                <c:pt idx="68">
                  <c:v>25.56</c:v>
                </c:pt>
                <c:pt idx="69">
                  <c:v>24.83</c:v>
                </c:pt>
                <c:pt idx="70">
                  <c:v>24.09</c:v>
                </c:pt>
                <c:pt idx="71">
                  <c:v>25.34</c:v>
                </c:pt>
                <c:pt idx="72">
                  <c:v>27.6</c:v>
                </c:pt>
                <c:pt idx="73">
                  <c:v>26.68</c:v>
                </c:pt>
                <c:pt idx="74">
                  <c:v>25.6</c:v>
                </c:pt>
                <c:pt idx="75">
                  <c:v>25.91</c:v>
                </c:pt>
                <c:pt idx="76">
                  <c:v>25.87</c:v>
                </c:pt>
                <c:pt idx="77">
                  <c:v>25.59</c:v>
                </c:pt>
                <c:pt idx="78">
                  <c:v>24.91</c:v>
                </c:pt>
                <c:pt idx="79">
                  <c:v>24.79</c:v>
                </c:pt>
                <c:pt idx="80">
                  <c:v>24.37</c:v>
                </c:pt>
                <c:pt idx="81">
                  <c:v>24.32</c:v>
                </c:pt>
                <c:pt idx="82">
                  <c:v>24.39</c:v>
                </c:pt>
                <c:pt idx="83">
                  <c:v>25.28</c:v>
                </c:pt>
                <c:pt idx="84">
                  <c:v>25.08</c:v>
                </c:pt>
                <c:pt idx="85">
                  <c:v>25.26</c:v>
                </c:pt>
                <c:pt idx="86">
                  <c:v>25.07</c:v>
                </c:pt>
                <c:pt idx="87">
                  <c:v>25.17</c:v>
                </c:pt>
                <c:pt idx="88">
                  <c:v>25.57</c:v>
                </c:pt>
                <c:pt idx="89">
                  <c:v>25.83</c:v>
                </c:pt>
                <c:pt idx="90">
                  <c:v>25.85</c:v>
                </c:pt>
                <c:pt idx="91">
                  <c:v>26.66</c:v>
                </c:pt>
                <c:pt idx="92">
                  <c:v>27.44</c:v>
                </c:pt>
                <c:pt idx="93">
                  <c:v>27.45</c:v>
                </c:pt>
                <c:pt idx="94">
                  <c:v>27.62</c:v>
                </c:pt>
                <c:pt idx="95">
                  <c:v>27.62</c:v>
                </c:pt>
                <c:pt idx="96">
                  <c:v>27.62</c:v>
                </c:pt>
                <c:pt idx="97">
                  <c:v>27.38</c:v>
                </c:pt>
                <c:pt idx="98">
                  <c:v>27.07</c:v>
                </c:pt>
                <c:pt idx="99">
                  <c:v>27.06</c:v>
                </c:pt>
                <c:pt idx="100">
                  <c:v>27.04</c:v>
                </c:pt>
                <c:pt idx="101">
                  <c:v>27.04</c:v>
                </c:pt>
                <c:pt idx="102">
                  <c:v>27.03</c:v>
                </c:pt>
                <c:pt idx="103">
                  <c:v>27.03</c:v>
                </c:pt>
                <c:pt idx="104">
                  <c:v>27.02</c:v>
                </c:pt>
                <c:pt idx="105">
                  <c:v>26.53</c:v>
                </c:pt>
                <c:pt idx="106">
                  <c:v>26.08</c:v>
                </c:pt>
                <c:pt idx="107">
                  <c:v>25.65</c:v>
                </c:pt>
                <c:pt idx="108">
                  <c:v>25.4</c:v>
                </c:pt>
                <c:pt idx="109">
                  <c:v>25.6</c:v>
                </c:pt>
                <c:pt idx="110">
                  <c:v>25.76</c:v>
                </c:pt>
                <c:pt idx="111">
                  <c:v>25.81</c:v>
                </c:pt>
                <c:pt idx="112">
                  <c:v>25.7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1D-4035-911A-382F296E6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361280"/>
        <c:axId val="483188960"/>
      </c:lineChart>
      <c:dateAx>
        <c:axId val="491361280"/>
        <c:scaling>
          <c:orientation val="minMax"/>
          <c:max val="37956"/>
          <c:min val="3689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5]mmmm\ 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3188960"/>
        <c:crosses val="autoZero"/>
        <c:auto val="1"/>
        <c:lblOffset val="100"/>
        <c:baseTimeUnit val="months"/>
        <c:majorUnit val="2"/>
        <c:majorTimeUnit val="months"/>
      </c:dateAx>
      <c:valAx>
        <c:axId val="483188960"/>
        <c:scaling>
          <c:orientation val="minMax"/>
          <c:max val="35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CZK / Eur (Kč)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136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Vývoj kurzu CZK / EUR</a:t>
            </a:r>
            <a:r>
              <a:rPr lang="cs-CZ"/>
              <a:t> </a:t>
            </a:r>
            <a:r>
              <a:rPr lang="en-US"/>
              <a:t> </a:t>
            </a:r>
            <a:endParaRPr lang="cs-CZ"/>
          </a:p>
          <a:p>
            <a:pPr>
              <a:defRPr/>
            </a:pPr>
            <a:r>
              <a:rPr lang="en-US" sz="1200"/>
              <a:t>v letech </a:t>
            </a:r>
            <a:r>
              <a:rPr lang="cs-CZ" sz="1200"/>
              <a:t>200</a:t>
            </a:r>
            <a:r>
              <a:rPr lang="en-US" sz="1200"/>
              <a:t>1 - 20</a:t>
            </a:r>
            <a:r>
              <a:rPr lang="cs-CZ" sz="1200"/>
              <a:t>03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List1!$A$22</c:f>
              <c:strCache>
                <c:ptCount val="1"/>
                <c:pt idx="0">
                  <c:v>CZK / EUR (ECU)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List1!$B$21:$DJ$21</c:f>
              <c:numCache>
                <c:formatCode>[$-405]mmmm\ yy;@</c:formatCode>
                <c:ptCount val="113"/>
                <c:pt idx="0">
                  <c:v>33239</c:v>
                </c:pt>
                <c:pt idx="1">
                  <c:v>33329</c:v>
                </c:pt>
                <c:pt idx="2">
                  <c:v>33420</c:v>
                </c:pt>
                <c:pt idx="3">
                  <c:v>33512</c:v>
                </c:pt>
                <c:pt idx="4">
                  <c:v>33604</c:v>
                </c:pt>
                <c:pt idx="5">
                  <c:v>33695</c:v>
                </c:pt>
                <c:pt idx="6">
                  <c:v>33786</c:v>
                </c:pt>
                <c:pt idx="7">
                  <c:v>33878</c:v>
                </c:pt>
                <c:pt idx="8">
                  <c:v>33970</c:v>
                </c:pt>
                <c:pt idx="9">
                  <c:v>34060</c:v>
                </c:pt>
                <c:pt idx="10">
                  <c:v>34151</c:v>
                </c:pt>
                <c:pt idx="11">
                  <c:v>34243</c:v>
                </c:pt>
                <c:pt idx="12">
                  <c:v>34335</c:v>
                </c:pt>
                <c:pt idx="13">
                  <c:v>34425</c:v>
                </c:pt>
                <c:pt idx="14">
                  <c:v>34516</c:v>
                </c:pt>
                <c:pt idx="15">
                  <c:v>34608</c:v>
                </c:pt>
                <c:pt idx="16">
                  <c:v>34700</c:v>
                </c:pt>
                <c:pt idx="17">
                  <c:v>34790</c:v>
                </c:pt>
                <c:pt idx="18">
                  <c:v>34881</c:v>
                </c:pt>
                <c:pt idx="19">
                  <c:v>34973</c:v>
                </c:pt>
                <c:pt idx="20">
                  <c:v>35065</c:v>
                </c:pt>
                <c:pt idx="21">
                  <c:v>35156</c:v>
                </c:pt>
                <c:pt idx="22">
                  <c:v>35247</c:v>
                </c:pt>
                <c:pt idx="23">
                  <c:v>35339</c:v>
                </c:pt>
                <c:pt idx="24">
                  <c:v>35431</c:v>
                </c:pt>
                <c:pt idx="25">
                  <c:v>35521</c:v>
                </c:pt>
                <c:pt idx="26">
                  <c:v>35612</c:v>
                </c:pt>
                <c:pt idx="27">
                  <c:v>35704</c:v>
                </c:pt>
                <c:pt idx="28">
                  <c:v>35796</c:v>
                </c:pt>
                <c:pt idx="29">
                  <c:v>35886</c:v>
                </c:pt>
                <c:pt idx="30">
                  <c:v>35977</c:v>
                </c:pt>
                <c:pt idx="31">
                  <c:v>36069</c:v>
                </c:pt>
                <c:pt idx="32">
                  <c:v>36161</c:v>
                </c:pt>
                <c:pt idx="33">
                  <c:v>36251</c:v>
                </c:pt>
                <c:pt idx="34">
                  <c:v>36342</c:v>
                </c:pt>
                <c:pt idx="35">
                  <c:v>36434</c:v>
                </c:pt>
                <c:pt idx="36">
                  <c:v>36526</c:v>
                </c:pt>
                <c:pt idx="37">
                  <c:v>36617</c:v>
                </c:pt>
                <c:pt idx="38">
                  <c:v>36708</c:v>
                </c:pt>
                <c:pt idx="39">
                  <c:v>36800</c:v>
                </c:pt>
                <c:pt idx="40">
                  <c:v>36892</c:v>
                </c:pt>
                <c:pt idx="41">
                  <c:v>36982</c:v>
                </c:pt>
                <c:pt idx="42">
                  <c:v>37073</c:v>
                </c:pt>
                <c:pt idx="43">
                  <c:v>37165</c:v>
                </c:pt>
                <c:pt idx="44">
                  <c:v>37257</c:v>
                </c:pt>
                <c:pt idx="45">
                  <c:v>37347</c:v>
                </c:pt>
                <c:pt idx="46">
                  <c:v>37438</c:v>
                </c:pt>
                <c:pt idx="47">
                  <c:v>37530</c:v>
                </c:pt>
                <c:pt idx="48">
                  <c:v>37622</c:v>
                </c:pt>
                <c:pt idx="49">
                  <c:v>37712</c:v>
                </c:pt>
                <c:pt idx="50">
                  <c:v>37803</c:v>
                </c:pt>
                <c:pt idx="51">
                  <c:v>37895</c:v>
                </c:pt>
                <c:pt idx="52">
                  <c:v>37987</c:v>
                </c:pt>
                <c:pt idx="53">
                  <c:v>38078</c:v>
                </c:pt>
                <c:pt idx="54">
                  <c:v>38169</c:v>
                </c:pt>
                <c:pt idx="55">
                  <c:v>38261</c:v>
                </c:pt>
                <c:pt idx="56">
                  <c:v>38353</c:v>
                </c:pt>
                <c:pt idx="57">
                  <c:v>38443</c:v>
                </c:pt>
                <c:pt idx="58">
                  <c:v>38534</c:v>
                </c:pt>
                <c:pt idx="59">
                  <c:v>38626</c:v>
                </c:pt>
                <c:pt idx="60">
                  <c:v>38718</c:v>
                </c:pt>
                <c:pt idx="61">
                  <c:v>38808</c:v>
                </c:pt>
                <c:pt idx="62">
                  <c:v>38899</c:v>
                </c:pt>
                <c:pt idx="63">
                  <c:v>38991</c:v>
                </c:pt>
                <c:pt idx="64">
                  <c:v>39083</c:v>
                </c:pt>
                <c:pt idx="65">
                  <c:v>39173</c:v>
                </c:pt>
                <c:pt idx="66">
                  <c:v>39264</c:v>
                </c:pt>
                <c:pt idx="67">
                  <c:v>39356</c:v>
                </c:pt>
                <c:pt idx="68">
                  <c:v>39448</c:v>
                </c:pt>
                <c:pt idx="69">
                  <c:v>39539</c:v>
                </c:pt>
                <c:pt idx="70">
                  <c:v>39630</c:v>
                </c:pt>
                <c:pt idx="71">
                  <c:v>39722</c:v>
                </c:pt>
                <c:pt idx="72">
                  <c:v>39814</c:v>
                </c:pt>
                <c:pt idx="73">
                  <c:v>39904</c:v>
                </c:pt>
                <c:pt idx="74">
                  <c:v>39995</c:v>
                </c:pt>
                <c:pt idx="75">
                  <c:v>40087</c:v>
                </c:pt>
                <c:pt idx="76">
                  <c:v>40179</c:v>
                </c:pt>
                <c:pt idx="77">
                  <c:v>40269</c:v>
                </c:pt>
                <c:pt idx="78">
                  <c:v>40360</c:v>
                </c:pt>
                <c:pt idx="79">
                  <c:v>40452</c:v>
                </c:pt>
                <c:pt idx="80">
                  <c:v>40544</c:v>
                </c:pt>
                <c:pt idx="81">
                  <c:v>40634</c:v>
                </c:pt>
                <c:pt idx="82">
                  <c:v>40725</c:v>
                </c:pt>
                <c:pt idx="83">
                  <c:v>40817</c:v>
                </c:pt>
                <c:pt idx="84">
                  <c:v>40909</c:v>
                </c:pt>
                <c:pt idx="85">
                  <c:v>41000</c:v>
                </c:pt>
                <c:pt idx="86">
                  <c:v>41091</c:v>
                </c:pt>
                <c:pt idx="87">
                  <c:v>41183</c:v>
                </c:pt>
                <c:pt idx="88">
                  <c:v>41275</c:v>
                </c:pt>
                <c:pt idx="89">
                  <c:v>41365</c:v>
                </c:pt>
                <c:pt idx="90">
                  <c:v>41456</c:v>
                </c:pt>
                <c:pt idx="91">
                  <c:v>41548</c:v>
                </c:pt>
                <c:pt idx="92">
                  <c:v>41640</c:v>
                </c:pt>
                <c:pt idx="93">
                  <c:v>41730</c:v>
                </c:pt>
                <c:pt idx="94">
                  <c:v>41821</c:v>
                </c:pt>
                <c:pt idx="95">
                  <c:v>41913</c:v>
                </c:pt>
                <c:pt idx="96">
                  <c:v>42005</c:v>
                </c:pt>
                <c:pt idx="97">
                  <c:v>42095</c:v>
                </c:pt>
                <c:pt idx="98">
                  <c:v>42186</c:v>
                </c:pt>
                <c:pt idx="99">
                  <c:v>42278</c:v>
                </c:pt>
                <c:pt idx="100">
                  <c:v>42370</c:v>
                </c:pt>
                <c:pt idx="101">
                  <c:v>42461</c:v>
                </c:pt>
                <c:pt idx="102">
                  <c:v>42552</c:v>
                </c:pt>
                <c:pt idx="103">
                  <c:v>42644</c:v>
                </c:pt>
                <c:pt idx="104">
                  <c:v>42736</c:v>
                </c:pt>
                <c:pt idx="105">
                  <c:v>42826</c:v>
                </c:pt>
                <c:pt idx="106">
                  <c:v>42917</c:v>
                </c:pt>
                <c:pt idx="107">
                  <c:v>43009</c:v>
                </c:pt>
                <c:pt idx="108">
                  <c:v>43101</c:v>
                </c:pt>
                <c:pt idx="109">
                  <c:v>43191</c:v>
                </c:pt>
                <c:pt idx="110">
                  <c:v>43282</c:v>
                </c:pt>
                <c:pt idx="111">
                  <c:v>43374</c:v>
                </c:pt>
                <c:pt idx="112">
                  <c:v>43466</c:v>
                </c:pt>
              </c:numCache>
            </c:numRef>
          </c:cat>
          <c:val>
            <c:numRef>
              <c:f>List1!$B$22:$DJ$22</c:f>
              <c:numCache>
                <c:formatCode>0.0</c:formatCode>
                <c:ptCount val="113"/>
                <c:pt idx="0">
                  <c:v>37.090000000000003</c:v>
                </c:pt>
                <c:pt idx="1">
                  <c:v>35.83</c:v>
                </c:pt>
                <c:pt idx="2">
                  <c:v>36.700000000000003</c:v>
                </c:pt>
                <c:pt idx="3">
                  <c:v>36.79</c:v>
                </c:pt>
                <c:pt idx="4">
                  <c:v>36.340000000000003</c:v>
                </c:pt>
                <c:pt idx="5">
                  <c:v>36.520000000000003</c:v>
                </c:pt>
                <c:pt idx="6">
                  <c:v>37.9</c:v>
                </c:pt>
                <c:pt idx="7">
                  <c:v>35.729999999999997</c:v>
                </c:pt>
                <c:pt idx="8">
                  <c:v>34.54</c:v>
                </c:pt>
                <c:pt idx="9">
                  <c:v>34.69</c:v>
                </c:pt>
                <c:pt idx="10">
                  <c:v>33.64</c:v>
                </c:pt>
                <c:pt idx="11">
                  <c:v>33.549999999999997</c:v>
                </c:pt>
                <c:pt idx="12">
                  <c:v>33.61</c:v>
                </c:pt>
                <c:pt idx="13">
                  <c:v>33.909999999999997</c:v>
                </c:pt>
                <c:pt idx="14">
                  <c:v>34.31</c:v>
                </c:pt>
                <c:pt idx="15">
                  <c:v>34.409999999999997</c:v>
                </c:pt>
                <c:pt idx="16">
                  <c:v>34.22</c:v>
                </c:pt>
                <c:pt idx="17">
                  <c:v>34.36</c:v>
                </c:pt>
                <c:pt idx="18">
                  <c:v>34.520000000000003</c:v>
                </c:pt>
                <c:pt idx="19">
                  <c:v>34.119999999999997</c:v>
                </c:pt>
                <c:pt idx="20">
                  <c:v>34.07</c:v>
                </c:pt>
                <c:pt idx="21">
                  <c:v>34.229999999999997</c:v>
                </c:pt>
                <c:pt idx="22">
                  <c:v>33.71</c:v>
                </c:pt>
                <c:pt idx="23">
                  <c:v>34.03</c:v>
                </c:pt>
                <c:pt idx="24">
                  <c:v>33.18</c:v>
                </c:pt>
                <c:pt idx="25">
                  <c:v>35.409999999999997</c:v>
                </c:pt>
                <c:pt idx="26">
                  <c:v>36.83</c:v>
                </c:pt>
                <c:pt idx="27">
                  <c:v>37.729999999999997</c:v>
                </c:pt>
                <c:pt idx="28">
                  <c:v>37.659999999999997</c:v>
                </c:pt>
                <c:pt idx="29">
                  <c:v>36.58</c:v>
                </c:pt>
                <c:pt idx="30">
                  <c:v>35.32</c:v>
                </c:pt>
                <c:pt idx="31">
                  <c:v>35.119999999999997</c:v>
                </c:pt>
                <c:pt idx="32">
                  <c:v>37.159999999999997</c:v>
                </c:pt>
                <c:pt idx="33">
                  <c:v>37.61</c:v>
                </c:pt>
                <c:pt idx="34">
                  <c:v>36.43</c:v>
                </c:pt>
                <c:pt idx="35">
                  <c:v>36.340000000000003</c:v>
                </c:pt>
                <c:pt idx="36">
                  <c:v>35.770000000000003</c:v>
                </c:pt>
                <c:pt idx="37">
                  <c:v>36.29</c:v>
                </c:pt>
                <c:pt idx="38">
                  <c:v>35.46</c:v>
                </c:pt>
                <c:pt idx="39">
                  <c:v>34.909999999999997</c:v>
                </c:pt>
                <c:pt idx="40">
                  <c:v>34.799999999999997</c:v>
                </c:pt>
                <c:pt idx="41">
                  <c:v>34.299999999999997</c:v>
                </c:pt>
                <c:pt idx="42">
                  <c:v>34.020000000000003</c:v>
                </c:pt>
                <c:pt idx="43">
                  <c:v>33.200000000000003</c:v>
                </c:pt>
                <c:pt idx="44">
                  <c:v>31.76</c:v>
                </c:pt>
                <c:pt idx="45">
                  <c:v>30.4</c:v>
                </c:pt>
                <c:pt idx="46">
                  <c:v>30.25</c:v>
                </c:pt>
                <c:pt idx="47">
                  <c:v>30.85</c:v>
                </c:pt>
                <c:pt idx="48">
                  <c:v>31.63</c:v>
                </c:pt>
                <c:pt idx="49">
                  <c:v>31.48</c:v>
                </c:pt>
                <c:pt idx="50">
                  <c:v>32.17</c:v>
                </c:pt>
                <c:pt idx="51">
                  <c:v>32.090000000000003</c:v>
                </c:pt>
                <c:pt idx="52">
                  <c:v>32.86</c:v>
                </c:pt>
                <c:pt idx="53">
                  <c:v>32.03</c:v>
                </c:pt>
                <c:pt idx="54">
                  <c:v>31.59</c:v>
                </c:pt>
                <c:pt idx="55">
                  <c:v>31.13</c:v>
                </c:pt>
                <c:pt idx="56">
                  <c:v>30.01</c:v>
                </c:pt>
                <c:pt idx="57">
                  <c:v>30.13</c:v>
                </c:pt>
                <c:pt idx="58">
                  <c:v>29.68</c:v>
                </c:pt>
                <c:pt idx="59">
                  <c:v>29.3</c:v>
                </c:pt>
                <c:pt idx="60">
                  <c:v>28.6</c:v>
                </c:pt>
                <c:pt idx="61">
                  <c:v>28.38</c:v>
                </c:pt>
                <c:pt idx="62">
                  <c:v>28.33</c:v>
                </c:pt>
                <c:pt idx="63">
                  <c:v>28.04</c:v>
                </c:pt>
                <c:pt idx="64">
                  <c:v>28.04</c:v>
                </c:pt>
                <c:pt idx="65">
                  <c:v>28.27</c:v>
                </c:pt>
                <c:pt idx="66">
                  <c:v>27.92</c:v>
                </c:pt>
                <c:pt idx="67">
                  <c:v>26.83</c:v>
                </c:pt>
                <c:pt idx="68">
                  <c:v>25.56</c:v>
                </c:pt>
                <c:pt idx="69">
                  <c:v>24.83</c:v>
                </c:pt>
                <c:pt idx="70">
                  <c:v>24.09</c:v>
                </c:pt>
                <c:pt idx="71">
                  <c:v>25.34</c:v>
                </c:pt>
                <c:pt idx="72">
                  <c:v>27.6</c:v>
                </c:pt>
                <c:pt idx="73">
                  <c:v>26.68</c:v>
                </c:pt>
                <c:pt idx="74">
                  <c:v>25.6</c:v>
                </c:pt>
                <c:pt idx="75">
                  <c:v>25.91</c:v>
                </c:pt>
                <c:pt idx="76">
                  <c:v>25.87</c:v>
                </c:pt>
                <c:pt idx="77">
                  <c:v>25.59</c:v>
                </c:pt>
                <c:pt idx="78">
                  <c:v>24.91</c:v>
                </c:pt>
                <c:pt idx="79">
                  <c:v>24.79</c:v>
                </c:pt>
                <c:pt idx="80">
                  <c:v>24.37</c:v>
                </c:pt>
                <c:pt idx="81">
                  <c:v>24.32</c:v>
                </c:pt>
                <c:pt idx="82">
                  <c:v>24.39</c:v>
                </c:pt>
                <c:pt idx="83">
                  <c:v>25.28</c:v>
                </c:pt>
                <c:pt idx="84">
                  <c:v>25.08</c:v>
                </c:pt>
                <c:pt idx="85">
                  <c:v>25.26</c:v>
                </c:pt>
                <c:pt idx="86">
                  <c:v>25.07</c:v>
                </c:pt>
                <c:pt idx="87">
                  <c:v>25.17</c:v>
                </c:pt>
                <c:pt idx="88">
                  <c:v>25.57</c:v>
                </c:pt>
                <c:pt idx="89">
                  <c:v>25.83</c:v>
                </c:pt>
                <c:pt idx="90">
                  <c:v>25.85</c:v>
                </c:pt>
                <c:pt idx="91">
                  <c:v>26.66</c:v>
                </c:pt>
                <c:pt idx="92">
                  <c:v>27.44</c:v>
                </c:pt>
                <c:pt idx="93">
                  <c:v>27.45</c:v>
                </c:pt>
                <c:pt idx="94">
                  <c:v>27.62</c:v>
                </c:pt>
                <c:pt idx="95">
                  <c:v>27.62</c:v>
                </c:pt>
                <c:pt idx="96">
                  <c:v>27.62</c:v>
                </c:pt>
                <c:pt idx="97">
                  <c:v>27.38</c:v>
                </c:pt>
                <c:pt idx="98">
                  <c:v>27.07</c:v>
                </c:pt>
                <c:pt idx="99">
                  <c:v>27.06</c:v>
                </c:pt>
                <c:pt idx="100">
                  <c:v>27.04</c:v>
                </c:pt>
                <c:pt idx="101">
                  <c:v>27.04</c:v>
                </c:pt>
                <c:pt idx="102">
                  <c:v>27.03</c:v>
                </c:pt>
                <c:pt idx="103">
                  <c:v>27.03</c:v>
                </c:pt>
                <c:pt idx="104">
                  <c:v>27.02</c:v>
                </c:pt>
                <c:pt idx="105">
                  <c:v>26.53</c:v>
                </c:pt>
                <c:pt idx="106">
                  <c:v>26.08</c:v>
                </c:pt>
                <c:pt idx="107">
                  <c:v>25.65</c:v>
                </c:pt>
                <c:pt idx="108">
                  <c:v>25.4</c:v>
                </c:pt>
                <c:pt idx="109">
                  <c:v>25.6</c:v>
                </c:pt>
                <c:pt idx="110">
                  <c:v>25.76</c:v>
                </c:pt>
                <c:pt idx="111">
                  <c:v>25.81</c:v>
                </c:pt>
                <c:pt idx="112">
                  <c:v>25.7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F9-4778-9B58-E57785B17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361280"/>
        <c:axId val="483188960"/>
      </c:lineChart>
      <c:dateAx>
        <c:axId val="491361280"/>
        <c:scaling>
          <c:orientation val="minMax"/>
          <c:max val="37956"/>
          <c:min val="3689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5]mmmm\ 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3188960"/>
        <c:crosses val="autoZero"/>
        <c:auto val="1"/>
        <c:lblOffset val="100"/>
        <c:baseTimeUnit val="months"/>
        <c:majorUnit val="2"/>
        <c:majorTimeUnit val="months"/>
      </c:dateAx>
      <c:valAx>
        <c:axId val="483188960"/>
        <c:scaling>
          <c:orientation val="minMax"/>
          <c:max val="35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CZK / Eur (Kč)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136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Vývoj kurzu CZK / EUR</a:t>
            </a:r>
            <a:r>
              <a:rPr lang="cs-CZ"/>
              <a:t> </a:t>
            </a:r>
            <a:r>
              <a:rPr lang="en-US"/>
              <a:t> </a:t>
            </a:r>
            <a:endParaRPr lang="cs-CZ"/>
          </a:p>
          <a:p>
            <a:pPr>
              <a:defRPr/>
            </a:pPr>
            <a:r>
              <a:rPr lang="en-US" sz="1200"/>
              <a:t>v letech </a:t>
            </a:r>
            <a:r>
              <a:rPr lang="cs-CZ" sz="1200"/>
              <a:t>200</a:t>
            </a:r>
            <a:r>
              <a:rPr lang="en-US" sz="1200"/>
              <a:t>1 - 20</a:t>
            </a:r>
            <a:r>
              <a:rPr lang="cs-CZ" sz="1200"/>
              <a:t>03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List1!$A$22</c:f>
              <c:strCache>
                <c:ptCount val="1"/>
                <c:pt idx="0">
                  <c:v>CZK / EUR (ECU)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List1!$B$21:$DJ$21</c:f>
              <c:numCache>
                <c:formatCode>[$-405]mmmm\ yy;@</c:formatCode>
                <c:ptCount val="113"/>
                <c:pt idx="0">
                  <c:v>33239</c:v>
                </c:pt>
                <c:pt idx="1">
                  <c:v>33329</c:v>
                </c:pt>
                <c:pt idx="2">
                  <c:v>33420</c:v>
                </c:pt>
                <c:pt idx="3">
                  <c:v>33512</c:v>
                </c:pt>
                <c:pt idx="4">
                  <c:v>33604</c:v>
                </c:pt>
                <c:pt idx="5">
                  <c:v>33695</c:v>
                </c:pt>
                <c:pt idx="6">
                  <c:v>33786</c:v>
                </c:pt>
                <c:pt idx="7">
                  <c:v>33878</c:v>
                </c:pt>
                <c:pt idx="8">
                  <c:v>33970</c:v>
                </c:pt>
                <c:pt idx="9">
                  <c:v>34060</c:v>
                </c:pt>
                <c:pt idx="10">
                  <c:v>34151</c:v>
                </c:pt>
                <c:pt idx="11">
                  <c:v>34243</c:v>
                </c:pt>
                <c:pt idx="12">
                  <c:v>34335</c:v>
                </c:pt>
                <c:pt idx="13">
                  <c:v>34425</c:v>
                </c:pt>
                <c:pt idx="14">
                  <c:v>34516</c:v>
                </c:pt>
                <c:pt idx="15">
                  <c:v>34608</c:v>
                </c:pt>
                <c:pt idx="16">
                  <c:v>34700</c:v>
                </c:pt>
                <c:pt idx="17">
                  <c:v>34790</c:v>
                </c:pt>
                <c:pt idx="18">
                  <c:v>34881</c:v>
                </c:pt>
                <c:pt idx="19">
                  <c:v>34973</c:v>
                </c:pt>
                <c:pt idx="20">
                  <c:v>35065</c:v>
                </c:pt>
                <c:pt idx="21">
                  <c:v>35156</c:v>
                </c:pt>
                <c:pt idx="22">
                  <c:v>35247</c:v>
                </c:pt>
                <c:pt idx="23">
                  <c:v>35339</c:v>
                </c:pt>
                <c:pt idx="24">
                  <c:v>35431</c:v>
                </c:pt>
                <c:pt idx="25">
                  <c:v>35521</c:v>
                </c:pt>
                <c:pt idx="26">
                  <c:v>35612</c:v>
                </c:pt>
                <c:pt idx="27">
                  <c:v>35704</c:v>
                </c:pt>
                <c:pt idx="28">
                  <c:v>35796</c:v>
                </c:pt>
                <c:pt idx="29">
                  <c:v>35886</c:v>
                </c:pt>
                <c:pt idx="30">
                  <c:v>35977</c:v>
                </c:pt>
                <c:pt idx="31">
                  <c:v>36069</c:v>
                </c:pt>
                <c:pt idx="32">
                  <c:v>36161</c:v>
                </c:pt>
                <c:pt idx="33">
                  <c:v>36251</c:v>
                </c:pt>
                <c:pt idx="34">
                  <c:v>36342</c:v>
                </c:pt>
                <c:pt idx="35">
                  <c:v>36434</c:v>
                </c:pt>
                <c:pt idx="36">
                  <c:v>36526</c:v>
                </c:pt>
                <c:pt idx="37">
                  <c:v>36617</c:v>
                </c:pt>
                <c:pt idx="38">
                  <c:v>36708</c:v>
                </c:pt>
                <c:pt idx="39">
                  <c:v>36800</c:v>
                </c:pt>
                <c:pt idx="40">
                  <c:v>36892</c:v>
                </c:pt>
                <c:pt idx="41">
                  <c:v>36982</c:v>
                </c:pt>
                <c:pt idx="42">
                  <c:v>37073</c:v>
                </c:pt>
                <c:pt idx="43">
                  <c:v>37165</c:v>
                </c:pt>
                <c:pt idx="44">
                  <c:v>37257</c:v>
                </c:pt>
                <c:pt idx="45">
                  <c:v>37347</c:v>
                </c:pt>
                <c:pt idx="46">
                  <c:v>37438</c:v>
                </c:pt>
                <c:pt idx="47">
                  <c:v>37530</c:v>
                </c:pt>
                <c:pt idx="48">
                  <c:v>37622</c:v>
                </c:pt>
                <c:pt idx="49">
                  <c:v>37712</c:v>
                </c:pt>
                <c:pt idx="50">
                  <c:v>37803</c:v>
                </c:pt>
                <c:pt idx="51">
                  <c:v>37895</c:v>
                </c:pt>
                <c:pt idx="52">
                  <c:v>37987</c:v>
                </c:pt>
                <c:pt idx="53">
                  <c:v>38078</c:v>
                </c:pt>
                <c:pt idx="54">
                  <c:v>38169</c:v>
                </c:pt>
                <c:pt idx="55">
                  <c:v>38261</c:v>
                </c:pt>
                <c:pt idx="56">
                  <c:v>38353</c:v>
                </c:pt>
                <c:pt idx="57">
                  <c:v>38443</c:v>
                </c:pt>
                <c:pt idx="58">
                  <c:v>38534</c:v>
                </c:pt>
                <c:pt idx="59">
                  <c:v>38626</c:v>
                </c:pt>
                <c:pt idx="60">
                  <c:v>38718</c:v>
                </c:pt>
                <c:pt idx="61">
                  <c:v>38808</c:v>
                </c:pt>
                <c:pt idx="62">
                  <c:v>38899</c:v>
                </c:pt>
                <c:pt idx="63">
                  <c:v>38991</c:v>
                </c:pt>
                <c:pt idx="64">
                  <c:v>39083</c:v>
                </c:pt>
                <c:pt idx="65">
                  <c:v>39173</c:v>
                </c:pt>
                <c:pt idx="66">
                  <c:v>39264</c:v>
                </c:pt>
                <c:pt idx="67">
                  <c:v>39356</c:v>
                </c:pt>
                <c:pt idx="68">
                  <c:v>39448</c:v>
                </c:pt>
                <c:pt idx="69">
                  <c:v>39539</c:v>
                </c:pt>
                <c:pt idx="70">
                  <c:v>39630</c:v>
                </c:pt>
                <c:pt idx="71">
                  <c:v>39722</c:v>
                </c:pt>
                <c:pt idx="72">
                  <c:v>39814</c:v>
                </c:pt>
                <c:pt idx="73">
                  <c:v>39904</c:v>
                </c:pt>
                <c:pt idx="74">
                  <c:v>39995</c:v>
                </c:pt>
                <c:pt idx="75">
                  <c:v>40087</c:v>
                </c:pt>
                <c:pt idx="76">
                  <c:v>40179</c:v>
                </c:pt>
                <c:pt idx="77">
                  <c:v>40269</c:v>
                </c:pt>
                <c:pt idx="78">
                  <c:v>40360</c:v>
                </c:pt>
                <c:pt idx="79">
                  <c:v>40452</c:v>
                </c:pt>
                <c:pt idx="80">
                  <c:v>40544</c:v>
                </c:pt>
                <c:pt idx="81">
                  <c:v>40634</c:v>
                </c:pt>
                <c:pt idx="82">
                  <c:v>40725</c:v>
                </c:pt>
                <c:pt idx="83">
                  <c:v>40817</c:v>
                </c:pt>
                <c:pt idx="84">
                  <c:v>40909</c:v>
                </c:pt>
                <c:pt idx="85">
                  <c:v>41000</c:v>
                </c:pt>
                <c:pt idx="86">
                  <c:v>41091</c:v>
                </c:pt>
                <c:pt idx="87">
                  <c:v>41183</c:v>
                </c:pt>
                <c:pt idx="88">
                  <c:v>41275</c:v>
                </c:pt>
                <c:pt idx="89">
                  <c:v>41365</c:v>
                </c:pt>
                <c:pt idx="90">
                  <c:v>41456</c:v>
                </c:pt>
                <c:pt idx="91">
                  <c:v>41548</c:v>
                </c:pt>
                <c:pt idx="92">
                  <c:v>41640</c:v>
                </c:pt>
                <c:pt idx="93">
                  <c:v>41730</c:v>
                </c:pt>
                <c:pt idx="94">
                  <c:v>41821</c:v>
                </c:pt>
                <c:pt idx="95">
                  <c:v>41913</c:v>
                </c:pt>
                <c:pt idx="96">
                  <c:v>42005</c:v>
                </c:pt>
                <c:pt idx="97">
                  <c:v>42095</c:v>
                </c:pt>
                <c:pt idx="98">
                  <c:v>42186</c:v>
                </c:pt>
                <c:pt idx="99">
                  <c:v>42278</c:v>
                </c:pt>
                <c:pt idx="100">
                  <c:v>42370</c:v>
                </c:pt>
                <c:pt idx="101">
                  <c:v>42461</c:v>
                </c:pt>
                <c:pt idx="102">
                  <c:v>42552</c:v>
                </c:pt>
                <c:pt idx="103">
                  <c:v>42644</c:v>
                </c:pt>
                <c:pt idx="104">
                  <c:v>42736</c:v>
                </c:pt>
                <c:pt idx="105">
                  <c:v>42826</c:v>
                </c:pt>
                <c:pt idx="106">
                  <c:v>42917</c:v>
                </c:pt>
                <c:pt idx="107">
                  <c:v>43009</c:v>
                </c:pt>
                <c:pt idx="108">
                  <c:v>43101</c:v>
                </c:pt>
                <c:pt idx="109">
                  <c:v>43191</c:v>
                </c:pt>
                <c:pt idx="110">
                  <c:v>43282</c:v>
                </c:pt>
                <c:pt idx="111">
                  <c:v>43374</c:v>
                </c:pt>
                <c:pt idx="112">
                  <c:v>43466</c:v>
                </c:pt>
              </c:numCache>
            </c:numRef>
          </c:cat>
          <c:val>
            <c:numRef>
              <c:f>List1!$B$22:$DJ$22</c:f>
              <c:numCache>
                <c:formatCode>0.0</c:formatCode>
                <c:ptCount val="113"/>
                <c:pt idx="0">
                  <c:v>37.090000000000003</c:v>
                </c:pt>
                <c:pt idx="1">
                  <c:v>35.83</c:v>
                </c:pt>
                <c:pt idx="2">
                  <c:v>36.700000000000003</c:v>
                </c:pt>
                <c:pt idx="3">
                  <c:v>36.79</c:v>
                </c:pt>
                <c:pt idx="4">
                  <c:v>36.340000000000003</c:v>
                </c:pt>
                <c:pt idx="5">
                  <c:v>36.520000000000003</c:v>
                </c:pt>
                <c:pt idx="6">
                  <c:v>37.9</c:v>
                </c:pt>
                <c:pt idx="7">
                  <c:v>35.729999999999997</c:v>
                </c:pt>
                <c:pt idx="8">
                  <c:v>34.54</c:v>
                </c:pt>
                <c:pt idx="9">
                  <c:v>34.69</c:v>
                </c:pt>
                <c:pt idx="10">
                  <c:v>33.64</c:v>
                </c:pt>
                <c:pt idx="11">
                  <c:v>33.549999999999997</c:v>
                </c:pt>
                <c:pt idx="12">
                  <c:v>33.61</c:v>
                </c:pt>
                <c:pt idx="13">
                  <c:v>33.909999999999997</c:v>
                </c:pt>
                <c:pt idx="14">
                  <c:v>34.31</c:v>
                </c:pt>
                <c:pt idx="15">
                  <c:v>34.409999999999997</c:v>
                </c:pt>
                <c:pt idx="16">
                  <c:v>34.22</c:v>
                </c:pt>
                <c:pt idx="17">
                  <c:v>34.36</c:v>
                </c:pt>
                <c:pt idx="18">
                  <c:v>34.520000000000003</c:v>
                </c:pt>
                <c:pt idx="19">
                  <c:v>34.119999999999997</c:v>
                </c:pt>
                <c:pt idx="20">
                  <c:v>34.07</c:v>
                </c:pt>
                <c:pt idx="21">
                  <c:v>34.229999999999997</c:v>
                </c:pt>
                <c:pt idx="22">
                  <c:v>33.71</c:v>
                </c:pt>
                <c:pt idx="23">
                  <c:v>34.03</c:v>
                </c:pt>
                <c:pt idx="24">
                  <c:v>33.18</c:v>
                </c:pt>
                <c:pt idx="25">
                  <c:v>35.409999999999997</c:v>
                </c:pt>
                <c:pt idx="26">
                  <c:v>36.83</c:v>
                </c:pt>
                <c:pt idx="27">
                  <c:v>37.729999999999997</c:v>
                </c:pt>
                <c:pt idx="28">
                  <c:v>37.659999999999997</c:v>
                </c:pt>
                <c:pt idx="29">
                  <c:v>36.58</c:v>
                </c:pt>
                <c:pt idx="30">
                  <c:v>35.32</c:v>
                </c:pt>
                <c:pt idx="31">
                  <c:v>35.119999999999997</c:v>
                </c:pt>
                <c:pt idx="32">
                  <c:v>37.159999999999997</c:v>
                </c:pt>
                <c:pt idx="33">
                  <c:v>37.61</c:v>
                </c:pt>
                <c:pt idx="34">
                  <c:v>36.43</c:v>
                </c:pt>
                <c:pt idx="35">
                  <c:v>36.340000000000003</c:v>
                </c:pt>
                <c:pt idx="36">
                  <c:v>35.770000000000003</c:v>
                </c:pt>
                <c:pt idx="37">
                  <c:v>36.29</c:v>
                </c:pt>
                <c:pt idx="38">
                  <c:v>35.46</c:v>
                </c:pt>
                <c:pt idx="39">
                  <c:v>34.909999999999997</c:v>
                </c:pt>
                <c:pt idx="40">
                  <c:v>34.799999999999997</c:v>
                </c:pt>
                <c:pt idx="41">
                  <c:v>34.299999999999997</c:v>
                </c:pt>
                <c:pt idx="42">
                  <c:v>34.020000000000003</c:v>
                </c:pt>
                <c:pt idx="43">
                  <c:v>33.200000000000003</c:v>
                </c:pt>
                <c:pt idx="44">
                  <c:v>31.76</c:v>
                </c:pt>
                <c:pt idx="45">
                  <c:v>30.4</c:v>
                </c:pt>
                <c:pt idx="46">
                  <c:v>30.25</c:v>
                </c:pt>
                <c:pt idx="47">
                  <c:v>30.85</c:v>
                </c:pt>
                <c:pt idx="48">
                  <c:v>31.63</c:v>
                </c:pt>
                <c:pt idx="49">
                  <c:v>31.48</c:v>
                </c:pt>
                <c:pt idx="50">
                  <c:v>32.17</c:v>
                </c:pt>
                <c:pt idx="51">
                  <c:v>32.090000000000003</c:v>
                </c:pt>
                <c:pt idx="52">
                  <c:v>32.86</c:v>
                </c:pt>
                <c:pt idx="53">
                  <c:v>32.03</c:v>
                </c:pt>
                <c:pt idx="54">
                  <c:v>31.59</c:v>
                </c:pt>
                <c:pt idx="55">
                  <c:v>31.13</c:v>
                </c:pt>
                <c:pt idx="56">
                  <c:v>30.01</c:v>
                </c:pt>
                <c:pt idx="57">
                  <c:v>30.13</c:v>
                </c:pt>
                <c:pt idx="58">
                  <c:v>29.68</c:v>
                </c:pt>
                <c:pt idx="59">
                  <c:v>29.3</c:v>
                </c:pt>
                <c:pt idx="60">
                  <c:v>28.6</c:v>
                </c:pt>
                <c:pt idx="61">
                  <c:v>28.38</c:v>
                </c:pt>
                <c:pt idx="62">
                  <c:v>28.33</c:v>
                </c:pt>
                <c:pt idx="63">
                  <c:v>28.04</c:v>
                </c:pt>
                <c:pt idx="64">
                  <c:v>28.04</c:v>
                </c:pt>
                <c:pt idx="65">
                  <c:v>28.27</c:v>
                </c:pt>
                <c:pt idx="66">
                  <c:v>27.92</c:v>
                </c:pt>
                <c:pt idx="67">
                  <c:v>26.83</c:v>
                </c:pt>
                <c:pt idx="68">
                  <c:v>25.56</c:v>
                </c:pt>
                <c:pt idx="69">
                  <c:v>24.83</c:v>
                </c:pt>
                <c:pt idx="70">
                  <c:v>24.09</c:v>
                </c:pt>
                <c:pt idx="71">
                  <c:v>25.34</c:v>
                </c:pt>
                <c:pt idx="72">
                  <c:v>27.6</c:v>
                </c:pt>
                <c:pt idx="73">
                  <c:v>26.68</c:v>
                </c:pt>
                <c:pt idx="74">
                  <c:v>25.6</c:v>
                </c:pt>
                <c:pt idx="75">
                  <c:v>25.91</c:v>
                </c:pt>
                <c:pt idx="76">
                  <c:v>25.87</c:v>
                </c:pt>
                <c:pt idx="77">
                  <c:v>25.59</c:v>
                </c:pt>
                <c:pt idx="78">
                  <c:v>24.91</c:v>
                </c:pt>
                <c:pt idx="79">
                  <c:v>24.79</c:v>
                </c:pt>
                <c:pt idx="80">
                  <c:v>24.37</c:v>
                </c:pt>
                <c:pt idx="81">
                  <c:v>24.32</c:v>
                </c:pt>
                <c:pt idx="82">
                  <c:v>24.39</c:v>
                </c:pt>
                <c:pt idx="83">
                  <c:v>25.28</c:v>
                </c:pt>
                <c:pt idx="84">
                  <c:v>25.08</c:v>
                </c:pt>
                <c:pt idx="85">
                  <c:v>25.26</c:v>
                </c:pt>
                <c:pt idx="86">
                  <c:v>25.07</c:v>
                </c:pt>
                <c:pt idx="87">
                  <c:v>25.17</c:v>
                </c:pt>
                <c:pt idx="88">
                  <c:v>25.57</c:v>
                </c:pt>
                <c:pt idx="89">
                  <c:v>25.83</c:v>
                </c:pt>
                <c:pt idx="90">
                  <c:v>25.85</c:v>
                </c:pt>
                <c:pt idx="91">
                  <c:v>26.66</c:v>
                </c:pt>
                <c:pt idx="92">
                  <c:v>27.44</c:v>
                </c:pt>
                <c:pt idx="93">
                  <c:v>27.45</c:v>
                </c:pt>
                <c:pt idx="94">
                  <c:v>27.62</c:v>
                </c:pt>
                <c:pt idx="95">
                  <c:v>27.62</c:v>
                </c:pt>
                <c:pt idx="96">
                  <c:v>27.62</c:v>
                </c:pt>
                <c:pt idx="97">
                  <c:v>27.38</c:v>
                </c:pt>
                <c:pt idx="98">
                  <c:v>27.07</c:v>
                </c:pt>
                <c:pt idx="99">
                  <c:v>27.06</c:v>
                </c:pt>
                <c:pt idx="100">
                  <c:v>27.04</c:v>
                </c:pt>
                <c:pt idx="101">
                  <c:v>27.04</c:v>
                </c:pt>
                <c:pt idx="102">
                  <c:v>27.03</c:v>
                </c:pt>
                <c:pt idx="103">
                  <c:v>27.03</c:v>
                </c:pt>
                <c:pt idx="104">
                  <c:v>27.02</c:v>
                </c:pt>
                <c:pt idx="105">
                  <c:v>26.53</c:v>
                </c:pt>
                <c:pt idx="106">
                  <c:v>26.08</c:v>
                </c:pt>
                <c:pt idx="107">
                  <c:v>25.65</c:v>
                </c:pt>
                <c:pt idx="108">
                  <c:v>25.4</c:v>
                </c:pt>
                <c:pt idx="109">
                  <c:v>25.6</c:v>
                </c:pt>
                <c:pt idx="110">
                  <c:v>25.76</c:v>
                </c:pt>
                <c:pt idx="111">
                  <c:v>25.81</c:v>
                </c:pt>
                <c:pt idx="112">
                  <c:v>25.7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92-45AD-8F1A-757F86835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361280"/>
        <c:axId val="483188960"/>
      </c:lineChart>
      <c:dateAx>
        <c:axId val="491361280"/>
        <c:scaling>
          <c:orientation val="minMax"/>
          <c:max val="37956"/>
          <c:min val="3689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5]mmmm\ 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3188960"/>
        <c:crosses val="autoZero"/>
        <c:auto val="1"/>
        <c:lblOffset val="100"/>
        <c:baseTimeUnit val="months"/>
        <c:majorUnit val="2"/>
        <c:majorTimeUnit val="months"/>
      </c:dateAx>
      <c:valAx>
        <c:axId val="483188960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CZK / Eur (Kč)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136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Vývoj kurzu CZK / EUR</a:t>
            </a:r>
            <a:r>
              <a:rPr lang="cs-CZ"/>
              <a:t> </a:t>
            </a:r>
            <a:r>
              <a:rPr lang="en-US"/>
              <a:t> </a:t>
            </a:r>
            <a:endParaRPr lang="cs-CZ"/>
          </a:p>
          <a:p>
            <a:pPr>
              <a:defRPr/>
            </a:pPr>
            <a:r>
              <a:rPr lang="en-US" sz="1200"/>
              <a:t>v letech </a:t>
            </a:r>
            <a:r>
              <a:rPr lang="cs-CZ" sz="1200"/>
              <a:t>200</a:t>
            </a:r>
            <a:r>
              <a:rPr lang="en-US" sz="1200"/>
              <a:t>1 - 20</a:t>
            </a:r>
            <a:r>
              <a:rPr lang="cs-CZ" sz="1200"/>
              <a:t>03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List1!$A$22</c:f>
              <c:strCache>
                <c:ptCount val="1"/>
                <c:pt idx="0">
                  <c:v>CZK / EUR (ECU)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List1!$B$21:$DJ$21</c:f>
              <c:numCache>
                <c:formatCode>[$-405]mmmm\ yy;@</c:formatCode>
                <c:ptCount val="113"/>
                <c:pt idx="0">
                  <c:v>33239</c:v>
                </c:pt>
                <c:pt idx="1">
                  <c:v>33329</c:v>
                </c:pt>
                <c:pt idx="2">
                  <c:v>33420</c:v>
                </c:pt>
                <c:pt idx="3">
                  <c:v>33512</c:v>
                </c:pt>
                <c:pt idx="4">
                  <c:v>33604</c:v>
                </c:pt>
                <c:pt idx="5">
                  <c:v>33695</c:v>
                </c:pt>
                <c:pt idx="6">
                  <c:v>33786</c:v>
                </c:pt>
                <c:pt idx="7">
                  <c:v>33878</c:v>
                </c:pt>
                <c:pt idx="8">
                  <c:v>33970</c:v>
                </c:pt>
                <c:pt idx="9">
                  <c:v>34060</c:v>
                </c:pt>
                <c:pt idx="10">
                  <c:v>34151</c:v>
                </c:pt>
                <c:pt idx="11">
                  <c:v>34243</c:v>
                </c:pt>
                <c:pt idx="12">
                  <c:v>34335</c:v>
                </c:pt>
                <c:pt idx="13">
                  <c:v>34425</c:v>
                </c:pt>
                <c:pt idx="14">
                  <c:v>34516</c:v>
                </c:pt>
                <c:pt idx="15">
                  <c:v>34608</c:v>
                </c:pt>
                <c:pt idx="16">
                  <c:v>34700</c:v>
                </c:pt>
                <c:pt idx="17">
                  <c:v>34790</c:v>
                </c:pt>
                <c:pt idx="18">
                  <c:v>34881</c:v>
                </c:pt>
                <c:pt idx="19">
                  <c:v>34973</c:v>
                </c:pt>
                <c:pt idx="20">
                  <c:v>35065</c:v>
                </c:pt>
                <c:pt idx="21">
                  <c:v>35156</c:v>
                </c:pt>
                <c:pt idx="22">
                  <c:v>35247</c:v>
                </c:pt>
                <c:pt idx="23">
                  <c:v>35339</c:v>
                </c:pt>
                <c:pt idx="24">
                  <c:v>35431</c:v>
                </c:pt>
                <c:pt idx="25">
                  <c:v>35521</c:v>
                </c:pt>
                <c:pt idx="26">
                  <c:v>35612</c:v>
                </c:pt>
                <c:pt idx="27">
                  <c:v>35704</c:v>
                </c:pt>
                <c:pt idx="28">
                  <c:v>35796</c:v>
                </c:pt>
                <c:pt idx="29">
                  <c:v>35886</c:v>
                </c:pt>
                <c:pt idx="30">
                  <c:v>35977</c:v>
                </c:pt>
                <c:pt idx="31">
                  <c:v>36069</c:v>
                </c:pt>
                <c:pt idx="32">
                  <c:v>36161</c:v>
                </c:pt>
                <c:pt idx="33">
                  <c:v>36251</c:v>
                </c:pt>
                <c:pt idx="34">
                  <c:v>36342</c:v>
                </c:pt>
                <c:pt idx="35">
                  <c:v>36434</c:v>
                </c:pt>
                <c:pt idx="36">
                  <c:v>36526</c:v>
                </c:pt>
                <c:pt idx="37">
                  <c:v>36617</c:v>
                </c:pt>
                <c:pt idx="38">
                  <c:v>36708</c:v>
                </c:pt>
                <c:pt idx="39">
                  <c:v>36800</c:v>
                </c:pt>
                <c:pt idx="40">
                  <c:v>36892</c:v>
                </c:pt>
                <c:pt idx="41">
                  <c:v>36982</c:v>
                </c:pt>
                <c:pt idx="42">
                  <c:v>37073</c:v>
                </c:pt>
                <c:pt idx="43">
                  <c:v>37165</c:v>
                </c:pt>
                <c:pt idx="44">
                  <c:v>37257</c:v>
                </c:pt>
                <c:pt idx="45">
                  <c:v>37347</c:v>
                </c:pt>
                <c:pt idx="46">
                  <c:v>37438</c:v>
                </c:pt>
                <c:pt idx="47">
                  <c:v>37530</c:v>
                </c:pt>
                <c:pt idx="48">
                  <c:v>37622</c:v>
                </c:pt>
                <c:pt idx="49">
                  <c:v>37712</c:v>
                </c:pt>
                <c:pt idx="50">
                  <c:v>37803</c:v>
                </c:pt>
                <c:pt idx="51">
                  <c:v>37895</c:v>
                </c:pt>
                <c:pt idx="52">
                  <c:v>37987</c:v>
                </c:pt>
                <c:pt idx="53">
                  <c:v>38078</c:v>
                </c:pt>
                <c:pt idx="54">
                  <c:v>38169</c:v>
                </c:pt>
                <c:pt idx="55">
                  <c:v>38261</c:v>
                </c:pt>
                <c:pt idx="56">
                  <c:v>38353</c:v>
                </c:pt>
                <c:pt idx="57">
                  <c:v>38443</c:v>
                </c:pt>
                <c:pt idx="58">
                  <c:v>38534</c:v>
                </c:pt>
                <c:pt idx="59">
                  <c:v>38626</c:v>
                </c:pt>
                <c:pt idx="60">
                  <c:v>38718</c:v>
                </c:pt>
                <c:pt idx="61">
                  <c:v>38808</c:v>
                </c:pt>
                <c:pt idx="62">
                  <c:v>38899</c:v>
                </c:pt>
                <c:pt idx="63">
                  <c:v>38991</c:v>
                </c:pt>
                <c:pt idx="64">
                  <c:v>39083</c:v>
                </c:pt>
                <c:pt idx="65">
                  <c:v>39173</c:v>
                </c:pt>
                <c:pt idx="66">
                  <c:v>39264</c:v>
                </c:pt>
                <c:pt idx="67">
                  <c:v>39356</c:v>
                </c:pt>
                <c:pt idx="68">
                  <c:v>39448</c:v>
                </c:pt>
                <c:pt idx="69">
                  <c:v>39539</c:v>
                </c:pt>
                <c:pt idx="70">
                  <c:v>39630</c:v>
                </c:pt>
                <c:pt idx="71">
                  <c:v>39722</c:v>
                </c:pt>
                <c:pt idx="72">
                  <c:v>39814</c:v>
                </c:pt>
                <c:pt idx="73">
                  <c:v>39904</c:v>
                </c:pt>
                <c:pt idx="74">
                  <c:v>39995</c:v>
                </c:pt>
                <c:pt idx="75">
                  <c:v>40087</c:v>
                </c:pt>
                <c:pt idx="76">
                  <c:v>40179</c:v>
                </c:pt>
                <c:pt idx="77">
                  <c:v>40269</c:v>
                </c:pt>
                <c:pt idx="78">
                  <c:v>40360</c:v>
                </c:pt>
                <c:pt idx="79">
                  <c:v>40452</c:v>
                </c:pt>
                <c:pt idx="80">
                  <c:v>40544</c:v>
                </c:pt>
                <c:pt idx="81">
                  <c:v>40634</c:v>
                </c:pt>
                <c:pt idx="82">
                  <c:v>40725</c:v>
                </c:pt>
                <c:pt idx="83">
                  <c:v>40817</c:v>
                </c:pt>
                <c:pt idx="84">
                  <c:v>40909</c:v>
                </c:pt>
                <c:pt idx="85">
                  <c:v>41000</c:v>
                </c:pt>
                <c:pt idx="86">
                  <c:v>41091</c:v>
                </c:pt>
                <c:pt idx="87">
                  <c:v>41183</c:v>
                </c:pt>
                <c:pt idx="88">
                  <c:v>41275</c:v>
                </c:pt>
                <c:pt idx="89">
                  <c:v>41365</c:v>
                </c:pt>
                <c:pt idx="90">
                  <c:v>41456</c:v>
                </c:pt>
                <c:pt idx="91">
                  <c:v>41548</c:v>
                </c:pt>
                <c:pt idx="92">
                  <c:v>41640</c:v>
                </c:pt>
                <c:pt idx="93">
                  <c:v>41730</c:v>
                </c:pt>
                <c:pt idx="94">
                  <c:v>41821</c:v>
                </c:pt>
                <c:pt idx="95">
                  <c:v>41913</c:v>
                </c:pt>
                <c:pt idx="96">
                  <c:v>42005</c:v>
                </c:pt>
                <c:pt idx="97">
                  <c:v>42095</c:v>
                </c:pt>
                <c:pt idx="98">
                  <c:v>42186</c:v>
                </c:pt>
                <c:pt idx="99">
                  <c:v>42278</c:v>
                </c:pt>
                <c:pt idx="100">
                  <c:v>42370</c:v>
                </c:pt>
                <c:pt idx="101">
                  <c:v>42461</c:v>
                </c:pt>
                <c:pt idx="102">
                  <c:v>42552</c:v>
                </c:pt>
                <c:pt idx="103">
                  <c:v>42644</c:v>
                </c:pt>
                <c:pt idx="104">
                  <c:v>42736</c:v>
                </c:pt>
                <c:pt idx="105">
                  <c:v>42826</c:v>
                </c:pt>
                <c:pt idx="106">
                  <c:v>42917</c:v>
                </c:pt>
                <c:pt idx="107">
                  <c:v>43009</c:v>
                </c:pt>
                <c:pt idx="108">
                  <c:v>43101</c:v>
                </c:pt>
                <c:pt idx="109">
                  <c:v>43191</c:v>
                </c:pt>
                <c:pt idx="110">
                  <c:v>43282</c:v>
                </c:pt>
                <c:pt idx="111">
                  <c:v>43374</c:v>
                </c:pt>
                <c:pt idx="112">
                  <c:v>43466</c:v>
                </c:pt>
              </c:numCache>
            </c:numRef>
          </c:cat>
          <c:val>
            <c:numRef>
              <c:f>List1!$B$22:$DJ$22</c:f>
              <c:numCache>
                <c:formatCode>0.0</c:formatCode>
                <c:ptCount val="113"/>
                <c:pt idx="0">
                  <c:v>37.090000000000003</c:v>
                </c:pt>
                <c:pt idx="1">
                  <c:v>35.83</c:v>
                </c:pt>
                <c:pt idx="2">
                  <c:v>36.700000000000003</c:v>
                </c:pt>
                <c:pt idx="3">
                  <c:v>36.79</c:v>
                </c:pt>
                <c:pt idx="4">
                  <c:v>36.340000000000003</c:v>
                </c:pt>
                <c:pt idx="5">
                  <c:v>36.520000000000003</c:v>
                </c:pt>
                <c:pt idx="6">
                  <c:v>37.9</c:v>
                </c:pt>
                <c:pt idx="7">
                  <c:v>35.729999999999997</c:v>
                </c:pt>
                <c:pt idx="8">
                  <c:v>34.54</c:v>
                </c:pt>
                <c:pt idx="9">
                  <c:v>34.69</c:v>
                </c:pt>
                <c:pt idx="10">
                  <c:v>33.64</c:v>
                </c:pt>
                <c:pt idx="11">
                  <c:v>33.549999999999997</c:v>
                </c:pt>
                <c:pt idx="12">
                  <c:v>33.61</c:v>
                </c:pt>
                <c:pt idx="13">
                  <c:v>33.909999999999997</c:v>
                </c:pt>
                <c:pt idx="14">
                  <c:v>34.31</c:v>
                </c:pt>
                <c:pt idx="15">
                  <c:v>34.409999999999997</c:v>
                </c:pt>
                <c:pt idx="16">
                  <c:v>34.22</c:v>
                </c:pt>
                <c:pt idx="17">
                  <c:v>34.36</c:v>
                </c:pt>
                <c:pt idx="18">
                  <c:v>34.520000000000003</c:v>
                </c:pt>
                <c:pt idx="19">
                  <c:v>34.119999999999997</c:v>
                </c:pt>
                <c:pt idx="20">
                  <c:v>34.07</c:v>
                </c:pt>
                <c:pt idx="21">
                  <c:v>34.229999999999997</c:v>
                </c:pt>
                <c:pt idx="22">
                  <c:v>33.71</c:v>
                </c:pt>
                <c:pt idx="23">
                  <c:v>34.03</c:v>
                </c:pt>
                <c:pt idx="24">
                  <c:v>33.18</c:v>
                </c:pt>
                <c:pt idx="25">
                  <c:v>35.409999999999997</c:v>
                </c:pt>
                <c:pt idx="26">
                  <c:v>36.83</c:v>
                </c:pt>
                <c:pt idx="27">
                  <c:v>37.729999999999997</c:v>
                </c:pt>
                <c:pt idx="28">
                  <c:v>37.659999999999997</c:v>
                </c:pt>
                <c:pt idx="29">
                  <c:v>36.58</c:v>
                </c:pt>
                <c:pt idx="30">
                  <c:v>35.32</c:v>
                </c:pt>
                <c:pt idx="31">
                  <c:v>35.119999999999997</c:v>
                </c:pt>
                <c:pt idx="32">
                  <c:v>37.159999999999997</c:v>
                </c:pt>
                <c:pt idx="33">
                  <c:v>37.61</c:v>
                </c:pt>
                <c:pt idx="34">
                  <c:v>36.43</c:v>
                </c:pt>
                <c:pt idx="35">
                  <c:v>36.340000000000003</c:v>
                </c:pt>
                <c:pt idx="36">
                  <c:v>35.770000000000003</c:v>
                </c:pt>
                <c:pt idx="37">
                  <c:v>36.29</c:v>
                </c:pt>
                <c:pt idx="38">
                  <c:v>35.46</c:v>
                </c:pt>
                <c:pt idx="39">
                  <c:v>34.909999999999997</c:v>
                </c:pt>
                <c:pt idx="40">
                  <c:v>34.799999999999997</c:v>
                </c:pt>
                <c:pt idx="41">
                  <c:v>34.299999999999997</c:v>
                </c:pt>
                <c:pt idx="42">
                  <c:v>34.020000000000003</c:v>
                </c:pt>
                <c:pt idx="43">
                  <c:v>33.200000000000003</c:v>
                </c:pt>
                <c:pt idx="44">
                  <c:v>31.76</c:v>
                </c:pt>
                <c:pt idx="45">
                  <c:v>30.4</c:v>
                </c:pt>
                <c:pt idx="46">
                  <c:v>30.25</c:v>
                </c:pt>
                <c:pt idx="47">
                  <c:v>30.85</c:v>
                </c:pt>
                <c:pt idx="48">
                  <c:v>31.63</c:v>
                </c:pt>
                <c:pt idx="49">
                  <c:v>31.48</c:v>
                </c:pt>
                <c:pt idx="50">
                  <c:v>32.17</c:v>
                </c:pt>
                <c:pt idx="51">
                  <c:v>32.090000000000003</c:v>
                </c:pt>
                <c:pt idx="52">
                  <c:v>32.86</c:v>
                </c:pt>
                <c:pt idx="53">
                  <c:v>32.03</c:v>
                </c:pt>
                <c:pt idx="54">
                  <c:v>31.59</c:v>
                </c:pt>
                <c:pt idx="55">
                  <c:v>31.13</c:v>
                </c:pt>
                <c:pt idx="56">
                  <c:v>30.01</c:v>
                </c:pt>
                <c:pt idx="57">
                  <c:v>30.13</c:v>
                </c:pt>
                <c:pt idx="58">
                  <c:v>29.68</c:v>
                </c:pt>
                <c:pt idx="59">
                  <c:v>29.3</c:v>
                </c:pt>
                <c:pt idx="60">
                  <c:v>28.6</c:v>
                </c:pt>
                <c:pt idx="61">
                  <c:v>28.38</c:v>
                </c:pt>
                <c:pt idx="62">
                  <c:v>28.33</c:v>
                </c:pt>
                <c:pt idx="63">
                  <c:v>28.04</c:v>
                </c:pt>
                <c:pt idx="64">
                  <c:v>28.04</c:v>
                </c:pt>
                <c:pt idx="65">
                  <c:v>28.27</c:v>
                </c:pt>
                <c:pt idx="66">
                  <c:v>27.92</c:v>
                </c:pt>
                <c:pt idx="67">
                  <c:v>26.83</c:v>
                </c:pt>
                <c:pt idx="68">
                  <c:v>25.56</c:v>
                </c:pt>
                <c:pt idx="69">
                  <c:v>24.83</c:v>
                </c:pt>
                <c:pt idx="70">
                  <c:v>24.09</c:v>
                </c:pt>
                <c:pt idx="71">
                  <c:v>25.34</c:v>
                </c:pt>
                <c:pt idx="72">
                  <c:v>27.6</c:v>
                </c:pt>
                <c:pt idx="73">
                  <c:v>26.68</c:v>
                </c:pt>
                <c:pt idx="74">
                  <c:v>25.6</c:v>
                </c:pt>
                <c:pt idx="75">
                  <c:v>25.91</c:v>
                </c:pt>
                <c:pt idx="76">
                  <c:v>25.87</c:v>
                </c:pt>
                <c:pt idx="77">
                  <c:v>25.59</c:v>
                </c:pt>
                <c:pt idx="78">
                  <c:v>24.91</c:v>
                </c:pt>
                <c:pt idx="79">
                  <c:v>24.79</c:v>
                </c:pt>
                <c:pt idx="80">
                  <c:v>24.37</c:v>
                </c:pt>
                <c:pt idx="81">
                  <c:v>24.32</c:v>
                </c:pt>
                <c:pt idx="82">
                  <c:v>24.39</c:v>
                </c:pt>
                <c:pt idx="83">
                  <c:v>25.28</c:v>
                </c:pt>
                <c:pt idx="84">
                  <c:v>25.08</c:v>
                </c:pt>
                <c:pt idx="85">
                  <c:v>25.26</c:v>
                </c:pt>
                <c:pt idx="86">
                  <c:v>25.07</c:v>
                </c:pt>
                <c:pt idx="87">
                  <c:v>25.17</c:v>
                </c:pt>
                <c:pt idx="88">
                  <c:v>25.57</c:v>
                </c:pt>
                <c:pt idx="89">
                  <c:v>25.83</c:v>
                </c:pt>
                <c:pt idx="90">
                  <c:v>25.85</c:v>
                </c:pt>
                <c:pt idx="91">
                  <c:v>26.66</c:v>
                </c:pt>
                <c:pt idx="92">
                  <c:v>27.44</c:v>
                </c:pt>
                <c:pt idx="93">
                  <c:v>27.45</c:v>
                </c:pt>
                <c:pt idx="94">
                  <c:v>27.62</c:v>
                </c:pt>
                <c:pt idx="95">
                  <c:v>27.62</c:v>
                </c:pt>
                <c:pt idx="96">
                  <c:v>27.62</c:v>
                </c:pt>
                <c:pt idx="97">
                  <c:v>27.38</c:v>
                </c:pt>
                <c:pt idx="98">
                  <c:v>27.07</c:v>
                </c:pt>
                <c:pt idx="99">
                  <c:v>27.06</c:v>
                </c:pt>
                <c:pt idx="100">
                  <c:v>27.04</c:v>
                </c:pt>
                <c:pt idx="101">
                  <c:v>27.04</c:v>
                </c:pt>
                <c:pt idx="102">
                  <c:v>27.03</c:v>
                </c:pt>
                <c:pt idx="103">
                  <c:v>27.03</c:v>
                </c:pt>
                <c:pt idx="104">
                  <c:v>27.02</c:v>
                </c:pt>
                <c:pt idx="105">
                  <c:v>26.53</c:v>
                </c:pt>
                <c:pt idx="106">
                  <c:v>26.08</c:v>
                </c:pt>
                <c:pt idx="107">
                  <c:v>25.65</c:v>
                </c:pt>
                <c:pt idx="108">
                  <c:v>25.4</c:v>
                </c:pt>
                <c:pt idx="109">
                  <c:v>25.6</c:v>
                </c:pt>
                <c:pt idx="110">
                  <c:v>25.76</c:v>
                </c:pt>
                <c:pt idx="111">
                  <c:v>25.81</c:v>
                </c:pt>
                <c:pt idx="112">
                  <c:v>25.7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1D-4035-911A-382F296E6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361280"/>
        <c:axId val="483188960"/>
      </c:lineChart>
      <c:dateAx>
        <c:axId val="491361280"/>
        <c:scaling>
          <c:orientation val="minMax"/>
          <c:max val="37956"/>
          <c:min val="3689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5]mmmm\ 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3188960"/>
        <c:crosses val="autoZero"/>
        <c:auto val="1"/>
        <c:lblOffset val="100"/>
        <c:baseTimeUnit val="months"/>
        <c:majorUnit val="2"/>
        <c:majorTimeUnit val="months"/>
      </c:dateAx>
      <c:valAx>
        <c:axId val="483188960"/>
        <c:scaling>
          <c:orientation val="minMax"/>
          <c:max val="35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CZK / Eur (Kč)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136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rgbClr val="7030A0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Vývoj kurzu CZK / EUR</a:t>
            </a:r>
            <a:endParaRPr lang="cs-CZ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200" b="0" i="0" baseline="0">
                <a:effectLst/>
              </a:rPr>
              <a:t>v </a:t>
            </a:r>
            <a:r>
              <a:rPr lang="cs-CZ" sz="1200" b="0" i="0" baseline="0">
                <a:effectLst/>
              </a:rPr>
              <a:t>období 10/1997 - 01/2000</a:t>
            </a:r>
            <a:endParaRPr lang="cs-CZ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List1!$D$43:$F$43</c:f>
              <c:strCache>
                <c:ptCount val="3"/>
                <c:pt idx="0">
                  <c:v>říjen 97</c:v>
                </c:pt>
                <c:pt idx="1">
                  <c:v>leden 99</c:v>
                </c:pt>
                <c:pt idx="2">
                  <c:v>leden 00</c:v>
                </c:pt>
              </c:strCache>
            </c:strRef>
          </c:cat>
          <c:val>
            <c:numRef>
              <c:f>List1!$D$45:$F$45</c:f>
              <c:numCache>
                <c:formatCode>General</c:formatCode>
                <c:ptCount val="3"/>
                <c:pt idx="0">
                  <c:v>37.729999999999997</c:v>
                </c:pt>
                <c:pt idx="1">
                  <c:v>37.159999999999997</c:v>
                </c:pt>
                <c:pt idx="2">
                  <c:v>35.770000000000003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A6-4D13-AC8C-A03CA51A8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6"/>
        <c:axId val="529879248"/>
        <c:axId val="529878832"/>
      </c:barChart>
      <c:catAx>
        <c:axId val="52987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9878832"/>
        <c:crosses val="autoZero"/>
        <c:auto val="1"/>
        <c:lblAlgn val="ctr"/>
        <c:lblOffset val="100"/>
        <c:noMultiLvlLbl val="0"/>
      </c:catAx>
      <c:valAx>
        <c:axId val="529878832"/>
        <c:scaling>
          <c:orientation val="minMax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CZK / EUR (Kč)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987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rgbClr val="FFC000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Vývoj kurzu CZK / EUR</a:t>
            </a:r>
            <a:r>
              <a:rPr lang="cs-CZ"/>
              <a:t> </a:t>
            </a:r>
            <a:r>
              <a:rPr lang="en-US"/>
              <a:t> </a:t>
            </a:r>
            <a:endParaRPr lang="cs-CZ"/>
          </a:p>
          <a:p>
            <a:pPr>
              <a:defRPr/>
            </a:pPr>
            <a:r>
              <a:rPr lang="en-US" sz="1200"/>
              <a:t>v letech 1991 - 2019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List1!$A$22</c:f>
              <c:strCache>
                <c:ptCount val="1"/>
                <c:pt idx="0">
                  <c:v>CZK / EUR (ECU)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List1!$B$21:$DJ$21</c:f>
              <c:numCache>
                <c:formatCode>[$-405]mmmm\ yy;@</c:formatCode>
                <c:ptCount val="113"/>
                <c:pt idx="0">
                  <c:v>33239</c:v>
                </c:pt>
                <c:pt idx="1">
                  <c:v>33329</c:v>
                </c:pt>
                <c:pt idx="2">
                  <c:v>33420</c:v>
                </c:pt>
                <c:pt idx="3">
                  <c:v>33512</c:v>
                </c:pt>
                <c:pt idx="4">
                  <c:v>33604</c:v>
                </c:pt>
                <c:pt idx="5">
                  <c:v>33695</c:v>
                </c:pt>
                <c:pt idx="6">
                  <c:v>33786</c:v>
                </c:pt>
                <c:pt idx="7">
                  <c:v>33878</c:v>
                </c:pt>
                <c:pt idx="8">
                  <c:v>33970</c:v>
                </c:pt>
                <c:pt idx="9">
                  <c:v>34060</c:v>
                </c:pt>
                <c:pt idx="10">
                  <c:v>34151</c:v>
                </c:pt>
                <c:pt idx="11">
                  <c:v>34243</c:v>
                </c:pt>
                <c:pt idx="12">
                  <c:v>34335</c:v>
                </c:pt>
                <c:pt idx="13">
                  <c:v>34425</c:v>
                </c:pt>
                <c:pt idx="14">
                  <c:v>34516</c:v>
                </c:pt>
                <c:pt idx="15">
                  <c:v>34608</c:v>
                </c:pt>
                <c:pt idx="16">
                  <c:v>34700</c:v>
                </c:pt>
                <c:pt idx="17">
                  <c:v>34790</c:v>
                </c:pt>
                <c:pt idx="18">
                  <c:v>34881</c:v>
                </c:pt>
                <c:pt idx="19">
                  <c:v>34973</c:v>
                </c:pt>
                <c:pt idx="20">
                  <c:v>35065</c:v>
                </c:pt>
                <c:pt idx="21">
                  <c:v>35156</c:v>
                </c:pt>
                <c:pt idx="22">
                  <c:v>35247</c:v>
                </c:pt>
                <c:pt idx="23">
                  <c:v>35339</c:v>
                </c:pt>
                <c:pt idx="24">
                  <c:v>35431</c:v>
                </c:pt>
                <c:pt idx="25">
                  <c:v>35521</c:v>
                </c:pt>
                <c:pt idx="26">
                  <c:v>35612</c:v>
                </c:pt>
                <c:pt idx="27">
                  <c:v>35704</c:v>
                </c:pt>
                <c:pt idx="28">
                  <c:v>35796</c:v>
                </c:pt>
                <c:pt idx="29">
                  <c:v>35886</c:v>
                </c:pt>
                <c:pt idx="30">
                  <c:v>35977</c:v>
                </c:pt>
                <c:pt idx="31">
                  <c:v>36069</c:v>
                </c:pt>
                <c:pt idx="32">
                  <c:v>36161</c:v>
                </c:pt>
                <c:pt idx="33">
                  <c:v>36251</c:v>
                </c:pt>
                <c:pt idx="34">
                  <c:v>36342</c:v>
                </c:pt>
                <c:pt idx="35">
                  <c:v>36434</c:v>
                </c:pt>
                <c:pt idx="36">
                  <c:v>36526</c:v>
                </c:pt>
                <c:pt idx="37">
                  <c:v>36617</c:v>
                </c:pt>
                <c:pt idx="38">
                  <c:v>36708</c:v>
                </c:pt>
                <c:pt idx="39">
                  <c:v>36800</c:v>
                </c:pt>
                <c:pt idx="40">
                  <c:v>36892</c:v>
                </c:pt>
                <c:pt idx="41">
                  <c:v>36982</c:v>
                </c:pt>
                <c:pt idx="42">
                  <c:v>37073</c:v>
                </c:pt>
                <c:pt idx="43">
                  <c:v>37165</c:v>
                </c:pt>
                <c:pt idx="44">
                  <c:v>37257</c:v>
                </c:pt>
                <c:pt idx="45">
                  <c:v>37347</c:v>
                </c:pt>
                <c:pt idx="46">
                  <c:v>37438</c:v>
                </c:pt>
                <c:pt idx="47">
                  <c:v>37530</c:v>
                </c:pt>
                <c:pt idx="48">
                  <c:v>37622</c:v>
                </c:pt>
                <c:pt idx="49">
                  <c:v>37712</c:v>
                </c:pt>
                <c:pt idx="50">
                  <c:v>37803</c:v>
                </c:pt>
                <c:pt idx="51">
                  <c:v>37895</c:v>
                </c:pt>
                <c:pt idx="52">
                  <c:v>37987</c:v>
                </c:pt>
                <c:pt idx="53">
                  <c:v>38078</c:v>
                </c:pt>
                <c:pt idx="54">
                  <c:v>38169</c:v>
                </c:pt>
                <c:pt idx="55">
                  <c:v>38261</c:v>
                </c:pt>
                <c:pt idx="56">
                  <c:v>38353</c:v>
                </c:pt>
                <c:pt idx="57">
                  <c:v>38443</c:v>
                </c:pt>
                <c:pt idx="58">
                  <c:v>38534</c:v>
                </c:pt>
                <c:pt idx="59">
                  <c:v>38626</c:v>
                </c:pt>
                <c:pt idx="60">
                  <c:v>38718</c:v>
                </c:pt>
                <c:pt idx="61">
                  <c:v>38808</c:v>
                </c:pt>
                <c:pt idx="62">
                  <c:v>38899</c:v>
                </c:pt>
                <c:pt idx="63">
                  <c:v>38991</c:v>
                </c:pt>
                <c:pt idx="64">
                  <c:v>39083</c:v>
                </c:pt>
                <c:pt idx="65">
                  <c:v>39173</c:v>
                </c:pt>
                <c:pt idx="66">
                  <c:v>39264</c:v>
                </c:pt>
                <c:pt idx="67">
                  <c:v>39356</c:v>
                </c:pt>
                <c:pt idx="68">
                  <c:v>39448</c:v>
                </c:pt>
                <c:pt idx="69">
                  <c:v>39539</c:v>
                </c:pt>
                <c:pt idx="70">
                  <c:v>39630</c:v>
                </c:pt>
                <c:pt idx="71">
                  <c:v>39722</c:v>
                </c:pt>
                <c:pt idx="72">
                  <c:v>39814</c:v>
                </c:pt>
                <c:pt idx="73">
                  <c:v>39904</c:v>
                </c:pt>
                <c:pt idx="74">
                  <c:v>39995</c:v>
                </c:pt>
                <c:pt idx="75">
                  <c:v>40087</c:v>
                </c:pt>
                <c:pt idx="76">
                  <c:v>40179</c:v>
                </c:pt>
                <c:pt idx="77">
                  <c:v>40269</c:v>
                </c:pt>
                <c:pt idx="78">
                  <c:v>40360</c:v>
                </c:pt>
                <c:pt idx="79">
                  <c:v>40452</c:v>
                </c:pt>
                <c:pt idx="80">
                  <c:v>40544</c:v>
                </c:pt>
                <c:pt idx="81">
                  <c:v>40634</c:v>
                </c:pt>
                <c:pt idx="82">
                  <c:v>40725</c:v>
                </c:pt>
                <c:pt idx="83">
                  <c:v>40817</c:v>
                </c:pt>
                <c:pt idx="84">
                  <c:v>40909</c:v>
                </c:pt>
                <c:pt idx="85">
                  <c:v>41000</c:v>
                </c:pt>
                <c:pt idx="86">
                  <c:v>41091</c:v>
                </c:pt>
                <c:pt idx="87">
                  <c:v>41183</c:v>
                </c:pt>
                <c:pt idx="88">
                  <c:v>41275</c:v>
                </c:pt>
                <c:pt idx="89">
                  <c:v>41365</c:v>
                </c:pt>
                <c:pt idx="90">
                  <c:v>41456</c:v>
                </c:pt>
                <c:pt idx="91">
                  <c:v>41548</c:v>
                </c:pt>
                <c:pt idx="92">
                  <c:v>41640</c:v>
                </c:pt>
                <c:pt idx="93">
                  <c:v>41730</c:v>
                </c:pt>
                <c:pt idx="94">
                  <c:v>41821</c:v>
                </c:pt>
                <c:pt idx="95">
                  <c:v>41913</c:v>
                </c:pt>
                <c:pt idx="96">
                  <c:v>42005</c:v>
                </c:pt>
                <c:pt idx="97">
                  <c:v>42095</c:v>
                </c:pt>
                <c:pt idx="98">
                  <c:v>42186</c:v>
                </c:pt>
                <c:pt idx="99">
                  <c:v>42278</c:v>
                </c:pt>
                <c:pt idx="100">
                  <c:v>42370</c:v>
                </c:pt>
                <c:pt idx="101">
                  <c:v>42461</c:v>
                </c:pt>
                <c:pt idx="102">
                  <c:v>42552</c:v>
                </c:pt>
                <c:pt idx="103">
                  <c:v>42644</c:v>
                </c:pt>
                <c:pt idx="104">
                  <c:v>42736</c:v>
                </c:pt>
                <c:pt idx="105">
                  <c:v>42826</c:v>
                </c:pt>
                <c:pt idx="106">
                  <c:v>42917</c:v>
                </c:pt>
                <c:pt idx="107">
                  <c:v>43009</c:v>
                </c:pt>
                <c:pt idx="108">
                  <c:v>43101</c:v>
                </c:pt>
                <c:pt idx="109">
                  <c:v>43191</c:v>
                </c:pt>
                <c:pt idx="110">
                  <c:v>43282</c:v>
                </c:pt>
                <c:pt idx="111">
                  <c:v>43374</c:v>
                </c:pt>
                <c:pt idx="112">
                  <c:v>43466</c:v>
                </c:pt>
              </c:numCache>
            </c:numRef>
          </c:cat>
          <c:val>
            <c:numRef>
              <c:f>List1!$B$22:$DJ$22</c:f>
              <c:numCache>
                <c:formatCode>0.0</c:formatCode>
                <c:ptCount val="113"/>
                <c:pt idx="0">
                  <c:v>37.090000000000003</c:v>
                </c:pt>
                <c:pt idx="1">
                  <c:v>35.83</c:v>
                </c:pt>
                <c:pt idx="2">
                  <c:v>36.700000000000003</c:v>
                </c:pt>
                <c:pt idx="3">
                  <c:v>36.79</c:v>
                </c:pt>
                <c:pt idx="4">
                  <c:v>36.340000000000003</c:v>
                </c:pt>
                <c:pt idx="5">
                  <c:v>36.520000000000003</c:v>
                </c:pt>
                <c:pt idx="6">
                  <c:v>37.9</c:v>
                </c:pt>
                <c:pt idx="7">
                  <c:v>35.729999999999997</c:v>
                </c:pt>
                <c:pt idx="8">
                  <c:v>34.54</c:v>
                </c:pt>
                <c:pt idx="9">
                  <c:v>34.69</c:v>
                </c:pt>
                <c:pt idx="10">
                  <c:v>33.64</c:v>
                </c:pt>
                <c:pt idx="11">
                  <c:v>33.549999999999997</c:v>
                </c:pt>
                <c:pt idx="12">
                  <c:v>33.61</c:v>
                </c:pt>
                <c:pt idx="13">
                  <c:v>33.909999999999997</c:v>
                </c:pt>
                <c:pt idx="14">
                  <c:v>34.31</c:v>
                </c:pt>
                <c:pt idx="15">
                  <c:v>34.409999999999997</c:v>
                </c:pt>
                <c:pt idx="16">
                  <c:v>34.22</c:v>
                </c:pt>
                <c:pt idx="17">
                  <c:v>34.36</c:v>
                </c:pt>
                <c:pt idx="18">
                  <c:v>34.520000000000003</c:v>
                </c:pt>
                <c:pt idx="19">
                  <c:v>34.119999999999997</c:v>
                </c:pt>
                <c:pt idx="20">
                  <c:v>34.07</c:v>
                </c:pt>
                <c:pt idx="21">
                  <c:v>34.229999999999997</c:v>
                </c:pt>
                <c:pt idx="22">
                  <c:v>33.71</c:v>
                </c:pt>
                <c:pt idx="23">
                  <c:v>34.03</c:v>
                </c:pt>
                <c:pt idx="24">
                  <c:v>33.18</c:v>
                </c:pt>
                <c:pt idx="25">
                  <c:v>35.409999999999997</c:v>
                </c:pt>
                <c:pt idx="26">
                  <c:v>36.83</c:v>
                </c:pt>
                <c:pt idx="27">
                  <c:v>37.729999999999997</c:v>
                </c:pt>
                <c:pt idx="28">
                  <c:v>37.659999999999997</c:v>
                </c:pt>
                <c:pt idx="29">
                  <c:v>36.58</c:v>
                </c:pt>
                <c:pt idx="30">
                  <c:v>35.32</c:v>
                </c:pt>
                <c:pt idx="31">
                  <c:v>35.119999999999997</c:v>
                </c:pt>
                <c:pt idx="32">
                  <c:v>37.159999999999997</c:v>
                </c:pt>
                <c:pt idx="33">
                  <c:v>37.61</c:v>
                </c:pt>
                <c:pt idx="34">
                  <c:v>36.43</c:v>
                </c:pt>
                <c:pt idx="35">
                  <c:v>36.340000000000003</c:v>
                </c:pt>
                <c:pt idx="36">
                  <c:v>35.770000000000003</c:v>
                </c:pt>
                <c:pt idx="37">
                  <c:v>36.29</c:v>
                </c:pt>
                <c:pt idx="38">
                  <c:v>35.46</c:v>
                </c:pt>
                <c:pt idx="39">
                  <c:v>34.909999999999997</c:v>
                </c:pt>
                <c:pt idx="40">
                  <c:v>34.799999999999997</c:v>
                </c:pt>
                <c:pt idx="41">
                  <c:v>34.299999999999997</c:v>
                </c:pt>
                <c:pt idx="42">
                  <c:v>34.020000000000003</c:v>
                </c:pt>
                <c:pt idx="43">
                  <c:v>33.200000000000003</c:v>
                </c:pt>
                <c:pt idx="44">
                  <c:v>31.76</c:v>
                </c:pt>
                <c:pt idx="45">
                  <c:v>30.4</c:v>
                </c:pt>
                <c:pt idx="46">
                  <c:v>30.25</c:v>
                </c:pt>
                <c:pt idx="47">
                  <c:v>30.85</c:v>
                </c:pt>
                <c:pt idx="48">
                  <c:v>31.63</c:v>
                </c:pt>
                <c:pt idx="49">
                  <c:v>31.48</c:v>
                </c:pt>
                <c:pt idx="50">
                  <c:v>32.17</c:v>
                </c:pt>
                <c:pt idx="51">
                  <c:v>32.090000000000003</c:v>
                </c:pt>
                <c:pt idx="52">
                  <c:v>32.86</c:v>
                </c:pt>
                <c:pt idx="53">
                  <c:v>32.03</c:v>
                </c:pt>
                <c:pt idx="54">
                  <c:v>31.59</c:v>
                </c:pt>
                <c:pt idx="55">
                  <c:v>31.13</c:v>
                </c:pt>
                <c:pt idx="56">
                  <c:v>30.01</c:v>
                </c:pt>
                <c:pt idx="57">
                  <c:v>30.13</c:v>
                </c:pt>
                <c:pt idx="58">
                  <c:v>29.68</c:v>
                </c:pt>
                <c:pt idx="59">
                  <c:v>29.3</c:v>
                </c:pt>
                <c:pt idx="60">
                  <c:v>28.6</c:v>
                </c:pt>
                <c:pt idx="61">
                  <c:v>28.38</c:v>
                </c:pt>
                <c:pt idx="62">
                  <c:v>28.33</c:v>
                </c:pt>
                <c:pt idx="63">
                  <c:v>28.04</c:v>
                </c:pt>
                <c:pt idx="64">
                  <c:v>28.04</c:v>
                </c:pt>
                <c:pt idx="65">
                  <c:v>28.27</c:v>
                </c:pt>
                <c:pt idx="66">
                  <c:v>27.92</c:v>
                </c:pt>
                <c:pt idx="67">
                  <c:v>26.83</c:v>
                </c:pt>
                <c:pt idx="68">
                  <c:v>25.56</c:v>
                </c:pt>
                <c:pt idx="69">
                  <c:v>24.83</c:v>
                </c:pt>
                <c:pt idx="70">
                  <c:v>24.09</c:v>
                </c:pt>
                <c:pt idx="71">
                  <c:v>25.34</c:v>
                </c:pt>
                <c:pt idx="72">
                  <c:v>27.6</c:v>
                </c:pt>
                <c:pt idx="73">
                  <c:v>26.68</c:v>
                </c:pt>
                <c:pt idx="74">
                  <c:v>25.6</c:v>
                </c:pt>
                <c:pt idx="75">
                  <c:v>25.91</c:v>
                </c:pt>
                <c:pt idx="76">
                  <c:v>25.87</c:v>
                </c:pt>
                <c:pt idx="77">
                  <c:v>25.59</c:v>
                </c:pt>
                <c:pt idx="78">
                  <c:v>24.91</c:v>
                </c:pt>
                <c:pt idx="79">
                  <c:v>24.79</c:v>
                </c:pt>
                <c:pt idx="80">
                  <c:v>24.37</c:v>
                </c:pt>
                <c:pt idx="81">
                  <c:v>24.32</c:v>
                </c:pt>
                <c:pt idx="82">
                  <c:v>24.39</c:v>
                </c:pt>
                <c:pt idx="83">
                  <c:v>25.28</c:v>
                </c:pt>
                <c:pt idx="84">
                  <c:v>25.08</c:v>
                </c:pt>
                <c:pt idx="85">
                  <c:v>25.26</c:v>
                </c:pt>
                <c:pt idx="86">
                  <c:v>25.07</c:v>
                </c:pt>
                <c:pt idx="87">
                  <c:v>25.17</c:v>
                </c:pt>
                <c:pt idx="88">
                  <c:v>25.57</c:v>
                </c:pt>
                <c:pt idx="89">
                  <c:v>25.83</c:v>
                </c:pt>
                <c:pt idx="90">
                  <c:v>25.85</c:v>
                </c:pt>
                <c:pt idx="91">
                  <c:v>26.66</c:v>
                </c:pt>
                <c:pt idx="92">
                  <c:v>27.44</c:v>
                </c:pt>
                <c:pt idx="93">
                  <c:v>27.45</c:v>
                </c:pt>
                <c:pt idx="94">
                  <c:v>27.62</c:v>
                </c:pt>
                <c:pt idx="95">
                  <c:v>27.62</c:v>
                </c:pt>
                <c:pt idx="96">
                  <c:v>27.62</c:v>
                </c:pt>
                <c:pt idx="97">
                  <c:v>27.38</c:v>
                </c:pt>
                <c:pt idx="98">
                  <c:v>27.07</c:v>
                </c:pt>
                <c:pt idx="99">
                  <c:v>27.06</c:v>
                </c:pt>
                <c:pt idx="100">
                  <c:v>27.04</c:v>
                </c:pt>
                <c:pt idx="101">
                  <c:v>27.04</c:v>
                </c:pt>
                <c:pt idx="102">
                  <c:v>27.03</c:v>
                </c:pt>
                <c:pt idx="103">
                  <c:v>27.03</c:v>
                </c:pt>
                <c:pt idx="104">
                  <c:v>27.02</c:v>
                </c:pt>
                <c:pt idx="105">
                  <c:v>26.53</c:v>
                </c:pt>
                <c:pt idx="106">
                  <c:v>26.08</c:v>
                </c:pt>
                <c:pt idx="107">
                  <c:v>25.65</c:v>
                </c:pt>
                <c:pt idx="108">
                  <c:v>25.4</c:v>
                </c:pt>
                <c:pt idx="109">
                  <c:v>25.6</c:v>
                </c:pt>
                <c:pt idx="110">
                  <c:v>25.76</c:v>
                </c:pt>
                <c:pt idx="111">
                  <c:v>25.81</c:v>
                </c:pt>
                <c:pt idx="112">
                  <c:v>25.7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7B-489D-BD03-9CA913250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361280"/>
        <c:axId val="483188960"/>
      </c:lineChart>
      <c:dateAx>
        <c:axId val="491361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5]mmmm\ 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3188960"/>
        <c:crosses val="autoZero"/>
        <c:auto val="1"/>
        <c:lblOffset val="100"/>
        <c:baseTimeUnit val="months"/>
        <c:majorUnit val="24"/>
        <c:majorTimeUnit val="months"/>
      </c:dateAx>
      <c:valAx>
        <c:axId val="48318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CZK / Eur (Kč)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136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List3!$A$2:$A$19</c:f>
              <c:numCache>
                <c:formatCode>General</c:formatCode>
                <c:ptCount val="18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</c:v>
                </c:pt>
                <c:pt idx="7">
                  <c:v>2010</c:v>
                </c:pt>
                <c:pt idx="8">
                  <c:v>2009</c:v>
                </c:pt>
                <c:pt idx="9">
                  <c:v>2008</c:v>
                </c:pt>
                <c:pt idx="10">
                  <c:v>2007</c:v>
                </c:pt>
                <c:pt idx="11">
                  <c:v>2006</c:v>
                </c:pt>
                <c:pt idx="12">
                  <c:v>2005</c:v>
                </c:pt>
                <c:pt idx="13">
                  <c:v>2004</c:v>
                </c:pt>
                <c:pt idx="14">
                  <c:v>2003</c:v>
                </c:pt>
                <c:pt idx="15">
                  <c:v>2002</c:v>
                </c:pt>
                <c:pt idx="16">
                  <c:v>2001</c:v>
                </c:pt>
                <c:pt idx="17">
                  <c:v>2000</c:v>
                </c:pt>
              </c:numCache>
            </c:numRef>
          </c:xVal>
          <c:yVal>
            <c:numRef>
              <c:f>List3!$B$2:$B$19</c:f>
              <c:numCache>
                <c:formatCode>#,##0</c:formatCode>
                <c:ptCount val="18"/>
                <c:pt idx="0">
                  <c:v>28506</c:v>
                </c:pt>
                <c:pt idx="1">
                  <c:v>26837</c:v>
                </c:pt>
                <c:pt idx="2">
                  <c:v>25697</c:v>
                </c:pt>
                <c:pt idx="3">
                  <c:v>24906</c:v>
                </c:pt>
                <c:pt idx="4">
                  <c:v>24221</c:v>
                </c:pt>
                <c:pt idx="5">
                  <c:v>24252</c:v>
                </c:pt>
                <c:pt idx="6">
                  <c:v>23627</c:v>
                </c:pt>
                <c:pt idx="7">
                  <c:v>23105</c:v>
                </c:pt>
                <c:pt idx="8">
                  <c:v>22609</c:v>
                </c:pt>
                <c:pt idx="9">
                  <c:v>21887</c:v>
                </c:pt>
                <c:pt idx="10">
                  <c:v>20280</c:v>
                </c:pt>
                <c:pt idx="11">
                  <c:v>18912</c:v>
                </c:pt>
                <c:pt idx="12">
                  <c:v>17760</c:v>
                </c:pt>
                <c:pt idx="13">
                  <c:v>16930</c:v>
                </c:pt>
                <c:pt idx="14">
                  <c:v>15906</c:v>
                </c:pt>
                <c:pt idx="15">
                  <c:v>15000</c:v>
                </c:pt>
                <c:pt idx="16">
                  <c:v>13914</c:v>
                </c:pt>
                <c:pt idx="17">
                  <c:v>12831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874-4989-89CA-0892CB133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104992"/>
        <c:axId val="633105824"/>
      </c:scatterChart>
      <c:valAx>
        <c:axId val="633104992"/>
        <c:scaling>
          <c:orientation val="minMax"/>
          <c:max val="2018"/>
          <c:min val="20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105824"/>
        <c:crosses val="autoZero"/>
        <c:crossBetween val="midCat"/>
      </c:valAx>
      <c:valAx>
        <c:axId val="633105824"/>
        <c:scaling>
          <c:orientation val="minMax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List3!$B$1</c:f>
              <c:strCache>
                <c:ptCount val="1"/>
                <c:pt idx="0">
                  <c:v>průměrná hrubá měsíční mzda (Kč)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104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Vývoj počtu</a:t>
            </a:r>
            <a:r>
              <a:rPr lang="cs-CZ" b="1" baseline="0"/>
              <a:t> uživatelů Instagramu </a:t>
            </a:r>
          </a:p>
          <a:p>
            <a:pPr>
              <a:defRPr b="1"/>
            </a:pPr>
            <a:r>
              <a:rPr lang="cs-CZ" sz="1200" b="1" baseline="0"/>
              <a:t>v letech 2013 - 2017</a:t>
            </a:r>
            <a:endParaRPr lang="en-US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uživatelů</c:v>
                </c:pt>
              </c:strCache>
            </c:strRef>
          </c:tx>
          <c:spPr>
            <a:solidFill>
              <a:schemeClr val="accent5"/>
            </a:solidFill>
            <a:ln w="19050"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8745523054753364E-17"/>
                  <c:y val="-6.0185185185185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DD-437C-8472-E8B74511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List1!$A$2:$A$67</c:f>
              <c:numCache>
                <c:formatCode>[$-405]mmmm\ yy;@</c:formatCode>
                <c:ptCount val="66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</c:numCache>
            </c:numRef>
          </c:cat>
          <c:val>
            <c:numRef>
              <c:f>List1!$B$2:$B$67</c:f>
              <c:numCache>
                <c:formatCode>General</c:formatCode>
                <c:ptCount val="66"/>
                <c:pt idx="0">
                  <c:v>90</c:v>
                </c:pt>
                <c:pt idx="1">
                  <c:v>100</c:v>
                </c:pt>
                <c:pt idx="5">
                  <c:v>130</c:v>
                </c:pt>
                <c:pt idx="8">
                  <c:v>150</c:v>
                </c:pt>
                <c:pt idx="14">
                  <c:v>200</c:v>
                </c:pt>
                <c:pt idx="23">
                  <c:v>300</c:v>
                </c:pt>
                <c:pt idx="32">
                  <c:v>400</c:v>
                </c:pt>
                <c:pt idx="41">
                  <c:v>500</c:v>
                </c:pt>
                <c:pt idx="47">
                  <c:v>600</c:v>
                </c:pt>
                <c:pt idx="51">
                  <c:v>700</c:v>
                </c:pt>
                <c:pt idx="56">
                  <c:v>800</c:v>
                </c:pt>
                <c:pt idx="65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DD-437C-8472-E8B745118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60338704"/>
        <c:axId val="260337872"/>
      </c:barChart>
      <c:dateAx>
        <c:axId val="26033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5]mmmm\ 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0337872"/>
        <c:crosses val="autoZero"/>
        <c:auto val="1"/>
        <c:lblOffset val="100"/>
        <c:baseTimeUnit val="months"/>
      </c:dateAx>
      <c:valAx>
        <c:axId val="26033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/>
                  <a:t>počet uživatelů Instagramu </a:t>
                </a:r>
              </a:p>
              <a:p>
                <a:pPr>
                  <a:defRPr sz="1100"/>
                </a:pPr>
                <a:r>
                  <a:rPr lang="cs-CZ" sz="1100"/>
                  <a:t>(v miliónech)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0338704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'Analýza kvantitativního znaku'!$B$43</c:f>
              <c:strCache>
                <c:ptCount val="1"/>
                <c:pt idx="0">
                  <c:v>absolutní četnost</c:v>
                </c:pt>
              </c:strCache>
            </c:strRef>
          </c:tx>
          <c:spPr>
            <a:solidFill>
              <a:schemeClr val="bg2"/>
            </a:solidFill>
            <a:ln w="158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53-4795-A751-CE7A0C627E9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53-4795-A751-CE7A0C627E9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053-4795-A751-CE7A0C627E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'Analýza kvantitativního znaku'!$A$44:$A$45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'Analýza kvantitativního znaku'!$B$44:$B$45</c:f>
              <c:numCache>
                <c:formatCode>General</c:formatCode>
                <c:ptCount val="2"/>
                <c:pt idx="0">
                  <c:v>66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53-4795-A751-CE7A0C627E9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46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1600"/>
      </a:pPr>
      <a:endParaRPr lang="cs-C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Výsledky!$B$43</c:f>
              <c:strCache>
                <c:ptCount val="1"/>
                <c:pt idx="0">
                  <c:v>absolutní četnost</c:v>
                </c:pt>
              </c:strCache>
            </c:strRef>
          </c:tx>
          <c:spPr>
            <a:solidFill>
              <a:schemeClr val="bg2"/>
            </a:solidFill>
            <a:ln w="158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6F-4BEC-9331-E18A1CCBFFD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6F-4BEC-9331-E18A1CCBFFD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36F-4BEC-9331-E18A1CCBF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Výsledky!$A$44:$A$45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Výsledky!$B$44:$B$45</c:f>
              <c:numCache>
                <c:formatCode>General</c:formatCode>
                <c:ptCount val="2"/>
                <c:pt idx="0">
                  <c:v>66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6F-4BEC-9331-E18A1CCBFF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1600" b="1"/>
      </a:pPr>
      <a:endParaRPr lang="cs-CZ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0"/>
      <c:rAngAx val="0"/>
      <c:perspective val="1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Výsledky!$B$43</c:f>
              <c:strCache>
                <c:ptCount val="1"/>
                <c:pt idx="0">
                  <c:v>absolutní četnost</c:v>
                </c:pt>
              </c:strCache>
            </c:strRef>
          </c:tx>
          <c:spPr>
            <a:solidFill>
              <a:schemeClr val="bg2"/>
            </a:solidFill>
            <a:ln w="158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dkEdge"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70C0"/>
              </a:solidFill>
              <a:ln w="15875">
                <a:solidFill>
                  <a:schemeClr val="tx1"/>
                </a:solidFill>
              </a:ln>
              <a:effectLst>
                <a:outerShdw dist="558800" dir="4620000" sx="49000" sy="49000" algn="ctr" rotWithShape="0">
                  <a:srgbClr val="000000">
                    <a:alpha val="82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15875" prstMaterial="dkEdge">
                <a:bevelT w="165100" prst="coolSlan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7AA-4311-B85F-E79BBB58FC89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contourW="15875" prstMaterial="dkEdge">
                <a:bevelT w="165100" prst="coolSlan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7AA-4311-B85F-E79BBB58FC8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7AA-4311-B85F-E79BBB58FC8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7AA-4311-B85F-E79BBB58FC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Výsledky!$A$44:$A$45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Výsledky!$B$44:$B$45</c:f>
              <c:numCache>
                <c:formatCode>General</c:formatCode>
                <c:ptCount val="2"/>
                <c:pt idx="0">
                  <c:v>66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AA-4311-B85F-E79BBB58FC8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  <a:scene3d>
      <a:camera prst="orthographicFront"/>
      <a:lightRig rig="threePt" dir="t"/>
    </a:scene3d>
    <a:sp3d prstMaterial="metal">
      <a:bevelT w="165100" prst="coolSlant"/>
    </a:sp3d>
  </c:spPr>
  <c:txPr>
    <a:bodyPr/>
    <a:lstStyle/>
    <a:p>
      <a:pPr>
        <a:defRPr sz="1600" b="1"/>
      </a:pPr>
      <a:endParaRPr lang="cs-CZ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213"/>
      <c:rAngAx val="0"/>
      <c:perspective val="18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Výsledky!$B$43</c:f>
              <c:strCache>
                <c:ptCount val="1"/>
                <c:pt idx="0">
                  <c:v>absolutní četnost</c:v>
                </c:pt>
              </c:strCache>
            </c:strRef>
          </c:tx>
          <c:spPr>
            <a:solidFill>
              <a:schemeClr val="bg2"/>
            </a:solidFill>
            <a:ln w="158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dkEdge"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70C0"/>
              </a:solidFill>
              <a:ln w="15875">
                <a:solidFill>
                  <a:schemeClr val="tx1"/>
                </a:solidFill>
              </a:ln>
              <a:effectLst>
                <a:outerShdw dist="558800" dir="4620000" sx="49000" sy="49000" algn="ctr" rotWithShape="0">
                  <a:srgbClr val="000000">
                    <a:alpha val="82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15875" prstMaterial="dkEdge">
                <a:bevelT w="165100" prst="coolSlan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C8-4C50-8E6B-DC2DEAC8B8DB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contourW="15875" prstMaterial="dkEdge">
                <a:bevelT w="165100" prst="coolSlan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C8-4C50-8E6B-DC2DEAC8B8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Výsledky!$A$44:$A$45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Výsledky!$B$44:$B$45</c:f>
              <c:numCache>
                <c:formatCode>General</c:formatCode>
                <c:ptCount val="2"/>
                <c:pt idx="0">
                  <c:v>66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C8-4C50-8E6B-DC2DEAC8B8D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  <a:scene3d>
      <a:camera prst="orthographicFront"/>
      <a:lightRig rig="threePt" dir="t"/>
    </a:scene3d>
    <a:sp3d prstMaterial="metal">
      <a:bevelT w="165100" prst="coolSlant"/>
    </a:sp3d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DF7-4B76-9E92-370FBA7A40F8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4DF7-4B76-9E92-370FBA7A40F8}"/>
              </c:ext>
            </c:extLst>
          </c:dPt>
          <c:cat>
            <c:strRef>
              <c:f>List2!$A$1:$A$2</c:f>
              <c:strCache>
                <c:ptCount val="2"/>
                <c:pt idx="0">
                  <c:v>PRO</c:v>
                </c:pt>
                <c:pt idx="1">
                  <c:v>PROTI</c:v>
                </c:pt>
              </c:strCache>
            </c:strRef>
          </c:cat>
          <c:val>
            <c:numRef>
              <c:f>List2!$B$1:$B$2</c:f>
              <c:numCache>
                <c:formatCode>General</c:formatCode>
                <c:ptCount val="2"/>
                <c:pt idx="0">
                  <c:v>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F7-4B76-9E92-370FBA7A4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List2!$A$3</c:f>
          <c:strCache>
            <c:ptCount val="1"/>
            <c:pt idx="0">
              <c:v>Co je pro Vás důležité při výběru zaměstnání?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List2!$D$3</c:f>
              <c:strCache>
                <c:ptCount val="1"/>
                <c:pt idx="0">
                  <c:v>rel. četnost vzhledem k počtu respondentů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AFE-4803-97F5-F9CF167136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AFE-4803-97F5-F9CF1671369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AFE-4803-97F5-F9CF167136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AFE-4803-97F5-F9CF1671369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AFE-4803-97F5-F9CF1671369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AFE-4803-97F5-F9CF1671369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AFE-4803-97F5-F9CF167136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List2!$A$4:$A$10</c:f>
              <c:strCache>
                <c:ptCount val="7"/>
                <c:pt idx="0">
                  <c:v>plat</c:v>
                </c:pt>
                <c:pt idx="1">
                  <c:v>profesní růst</c:v>
                </c:pt>
                <c:pt idx="2">
                  <c:v>atraktivita pracovní pozice</c:v>
                </c:pt>
                <c:pt idx="3">
                  <c:v>pracovní prostředí</c:v>
                </c:pt>
                <c:pt idx="4">
                  <c:v>work-life balance</c:v>
                </c:pt>
                <c:pt idx="5">
                  <c:v>benefity</c:v>
                </c:pt>
                <c:pt idx="6">
                  <c:v>reputace společnosti</c:v>
                </c:pt>
              </c:strCache>
            </c:strRef>
          </c:cat>
          <c:val>
            <c:numRef>
              <c:f>List2!$D$4:$D$10</c:f>
              <c:numCache>
                <c:formatCode>0%</c:formatCode>
                <c:ptCount val="7"/>
                <c:pt idx="0">
                  <c:v>0.67184466019417477</c:v>
                </c:pt>
                <c:pt idx="1">
                  <c:v>0.53398058252427183</c:v>
                </c:pt>
                <c:pt idx="2">
                  <c:v>0.4786407766990291</c:v>
                </c:pt>
                <c:pt idx="3">
                  <c:v>0.46504854368932041</c:v>
                </c:pt>
                <c:pt idx="4">
                  <c:v>0.43009708737864077</c:v>
                </c:pt>
                <c:pt idx="5">
                  <c:v>0.22718446601941747</c:v>
                </c:pt>
                <c:pt idx="6">
                  <c:v>0.19320388349514564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AFE-4803-97F5-F9CF16713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180560"/>
        <c:axId val="373180168"/>
      </c:barChart>
      <c:catAx>
        <c:axId val="373180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3180168"/>
        <c:crosses val="autoZero"/>
        <c:auto val="1"/>
        <c:lblAlgn val="ctr"/>
        <c:lblOffset val="100"/>
        <c:noMultiLvlLbl val="0"/>
      </c:catAx>
      <c:valAx>
        <c:axId val="3731801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rel. </a:t>
                </a:r>
                <a:r>
                  <a:rPr lang="en-US" dirty="0" err="1"/>
                  <a:t>četnost</a:t>
                </a:r>
                <a:r>
                  <a:rPr lang="en-US" dirty="0"/>
                  <a:t> z 1030 </a:t>
                </a:r>
                <a:r>
                  <a:rPr lang="en-US" dirty="0" err="1"/>
                  <a:t>respondentů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2264050433142758E-3"/>
              <c:y val="0.134364700218494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318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List1!$D$14</c:f>
          <c:strCache>
            <c:ptCount val="1"/>
            <c:pt idx="0">
              <c:v>Které prvky infrastruktury podle vás v obci nejvíce chybí nebo jsou v nevyhovujícím stavu?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F8-4D98-A918-2172CA1CE7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F8-4D98-A918-2172CA1CE7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F8-4D98-A918-2172CA1CE70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F8-4D98-A918-2172CA1CE70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F8-4D98-A918-2172CA1CE70F}"/>
              </c:ext>
            </c:extLst>
          </c:dPt>
          <c:dPt>
            <c:idx val="6"/>
            <c:invertIfNegative val="0"/>
            <c:bubble3D val="0"/>
            <c:spPr>
              <a:solidFill>
                <a:srgbClr val="FFCC99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F8-4D98-A918-2172CA1CE70F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2F8-4D98-A918-2172CA1CE70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2F8-4D98-A918-2172CA1CE70F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2F8-4D98-A918-2172CA1CE70F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2F8-4D98-A918-2172CA1CE70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87DA4D2-330F-43FA-9B6B-BF4F8FDDF6A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2F8-4D98-A918-2172CA1CE7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6A56F89-F3A4-4A61-B003-85810EBC364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2F8-4D98-A918-2172CA1CE7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1E12EA1-BA33-4BB8-B674-7338AD983B9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2F8-4D98-A918-2172CA1CE70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78A0E67-EBA4-4732-9905-18A5DCE1C2D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2F8-4D98-A918-2172CA1CE70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759F0AC-A47C-4ED4-A8F6-351B97E51C9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2F8-4D98-A918-2172CA1CE70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ECBAB02-2E98-4D4D-B16C-11A221A0880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2F8-4D98-A918-2172CA1CE70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DB53B48-03C5-4A7F-BDB4-CBFE890B35D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2F8-4D98-A918-2172CA1CE70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1A42F06-F4E7-47E5-BAA2-C9080775B0C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2F8-4D98-A918-2172CA1CE70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BF073F6-619C-4216-A58D-BD00DF57D8A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E2F8-4D98-A918-2172CA1CE70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392DA78-3583-4E32-B070-DC1E3B0B034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E2F8-4D98-A918-2172CA1CE70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D77B893-9180-48DD-9340-95B4DB05E0F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2F8-4D98-A918-2172CA1CE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List1!$A$1:$A$11</c:f>
              <c:strCache>
                <c:ptCount val="11"/>
                <c:pt idx="0">
                  <c:v>chodníky</c:v>
                </c:pt>
                <c:pt idx="1">
                  <c:v>sběrný dvůr</c:v>
                </c:pt>
                <c:pt idx="2">
                  <c:v>komunikace (silnice)</c:v>
                </c:pt>
                <c:pt idx="3">
                  <c:v>parkovací plochy</c:v>
                </c:pt>
                <c:pt idx="4">
                  <c:v>obecní mobiliář</c:v>
                </c:pt>
                <c:pt idx="5">
                  <c:v>veřejné osvětlení</c:v>
                </c:pt>
                <c:pt idx="6">
                  <c:v>nádoby na tříděný odpad</c:v>
                </c:pt>
                <c:pt idx="7">
                  <c:v>cyklostezky</c:v>
                </c:pt>
                <c:pt idx="8">
                  <c:v>připojení k internetu</c:v>
                </c:pt>
                <c:pt idx="9">
                  <c:v>hřbitov</c:v>
                </c:pt>
                <c:pt idx="10">
                  <c:v>zastávky MHD</c:v>
                </c:pt>
              </c:strCache>
            </c:strRef>
          </c:cat>
          <c:val>
            <c:numRef>
              <c:f>List1!$D$1:$D$11</c:f>
              <c:numCache>
                <c:formatCode>General</c:formatCode>
                <c:ptCount val="11"/>
                <c:pt idx="0">
                  <c:v>56</c:v>
                </c:pt>
                <c:pt idx="1">
                  <c:v>53</c:v>
                </c:pt>
                <c:pt idx="2">
                  <c:v>32</c:v>
                </c:pt>
                <c:pt idx="3">
                  <c:v>25</c:v>
                </c:pt>
                <c:pt idx="4">
                  <c:v>22</c:v>
                </c:pt>
                <c:pt idx="5">
                  <c:v>22</c:v>
                </c:pt>
                <c:pt idx="6">
                  <c:v>19</c:v>
                </c:pt>
                <c:pt idx="7">
                  <c:v>16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List1!$E$1:$E$11</c15:f>
                <c15:dlblRangeCache>
                  <c:ptCount val="11"/>
                  <c:pt idx="0">
                    <c:v>123 (56 %)</c:v>
                  </c:pt>
                  <c:pt idx="1">
                    <c:v>117 (53 %)</c:v>
                  </c:pt>
                  <c:pt idx="2">
                    <c:v>69 (32 %)</c:v>
                  </c:pt>
                  <c:pt idx="3">
                    <c:v>55 (25 %)</c:v>
                  </c:pt>
                  <c:pt idx="4">
                    <c:v>48 (22 %)</c:v>
                  </c:pt>
                  <c:pt idx="5">
                    <c:v>48 (22 %)</c:v>
                  </c:pt>
                  <c:pt idx="6">
                    <c:v>41 (19 %)</c:v>
                  </c:pt>
                  <c:pt idx="7">
                    <c:v>34 (16 %)</c:v>
                  </c:pt>
                  <c:pt idx="8">
                    <c:v>27 (12 %)</c:v>
                  </c:pt>
                  <c:pt idx="9">
                    <c:v>27 (12 %)</c:v>
                  </c:pt>
                  <c:pt idx="10">
                    <c:v>27 (12 %)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5-E2F8-4D98-A918-2172CA1CE7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1356304"/>
        <c:axId val="541356720"/>
      </c:barChart>
      <c:catAx>
        <c:axId val="54135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1356720"/>
        <c:crosses val="autoZero"/>
        <c:auto val="1"/>
        <c:lblAlgn val="ctr"/>
        <c:lblOffset val="100"/>
        <c:noMultiLvlLbl val="0"/>
      </c:catAx>
      <c:valAx>
        <c:axId val="541356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podíl</a:t>
                </a:r>
                <a:r>
                  <a:rPr lang="en-US" dirty="0"/>
                  <a:t> (%) </a:t>
                </a:r>
                <a:r>
                  <a:rPr lang="cs-CZ" dirty="0"/>
                  <a:t>z 219 dotázaných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135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List3!$A$2:$A$19</c:f>
              <c:numCache>
                <c:formatCode>General</c:formatCode>
                <c:ptCount val="18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</c:v>
                </c:pt>
                <c:pt idx="7">
                  <c:v>2010</c:v>
                </c:pt>
                <c:pt idx="8">
                  <c:v>2009</c:v>
                </c:pt>
                <c:pt idx="9">
                  <c:v>2008</c:v>
                </c:pt>
                <c:pt idx="10">
                  <c:v>2007</c:v>
                </c:pt>
                <c:pt idx="11">
                  <c:v>2006</c:v>
                </c:pt>
                <c:pt idx="12">
                  <c:v>2005</c:v>
                </c:pt>
                <c:pt idx="13">
                  <c:v>2004</c:v>
                </c:pt>
                <c:pt idx="14">
                  <c:v>2003</c:v>
                </c:pt>
                <c:pt idx="15">
                  <c:v>2002</c:v>
                </c:pt>
                <c:pt idx="16">
                  <c:v>2001</c:v>
                </c:pt>
                <c:pt idx="17">
                  <c:v>2000</c:v>
                </c:pt>
              </c:numCache>
            </c:numRef>
          </c:xVal>
          <c:yVal>
            <c:numRef>
              <c:f>List3!$B$2:$B$19</c:f>
              <c:numCache>
                <c:formatCode>#,##0</c:formatCode>
                <c:ptCount val="18"/>
                <c:pt idx="0">
                  <c:v>28506</c:v>
                </c:pt>
                <c:pt idx="1">
                  <c:v>26837</c:v>
                </c:pt>
                <c:pt idx="2">
                  <c:v>25697</c:v>
                </c:pt>
                <c:pt idx="3">
                  <c:v>24906</c:v>
                </c:pt>
                <c:pt idx="4">
                  <c:v>24221</c:v>
                </c:pt>
                <c:pt idx="5">
                  <c:v>24252</c:v>
                </c:pt>
                <c:pt idx="6">
                  <c:v>23627</c:v>
                </c:pt>
                <c:pt idx="7">
                  <c:v>23105</c:v>
                </c:pt>
                <c:pt idx="8">
                  <c:v>22609</c:v>
                </c:pt>
                <c:pt idx="9">
                  <c:v>21887</c:v>
                </c:pt>
                <c:pt idx="10">
                  <c:v>20280</c:v>
                </c:pt>
                <c:pt idx="11">
                  <c:v>18912</c:v>
                </c:pt>
                <c:pt idx="12">
                  <c:v>17760</c:v>
                </c:pt>
                <c:pt idx="13">
                  <c:v>16930</c:v>
                </c:pt>
                <c:pt idx="14">
                  <c:v>15906</c:v>
                </c:pt>
                <c:pt idx="15">
                  <c:v>15000</c:v>
                </c:pt>
                <c:pt idx="16">
                  <c:v>13914</c:v>
                </c:pt>
                <c:pt idx="17">
                  <c:v>12831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8E-4B81-9AE0-815853929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104992"/>
        <c:axId val="633105824"/>
      </c:scatterChart>
      <c:valAx>
        <c:axId val="633104992"/>
        <c:scaling>
          <c:orientation val="minMax"/>
          <c:max val="2018"/>
          <c:min val="20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105824"/>
        <c:crosses val="autoZero"/>
        <c:crossBetween val="midCat"/>
      </c:valAx>
      <c:valAx>
        <c:axId val="633105824"/>
        <c:scaling>
          <c:orientation val="minMax"/>
          <c:max val="7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List3!$B$1</c:f>
              <c:strCache>
                <c:ptCount val="1"/>
                <c:pt idx="0">
                  <c:v>průměrná hrubá měsíční mzda (Kč)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104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tx1"/>
                </a:solidFill>
              </a:rPr>
              <a:t>Vývoj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minimální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mzdy</a:t>
            </a:r>
            <a:r>
              <a:rPr lang="en-US" b="1" dirty="0">
                <a:solidFill>
                  <a:schemeClr val="tx1"/>
                </a:solidFill>
              </a:rPr>
              <a:t> od </a:t>
            </a:r>
            <a:r>
              <a:rPr lang="en-US" b="1" dirty="0" err="1">
                <a:solidFill>
                  <a:schemeClr val="tx1"/>
                </a:solidFill>
              </a:rPr>
              <a:t>roku</a:t>
            </a:r>
            <a:r>
              <a:rPr lang="en-US" b="1" dirty="0">
                <a:solidFill>
                  <a:schemeClr val="tx1"/>
                </a:solidFill>
              </a:rPr>
              <a:t> 2007</a:t>
            </a:r>
            <a:r>
              <a:rPr lang="cs-CZ" b="1" dirty="0">
                <a:solidFill>
                  <a:schemeClr val="tx1"/>
                </a:solidFill>
              </a:rPr>
              <a:t> </a:t>
            </a:r>
          </a:p>
          <a:p>
            <a:pPr algn="r">
              <a:defRPr b="1">
                <a:solidFill>
                  <a:schemeClr val="tx1"/>
                </a:solidFill>
              </a:defRPr>
            </a:pPr>
            <a:r>
              <a:rPr lang="cs-CZ" sz="1200" b="0" dirty="0">
                <a:solidFill>
                  <a:schemeClr val="tx1"/>
                </a:solidFill>
              </a:rPr>
              <a:t>(zdroj: MPSV)</a:t>
            </a:r>
            <a:endParaRPr lang="en-US" sz="12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947724617316506"/>
          <c:y val="1.9893752265689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minimální mzda (Kč)</c:v>
                </c:pt>
              </c:strCache>
            </c:strRef>
          </c:tx>
          <c:spPr>
            <a:solidFill>
              <a:srgbClr val="0367ED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6F0-4F4D-B1EF-7856FDCF8639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6F0-4F4D-B1EF-7856FDCF863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F0-4F4D-B1EF-7856FDCF863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F0-4F4D-B1EF-7856FDCF863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F0-4F4D-B1EF-7856FDCF863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F0-4F4D-B1EF-7856FDCF863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F0-4F4D-B1EF-7856FDCF863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F0-4F4D-B1EF-7856FDCF863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F0-4F4D-B1EF-7856FDCF863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F0-4F4D-B1EF-7856FDCF86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List1!$B$2:$B$11</c:f>
              <c:numCache>
                <c:formatCode>General</c:formatCode>
                <c:ptCount val="10"/>
                <c:pt idx="0">
                  <c:v>8000</c:v>
                </c:pt>
                <c:pt idx="1">
                  <c:v>8000</c:v>
                </c:pt>
                <c:pt idx="2">
                  <c:v>8000</c:v>
                </c:pt>
                <c:pt idx="3">
                  <c:v>8000</c:v>
                </c:pt>
                <c:pt idx="4">
                  <c:v>8000</c:v>
                </c:pt>
                <c:pt idx="5">
                  <c:v>8000</c:v>
                </c:pt>
                <c:pt idx="6">
                  <c:v>8500</c:v>
                </c:pt>
                <c:pt idx="7">
                  <c:v>8500</c:v>
                </c:pt>
                <c:pt idx="8">
                  <c:v>9200</c:v>
                </c:pt>
                <c:pt idx="9">
                  <c:v>9900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F0-4F4D-B1EF-7856FDCF8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795392"/>
        <c:axId val="441290144"/>
      </c:barChart>
      <c:catAx>
        <c:axId val="42879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1290144"/>
        <c:crosses val="autoZero"/>
        <c:auto val="1"/>
        <c:lblAlgn val="ctr"/>
        <c:lblOffset val="100"/>
        <c:noMultiLvlLbl val="0"/>
      </c:catAx>
      <c:valAx>
        <c:axId val="44129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List1!$B$1</c:f>
              <c:strCache>
                <c:ptCount val="1"/>
                <c:pt idx="0">
                  <c:v>minimální mzda (Kč)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879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rgbClr val="CC0000"/>
                </a:solidFill>
              </a:rPr>
              <a:t>BILANCE ZÁVISLOSTI</a:t>
            </a:r>
            <a:endParaRPr lang="cs-CZ" sz="2000" b="1">
              <a:solidFill>
                <a:srgbClr val="CC0000"/>
              </a:solidFill>
            </a:endParaRPr>
          </a:p>
          <a:p>
            <a:pPr>
              <a:defRPr sz="2000"/>
            </a:pPr>
            <a:r>
              <a:rPr lang="cs-CZ" sz="2000"/>
              <a:t>V roce 2013 bralo:</a:t>
            </a:r>
            <a:r>
              <a:rPr lang="en-US" sz="20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42153913250294239"/>
          <c:y val="0.28404630391350338"/>
          <c:w val="0.54394032575768059"/>
          <c:h val="0.669184915318420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C0000"/>
            </a:solidFill>
            <a:ln>
              <a:solidFill>
                <a:srgbClr val="CC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21917804278969505"/>
                  <c:y val="3.2666112971764904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7A3F85-9843-4097-9864-F673AE41A7F4}" type="CELLRANGE">
                      <a:rPr lang="en-US" b="1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93283998481469"/>
                      <c:h val="0.1214526080290219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969-4FFA-B0FA-B0AF44B9B03A}"/>
                </c:ext>
              </c:extLst>
            </c:dLbl>
            <c:dLbl>
              <c:idx val="1"/>
              <c:layout>
                <c:manualLayout>
                  <c:x val="-6.2289385846657074E-2"/>
                  <c:y val="-3.2654538364806406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43DA3D8-B6B1-44CA-956F-DBA3F5D1A639}" type="CELLRANGE">
                      <a:rPr lang="en-US" b="1">
                        <a:solidFill>
                          <a:schemeClr val="bg1"/>
                        </a:solidFill>
                      </a:rPr>
                      <a:pPr algn="r"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7026887387108"/>
                      <c:h val="0.15807823129251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969-4FFA-B0FA-B0AF44B9B03A}"/>
                </c:ext>
              </c:extLst>
            </c:dLbl>
            <c:dLbl>
              <c:idx val="2"/>
              <c:layout>
                <c:manualLayout>
                  <c:x val="-0.23607760110782708"/>
                  <c:y val="7.716404638999584E-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6485BC-1E7F-4FF2-8243-D05017E6CD35}" type="CELLRANGE">
                      <a:rPr lang="en-US" b="1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28616858190961"/>
                      <c:h val="0.1214526080290219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8969-4FFA-B0FA-B0AF44B9B03A}"/>
                </c:ext>
              </c:extLst>
            </c:dLbl>
            <c:dLbl>
              <c:idx val="3"/>
              <c:layout>
                <c:manualLayout>
                  <c:x val="-0.22831037135325721"/>
                  <c:y val="3.2668685106645766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99462E-9161-491A-AF74-A3F8B9719AAD}" type="CELLRANGE">
                      <a:rPr lang="en-US" b="1">
                        <a:solidFill>
                          <a:schemeClr val="bg1"/>
                        </a:solidFill>
                      </a:rPr>
                      <a:pPr algn="r"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2483734379243"/>
                      <c:h val="0.1214526080290219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969-4FFA-B0FA-B0AF44B9B0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List2!$A$1:$A$4</c:f>
              <c:strCache>
                <c:ptCount val="4"/>
                <c:pt idx="0">
                  <c:v>Opiáty</c:v>
                </c:pt>
                <c:pt idx="1">
                  <c:v>Marihuana a hašiš</c:v>
                </c:pt>
                <c:pt idx="2">
                  <c:v>Kokain</c:v>
                </c:pt>
                <c:pt idx="3">
                  <c:v>Amfetaminy a další syntetické drogy</c:v>
                </c:pt>
              </c:strCache>
            </c:strRef>
          </c:cat>
          <c:val>
            <c:numRef>
              <c:f>List2!$B$1:$B$4</c:f>
              <c:numCache>
                <c:formatCode>General</c:formatCode>
                <c:ptCount val="4"/>
                <c:pt idx="0">
                  <c:v>37</c:v>
                </c:pt>
                <c:pt idx="1">
                  <c:v>181</c:v>
                </c:pt>
                <c:pt idx="2">
                  <c:v>17</c:v>
                </c:pt>
                <c:pt idx="3">
                  <c:v>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List2!$C$1:$C$4</c15:f>
                <c15:dlblRangeCache>
                  <c:ptCount val="4"/>
                  <c:pt idx="0">
                    <c:v>37 miliónů lidí</c:v>
                  </c:pt>
                  <c:pt idx="1">
                    <c:v>181 miliónů lidí</c:v>
                  </c:pt>
                  <c:pt idx="2">
                    <c:v>17 miliónů lidí</c:v>
                  </c:pt>
                  <c:pt idx="3">
                    <c:v>34 miliónů lidí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8969-4FFA-B0FA-B0AF44B9B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481239440"/>
        <c:axId val="481240272"/>
      </c:barChart>
      <c:catAx>
        <c:axId val="481239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240272"/>
        <c:crosses val="autoZero"/>
        <c:auto val="1"/>
        <c:lblAlgn val="ctr"/>
        <c:lblOffset val="100"/>
        <c:noMultiLvlLbl val="0"/>
      </c:catAx>
      <c:valAx>
        <c:axId val="481240272"/>
        <c:scaling>
          <c:logBase val="10"/>
          <c:orientation val="minMax"/>
          <c:max val="2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23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rgbClr val="CC0000"/>
                </a:solidFill>
              </a:rPr>
              <a:t>BILANCE ZÁVISLOSTI</a:t>
            </a:r>
            <a:endParaRPr lang="cs-CZ" sz="2000" b="1">
              <a:solidFill>
                <a:srgbClr val="CC0000"/>
              </a:solidFill>
            </a:endParaRPr>
          </a:p>
          <a:p>
            <a:pPr>
              <a:defRPr sz="2000"/>
            </a:pPr>
            <a:r>
              <a:rPr lang="cs-CZ" sz="2000"/>
              <a:t>V roce 2013 bralo:</a:t>
            </a:r>
            <a:r>
              <a:rPr lang="en-US" sz="20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42153913250294239"/>
          <c:y val="0.32845942648276122"/>
          <c:w val="0.54394032575768059"/>
          <c:h val="0.6247717705777172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C0000"/>
            </a:solidFill>
            <a:ln>
              <a:solidFill>
                <a:srgbClr val="CC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21917804278969505"/>
                  <c:y val="3.2666112971764904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BA60E5-D2BA-49A6-8335-D0E10A6E3B9C}" type="CELLRANGE">
                      <a:rPr lang="en-US" b="1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93283998481469"/>
                      <c:h val="0.1214526080290219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0DFE-4341-A4FE-8FDBD366BEDC}"/>
                </c:ext>
              </c:extLst>
            </c:dLbl>
            <c:dLbl>
              <c:idx val="1"/>
              <c:layout>
                <c:manualLayout>
                  <c:x val="-6.2289385846657074E-2"/>
                  <c:y val="-3.2654538364806406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43DA3D8-B6B1-44CA-956F-DBA3F5D1A639}" type="CELLRANGE">
                      <a:rPr lang="en-US" b="1">
                        <a:solidFill>
                          <a:schemeClr val="bg1"/>
                        </a:solidFill>
                      </a:rPr>
                      <a:pPr algn="r"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7026887387108"/>
                      <c:h val="0.15807823129251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DFE-4341-A4FE-8FDBD366BEDC}"/>
                </c:ext>
              </c:extLst>
            </c:dLbl>
            <c:dLbl>
              <c:idx val="2"/>
              <c:layout>
                <c:manualLayout>
                  <c:x val="-0.23607760110782708"/>
                  <c:y val="7.716404638999584E-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6485BC-1E7F-4FF2-8243-D05017E6CD35}" type="CELLRANGE">
                      <a:rPr lang="en-US" b="1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28616858190961"/>
                      <c:h val="0.1214526080290219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0DFE-4341-A4FE-8FDBD366BEDC}"/>
                </c:ext>
              </c:extLst>
            </c:dLbl>
            <c:dLbl>
              <c:idx val="3"/>
              <c:layout>
                <c:manualLayout>
                  <c:x val="-0.22831037135325721"/>
                  <c:y val="3.2668685106645766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61AEE0-E424-4661-B03D-AB6E3EE8A6DD}" type="CELLRANGE">
                      <a:rPr lang="en-US" b="1">
                        <a:solidFill>
                          <a:schemeClr val="bg1"/>
                        </a:solidFill>
                      </a:rPr>
                      <a:pPr algn="r"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2483734379243"/>
                      <c:h val="0.1214526080290219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DFE-4341-A4FE-8FDBD366B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List2!$A$1:$A$4</c:f>
              <c:strCache>
                <c:ptCount val="4"/>
                <c:pt idx="0">
                  <c:v>Opiáty</c:v>
                </c:pt>
                <c:pt idx="1">
                  <c:v>Marihuana a hašiš</c:v>
                </c:pt>
                <c:pt idx="2">
                  <c:v>Kokain</c:v>
                </c:pt>
                <c:pt idx="3">
                  <c:v>Amfetaminy a další syntetické drogy</c:v>
                </c:pt>
              </c:strCache>
            </c:strRef>
          </c:cat>
          <c:val>
            <c:numRef>
              <c:f>List2!$B$1:$B$4</c:f>
              <c:numCache>
                <c:formatCode>General</c:formatCode>
                <c:ptCount val="4"/>
                <c:pt idx="0">
                  <c:v>37</c:v>
                </c:pt>
                <c:pt idx="1">
                  <c:v>181</c:v>
                </c:pt>
                <c:pt idx="2">
                  <c:v>17</c:v>
                </c:pt>
                <c:pt idx="3">
                  <c:v>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List2!$C$1:$C$4</c15:f>
                <c15:dlblRangeCache>
                  <c:ptCount val="4"/>
                  <c:pt idx="0">
                    <c:v>37 miliónů lidí</c:v>
                  </c:pt>
                  <c:pt idx="1">
                    <c:v>181 miliónů lidí</c:v>
                  </c:pt>
                  <c:pt idx="2">
                    <c:v>17 miliónů lidí</c:v>
                  </c:pt>
                  <c:pt idx="3">
                    <c:v>34 miliónů lidí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0DFE-4341-A4FE-8FDBD366B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481239440"/>
        <c:axId val="481240272"/>
      </c:barChart>
      <c:catAx>
        <c:axId val="481239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240272"/>
        <c:crosses val="autoZero"/>
        <c:auto val="1"/>
        <c:lblAlgn val="ctr"/>
        <c:lblOffset val="100"/>
        <c:noMultiLvlLbl val="0"/>
      </c:catAx>
      <c:valAx>
        <c:axId val="481240272"/>
        <c:scaling>
          <c:logBase val="10"/>
          <c:orientation val="minMax"/>
          <c:max val="2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23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rgbClr val="CC0000"/>
                </a:solidFill>
              </a:rPr>
              <a:t>BILANCE ZÁVISLOSTI</a:t>
            </a:r>
            <a:endParaRPr lang="cs-CZ" sz="2000" b="1">
              <a:solidFill>
                <a:srgbClr val="CC0000"/>
              </a:solidFill>
            </a:endParaRPr>
          </a:p>
          <a:p>
            <a:pPr>
              <a:defRPr sz="2000"/>
            </a:pPr>
            <a:r>
              <a:rPr lang="cs-CZ" sz="2000"/>
              <a:t>V roce 2013 bralo:</a:t>
            </a:r>
            <a:r>
              <a:rPr lang="en-US" sz="20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42153913250294239"/>
          <c:y val="0.35066600501553935"/>
          <c:w val="0.54394032575768059"/>
          <c:h val="0.6025651920449391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C0000"/>
            </a:solidFill>
            <a:ln>
              <a:solidFill>
                <a:srgbClr val="CC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2831046123926559E-3"/>
                  <c:y val="3.2676892883508894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214B64-2148-4A85-B872-EA3236EEFB5C}" type="CELLRANGE">
                      <a:rPr lang="en-US">
                        <a:solidFill>
                          <a:schemeClr val="tx1"/>
                        </a:solidFill>
                      </a:rPr>
                      <a:pPr algn="l"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93283998481469"/>
                      <c:h val="0.1214526080290219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661-4B65-ABC5-7001A86DD78B}"/>
                </c:ext>
              </c:extLst>
            </c:dLbl>
            <c:dLbl>
              <c:idx val="1"/>
              <c:layout>
                <c:manualLayout>
                  <c:x val="-9.4252850420154174E-2"/>
                  <c:y val="1.1762492424410146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F81F3F-004F-4678-ABF5-2C66E69CE599}" type="CELLRANGE">
                      <a:rPr lang="en-US">
                        <a:solidFill>
                          <a:schemeClr val="tx1"/>
                        </a:solidFill>
                      </a:rPr>
                      <a:pPr algn="r"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7026887387108"/>
                      <c:h val="0.15807823129251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661-4B65-ABC5-7001A86DD78B}"/>
                </c:ext>
              </c:extLst>
            </c:dLbl>
            <c:dLbl>
              <c:idx val="2"/>
              <c:layout>
                <c:manualLayout>
                  <c:x val="5.9314878057944477E-3"/>
                  <c:y val="1.0491296945433822E-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67B981-819F-4281-962A-56D34A1B8D8B}" type="CELLRANGE">
                      <a:rPr lang="en-US">
                        <a:solidFill>
                          <a:schemeClr val="tx1"/>
                        </a:solidFill>
                      </a:rPr>
                      <a:pPr algn="l"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28616858190961"/>
                      <c:h val="0.1214526080290219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661-4B65-ABC5-7001A86DD78B}"/>
                </c:ext>
              </c:extLst>
            </c:dLbl>
            <c:dLbl>
              <c:idx val="3"/>
              <c:layout>
                <c:manualLayout>
                  <c:x val="4.5662991107936739E-3"/>
                  <c:y val="-1.1736264182047782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A3C2C47-3705-4ABB-96AA-A40283D1A884}" type="CELLRANGE">
                      <a:rPr lang="en-US">
                        <a:solidFill>
                          <a:schemeClr val="tx1"/>
                        </a:solidFill>
                      </a:rPr>
                      <a:pPr algn="l"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2483734379243"/>
                      <c:h val="0.1214526080290219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661-4B65-ABC5-7001A86DD7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List2!$A$1:$A$4</c:f>
              <c:strCache>
                <c:ptCount val="4"/>
                <c:pt idx="0">
                  <c:v>Opiáty</c:v>
                </c:pt>
                <c:pt idx="1">
                  <c:v>Marihuana a hašiš</c:v>
                </c:pt>
                <c:pt idx="2">
                  <c:v>Kokain</c:v>
                </c:pt>
                <c:pt idx="3">
                  <c:v>Amfetaminy a další syntetické drogy</c:v>
                </c:pt>
              </c:strCache>
            </c:strRef>
          </c:cat>
          <c:val>
            <c:numRef>
              <c:f>List2!$B$1:$B$4</c:f>
              <c:numCache>
                <c:formatCode>General</c:formatCode>
                <c:ptCount val="4"/>
                <c:pt idx="0">
                  <c:v>37</c:v>
                </c:pt>
                <c:pt idx="1">
                  <c:v>181</c:v>
                </c:pt>
                <c:pt idx="2">
                  <c:v>17</c:v>
                </c:pt>
                <c:pt idx="3">
                  <c:v>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List2!$C$1:$C$4</c15:f>
                <c15:dlblRangeCache>
                  <c:ptCount val="4"/>
                  <c:pt idx="0">
                    <c:v>37 miliónů lidí</c:v>
                  </c:pt>
                  <c:pt idx="1">
                    <c:v>181 miliónů lidí</c:v>
                  </c:pt>
                  <c:pt idx="2">
                    <c:v>17 miliónů lidí</c:v>
                  </c:pt>
                  <c:pt idx="3">
                    <c:v>34 miliónů lidí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C661-4B65-ABC5-7001A86DD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481239440"/>
        <c:axId val="481240272"/>
      </c:barChart>
      <c:catAx>
        <c:axId val="481239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240272"/>
        <c:crosses val="autoZero"/>
        <c:auto val="1"/>
        <c:lblAlgn val="ctr"/>
        <c:lblOffset val="100"/>
        <c:noMultiLvlLbl val="0"/>
      </c:catAx>
      <c:valAx>
        <c:axId val="481240272"/>
        <c:scaling>
          <c:orientation val="minMax"/>
          <c:max val="2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23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rgbClr val="CC0000"/>
                </a:solidFill>
              </a:rPr>
              <a:t>BILANCE ZÁVISLOSTI</a:t>
            </a:r>
            <a:endParaRPr lang="cs-CZ" sz="2000" b="1">
              <a:solidFill>
                <a:srgbClr val="CC0000"/>
              </a:solidFill>
            </a:endParaRPr>
          </a:p>
          <a:p>
            <a:pPr>
              <a:defRPr sz="2000"/>
            </a:pPr>
            <a:r>
              <a:rPr lang="cs-CZ" sz="2000"/>
              <a:t>V roce 2013 bralo:</a:t>
            </a:r>
            <a:r>
              <a:rPr lang="en-US" sz="20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42153913250294239"/>
          <c:y val="0.32845942648276122"/>
          <c:w val="0.54394032575768059"/>
          <c:h val="0.6247717705777172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C0000"/>
            </a:solidFill>
            <a:ln>
              <a:solidFill>
                <a:srgbClr val="CC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21917804278969505"/>
                  <c:y val="3.2666112971764904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BA60E5-D2BA-49A6-8335-D0E10A6E3B9C}" type="CELLRANGE">
                      <a:rPr lang="en-US" b="1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93283998481469"/>
                      <c:h val="0.1214526080290219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0DFE-4341-A4FE-8FDBD366BEDC}"/>
                </c:ext>
              </c:extLst>
            </c:dLbl>
            <c:dLbl>
              <c:idx val="1"/>
              <c:layout>
                <c:manualLayout>
                  <c:x val="-6.2289385846657074E-2"/>
                  <c:y val="-3.2654538364806406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43DA3D8-B6B1-44CA-956F-DBA3F5D1A639}" type="CELLRANGE">
                      <a:rPr lang="en-US" b="1">
                        <a:solidFill>
                          <a:schemeClr val="bg1"/>
                        </a:solidFill>
                      </a:rPr>
                      <a:pPr algn="r"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7026887387108"/>
                      <c:h val="0.15807823129251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DFE-4341-A4FE-8FDBD366BEDC}"/>
                </c:ext>
              </c:extLst>
            </c:dLbl>
            <c:dLbl>
              <c:idx val="2"/>
              <c:layout>
                <c:manualLayout>
                  <c:x val="-0.23607760110782708"/>
                  <c:y val="7.716404638999584E-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6485BC-1E7F-4FF2-8243-D05017E6CD35}" type="CELLRANGE">
                      <a:rPr lang="en-US" b="1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28616858190961"/>
                      <c:h val="0.1214526080290219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0DFE-4341-A4FE-8FDBD366BEDC}"/>
                </c:ext>
              </c:extLst>
            </c:dLbl>
            <c:dLbl>
              <c:idx val="3"/>
              <c:layout>
                <c:manualLayout>
                  <c:x val="-0.22831037135325721"/>
                  <c:y val="3.2668685106645766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61AEE0-E424-4661-B03D-AB6E3EE8A6DD}" type="CELLRANGE">
                      <a:rPr lang="en-US" b="1">
                        <a:solidFill>
                          <a:schemeClr val="bg1"/>
                        </a:solidFill>
                      </a:rPr>
                      <a:pPr algn="r"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2483734379243"/>
                      <c:h val="0.1214526080290219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DFE-4341-A4FE-8FDBD366B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List2!$A$1:$A$4</c:f>
              <c:strCache>
                <c:ptCount val="4"/>
                <c:pt idx="0">
                  <c:v>Opiáty</c:v>
                </c:pt>
                <c:pt idx="1">
                  <c:v>Marihuana a hašiš</c:v>
                </c:pt>
                <c:pt idx="2">
                  <c:v>Kokain</c:v>
                </c:pt>
                <c:pt idx="3">
                  <c:v>Amfetaminy a další syntetické drogy</c:v>
                </c:pt>
              </c:strCache>
            </c:strRef>
          </c:cat>
          <c:val>
            <c:numRef>
              <c:f>List2!$B$1:$B$4</c:f>
              <c:numCache>
                <c:formatCode>General</c:formatCode>
                <c:ptCount val="4"/>
                <c:pt idx="0">
                  <c:v>37</c:v>
                </c:pt>
                <c:pt idx="1">
                  <c:v>181</c:v>
                </c:pt>
                <c:pt idx="2">
                  <c:v>17</c:v>
                </c:pt>
                <c:pt idx="3">
                  <c:v>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List2!$C$1:$C$4</c15:f>
                <c15:dlblRangeCache>
                  <c:ptCount val="4"/>
                  <c:pt idx="0">
                    <c:v>37 miliónů lidí</c:v>
                  </c:pt>
                  <c:pt idx="1">
                    <c:v>181 miliónů lidí</c:v>
                  </c:pt>
                  <c:pt idx="2">
                    <c:v>17 miliónů lidí</c:v>
                  </c:pt>
                  <c:pt idx="3">
                    <c:v>34 miliónů lidí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0DFE-4341-A4FE-8FDBD366B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481239440"/>
        <c:axId val="481240272"/>
      </c:barChart>
      <c:catAx>
        <c:axId val="481239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240272"/>
        <c:crosses val="autoZero"/>
        <c:auto val="1"/>
        <c:lblAlgn val="ctr"/>
        <c:lblOffset val="100"/>
        <c:noMultiLvlLbl val="0"/>
      </c:catAx>
      <c:valAx>
        <c:axId val="481240272"/>
        <c:scaling>
          <c:logBase val="10"/>
          <c:orientation val="minMax"/>
          <c:max val="2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23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rgbClr val="CC0000"/>
                </a:solidFill>
              </a:rPr>
              <a:t>BILANCE ZÁVISLOSTI</a:t>
            </a:r>
            <a:endParaRPr lang="cs-CZ" sz="2000" b="1">
              <a:solidFill>
                <a:srgbClr val="CC0000"/>
              </a:solidFill>
            </a:endParaRPr>
          </a:p>
          <a:p>
            <a:pPr>
              <a:defRPr sz="2000"/>
            </a:pPr>
            <a:r>
              <a:rPr lang="cs-CZ" sz="2000"/>
              <a:t>V roce 2013 bralo:</a:t>
            </a:r>
            <a:r>
              <a:rPr lang="en-US" sz="20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42153913250294239"/>
          <c:y val="0.35066600501553935"/>
          <c:w val="0.54394032575768059"/>
          <c:h val="0.6025651920449391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C0000"/>
            </a:solidFill>
            <a:ln>
              <a:solidFill>
                <a:srgbClr val="CC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2831046123926559E-3"/>
                  <c:y val="3.2676892883508894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DACDB4-7223-4FD5-9990-C08CD438D651}" type="CELLRANGE">
                      <a:rPr lang="en-US">
                        <a:solidFill>
                          <a:schemeClr val="tx1"/>
                        </a:solidFill>
                      </a:rPr>
                      <a:pPr algn="l"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93283998481469"/>
                      <c:h val="0.1214526080290219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661-4B65-ABC5-7001A86DD78B}"/>
                </c:ext>
              </c:extLst>
            </c:dLbl>
            <c:dLbl>
              <c:idx val="1"/>
              <c:layout>
                <c:manualLayout>
                  <c:x val="-9.4252850420154174E-2"/>
                  <c:y val="1.1762492424410146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B5D4715-25CB-40E4-9042-101DC250E2F8}" type="CELLRANGE">
                      <a:rPr lang="en-US">
                        <a:solidFill>
                          <a:schemeClr val="tx1"/>
                        </a:solidFill>
                      </a:rPr>
                      <a:pPr algn="r"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7026887387108"/>
                      <c:h val="0.15807823129251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661-4B65-ABC5-7001A86DD78B}"/>
                </c:ext>
              </c:extLst>
            </c:dLbl>
            <c:dLbl>
              <c:idx val="2"/>
              <c:layout>
                <c:manualLayout>
                  <c:x val="5.9314878057944477E-3"/>
                  <c:y val="1.0491296945433822E-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7F2B320-FBBC-408B-B27B-0297820D9CE2}" type="CELLRANGE">
                      <a:rPr lang="en-US">
                        <a:solidFill>
                          <a:schemeClr val="tx1"/>
                        </a:solidFill>
                      </a:rPr>
                      <a:pPr algn="l"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28616858190961"/>
                      <c:h val="0.1214526080290219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661-4B65-ABC5-7001A86DD78B}"/>
                </c:ext>
              </c:extLst>
            </c:dLbl>
            <c:dLbl>
              <c:idx val="3"/>
              <c:layout>
                <c:manualLayout>
                  <c:x val="4.5662991107936739E-3"/>
                  <c:y val="-1.1736264182047782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F4293A-CEDF-4D52-9DA6-158AB3040D57}" type="CELLRANGE">
                      <a:rPr lang="en-US">
                        <a:solidFill>
                          <a:schemeClr val="tx1"/>
                        </a:solidFill>
                      </a:rPr>
                      <a:pPr algn="l"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2483734379243"/>
                      <c:h val="0.1214526080290219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661-4B65-ABC5-7001A86DD7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List2!$A$1:$A$4</c:f>
              <c:strCache>
                <c:ptCount val="4"/>
                <c:pt idx="0">
                  <c:v>Opiáty</c:v>
                </c:pt>
                <c:pt idx="1">
                  <c:v>Marihuana a hašiš</c:v>
                </c:pt>
                <c:pt idx="2">
                  <c:v>Kokain</c:v>
                </c:pt>
                <c:pt idx="3">
                  <c:v>Amfetaminy a další syntetické drogy</c:v>
                </c:pt>
              </c:strCache>
            </c:strRef>
          </c:cat>
          <c:val>
            <c:numRef>
              <c:f>List2!$B$1:$B$4</c:f>
              <c:numCache>
                <c:formatCode>General</c:formatCode>
                <c:ptCount val="4"/>
                <c:pt idx="0">
                  <c:v>37</c:v>
                </c:pt>
                <c:pt idx="1">
                  <c:v>181</c:v>
                </c:pt>
                <c:pt idx="2">
                  <c:v>17</c:v>
                </c:pt>
                <c:pt idx="3">
                  <c:v>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List2!$C$1:$C$4</c15:f>
                <c15:dlblRangeCache>
                  <c:ptCount val="4"/>
                  <c:pt idx="0">
                    <c:v>37 miliónů lidí</c:v>
                  </c:pt>
                  <c:pt idx="1">
                    <c:v>181 miliónů lidí</c:v>
                  </c:pt>
                  <c:pt idx="2">
                    <c:v>17 miliónů lidí</c:v>
                  </c:pt>
                  <c:pt idx="3">
                    <c:v>34 miliónů lidí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C661-4B65-ABC5-7001A86DD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481239440"/>
        <c:axId val="481240272"/>
      </c:barChart>
      <c:catAx>
        <c:axId val="481239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240272"/>
        <c:crosses val="autoZero"/>
        <c:auto val="1"/>
        <c:lblAlgn val="ctr"/>
        <c:lblOffset val="100"/>
        <c:noMultiLvlLbl val="0"/>
      </c:catAx>
      <c:valAx>
        <c:axId val="481240272"/>
        <c:scaling>
          <c:orientation val="minMax"/>
          <c:max val="2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23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129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0.29961</cdr:x>
      <cdr:y>0.26606</cdr:y>
    </cdr:from>
    <cdr:to>
      <cdr:x>0.38027</cdr:x>
      <cdr:y>0.40909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2300747" y="621891"/>
          <a:ext cx="619433" cy="3342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0.20815</cdr:x>
      <cdr:y>0.53918</cdr:y>
    </cdr:from>
    <cdr:to>
      <cdr:x>0.5</cdr:x>
      <cdr:y>0.74057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01D664A7-0F48-4ADE-BD9D-A1160C20D2B2}"/>
            </a:ext>
          </a:extLst>
        </cdr:cNvPr>
        <cdr:cNvSpPr txBox="1"/>
      </cdr:nvSpPr>
      <cdr:spPr>
        <a:xfrm xmlns:a="http://schemas.openxmlformats.org/drawingml/2006/main">
          <a:off x="951672" y="1941030"/>
          <a:ext cx="1334328" cy="725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2000" b="1" dirty="0">
              <a:solidFill>
                <a:schemeClr val="bg1"/>
              </a:solidFill>
            </a:rPr>
            <a:t>PRO</a:t>
          </a:r>
        </a:p>
        <a:p xmlns:a="http://schemas.openxmlformats.org/drawingml/2006/main">
          <a:pPr algn="ctr"/>
          <a:r>
            <a:rPr lang="cs-CZ" sz="2000" b="1" dirty="0">
              <a:solidFill>
                <a:schemeClr val="bg1"/>
              </a:solidFill>
            </a:rPr>
            <a:t>85,714 %</a:t>
          </a:r>
        </a:p>
      </cdr:txBody>
    </cdr:sp>
  </cdr:relSizeAnchor>
  <cdr:relSizeAnchor xmlns:cdr="http://schemas.openxmlformats.org/drawingml/2006/chartDrawing">
    <cdr:from>
      <cdr:x>0.47528</cdr:x>
      <cdr:y>0.09423</cdr:y>
    </cdr:from>
    <cdr:to>
      <cdr:x>0.76517</cdr:x>
      <cdr:y>0.29562</cdr:y>
    </cdr:to>
    <cdr:sp macro="" textlink="">
      <cdr:nvSpPr>
        <cdr:cNvPr id="3" name="TextovéPole 1">
          <a:extLst xmlns:a="http://schemas.openxmlformats.org/drawingml/2006/main">
            <a:ext uri="{FF2B5EF4-FFF2-40B4-BE49-F238E27FC236}">
              <a16:creationId xmlns:a16="http://schemas.microsoft.com/office/drawing/2014/main" id="{19790B72-FEFE-439E-B965-28A2FE99B528}"/>
            </a:ext>
          </a:extLst>
        </cdr:cNvPr>
        <cdr:cNvSpPr txBox="1"/>
      </cdr:nvSpPr>
      <cdr:spPr>
        <a:xfrm xmlns:a="http://schemas.openxmlformats.org/drawingml/2006/main">
          <a:off x="2172989" y="339245"/>
          <a:ext cx="1325360" cy="725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2000" b="1" dirty="0">
              <a:solidFill>
                <a:schemeClr val="bg1"/>
              </a:solidFill>
            </a:rPr>
            <a:t>PROTI</a:t>
          </a:r>
        </a:p>
        <a:p xmlns:a="http://schemas.openxmlformats.org/drawingml/2006/main">
          <a:pPr algn="ctr"/>
          <a:r>
            <a:rPr lang="cs-CZ" sz="2000" b="1" dirty="0">
              <a:solidFill>
                <a:schemeClr val="bg1"/>
              </a:solidFill>
            </a:rPr>
            <a:t>14,286 %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93D7-CC47-4C97-85AA-DEC62DBCBC42}" type="datetimeFigureOut">
              <a:rPr lang="cs-CZ" smtClean="0"/>
              <a:t>13.06.2022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10F3-9304-47CE-BBAF-C01A528D7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8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CADA-E0D7-462E-B257-F097299824C9}" type="datetimeFigureOut">
              <a:rPr lang="cs-CZ" smtClean="0"/>
              <a:t>13.06.2022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CA400-FF9F-4372-9083-93153931D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22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77E90-4C3A-1A40-BB34-28A95E688A1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86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96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Martina Litschmannová, 2022, Vrtková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Martina Litschmannová, 2022, Vrtková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4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Martina Litschmannová, 2022, Vrtková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89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631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13.06.2022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175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13.06.2022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043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13.06.2022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930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13.06.2022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009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13.06.2022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544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13.06.2022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43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620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13.06.2022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78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2022, Vrtková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100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363538"/>
            <a:ext cx="10861675" cy="73660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00A499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0948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Martina Litschmannová, 2022, Vrtková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09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Martina Litschmannová, 2022, Vrtková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Martina Litschmannová, 2022, Vrtková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2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Martina Litschmannová, 2022, Vrtková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50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Martina Litschmannová, 2022, Vrtková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74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Martina Litschmannová, 2022, Vrtková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50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4229588" y="1885144"/>
            <a:ext cx="3496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>
                <a:solidFill>
                  <a:srgbClr val="00A499"/>
                </a:solidFill>
              </a:rPr>
              <a:t>Vadí - nevadí (2022)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4361067" y="2469919"/>
            <a:ext cx="3233128" cy="1369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400" dirty="0"/>
              <a:t>Martina </a:t>
            </a:r>
            <a:r>
              <a:rPr lang="cs-CZ" sz="2400" dirty="0" err="1"/>
              <a:t>Litschmannová</a:t>
            </a:r>
            <a:endParaRPr lang="cs-CZ" sz="2400" dirty="0"/>
          </a:p>
          <a:p>
            <a:pPr algn="ctr"/>
            <a:endParaRPr lang="cs-CZ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cs-CZ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GVARZA a Gymnázium Martin</a:t>
            </a:r>
          </a:p>
          <a:p>
            <a:pPr algn="ctr"/>
            <a:r>
              <a:rPr lang="cs-CZ" sz="1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cs-CZ" sz="1800" baseline="0" dirty="0"/>
              <a:t>. června 2022</a:t>
            </a:r>
            <a:endParaRPr lang="cs-CZ" sz="18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3191" y="5201178"/>
            <a:ext cx="5847273" cy="864000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0296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8949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346200"/>
            <a:ext cx="111252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0" y="330081"/>
            <a:ext cx="12192000" cy="787400"/>
          </a:xfrm>
          <a:prstGeom prst="rect">
            <a:avLst/>
          </a:prstGeom>
          <a:solidFill>
            <a:srgbClr val="D0EFF0"/>
          </a:solidFill>
          <a:ln>
            <a:solidFill>
              <a:srgbClr val="D0EFF0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A49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14130" y1="48375" x2="14130" y2="48375"/>
                        <a14:foregroundMark x1="49638" y1="64621" x2="49638" y2="64621"/>
                        <a14:foregroundMark x1="70652" y1="63177" x2="70652" y2="63177"/>
                        <a14:foregroundMark x1="87319" y1="42960" x2="87319" y2="42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4533" y="426243"/>
            <a:ext cx="652217" cy="654580"/>
          </a:xfrm>
          <a:prstGeom prst="rect">
            <a:avLst/>
          </a:prstGeom>
        </p:spPr>
      </p:pic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06575" y="6527920"/>
            <a:ext cx="2743200" cy="321493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Martina Litschmannová, 2022, Vrtková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03550" y="6538298"/>
            <a:ext cx="2743200" cy="330080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9BFF8332-A05E-4824-9942-9D2DF7C9C141}" type="slidenum">
              <a:rPr lang="cs-CZ" smtClean="0"/>
              <a:pPr/>
              <a:t>‹#›</a:t>
            </a:fld>
            <a:r>
              <a:rPr lang="cs-CZ"/>
              <a:t> / 26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7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C748-752E-9E47-952B-1B6B12A8FBCB}" type="datetimeFigureOut">
              <a:rPr lang="cs-CZ" smtClean="0"/>
              <a:t>13.06.2022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23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hyperlink" Target="mailto:martina.litschmannova@vsb.cz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minder.or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minder.org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minder.org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minder.org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minder.org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minder.org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minder.org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gapminder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preadsheetjournalism.com/2017/10/27/girls-boys-and-ny-city-math-scores-no-mean-feat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zso.cz/csu/czso/prace_a_mzdy_prace" TargetMode="External"/><Relationship Id="rId4" Type="http://schemas.openxmlformats.org/officeDocument/2006/relationships/chart" Target="../charts/char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public.tableau.com/views/FilmGenrePopularity-1910-2018/GenreRelativePopularity?:showVizHome=no" TargetMode="Externa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facebook.com/movieloversconnect/photos/a.734199103597080/1960465510970427/" TargetMode="Externa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central.org/gallery/graphics/its-official-2012-is-hottest-us-year-on-record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statista.com/statistics/253577/number-of-monthly-active-instagram-users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statista.com/statistics/253577/number-of-monthly-active-instagram-users/" TargetMode="Externa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den.cz/rubriky/zahranici/afrika/je-treba-omezit-humanitu-africane-se-strasne-rychle-mnozi_315274.html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ourworldindata.org/child-mortalit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ucsusa.org/resources/each-countrys-share-co2-emission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blog.funnel.io/why-we-dont-use-pie-charts-and-some-tips-on-better-data-visualization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ki.cz/kouzelne-grafy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conoclass.com/misleadingstats.html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toptests.co.uk/driving-statistics/" TargetMode="Externa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www.csicr.cz/cz/Aktuality/Tematicka-zprava-Vzdelavani-na-dalku-v-ZS-a-SS" TargetMode="Externa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melin.cz/evt_file.php?file=1673&amp;original=Dotaznikove_setreni_obce_Krmelin_vysledky_10_18.pdf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melin.cz/evt_file.php?file=1673&amp;original=Dotaznikove_setreni_obce_Krmelin_vysledky_10_18.pdf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melin.cz/evt_file.php?file=1673&amp;original=Dotaznikove_setreni_obce_Krmelin_vysledky_10_18.pdf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commonplacefacts.com/2019/07/22/if-tic-tacs-contain-94-5-sugar-why-are-they-labeled-as-sugar-fre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root.cz/petrkrcmar/procento-vs-procentni-bod/" TargetMode="Externa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lamentnilisty.cz/zpravy/tiskovezpravy/SANEP-Volba-prezidenta-Ceske-republiky-700356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nn.iprima.cz/sanep-prezidentske-volby-by-vyhral-babis-ve-druhem-kole-by-porazil-i-generala-pavla-55059" TargetMode="External"/><Relationship Id="rId4" Type="http://schemas.openxmlformats.org/officeDocument/2006/relationships/image" Target="../media/image7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hyperlink" Target="https://www.sydsvenskan.se/2017-02-12/hur-far-vi-hans-rosling-att-vila-i-frid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0.png"/><Relationship Id="rId4" Type="http://schemas.openxmlformats.org/officeDocument/2006/relationships/image" Target="../media/image7.jp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1BD6DA5-9406-D149-A9F0-945994702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6156960"/>
            <a:ext cx="1651000" cy="1905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AA61AF7-0A68-1346-8A03-3E8C31A1B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899340"/>
            <a:ext cx="5334000" cy="111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7B8831-8F35-FF42-902D-9F4408DAA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650" y="2748070"/>
            <a:ext cx="73787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90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cs-CZ" dirty="0"/>
              <a:t>Podle prognózy OSN vzroste do roku 2100 světová populace o další 4 miliardy lidí. Jaký je hlavní důvod?</a:t>
            </a:r>
          </a:p>
          <a:p>
            <a:pPr marL="457200" indent="-457200">
              <a:buFont typeface="+mj-lt"/>
              <a:buAutoNum type="arabicPeriod" startAt="6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bude více dětí (do věku 15 let)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bude více dospělých (věk 15 – 74 let)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bude více starých lidí (věk 75 a více)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</a:t>
            </a:fld>
            <a:r>
              <a:rPr lang="cs-CZ" dirty="0"/>
              <a:t> / 100</a:t>
            </a:r>
          </a:p>
        </p:txBody>
      </p:sp>
    </p:spTree>
    <p:extLst>
      <p:ext uri="{BB962C8B-B14F-4D97-AF65-F5344CB8AC3E}">
        <p14:creationId xmlns:p14="http://schemas.microsoft.com/office/powerpoint/2010/main" val="9986113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84039" y="2103354"/>
            <a:ext cx="4890786" cy="148245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Děkuji za pozornost!</a:t>
            </a:r>
            <a:br>
              <a:rPr lang="cs-CZ" dirty="0"/>
            </a:br>
            <a:r>
              <a:rPr lang="cs-CZ" sz="2000" dirty="0" err="1">
                <a:hlinkClick r:id="rId2"/>
              </a:rPr>
              <a:t>martina.litschmannova</a:t>
            </a:r>
            <a:r>
              <a:rPr lang="en-US" sz="2000" dirty="0">
                <a:hlinkClick r:id="rId2"/>
              </a:rPr>
              <a:t>@</a:t>
            </a:r>
            <a:r>
              <a:rPr lang="cs-CZ" sz="2000" dirty="0">
                <a:hlinkClick r:id="rId2"/>
              </a:rPr>
              <a:t>vsb.cz</a:t>
            </a:r>
            <a:endParaRPr lang="cs-CZ" sz="2000" dirty="0"/>
          </a:p>
        </p:txBody>
      </p:sp>
      <p:pic>
        <p:nvPicPr>
          <p:cNvPr id="3" name="Picture 2" descr="http://www.ush.sd/ar/_imgs/g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xfrm>
            <a:off x="7883889" y="2103354"/>
            <a:ext cx="3494026" cy="28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3" y="5403512"/>
            <a:ext cx="5768098" cy="7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4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cs-CZ" dirty="0"/>
              <a:t>Jak se za posledních sto let změnil ve světě roční počet úmrtí způsobený přírodními katastrofami?</a:t>
            </a:r>
          </a:p>
          <a:p>
            <a:pPr marL="457200" indent="-457200">
              <a:buFont typeface="+mj-lt"/>
              <a:buAutoNum type="arabicPeriod" startAt="7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vzrostl více než dvojnásobně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zůstal zhruba na stejné úrovni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snížil se na méně než polovinu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</a:t>
            </a:fld>
            <a:r>
              <a:rPr lang="cs-CZ" dirty="0"/>
              <a:t> / 100</a:t>
            </a:r>
          </a:p>
        </p:txBody>
      </p:sp>
    </p:spTree>
    <p:extLst>
      <p:ext uri="{BB962C8B-B14F-4D97-AF65-F5344CB8AC3E}">
        <p14:creationId xmlns:p14="http://schemas.microsoft.com/office/powerpoint/2010/main" val="365753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cs-CZ" dirty="0"/>
              <a:t>Na světě dnes žije zhruba 7 miliard lidí. Která z následujících mapek nejlépe vystihuje jejich rozmístění? (každý panáček představuje 1 miliardu lidí)</a:t>
            </a:r>
          </a:p>
          <a:p>
            <a:pPr marL="457200" indent="-457200">
              <a:buFont typeface="+mj-lt"/>
              <a:buAutoNum type="arabicPeriod" startAt="8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12</a:t>
            </a:fld>
            <a:r>
              <a:rPr lang="cs-CZ" dirty="0"/>
              <a:t> / 100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692" y="2375328"/>
            <a:ext cx="101727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3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cs-CZ" dirty="0"/>
              <a:t>Kolik procent ročních dětí je dnes celosvětově naočkováno proti nějaké nemoci?</a:t>
            </a:r>
          </a:p>
          <a:p>
            <a:pPr marL="457200" indent="-457200">
              <a:buFont typeface="+mj-lt"/>
              <a:buAutoNum type="arabicPeriod" startAt="9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20 %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50 %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80 %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13</a:t>
            </a:fld>
            <a:r>
              <a:rPr lang="cs-CZ" dirty="0"/>
              <a:t> / 100</a:t>
            </a:r>
          </a:p>
        </p:txBody>
      </p:sp>
    </p:spTree>
    <p:extLst>
      <p:ext uri="{BB962C8B-B14F-4D97-AF65-F5344CB8AC3E}">
        <p14:creationId xmlns:p14="http://schemas.microsoft.com/office/powerpoint/2010/main" val="231697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cs-CZ" dirty="0"/>
              <a:t>Celosvětově chodili dnes třicetiletí muži do školy v průměru 10 let. </a:t>
            </a:r>
          </a:p>
          <a:p>
            <a:pPr marL="0" indent="0">
              <a:buNone/>
            </a:pPr>
            <a:r>
              <a:rPr lang="cs-CZ" dirty="0"/>
              <a:t>       Kolik let chodily do školy ženy stejného věku?</a:t>
            </a:r>
          </a:p>
          <a:p>
            <a:pPr marL="457200" indent="-457200">
              <a:buFont typeface="+mj-lt"/>
              <a:buAutoNum type="arabicPeriod" startAt="10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9 let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6 let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3 roky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14</a:t>
            </a:fld>
            <a:r>
              <a:rPr lang="cs-CZ" dirty="0"/>
              <a:t> / 100</a:t>
            </a:r>
          </a:p>
        </p:txBody>
      </p:sp>
    </p:spTree>
    <p:extLst>
      <p:ext uri="{BB962C8B-B14F-4D97-AF65-F5344CB8AC3E}">
        <p14:creationId xmlns:p14="http://schemas.microsoft.com/office/powerpoint/2010/main" val="219097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cs-CZ" dirty="0"/>
              <a:t>V roce 1996 byli na seznamu ohrožených druhů tygr, panda velká a nosorožec černý. Kolik z těchto tří druhů je dnes ohroženo ještě kritičtěji?</a:t>
            </a:r>
          </a:p>
          <a:p>
            <a:pPr marL="457200" indent="-457200">
              <a:buFont typeface="+mj-lt"/>
              <a:buAutoNum type="arabicPeriod" startAt="11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dva z nich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jeden z nich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žádný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15</a:t>
            </a:fld>
            <a:r>
              <a:rPr lang="cs-CZ" dirty="0"/>
              <a:t> / 100</a:t>
            </a:r>
          </a:p>
        </p:txBody>
      </p:sp>
    </p:spTree>
    <p:extLst>
      <p:ext uri="{BB962C8B-B14F-4D97-AF65-F5344CB8AC3E}">
        <p14:creationId xmlns:p14="http://schemas.microsoft.com/office/powerpoint/2010/main" val="2015614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2"/>
            </a:pPr>
            <a:r>
              <a:rPr lang="cs-CZ" dirty="0"/>
              <a:t>Kolik procent lidí na světě má přístup k elektrické energii?</a:t>
            </a:r>
          </a:p>
          <a:p>
            <a:pPr marL="457200" indent="-457200">
              <a:buFont typeface="+mj-lt"/>
              <a:buAutoNum type="arabicPeriod" startAt="12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20 %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50 %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80 %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16</a:t>
            </a:fld>
            <a:r>
              <a:rPr lang="cs-CZ" dirty="0"/>
              <a:t> / 100</a:t>
            </a:r>
          </a:p>
        </p:txBody>
      </p:sp>
    </p:spTree>
    <p:extLst>
      <p:ext uri="{BB962C8B-B14F-4D97-AF65-F5344CB8AC3E}">
        <p14:creationId xmlns:p14="http://schemas.microsoft.com/office/powerpoint/2010/main" val="930411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3"/>
            </a:pPr>
            <a:r>
              <a:rPr lang="cs-CZ" dirty="0"/>
              <a:t>Světoví klimatologové se domnívají, že během následujících sta let se průměrná teplota na zemi změní následovně:</a:t>
            </a:r>
          </a:p>
          <a:p>
            <a:pPr marL="457200" indent="-457200">
              <a:buFont typeface="+mj-lt"/>
              <a:buAutoNum type="arabicPeriod" startAt="13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zvýší se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zůstane stejná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sníží se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17</a:t>
            </a:fld>
            <a:r>
              <a:rPr lang="cs-CZ" dirty="0"/>
              <a:t> / 100</a:t>
            </a:r>
          </a:p>
        </p:txBody>
      </p:sp>
    </p:spTree>
    <p:extLst>
      <p:ext uri="{BB962C8B-B14F-4D97-AF65-F5344CB8AC3E}">
        <p14:creationId xmlns:p14="http://schemas.microsoft.com/office/powerpoint/2010/main" val="4086807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Zde jsou správné odpovědi: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1: C                                      7: C                                  13: A</a:t>
            </a:r>
          </a:p>
          <a:p>
            <a:pPr marL="0" indent="0">
              <a:buNone/>
            </a:pPr>
            <a:r>
              <a:rPr lang="cs-CZ" dirty="0"/>
              <a:t>2: B                                      8: A</a:t>
            </a:r>
          </a:p>
          <a:p>
            <a:pPr marL="0" indent="0">
              <a:buNone/>
            </a:pPr>
            <a:r>
              <a:rPr lang="cs-CZ" dirty="0"/>
              <a:t>3: C                                      9: C</a:t>
            </a:r>
          </a:p>
          <a:p>
            <a:pPr marL="0" indent="0">
              <a:buNone/>
            </a:pPr>
            <a:r>
              <a:rPr lang="cs-CZ" dirty="0"/>
              <a:t>4: C                                    10: A</a:t>
            </a:r>
          </a:p>
          <a:p>
            <a:pPr marL="0" indent="0">
              <a:buNone/>
            </a:pPr>
            <a:r>
              <a:rPr lang="cs-CZ" dirty="0"/>
              <a:t>5: C                                    11: C</a:t>
            </a:r>
          </a:p>
          <a:p>
            <a:pPr marL="0" indent="0">
              <a:buNone/>
            </a:pPr>
            <a:r>
              <a:rPr lang="cs-CZ" dirty="0"/>
              <a:t>6: B                                    12: C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18</a:t>
            </a:fld>
            <a:r>
              <a:rPr lang="cs-CZ" dirty="0"/>
              <a:t> / 100</a:t>
            </a:r>
          </a:p>
        </p:txBody>
      </p:sp>
    </p:spTree>
    <p:extLst>
      <p:ext uri="{BB962C8B-B14F-4D97-AF65-F5344CB8AC3E}">
        <p14:creationId xmlns:p14="http://schemas.microsoft.com/office/powerpoint/2010/main" val="520014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3400" y="1299990"/>
            <a:ext cx="11125200" cy="487697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Kolik dívek v zemích s nízkým příjmem dnes dokončí základní školu?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20 %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40 %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>
                <a:solidFill>
                  <a:srgbClr val="00A499"/>
                </a:solidFill>
              </a:rPr>
              <a:t>60 %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19</a:t>
            </a:fld>
            <a:r>
              <a:rPr lang="cs-CZ" dirty="0"/>
              <a:t> / 100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20596"/>
          <a:stretch/>
        </p:blipFill>
        <p:spPr>
          <a:xfrm>
            <a:off x="4630595" y="2248348"/>
            <a:ext cx="7028005" cy="3928615"/>
          </a:xfrm>
          <a:prstGeom prst="rect">
            <a:avLst/>
          </a:prstGeom>
          <a:ln>
            <a:solidFill>
              <a:srgbClr val="00A499"/>
            </a:solidFill>
          </a:ln>
        </p:spPr>
      </p:pic>
    </p:spTree>
    <p:extLst>
      <p:ext uri="{BB962C8B-B14F-4D97-AF65-F5344CB8AC3E}">
        <p14:creationId xmlns:p14="http://schemas.microsoft.com/office/powerpoint/2010/main" val="146024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67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cs-CZ" dirty="0"/>
              <a:t>Kde žije většina světové populace?</a:t>
            </a:r>
          </a:p>
          <a:p>
            <a:pPr marL="457200" indent="-457200">
              <a:buFont typeface="+mj-lt"/>
              <a:buAutoNum type="arabicPeriod" startAt="2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v zemích s nízkým příjmem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>
                <a:solidFill>
                  <a:srgbClr val="00A499"/>
                </a:solidFill>
              </a:rPr>
              <a:t>v zemích se středním příjmem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v zemích s vysokým příjmem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20</a:t>
            </a:fld>
            <a:r>
              <a:rPr lang="cs-CZ" dirty="0"/>
              <a:t> / 100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20995"/>
          <a:stretch/>
        </p:blipFill>
        <p:spPr>
          <a:xfrm>
            <a:off x="5490485" y="2850776"/>
            <a:ext cx="6456266" cy="3572249"/>
          </a:xfrm>
          <a:prstGeom prst="rect">
            <a:avLst/>
          </a:prstGeom>
          <a:ln>
            <a:solidFill>
              <a:srgbClr val="00A499"/>
            </a:solidFill>
          </a:ln>
        </p:spPr>
      </p:pic>
    </p:spTree>
    <p:extLst>
      <p:ext uri="{BB962C8B-B14F-4D97-AF65-F5344CB8AC3E}">
        <p14:creationId xmlns:p14="http://schemas.microsoft.com/office/powerpoint/2010/main" val="763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cs-CZ" dirty="0"/>
              <a:t>Jak se během posledních 20 let změnil podíl světové populace žijící v extrémní chudobě?</a:t>
            </a:r>
          </a:p>
          <a:p>
            <a:pPr marL="457200" indent="-457200">
              <a:buFont typeface="+mj-lt"/>
              <a:buAutoNum type="arabicPeriod" startAt="3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téměř se zdvojnásobil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zůstal víceméně stejný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>
                <a:solidFill>
                  <a:srgbClr val="00A499"/>
                </a:solidFill>
              </a:rPr>
              <a:t>snížil se téměř na polovinu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21</a:t>
            </a:fld>
            <a:r>
              <a:rPr lang="cs-CZ" dirty="0"/>
              <a:t> / 100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3514"/>
          <a:stretch/>
        </p:blipFill>
        <p:spPr>
          <a:xfrm>
            <a:off x="4999792" y="3162062"/>
            <a:ext cx="6946958" cy="3260963"/>
          </a:xfrm>
          <a:prstGeom prst="rect">
            <a:avLst/>
          </a:prstGeom>
          <a:ln>
            <a:solidFill>
              <a:srgbClr val="00A499"/>
            </a:solidFill>
          </a:ln>
        </p:spPr>
      </p:pic>
    </p:spTree>
    <p:extLst>
      <p:ext uri="{BB962C8B-B14F-4D97-AF65-F5344CB8AC3E}">
        <p14:creationId xmlns:p14="http://schemas.microsoft.com/office/powerpoint/2010/main" val="1052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cs-CZ" dirty="0"/>
              <a:t>Jaká je dnes celosvětově průměrná délka života?</a:t>
            </a:r>
          </a:p>
          <a:p>
            <a:pPr marL="457200" indent="-457200">
              <a:buFont typeface="+mj-lt"/>
              <a:buAutoNum type="arabicPeriod" startAt="4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50 let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60 let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>
                <a:solidFill>
                  <a:srgbClr val="00A499"/>
                </a:solidFill>
              </a:rPr>
              <a:t>70 let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22</a:t>
            </a:fld>
            <a:r>
              <a:rPr lang="cs-CZ" dirty="0"/>
              <a:t> / 100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722" y="1964737"/>
            <a:ext cx="7933974" cy="4382515"/>
          </a:xfrm>
          <a:prstGeom prst="rect">
            <a:avLst/>
          </a:prstGeom>
          <a:ln>
            <a:solidFill>
              <a:srgbClr val="00A499"/>
            </a:solidFill>
          </a:ln>
        </p:spPr>
      </p:pic>
    </p:spTree>
    <p:extLst>
      <p:ext uri="{BB962C8B-B14F-4D97-AF65-F5344CB8AC3E}">
        <p14:creationId xmlns:p14="http://schemas.microsoft.com/office/powerpoint/2010/main" val="6450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cs-CZ" dirty="0"/>
              <a:t>Na světě dnes žijí zhruba 2 miliardy dětí ve věku 0 – 15 let. </a:t>
            </a:r>
          </a:p>
          <a:p>
            <a:pPr marL="0" indent="0">
              <a:buNone/>
            </a:pPr>
            <a:r>
              <a:rPr lang="cs-CZ" dirty="0"/>
              <a:t>       Kolik dětí bude podle prognózy OSN na světě v roce 2100?</a:t>
            </a:r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4 miliardy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3 miliardy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>
                <a:solidFill>
                  <a:srgbClr val="00A499"/>
                </a:solidFill>
              </a:rPr>
              <a:t>2 miliardy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23</a:t>
            </a:fld>
            <a:r>
              <a:rPr lang="cs-CZ" dirty="0"/>
              <a:t> / 100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104" y="2409713"/>
            <a:ext cx="7960763" cy="3864841"/>
          </a:xfrm>
          <a:prstGeom prst="rect">
            <a:avLst/>
          </a:prstGeom>
          <a:ln>
            <a:solidFill>
              <a:srgbClr val="00A499"/>
            </a:solidFill>
          </a:ln>
        </p:spPr>
      </p:pic>
    </p:spTree>
    <p:extLst>
      <p:ext uri="{BB962C8B-B14F-4D97-AF65-F5344CB8AC3E}">
        <p14:creationId xmlns:p14="http://schemas.microsoft.com/office/powerpoint/2010/main" val="418303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cs-CZ" dirty="0"/>
              <a:t>Podle prognózy OSN vzroste do roku 2100 světová populace o další 4 miliardy lidí. Jaký je hlavní důvod?</a:t>
            </a:r>
          </a:p>
          <a:p>
            <a:pPr marL="457200" indent="-457200">
              <a:buFont typeface="+mj-lt"/>
              <a:buAutoNum type="arabicPeriod" startAt="6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bude více dětí (do věku 15 let)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>
                <a:solidFill>
                  <a:srgbClr val="00A499"/>
                </a:solidFill>
              </a:rPr>
              <a:t>bude více dospělých (věk 15 – 74 let)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bude více starých lidí (věk 75 a více)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24</a:t>
            </a:fld>
            <a:r>
              <a:rPr lang="cs-CZ" dirty="0"/>
              <a:t> / 100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102" y="3507436"/>
            <a:ext cx="5923644" cy="2839816"/>
          </a:xfrm>
          <a:prstGeom prst="rect">
            <a:avLst/>
          </a:prstGeom>
          <a:ln>
            <a:solidFill>
              <a:srgbClr val="00A499"/>
            </a:solidFill>
          </a:ln>
        </p:spPr>
      </p:pic>
    </p:spTree>
    <p:extLst>
      <p:ext uri="{BB962C8B-B14F-4D97-AF65-F5344CB8AC3E}">
        <p14:creationId xmlns:p14="http://schemas.microsoft.com/office/powerpoint/2010/main" val="14434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cs-CZ" dirty="0"/>
              <a:t>Jak se za posledních sto let změnil ve světě roční počet úmrtí způsobený přírodními katastrofami?</a:t>
            </a:r>
          </a:p>
          <a:p>
            <a:pPr marL="457200" indent="-457200">
              <a:buFont typeface="+mj-lt"/>
              <a:buAutoNum type="arabicPeriod" startAt="7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vzrostl více než dvojnásobně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zůstal zhruba na stejné úrovni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>
                <a:solidFill>
                  <a:srgbClr val="00A499"/>
                </a:solidFill>
              </a:rPr>
              <a:t>snížil se na méně než polovinu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25</a:t>
            </a:fld>
            <a:r>
              <a:rPr lang="cs-CZ" dirty="0"/>
              <a:t> / 100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374" y="3252157"/>
            <a:ext cx="6289321" cy="3230985"/>
          </a:xfrm>
          <a:prstGeom prst="rect">
            <a:avLst/>
          </a:prstGeom>
          <a:ln>
            <a:solidFill>
              <a:srgbClr val="00A499"/>
            </a:solidFill>
          </a:ln>
        </p:spPr>
      </p:pic>
    </p:spTree>
    <p:extLst>
      <p:ext uri="{BB962C8B-B14F-4D97-AF65-F5344CB8AC3E}">
        <p14:creationId xmlns:p14="http://schemas.microsoft.com/office/powerpoint/2010/main" val="230872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cs-CZ" dirty="0"/>
              <a:t>Na světě dnes žije zhruba 7 miliard lidí. Která z následujících mapek nejlépe vystihuje jejich rozmístění? (každý panáček představuje 1 miliardu lidí)</a:t>
            </a:r>
          </a:p>
          <a:p>
            <a:pPr marL="457200" indent="-457200">
              <a:buFont typeface="+mj-lt"/>
              <a:buAutoNum type="arabicPeriod" startAt="8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26</a:t>
            </a:fld>
            <a:r>
              <a:rPr lang="cs-CZ" dirty="0"/>
              <a:t> / 100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08" y="2470551"/>
            <a:ext cx="10172700" cy="264795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F90FD56-4BF3-234C-89B6-A9D6F52953A0}"/>
              </a:ext>
            </a:extLst>
          </p:cNvPr>
          <p:cNvSpPr/>
          <p:nvPr/>
        </p:nvSpPr>
        <p:spPr>
          <a:xfrm>
            <a:off x="1191108" y="2565905"/>
            <a:ext cx="3338064" cy="2637082"/>
          </a:xfrm>
          <a:prstGeom prst="rect">
            <a:avLst/>
          </a:prstGeom>
          <a:noFill/>
          <a:ln w="38100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030169" y="5553944"/>
            <a:ext cx="165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A499"/>
                </a:solidFill>
              </a:rPr>
              <a:t>PIN světa: 1114</a:t>
            </a:r>
          </a:p>
        </p:txBody>
      </p:sp>
    </p:spTree>
    <p:extLst>
      <p:ext uri="{BB962C8B-B14F-4D97-AF65-F5344CB8AC3E}">
        <p14:creationId xmlns:p14="http://schemas.microsoft.com/office/powerpoint/2010/main" val="1176093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cs-CZ" dirty="0"/>
              <a:t>Na světě dnes žije zhruba 7 miliard lidí. Která z následujících mapek nejlépe vystihuje jejich rozmístění? (každý panáček představuje 1 miliardu lidí)</a:t>
            </a:r>
          </a:p>
          <a:p>
            <a:pPr marL="457200" indent="-457200">
              <a:buFont typeface="+mj-lt"/>
              <a:buAutoNum type="arabicPeriod" startAt="8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27</a:t>
            </a:fld>
            <a:r>
              <a:rPr lang="cs-CZ" dirty="0"/>
              <a:t> / 100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18" y="2291379"/>
            <a:ext cx="7821160" cy="4131646"/>
          </a:xfrm>
          <a:prstGeom prst="rect">
            <a:avLst/>
          </a:prstGeom>
          <a:ln>
            <a:solidFill>
              <a:srgbClr val="00A499"/>
            </a:solidFill>
          </a:ln>
        </p:spPr>
      </p:pic>
    </p:spTree>
    <p:extLst>
      <p:ext uri="{BB962C8B-B14F-4D97-AF65-F5344CB8AC3E}">
        <p14:creationId xmlns:p14="http://schemas.microsoft.com/office/powerpoint/2010/main" val="2077670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cs-CZ" dirty="0"/>
              <a:t>Kolik procent ročních dětí je dnes celosvětově naočkováno proti nějaké nemoci?</a:t>
            </a:r>
          </a:p>
          <a:p>
            <a:pPr marL="457200" indent="-457200">
              <a:buFont typeface="+mj-lt"/>
              <a:buAutoNum type="arabicPeriod" startAt="9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20 %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50 %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>
                <a:solidFill>
                  <a:srgbClr val="00A499"/>
                </a:solidFill>
              </a:rPr>
              <a:t>80 %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28</a:t>
            </a:fld>
            <a:r>
              <a:rPr lang="cs-CZ" dirty="0"/>
              <a:t> / 100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D88CBC-5981-44F9-A367-5510E533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418" y="1873163"/>
            <a:ext cx="7062449" cy="4621299"/>
          </a:xfrm>
          <a:prstGeom prst="rect">
            <a:avLst/>
          </a:prstGeom>
          <a:ln w="28575">
            <a:solidFill>
              <a:srgbClr val="00A499"/>
            </a:solidFill>
          </a:ln>
        </p:spPr>
      </p:pic>
    </p:spTree>
    <p:extLst>
      <p:ext uri="{BB962C8B-B14F-4D97-AF65-F5344CB8AC3E}">
        <p14:creationId xmlns:p14="http://schemas.microsoft.com/office/powerpoint/2010/main" val="2332046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cs-CZ" dirty="0"/>
              <a:t>Celosvětově chodili dnes třicetiletí muži do školy v průměru 10 let. </a:t>
            </a:r>
          </a:p>
          <a:p>
            <a:pPr marL="0" indent="0">
              <a:buNone/>
            </a:pPr>
            <a:r>
              <a:rPr lang="cs-CZ" dirty="0"/>
              <a:t>       Kolik let chodily do školy ženy stejného věku?</a:t>
            </a:r>
          </a:p>
          <a:p>
            <a:pPr marL="457200" indent="-457200">
              <a:buFont typeface="+mj-lt"/>
              <a:buAutoNum type="arabicPeriod" startAt="10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>
                <a:solidFill>
                  <a:srgbClr val="00A499"/>
                </a:solidFill>
              </a:rPr>
              <a:t>9 let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6 let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3 roky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29</a:t>
            </a:fld>
            <a:r>
              <a:rPr lang="cs-CZ" dirty="0"/>
              <a:t> / 100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160" y="2323653"/>
            <a:ext cx="7985536" cy="4023600"/>
          </a:xfrm>
          <a:prstGeom prst="rect">
            <a:avLst/>
          </a:prstGeom>
          <a:ln>
            <a:solidFill>
              <a:srgbClr val="00A499"/>
            </a:solidFill>
          </a:ln>
        </p:spPr>
      </p:pic>
    </p:spTree>
    <p:extLst>
      <p:ext uri="{BB962C8B-B14F-4D97-AF65-F5344CB8AC3E}">
        <p14:creationId xmlns:p14="http://schemas.microsoft.com/office/powerpoint/2010/main" val="63660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Jak jsem objevila </a:t>
            </a:r>
            <a:r>
              <a:rPr lang="cs-CZ" sz="2000" dirty="0" err="1"/>
              <a:t>Faktomluvu</a:t>
            </a:r>
            <a:endParaRPr lang="cs-CZ" sz="2000" dirty="0"/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Hans </a:t>
            </a:r>
            <a:r>
              <a:rPr lang="cs-CZ" sz="2000" dirty="0" err="1"/>
              <a:t>Rosling</a:t>
            </a:r>
            <a:r>
              <a:rPr lang="cs-CZ" sz="2000" dirty="0"/>
              <a:t>, </a:t>
            </a:r>
            <a:r>
              <a:rPr lang="cs-CZ" sz="2000" dirty="0" err="1"/>
              <a:t>Faktomluva</a:t>
            </a:r>
            <a:r>
              <a:rPr lang="cs-CZ" sz="2000" dirty="0"/>
              <a:t>: Test obecných znalostí aneb Co víte o dnešním světě?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Několik zcela nesouvislých postřehů, které by mohly přispět (doufám) k lepšímu vnímání faktů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Svět je rozdělen na dvě části…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Věříte grafům? (I)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Věříte osamoceným údajům?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Máme rádi koláče?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Věříte grafům? (II)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Otázky s více možnými odpověďmi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Zaokrouhlování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Procento vs. procentní bod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Čtěte a bděte!</a:t>
            </a:r>
          </a:p>
          <a:p>
            <a:pPr marL="0" indent="0">
              <a:buClr>
                <a:srgbClr val="00A499"/>
              </a:buClr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</a:t>
            </a:fld>
            <a:r>
              <a:rPr lang="cs-CZ" dirty="0"/>
              <a:t> / 100</a:t>
            </a:r>
          </a:p>
        </p:txBody>
      </p:sp>
    </p:spTree>
    <p:extLst>
      <p:ext uri="{BB962C8B-B14F-4D97-AF65-F5344CB8AC3E}">
        <p14:creationId xmlns:p14="http://schemas.microsoft.com/office/powerpoint/2010/main" val="760476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cs-CZ" dirty="0"/>
              <a:t>V roce 1996 byli na seznamu ohrožených druhů tygr, panda velká a nosorožec černý. Kolik z těchto tří druhů je dnes ohroženo ještě kritičtěji?</a:t>
            </a:r>
          </a:p>
          <a:p>
            <a:pPr marL="457200" indent="-457200">
              <a:buFont typeface="+mj-lt"/>
              <a:buAutoNum type="arabicPeriod" startAt="11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dva z nich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jeden z nich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>
                <a:solidFill>
                  <a:srgbClr val="00A499"/>
                </a:solidFill>
              </a:rPr>
              <a:t>žádný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30</a:t>
            </a:fld>
            <a:r>
              <a:rPr lang="cs-CZ" dirty="0"/>
              <a:t> / 100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995" y="2277080"/>
            <a:ext cx="7976321" cy="4080551"/>
          </a:xfrm>
          <a:prstGeom prst="rect">
            <a:avLst/>
          </a:prstGeom>
          <a:ln>
            <a:solidFill>
              <a:srgbClr val="00A499"/>
            </a:solidFill>
          </a:ln>
        </p:spPr>
      </p:pic>
    </p:spTree>
    <p:extLst>
      <p:ext uri="{BB962C8B-B14F-4D97-AF65-F5344CB8AC3E}">
        <p14:creationId xmlns:p14="http://schemas.microsoft.com/office/powerpoint/2010/main" val="102356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2"/>
            </a:pPr>
            <a:r>
              <a:rPr lang="cs-CZ" dirty="0"/>
              <a:t>Kolik procent lidí na světě má přístup k elektrické energii?</a:t>
            </a:r>
          </a:p>
          <a:p>
            <a:pPr marL="457200" indent="-457200">
              <a:buFont typeface="+mj-lt"/>
              <a:buAutoNum type="arabicPeriod" startAt="12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20 %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50 %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>
                <a:solidFill>
                  <a:srgbClr val="00A499"/>
                </a:solidFill>
              </a:rPr>
              <a:t>80 %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31</a:t>
            </a:fld>
            <a:r>
              <a:rPr lang="cs-CZ" dirty="0"/>
              <a:t> / 100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1966338"/>
            <a:ext cx="6856292" cy="4391292"/>
          </a:xfrm>
          <a:prstGeom prst="rect">
            <a:avLst/>
          </a:prstGeom>
          <a:ln>
            <a:solidFill>
              <a:srgbClr val="00A499"/>
            </a:solidFill>
          </a:ln>
        </p:spPr>
      </p:pic>
    </p:spTree>
    <p:extLst>
      <p:ext uri="{BB962C8B-B14F-4D97-AF65-F5344CB8AC3E}">
        <p14:creationId xmlns:p14="http://schemas.microsoft.com/office/powerpoint/2010/main" val="304064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3"/>
            </a:pPr>
            <a:r>
              <a:rPr lang="cs-CZ" dirty="0"/>
              <a:t>Světoví klimatologové se domnívají, že během následujících sta let se průměrná teplota na zemi změní následovně:</a:t>
            </a:r>
          </a:p>
          <a:p>
            <a:pPr marL="457200" indent="-457200">
              <a:buFont typeface="+mj-lt"/>
              <a:buAutoNum type="arabicPeriod" startAt="13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>
                <a:solidFill>
                  <a:srgbClr val="00A499"/>
                </a:solidFill>
              </a:rPr>
              <a:t>zvýší se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zůstane stejná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sníží se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32</a:t>
            </a:fld>
            <a:r>
              <a:rPr lang="cs-CZ" dirty="0"/>
              <a:t> / 100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191" y="2506532"/>
            <a:ext cx="8369559" cy="3851099"/>
          </a:xfrm>
          <a:prstGeom prst="rect">
            <a:avLst/>
          </a:prstGeom>
          <a:ln>
            <a:solidFill>
              <a:srgbClr val="00A499"/>
            </a:solidFill>
          </a:ln>
        </p:spPr>
      </p:pic>
    </p:spTree>
    <p:extLst>
      <p:ext uri="{BB962C8B-B14F-4D97-AF65-F5344CB8AC3E}">
        <p14:creationId xmlns:p14="http://schemas.microsoft.com/office/powerpoint/2010/main" val="370034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 roce 2017 test absolvovalo cca 12 000 respondentů.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Nejúspěšnější byli respondenti s odpověďmi na otázku 13 (klimatické změny).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Prvních 12 otázek: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Průměrně 2 správné odpovědi.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Nikdo neměl plný počet bodů.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1 osoba (Švédsko) měla 11 bodů.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15 % respondentů mělo 0 bodů.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Tj. výsledky horší než by odpovídalo náhodnému tipování.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Respondenti se přikláněli k „pesimističtějšímu“ vidění světa.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33</a:t>
            </a:fld>
            <a:r>
              <a:rPr lang="cs-CZ" dirty="0"/>
              <a:t> / 100</a:t>
            </a:r>
          </a:p>
        </p:txBody>
      </p:sp>
    </p:spTree>
    <p:extLst>
      <p:ext uri="{BB962C8B-B14F-4D97-AF65-F5344CB8AC3E}">
        <p14:creationId xmlns:p14="http://schemas.microsoft.com/office/powerpoint/2010/main" val="4667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Jste lepší než šimpanzi?</a:t>
            </a:r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34</a:t>
            </a:fld>
            <a:r>
              <a:rPr lang="cs-CZ" dirty="0"/>
              <a:t> / 100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428" y="2085928"/>
            <a:ext cx="7813735" cy="398347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507481" y="6069401"/>
            <a:ext cx="2784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</a:t>
            </a:r>
            <a:r>
              <a:rPr lang="cs-CZ" i="1" dirty="0">
                <a:hlinkClick r:id="rId3"/>
              </a:rPr>
              <a:t>www.gapminder.org</a:t>
            </a:r>
            <a:r>
              <a:rPr lang="cs-CZ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2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si utváříme svůj světonázor?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35</a:t>
            </a:fld>
            <a:r>
              <a:rPr lang="cs-CZ" dirty="0"/>
              <a:t> / 100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348" y="2399624"/>
            <a:ext cx="3382722" cy="191177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647195" y="4890798"/>
            <a:ext cx="2877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Müllerova – </a:t>
            </a:r>
            <a:r>
              <a:rPr lang="cs-CZ" sz="2000" b="1" dirty="0" err="1"/>
              <a:t>Lyerova</a:t>
            </a:r>
            <a:r>
              <a:rPr lang="cs-CZ" sz="2000" b="1" dirty="0"/>
              <a:t> iluze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861346" y="1563901"/>
            <a:ext cx="2368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Která z úseček je delší?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872043" y="1608074"/>
            <a:ext cx="381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Kolik černých teček na obrázku vidíte?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221" y="2133046"/>
            <a:ext cx="3101888" cy="311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EFD0405-278C-4404-ACCF-047C0EC8E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3" y="1403170"/>
            <a:ext cx="8848093" cy="454320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Svět je rozdělen na dvě části…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36</a:t>
            </a:fld>
            <a:r>
              <a:rPr lang="cs-CZ" dirty="0"/>
              <a:t> / 100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07481" y="6069401"/>
            <a:ext cx="2784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</a:t>
            </a:r>
            <a:r>
              <a:rPr lang="cs-CZ" i="1" dirty="0">
                <a:hlinkClick r:id="rId3"/>
              </a:rPr>
              <a:t>www.gapminder.org</a:t>
            </a:r>
            <a:r>
              <a:rPr lang="cs-CZ" i="1" dirty="0"/>
              <a:t>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236" y="1513389"/>
            <a:ext cx="2246063" cy="167626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1628445" y="2358887"/>
            <a:ext cx="2109338" cy="840706"/>
          </a:xfrm>
          <a:prstGeom prst="rect">
            <a:avLst/>
          </a:prstGeom>
          <a:noFill/>
          <a:ln w="57150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718786" y="3189654"/>
            <a:ext cx="2699459" cy="1263076"/>
          </a:xfrm>
          <a:prstGeom prst="rect">
            <a:avLst/>
          </a:prstGeom>
          <a:noFill/>
          <a:ln w="57150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52CBCAF2-C9A8-415D-8220-EABB5276C9D4}"/>
              </a:ext>
            </a:extLst>
          </p:cNvPr>
          <p:cNvCxnSpPr/>
          <p:nvPr/>
        </p:nvCxnSpPr>
        <p:spPr>
          <a:xfrm flipH="1">
            <a:off x="2703443" y="1895061"/>
            <a:ext cx="887896" cy="834887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D37B2B4-46D1-4941-A2A0-06300F2B5303}"/>
              </a:ext>
            </a:extLst>
          </p:cNvPr>
          <p:cNvSpPr txBox="1"/>
          <p:nvPr/>
        </p:nvSpPr>
        <p:spPr>
          <a:xfrm>
            <a:off x="3737783" y="1513389"/>
            <a:ext cx="368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Česká republika, </a:t>
            </a:r>
            <a:r>
              <a:rPr lang="en-US" b="1" dirty="0"/>
              <a:t>[2,75; 66,7]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356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6" grpId="0" animBg="1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5A514879-4E74-4613-AACA-CE14ADA65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3" y="1386646"/>
            <a:ext cx="8764622" cy="454320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Svět je rozdělen na dvě části…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37</a:t>
            </a:fld>
            <a:r>
              <a:rPr lang="cs-CZ" dirty="0"/>
              <a:t> / 100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07481" y="6069401"/>
            <a:ext cx="2784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</a:t>
            </a:r>
            <a:r>
              <a:rPr lang="cs-CZ" i="1" dirty="0">
                <a:hlinkClick r:id="rId3"/>
              </a:rPr>
              <a:t>www.gapminder.org</a:t>
            </a:r>
            <a:r>
              <a:rPr lang="cs-CZ" i="1" dirty="0"/>
              <a:t>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236" y="1513389"/>
            <a:ext cx="2246063" cy="167626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1628445" y="2358887"/>
            <a:ext cx="2109338" cy="840706"/>
          </a:xfrm>
          <a:prstGeom prst="rect">
            <a:avLst/>
          </a:prstGeom>
          <a:noFill/>
          <a:ln w="57150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18FA559-CF95-4BFD-AEFE-3CA1265376D1}"/>
              </a:ext>
            </a:extLst>
          </p:cNvPr>
          <p:cNvSpPr/>
          <p:nvPr/>
        </p:nvSpPr>
        <p:spPr>
          <a:xfrm>
            <a:off x="4718786" y="3189654"/>
            <a:ext cx="2699459" cy="1263076"/>
          </a:xfrm>
          <a:prstGeom prst="rect">
            <a:avLst/>
          </a:prstGeom>
          <a:noFill/>
          <a:ln w="57150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316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03E9D49C-B709-458C-9957-09704C0C8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98" y="1398294"/>
            <a:ext cx="8749867" cy="454320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Svět je rozdělen na dvě části…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38</a:t>
            </a:fld>
            <a:r>
              <a:rPr lang="cs-CZ" dirty="0"/>
              <a:t> / 100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07481" y="6069401"/>
            <a:ext cx="2784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</a:t>
            </a:r>
            <a:r>
              <a:rPr lang="cs-CZ" i="1" dirty="0">
                <a:hlinkClick r:id="rId3"/>
              </a:rPr>
              <a:t>www.gapminder.org</a:t>
            </a:r>
            <a:r>
              <a:rPr lang="cs-CZ" i="1" dirty="0"/>
              <a:t>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236" y="1513389"/>
            <a:ext cx="2246063" cy="167626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1628445" y="2358887"/>
            <a:ext cx="2109338" cy="840706"/>
          </a:xfrm>
          <a:prstGeom prst="rect">
            <a:avLst/>
          </a:prstGeom>
          <a:noFill/>
          <a:ln w="57150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18FA559-CF95-4BFD-AEFE-3CA1265376D1}"/>
              </a:ext>
            </a:extLst>
          </p:cNvPr>
          <p:cNvSpPr/>
          <p:nvPr/>
        </p:nvSpPr>
        <p:spPr>
          <a:xfrm>
            <a:off x="4718786" y="3189654"/>
            <a:ext cx="2699459" cy="1263076"/>
          </a:xfrm>
          <a:prstGeom prst="rect">
            <a:avLst/>
          </a:prstGeom>
          <a:noFill/>
          <a:ln w="57150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46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03E9D49C-B709-458C-9957-09704C0C8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98" y="1398294"/>
            <a:ext cx="8749867" cy="454320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Svět je rozdělen na dvě části…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39</a:t>
            </a:fld>
            <a:r>
              <a:rPr lang="cs-CZ" dirty="0"/>
              <a:t> / 100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07481" y="6069401"/>
            <a:ext cx="2784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</a:t>
            </a:r>
            <a:r>
              <a:rPr lang="cs-CZ" i="1" dirty="0">
                <a:hlinkClick r:id="rId3"/>
              </a:rPr>
              <a:t>www.gapminder.org</a:t>
            </a:r>
            <a:r>
              <a:rPr lang="cs-CZ" i="1" dirty="0"/>
              <a:t>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236" y="1513389"/>
            <a:ext cx="2246063" cy="1676265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6A8872BF-13FF-4043-9A9C-2B6C791357E7}"/>
              </a:ext>
            </a:extLst>
          </p:cNvPr>
          <p:cNvCxnSpPr/>
          <p:nvPr/>
        </p:nvCxnSpPr>
        <p:spPr>
          <a:xfrm flipH="1">
            <a:off x="1632910" y="1418631"/>
            <a:ext cx="887896" cy="834887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E4F1219-2A1B-48E7-AA6F-C0FEE01E3435}"/>
              </a:ext>
            </a:extLst>
          </p:cNvPr>
          <p:cNvSpPr txBox="1"/>
          <p:nvPr/>
        </p:nvSpPr>
        <p:spPr>
          <a:xfrm>
            <a:off x="2667250" y="1233965"/>
            <a:ext cx="368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Česká republika, </a:t>
            </a:r>
            <a:r>
              <a:rPr lang="en-US" b="1" dirty="0"/>
              <a:t>[1,61; 79,7]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4844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jsem objevila </a:t>
            </a:r>
            <a:r>
              <a:rPr lang="cs-CZ" dirty="0" err="1"/>
              <a:t>Faktomluvu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</a:t>
            </a:fld>
            <a:r>
              <a:rPr lang="cs-CZ" dirty="0"/>
              <a:t> / 100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7" y="1813055"/>
            <a:ext cx="8254880" cy="36948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854797" y="5569311"/>
            <a:ext cx="353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2007? </a:t>
            </a:r>
            <a:r>
              <a:rPr lang="cs-CZ" dirty="0">
                <a:hlinkClick r:id="rId3"/>
              </a:rPr>
              <a:t>https://www.gapminder.org</a:t>
            </a:r>
            <a:r>
              <a:rPr lang="cs-CZ" dirty="0"/>
              <a:t>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200" y="1813055"/>
            <a:ext cx="2247900" cy="337185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0345597" y="556931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9502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B64B805B-486B-448C-B0B6-81B67660E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98" y="1398294"/>
            <a:ext cx="8841236" cy="454320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Svět je rozdělen na dvě části…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40</a:t>
            </a:fld>
            <a:r>
              <a:rPr lang="cs-CZ" dirty="0"/>
              <a:t> / 100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07481" y="6069401"/>
            <a:ext cx="2784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</a:t>
            </a:r>
            <a:r>
              <a:rPr lang="cs-CZ" i="1" dirty="0">
                <a:hlinkClick r:id="rId3"/>
              </a:rPr>
              <a:t>www.gapminder.org</a:t>
            </a:r>
            <a:r>
              <a:rPr lang="cs-CZ" i="1" dirty="0"/>
              <a:t>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236" y="1513389"/>
            <a:ext cx="2246063" cy="1676265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6A8872BF-13FF-4043-9A9C-2B6C791357E7}"/>
              </a:ext>
            </a:extLst>
          </p:cNvPr>
          <p:cNvCxnSpPr/>
          <p:nvPr/>
        </p:nvCxnSpPr>
        <p:spPr>
          <a:xfrm flipH="1">
            <a:off x="1632910" y="1418631"/>
            <a:ext cx="887896" cy="834887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E4F1219-2A1B-48E7-AA6F-C0FEE01E3435}"/>
              </a:ext>
            </a:extLst>
          </p:cNvPr>
          <p:cNvSpPr txBox="1"/>
          <p:nvPr/>
        </p:nvSpPr>
        <p:spPr>
          <a:xfrm>
            <a:off x="2667250" y="1233965"/>
            <a:ext cx="368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Česká republika </a:t>
            </a:r>
            <a:r>
              <a:rPr lang="en-US" b="1" dirty="0"/>
              <a:t>[1,61; 79,7]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349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17135E17-D32A-41BE-AE3E-962E4DEE2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5"/>
          <a:stretch/>
        </p:blipFill>
        <p:spPr>
          <a:xfrm>
            <a:off x="575993" y="1710757"/>
            <a:ext cx="8627557" cy="451080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Svět je rozdělen na dvě části…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41</a:t>
            </a:fld>
            <a:r>
              <a:rPr lang="cs-CZ" dirty="0"/>
              <a:t> / 100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07481" y="6069401"/>
            <a:ext cx="2784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</a:t>
            </a:r>
            <a:r>
              <a:rPr lang="cs-CZ" i="1" dirty="0">
                <a:hlinkClick r:id="rId3"/>
              </a:rPr>
              <a:t>www.gapminder.org</a:t>
            </a:r>
            <a:r>
              <a:rPr lang="cs-CZ" i="1" dirty="0"/>
              <a:t>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1388412" y="2548640"/>
            <a:ext cx="2109338" cy="3057030"/>
          </a:xfrm>
          <a:prstGeom prst="rect">
            <a:avLst/>
          </a:prstGeom>
          <a:noFill/>
          <a:ln w="57150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497750" y="2548640"/>
            <a:ext cx="3741525" cy="3057030"/>
          </a:xfrm>
          <a:prstGeom prst="rect">
            <a:avLst/>
          </a:prstGeom>
          <a:noFill/>
          <a:ln w="57150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F6C82D06-4708-41AE-A399-8E6865B85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550" y="1642785"/>
            <a:ext cx="2246063" cy="16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7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Svět je rozdělen na dvě části…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42</a:t>
            </a:fld>
            <a:r>
              <a:rPr lang="cs-CZ" dirty="0"/>
              <a:t> / 100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07481" y="6069401"/>
            <a:ext cx="2784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</a:t>
            </a:r>
            <a:r>
              <a:rPr lang="cs-CZ" i="1" dirty="0">
                <a:hlinkClick r:id="rId2"/>
              </a:rPr>
              <a:t>www.gapminder.org</a:t>
            </a:r>
            <a:r>
              <a:rPr lang="cs-CZ" i="1" dirty="0"/>
              <a:t> 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270" y="1558601"/>
            <a:ext cx="2246063" cy="16762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989C414-8DAC-4DEB-A96B-CFD344087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61" y="1666163"/>
            <a:ext cx="8568215" cy="45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081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Muži jsou v matematice lepší než ženy…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43</a:t>
            </a:fld>
            <a:r>
              <a:rPr lang="cs-CZ" dirty="0"/>
              <a:t> / 100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88" y="1346200"/>
            <a:ext cx="6535062" cy="4458322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025538" y="6053693"/>
            <a:ext cx="1003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</a:t>
            </a:r>
            <a:r>
              <a:rPr lang="cs-CZ" i="1" dirty="0">
                <a:hlinkClick r:id="rId3"/>
              </a:rPr>
              <a:t>https://spreadsheetjournalism.com/2017/10/27/girls-boys-and-ny-city-math-scores-no-mean-feat/</a:t>
            </a:r>
            <a:r>
              <a:rPr lang="cs-CZ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8473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Muži jsou v matematice lepší než ženy…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44</a:t>
            </a:fld>
            <a:r>
              <a:rPr lang="cs-CZ" dirty="0"/>
              <a:t> / 100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/>
          <a:srcRect r="50640"/>
          <a:stretch/>
        </p:blipFill>
        <p:spPr>
          <a:xfrm>
            <a:off x="448896" y="2133947"/>
            <a:ext cx="3553937" cy="313200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322263" y="6053693"/>
            <a:ext cx="317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Hans </a:t>
            </a:r>
            <a:r>
              <a:rPr lang="cs-CZ" i="1" dirty="0" err="1"/>
              <a:t>Rosling</a:t>
            </a:r>
            <a:r>
              <a:rPr lang="cs-CZ" i="1" dirty="0"/>
              <a:t>, </a:t>
            </a:r>
            <a:r>
              <a:rPr lang="cs-CZ" i="1" dirty="0" err="1"/>
              <a:t>Faktomluva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r="51197"/>
          <a:stretch/>
        </p:blipFill>
        <p:spPr>
          <a:xfrm>
            <a:off x="4345122" y="2133947"/>
            <a:ext cx="3578147" cy="310312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4"/>
          <a:srcRect r="51585"/>
          <a:stretch/>
        </p:blipFill>
        <p:spPr>
          <a:xfrm>
            <a:off x="7995155" y="2455341"/>
            <a:ext cx="3866483" cy="346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Mexičané jsou chudší než Američané…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45</a:t>
            </a:fld>
            <a:r>
              <a:rPr lang="cs-CZ" dirty="0"/>
              <a:t> / 100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/>
          <a:srcRect l="49486"/>
          <a:stretch/>
        </p:blipFill>
        <p:spPr>
          <a:xfrm>
            <a:off x="411888" y="2133947"/>
            <a:ext cx="3637008" cy="3132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/>
          <a:srcRect l="49062"/>
          <a:stretch/>
        </p:blipFill>
        <p:spPr>
          <a:xfrm>
            <a:off x="4351072" y="2133947"/>
            <a:ext cx="3743141" cy="311018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4"/>
          <a:srcRect l="52302"/>
          <a:stretch/>
        </p:blipFill>
        <p:spPr>
          <a:xfrm>
            <a:off x="8229415" y="2520687"/>
            <a:ext cx="3655426" cy="3325574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22263" y="6053693"/>
            <a:ext cx="317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Hans </a:t>
            </a:r>
            <a:r>
              <a:rPr lang="cs-CZ" i="1" dirty="0" err="1"/>
              <a:t>Rosling</a:t>
            </a:r>
            <a:r>
              <a:rPr lang="cs-CZ" i="1" dirty="0"/>
              <a:t>, </a:t>
            </a:r>
            <a:r>
              <a:rPr lang="cs-CZ" i="1" dirty="0" err="1"/>
              <a:t>Faktomluva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57458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0" indent="0" algn="ctr">
              <a:buNone/>
            </a:pPr>
            <a:r>
              <a:rPr lang="cs-CZ" sz="2000" dirty="0">
                <a:solidFill>
                  <a:srgbClr val="00A499"/>
                </a:solidFill>
              </a:rPr>
              <a:t>Pozor na rozsah os!</a:t>
            </a:r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Věříte grafům?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46</a:t>
            </a:fld>
            <a:r>
              <a:rPr lang="cs-CZ" dirty="0"/>
              <a:t> / 100</a:t>
            </a:r>
          </a:p>
        </p:txBody>
      </p:sp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64270"/>
              </p:ext>
            </p:extLst>
          </p:nvPr>
        </p:nvGraphicFramePr>
        <p:xfrm>
          <a:off x="4187621" y="1789051"/>
          <a:ext cx="3600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f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143679"/>
              </p:ext>
            </p:extLst>
          </p:nvPr>
        </p:nvGraphicFramePr>
        <p:xfrm>
          <a:off x="257375" y="1789051"/>
          <a:ext cx="3600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f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492360"/>
              </p:ext>
            </p:extLst>
          </p:nvPr>
        </p:nvGraphicFramePr>
        <p:xfrm>
          <a:off x="8163696" y="1865940"/>
          <a:ext cx="3600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480AF5AF-03D1-4EB1-9313-7AF42D976581}"/>
              </a:ext>
            </a:extLst>
          </p:cNvPr>
          <p:cNvSpPr txBox="1"/>
          <p:nvPr/>
        </p:nvSpPr>
        <p:spPr>
          <a:xfrm>
            <a:off x="3710768" y="6115248"/>
            <a:ext cx="4791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Zdroj dat: </a:t>
            </a:r>
            <a:r>
              <a:rPr lang="cs-CZ" sz="1400" i="1" dirty="0">
                <a:hlinkClick r:id="rId5"/>
              </a:rPr>
              <a:t>https://www.czso.cz/csu/czso/prace_a_mzdy_prace</a:t>
            </a:r>
            <a:r>
              <a:rPr lang="cs-CZ" sz="1400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373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7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Věříte grafům?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47</a:t>
            </a:fld>
            <a:r>
              <a:rPr lang="cs-CZ" dirty="0"/>
              <a:t> / 100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7" y="1879882"/>
            <a:ext cx="5400000" cy="4067685"/>
          </a:xfrm>
          <a:prstGeom prst="rect">
            <a:avLst/>
          </a:prstGeom>
        </p:spPr>
      </p:pic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493924"/>
              </p:ext>
            </p:extLst>
          </p:nvPr>
        </p:nvGraphicFramePr>
        <p:xfrm>
          <a:off x="6176865" y="1879882"/>
          <a:ext cx="5541002" cy="3464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6594439" y="5436332"/>
            <a:ext cx="1963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15922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Věříte grafům?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48</a:t>
            </a:fld>
            <a:r>
              <a:rPr lang="cs-CZ" dirty="0"/>
              <a:t> / 100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0757"/>
            <a:ext cx="6082677" cy="442279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95726" y="5767569"/>
            <a:ext cx="5115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Zdroj: Týdeník Dotyk, týdeník, 34. číslo, 21. 8. 2015, ISSN: 1805-9465</a:t>
            </a:r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526406"/>
              </p:ext>
            </p:extLst>
          </p:nvPr>
        </p:nvGraphicFramePr>
        <p:xfrm>
          <a:off x="6384149" y="1346200"/>
          <a:ext cx="5562601" cy="285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6602728" y="4402781"/>
            <a:ext cx="5115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95746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Věříte grafům?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49</a:t>
            </a:fld>
            <a:r>
              <a:rPr lang="cs-CZ" dirty="0"/>
              <a:t> / 100</a:t>
            </a:r>
          </a:p>
        </p:txBody>
      </p:sp>
      <p:graphicFrame>
        <p:nvGraphicFramePr>
          <p:cNvPr id="17" name="Graf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135201"/>
              </p:ext>
            </p:extLst>
          </p:nvPr>
        </p:nvGraphicFramePr>
        <p:xfrm>
          <a:off x="322263" y="2172110"/>
          <a:ext cx="5562601" cy="285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af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025369"/>
              </p:ext>
            </p:extLst>
          </p:nvPr>
        </p:nvGraphicFramePr>
        <p:xfrm>
          <a:off x="6155267" y="2172109"/>
          <a:ext cx="5562601" cy="285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ovéPole 18"/>
          <p:cNvSpPr txBox="1"/>
          <p:nvPr/>
        </p:nvSpPr>
        <p:spPr>
          <a:xfrm>
            <a:off x="3548726" y="5382579"/>
            <a:ext cx="5115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418898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3400" y="1299990"/>
            <a:ext cx="11125200" cy="487697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Kolik dívek v zemích s nízkým příjmem dnes dokončí základní školu?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20 %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40 %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60 %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</a:t>
            </a:fld>
            <a:r>
              <a:rPr lang="cs-CZ" dirty="0"/>
              <a:t> / 100</a:t>
            </a:r>
          </a:p>
        </p:txBody>
      </p:sp>
    </p:spTree>
    <p:extLst>
      <p:ext uri="{BB962C8B-B14F-4D97-AF65-F5344CB8AC3E}">
        <p14:creationId xmlns:p14="http://schemas.microsoft.com/office/powerpoint/2010/main" val="7309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Věříte grafům?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50</a:t>
            </a:fld>
            <a:r>
              <a:rPr lang="cs-CZ" dirty="0"/>
              <a:t> / 100</a:t>
            </a:r>
          </a:p>
        </p:txBody>
      </p:sp>
      <p:graphicFrame>
        <p:nvGraphicFramePr>
          <p:cNvPr id="17" name="Graf 16"/>
          <p:cNvGraphicFramePr>
            <a:graphicFrameLocks/>
          </p:cNvGraphicFramePr>
          <p:nvPr/>
        </p:nvGraphicFramePr>
        <p:xfrm>
          <a:off x="322263" y="2172110"/>
          <a:ext cx="5562601" cy="285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af 17"/>
          <p:cNvGraphicFramePr>
            <a:graphicFrameLocks/>
          </p:cNvGraphicFramePr>
          <p:nvPr/>
        </p:nvGraphicFramePr>
        <p:xfrm>
          <a:off x="6155267" y="2172109"/>
          <a:ext cx="5562601" cy="285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ovéPole 18"/>
          <p:cNvSpPr txBox="1"/>
          <p:nvPr/>
        </p:nvSpPr>
        <p:spPr>
          <a:xfrm>
            <a:off x="3548726" y="5382579"/>
            <a:ext cx="51151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Zdroj: Vlastní zpracování</a:t>
            </a:r>
          </a:p>
          <a:p>
            <a:pPr algn="ctr"/>
            <a:endParaRPr lang="cs-CZ" sz="1400" i="1" dirty="0"/>
          </a:p>
          <a:p>
            <a:pPr algn="ctr"/>
            <a:endParaRPr lang="cs-CZ" sz="1400" i="1" dirty="0"/>
          </a:p>
          <a:p>
            <a:pPr algn="ctr"/>
            <a:r>
              <a:rPr lang="cs-CZ" sz="2000" dirty="0">
                <a:solidFill>
                  <a:srgbClr val="00A499"/>
                </a:solidFill>
              </a:rPr>
              <a:t>Pozor na logaritmické měřítko!</a:t>
            </a:r>
          </a:p>
        </p:txBody>
      </p:sp>
    </p:spTree>
    <p:extLst>
      <p:ext uri="{BB962C8B-B14F-4D97-AF65-F5344CB8AC3E}">
        <p14:creationId xmlns:p14="http://schemas.microsoft.com/office/powerpoint/2010/main" val="188714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Věříte grafům?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51</a:t>
            </a:fld>
            <a:r>
              <a:rPr lang="cs-CZ" dirty="0"/>
              <a:t> / 100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578175" y="6193364"/>
            <a:ext cx="9428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Zdroj: </a:t>
            </a:r>
            <a:r>
              <a:rPr lang="cs-CZ" sz="1400" i="1" dirty="0">
                <a:hlinkClick r:id="rId2"/>
              </a:rPr>
              <a:t>https://public.tableau.com/views/FilmGenrePopularity-1910-2018/GenreRelativePopularity?:showVizHome=no</a:t>
            </a:r>
            <a:r>
              <a:rPr lang="cs-CZ" sz="1400" i="1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2BFD2F-7E46-4AE9-99AF-DD3A974B1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42" y="1175544"/>
            <a:ext cx="6256316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93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Věříte grafům?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52</a:t>
            </a:fld>
            <a:r>
              <a:rPr lang="cs-CZ" dirty="0"/>
              <a:t> / 100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267338" y="5753195"/>
            <a:ext cx="816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Zdroj: </a:t>
            </a:r>
            <a:r>
              <a:rPr lang="cs-CZ" sz="1400" i="1" dirty="0">
                <a:hlinkClick r:id="rId2"/>
              </a:rPr>
              <a:t>https://www.facebook.com/movieloversconnect/photos/a.734199103597080/1960465510970427/</a:t>
            </a:r>
            <a:endParaRPr lang="cs-CZ" sz="1400" i="1" dirty="0"/>
          </a:p>
          <a:p>
            <a:pPr algn="ctr"/>
            <a:r>
              <a:rPr lang="cs-CZ" sz="1400" i="1" dirty="0"/>
              <a:t>(upraveno, kvalita úpravy je strašná </a:t>
            </a:r>
            <a:r>
              <a:rPr lang="cs-CZ" sz="1400" i="1" dirty="0">
                <a:sym typeface="Wingdings" panose="05000000000000000000" pitchFamily="2" charset="2"/>
              </a:rPr>
              <a:t></a:t>
            </a:r>
            <a:r>
              <a:rPr lang="cs-CZ" sz="1400" i="1" dirty="0"/>
              <a:t> )  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AB3CF5AC-D082-4CC0-ABD2-7B16D8A7C248}"/>
              </a:ext>
            </a:extLst>
          </p:cNvPr>
          <p:cNvGrpSpPr/>
          <p:nvPr/>
        </p:nvGrpSpPr>
        <p:grpSpPr>
          <a:xfrm>
            <a:off x="206575" y="2424625"/>
            <a:ext cx="11860988" cy="926269"/>
            <a:chOff x="309770" y="2174900"/>
            <a:chExt cx="11860988" cy="926269"/>
          </a:xfrm>
        </p:grpSpPr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706BC188-CC71-45FE-B3C4-3B69261BA5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4155" b="31494"/>
            <a:stretch/>
          </p:blipFill>
          <p:spPr>
            <a:xfrm>
              <a:off x="309770" y="2176676"/>
              <a:ext cx="3960000" cy="909024"/>
            </a:xfrm>
            <a:prstGeom prst="rect">
              <a:avLst/>
            </a:prstGeom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D137EA70-D95E-4057-9DB8-5397051AD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81932" b="3377"/>
            <a:stretch/>
          </p:blipFill>
          <p:spPr>
            <a:xfrm>
              <a:off x="8294772" y="2174900"/>
              <a:ext cx="3875986" cy="910800"/>
            </a:xfrm>
            <a:prstGeom prst="rect">
              <a:avLst/>
            </a:prstGeom>
          </p:spPr>
        </p:pic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8FB7BF24-E52D-445D-A02C-7CE6C9D60D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2547" b="73306"/>
            <a:stretch/>
          </p:blipFill>
          <p:spPr>
            <a:xfrm>
              <a:off x="4269770" y="2190369"/>
              <a:ext cx="4025002" cy="910800"/>
            </a:xfrm>
            <a:prstGeom prst="rect">
              <a:avLst/>
            </a:prstGeom>
          </p:spPr>
        </p:pic>
      </p:grp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6BFC0596-F58D-4788-823F-24E98149EF26}"/>
              </a:ext>
            </a:extLst>
          </p:cNvPr>
          <p:cNvGrpSpPr/>
          <p:nvPr/>
        </p:nvGrpSpPr>
        <p:grpSpPr>
          <a:xfrm>
            <a:off x="175802" y="3951604"/>
            <a:ext cx="11860988" cy="924492"/>
            <a:chOff x="360570" y="3514589"/>
            <a:chExt cx="11860988" cy="924492"/>
          </a:xfrm>
        </p:grpSpPr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0DDF84AD-F6E9-46B9-87FB-464FD7A80BDE}"/>
                </a:ext>
              </a:extLst>
            </p:cNvPr>
            <p:cNvSpPr/>
            <p:nvPr/>
          </p:nvSpPr>
          <p:spPr>
            <a:xfrm>
              <a:off x="4269770" y="3514589"/>
              <a:ext cx="7951788" cy="909023"/>
            </a:xfrm>
            <a:prstGeom prst="rect">
              <a:avLst/>
            </a:prstGeom>
            <a:solidFill>
              <a:srgbClr val="F5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EF3B6400-2E8E-4837-B30C-DED86D8348A4}"/>
                </a:ext>
              </a:extLst>
            </p:cNvPr>
            <p:cNvGrpSpPr/>
            <p:nvPr/>
          </p:nvGrpSpPr>
          <p:grpSpPr>
            <a:xfrm>
              <a:off x="360570" y="3514589"/>
              <a:ext cx="11860988" cy="924492"/>
              <a:chOff x="309770" y="2176676"/>
              <a:chExt cx="11860988" cy="924492"/>
            </a:xfrm>
          </p:grpSpPr>
          <p:pic>
            <p:nvPicPr>
              <p:cNvPr id="25" name="Obrázek 24">
                <a:extLst>
                  <a:ext uri="{FF2B5EF4-FFF2-40B4-BE49-F238E27FC236}">
                    <a16:creationId xmlns:a16="http://schemas.microsoft.com/office/drawing/2014/main" id="{62A9620C-1B55-415E-9681-032DCD767E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54155" b="31494"/>
              <a:stretch/>
            </p:blipFill>
            <p:spPr>
              <a:xfrm>
                <a:off x="309770" y="2176676"/>
                <a:ext cx="3960000" cy="909024"/>
              </a:xfrm>
              <a:prstGeom prst="rect">
                <a:avLst/>
              </a:prstGeom>
            </p:spPr>
          </p:pic>
          <p:pic>
            <p:nvPicPr>
              <p:cNvPr id="26" name="Obrázek 25">
                <a:extLst>
                  <a:ext uri="{FF2B5EF4-FFF2-40B4-BE49-F238E27FC236}">
                    <a16:creationId xmlns:a16="http://schemas.microsoft.com/office/drawing/2014/main" id="{FFDF7461-6D12-4197-98B0-93C5AA99CB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81932" b="3377"/>
              <a:stretch/>
            </p:blipFill>
            <p:spPr>
              <a:xfrm>
                <a:off x="8294772" y="2916586"/>
                <a:ext cx="3875986" cy="169113"/>
              </a:xfrm>
              <a:prstGeom prst="rect">
                <a:avLst/>
              </a:prstGeom>
            </p:spPr>
          </p:pic>
          <p:pic>
            <p:nvPicPr>
              <p:cNvPr id="27" name="Obrázek 26">
                <a:extLst>
                  <a:ext uri="{FF2B5EF4-FFF2-40B4-BE49-F238E27FC236}">
                    <a16:creationId xmlns:a16="http://schemas.microsoft.com/office/drawing/2014/main" id="{5DAAF4C6-D6AA-4064-977C-A1DC407756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12547" b="73306"/>
              <a:stretch/>
            </p:blipFill>
            <p:spPr>
              <a:xfrm>
                <a:off x="4269770" y="2776303"/>
                <a:ext cx="4025002" cy="32486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3585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Obrázkové grafy / piktogramy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53</a:t>
            </a:fld>
            <a:r>
              <a:rPr lang="cs-CZ" dirty="0"/>
              <a:t> / 100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1F7480-D507-468E-9C2E-D8779DE4C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363" y="1179264"/>
            <a:ext cx="3802743" cy="5315198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90C1A2C2-054B-4368-8D62-DAE1B6BF71F8}"/>
              </a:ext>
            </a:extLst>
          </p:cNvPr>
          <p:cNvGrpSpPr/>
          <p:nvPr/>
        </p:nvGrpSpPr>
        <p:grpSpPr>
          <a:xfrm>
            <a:off x="3819054" y="2510971"/>
            <a:ext cx="1454586" cy="3167765"/>
            <a:chOff x="2222482" y="2525485"/>
            <a:chExt cx="1454586" cy="3167765"/>
          </a:xfrm>
        </p:grpSpPr>
        <p:pic>
          <p:nvPicPr>
            <p:cNvPr id="10" name="Picture 2" descr="Symbol Of Woman Icon, Transparent Symbol Of Woman.PNG Images &amp; Vector -  FreeIconsPNG">
              <a:extLst>
                <a:ext uri="{FF2B5EF4-FFF2-40B4-BE49-F238E27FC236}">
                  <a16:creationId xmlns:a16="http://schemas.microsoft.com/office/drawing/2014/main" id="{8615756D-370A-402C-ADFF-D0B44995E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482" y="2525485"/>
              <a:ext cx="1454586" cy="3167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46F1C6FC-1E2D-4B0B-AC7D-59E407C53933}"/>
                </a:ext>
              </a:extLst>
            </p:cNvPr>
            <p:cNvSpPr txBox="1"/>
            <p:nvPr/>
          </p:nvSpPr>
          <p:spPr>
            <a:xfrm>
              <a:off x="2704093" y="3429000"/>
              <a:ext cx="491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chemeClr val="bg1"/>
                  </a:solidFill>
                </a:rPr>
                <a:t>JÁ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04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Věříte grafům?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54</a:t>
            </a:fld>
            <a:r>
              <a:rPr lang="cs-CZ" dirty="0"/>
              <a:t> / 100</a:t>
            </a:r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40886"/>
              </p:ext>
            </p:extLst>
          </p:nvPr>
        </p:nvGraphicFramePr>
        <p:xfrm>
          <a:off x="1994032" y="1387418"/>
          <a:ext cx="3287806" cy="2055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268996"/>
              </p:ext>
            </p:extLst>
          </p:nvPr>
        </p:nvGraphicFramePr>
        <p:xfrm>
          <a:off x="6155267" y="1400365"/>
          <a:ext cx="4590377" cy="2055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259164"/>
              </p:ext>
            </p:extLst>
          </p:nvPr>
        </p:nvGraphicFramePr>
        <p:xfrm>
          <a:off x="1670885" y="3566210"/>
          <a:ext cx="4229996" cy="2786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353242"/>
              </p:ext>
            </p:extLst>
          </p:nvPr>
        </p:nvGraphicFramePr>
        <p:xfrm>
          <a:off x="6344257" y="3636794"/>
          <a:ext cx="4230893" cy="2786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8521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  <p:bldGraphic spid="15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Věříte grafům?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55</a:t>
            </a:fld>
            <a:r>
              <a:rPr lang="cs-CZ" dirty="0"/>
              <a:t> / 100</a:t>
            </a: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149831"/>
              </p:ext>
            </p:extLst>
          </p:nvPr>
        </p:nvGraphicFramePr>
        <p:xfrm>
          <a:off x="1339942" y="1196360"/>
          <a:ext cx="3455446" cy="509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f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816032"/>
              </p:ext>
            </p:extLst>
          </p:nvPr>
        </p:nvGraphicFramePr>
        <p:xfrm>
          <a:off x="5178505" y="1209830"/>
          <a:ext cx="5767891" cy="274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f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515126"/>
              </p:ext>
            </p:extLst>
          </p:nvPr>
        </p:nvGraphicFramePr>
        <p:xfrm>
          <a:off x="5279750" y="3955719"/>
          <a:ext cx="5767891" cy="233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76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7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Věříte grafům?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56</a:t>
            </a:fld>
            <a:r>
              <a:rPr lang="cs-CZ" dirty="0"/>
              <a:t> / 100</a:t>
            </a: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657855"/>
              </p:ext>
            </p:extLst>
          </p:nvPr>
        </p:nvGraphicFramePr>
        <p:xfrm>
          <a:off x="6435973" y="1255353"/>
          <a:ext cx="3455446" cy="231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806250"/>
              </p:ext>
            </p:extLst>
          </p:nvPr>
        </p:nvGraphicFramePr>
        <p:xfrm>
          <a:off x="2082522" y="1255354"/>
          <a:ext cx="3287806" cy="231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773074"/>
              </p:ext>
            </p:extLst>
          </p:nvPr>
        </p:nvGraphicFramePr>
        <p:xfrm>
          <a:off x="2212259" y="3930444"/>
          <a:ext cx="7679160" cy="233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délník 12"/>
          <p:cNvSpPr/>
          <p:nvPr/>
        </p:nvSpPr>
        <p:spPr>
          <a:xfrm>
            <a:off x="5370328" y="4622313"/>
            <a:ext cx="619433" cy="3342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9180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Věříte grafům?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57</a:t>
            </a:fld>
            <a:r>
              <a:rPr lang="cs-CZ" dirty="0"/>
              <a:t> / 100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46" y="1402101"/>
            <a:ext cx="5388751" cy="338486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72046" y="5033027"/>
            <a:ext cx="5388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Zdroj: </a:t>
            </a:r>
            <a:r>
              <a:rPr lang="cs-CZ" sz="1400" i="1" dirty="0">
                <a:hlinkClick r:id="rId3"/>
              </a:rPr>
              <a:t>https://www.climatecentral.org/gallery/graphics/its-official-2012-is-hottest-us-year-on-record</a:t>
            </a:r>
            <a:r>
              <a:rPr lang="cs-CZ" sz="1400" i="1" dirty="0"/>
              <a:t> (publikováno 9. 1. 2013)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296" y="1346200"/>
            <a:ext cx="56864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6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Věříte grafům?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58</a:t>
            </a:fld>
            <a:r>
              <a:rPr lang="cs-CZ" dirty="0"/>
              <a:t> / 100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251955" y="5657597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Zdroj: </a:t>
            </a:r>
            <a:r>
              <a:rPr lang="cs-CZ" sz="1400" i="1" dirty="0">
                <a:hlinkClick r:id="rId2"/>
              </a:rPr>
              <a:t>https://www.statista.com/statistics/253577/number-of-monthly-active-instagram-users/</a:t>
            </a:r>
            <a:r>
              <a:rPr lang="cs-CZ" sz="1400" i="1" dirty="0"/>
              <a:t> 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55" y="1565498"/>
            <a:ext cx="5400000" cy="387280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7" y="1565498"/>
            <a:ext cx="5334000" cy="40005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98987" y="5712052"/>
            <a:ext cx="54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Zdroj: Týdeník Dotyk / </a:t>
            </a:r>
            <a:r>
              <a:rPr lang="cs-CZ" sz="1400" i="1" dirty="0" err="1"/>
              <a:t>Facebook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74714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Věříte grafům?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59</a:t>
            </a:fld>
            <a:r>
              <a:rPr lang="cs-CZ" dirty="0"/>
              <a:t> / 100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89123" y="587236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Zdroj: </a:t>
            </a:r>
            <a:r>
              <a:rPr lang="cs-CZ" sz="1400" i="1" dirty="0">
                <a:hlinkClick r:id="rId2"/>
              </a:rPr>
              <a:t>https://www.statista.com/statistics/253577/number-of-monthly-active-instagram-users/</a:t>
            </a:r>
            <a:r>
              <a:rPr lang="cs-CZ" sz="1400" i="1" dirty="0"/>
              <a:t> 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23" y="1799316"/>
            <a:ext cx="5400000" cy="3872801"/>
          </a:xfrm>
          <a:prstGeom prst="rect">
            <a:avLst/>
          </a:prstGeom>
        </p:spPr>
      </p:pic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767283"/>
              </p:ext>
            </p:extLst>
          </p:nvPr>
        </p:nvGraphicFramePr>
        <p:xfrm>
          <a:off x="5589123" y="1799316"/>
          <a:ext cx="6210300" cy="407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6456784" y="5915540"/>
            <a:ext cx="1974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320278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cs-CZ" dirty="0"/>
              <a:t>Kde žije většina světové populace?</a:t>
            </a:r>
          </a:p>
          <a:p>
            <a:pPr marL="457200" indent="-457200">
              <a:buFont typeface="+mj-lt"/>
              <a:buAutoNum type="arabicPeriod" startAt="2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v zemích s nízkým příjmem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v zemích se středním příjmem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v zemích s vysokým příjmem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</a:t>
            </a:fld>
            <a:r>
              <a:rPr lang="cs-CZ" dirty="0"/>
              <a:t> / 100</a:t>
            </a:r>
          </a:p>
        </p:txBody>
      </p:sp>
    </p:spTree>
    <p:extLst>
      <p:ext uri="{BB962C8B-B14F-4D97-AF65-F5344CB8AC3E}">
        <p14:creationId xmlns:p14="http://schemas.microsoft.com/office/powerpoint/2010/main" val="24728890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/>
              <a:t>V roce 2017 zemřelo 4,1 miliónů miminek!!! </a:t>
            </a: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/>
              <a:t>V roce 2016 zemřelo 4,2 miliónů miminek!!! </a:t>
            </a: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/>
              <a:t>V roce 2015 zemřelo 4,4 miliónů miminek!!! </a:t>
            </a: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/>
              <a:t>V roce 2014 zemřelo 4,5 miliónů miminek!!! </a:t>
            </a:r>
          </a:p>
          <a:p>
            <a:pPr marL="0" indent="0">
              <a:buClr>
                <a:srgbClr val="00A499"/>
              </a:buClr>
              <a:buSzPct val="130000"/>
              <a:buNone/>
            </a:pPr>
            <a:r>
              <a:rPr lang="cs-CZ" dirty="0"/>
              <a:t>…</a:t>
            </a: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/>
              <a:t>V roce 1990 zemřelo 8,8 miliónů miminek!!!</a:t>
            </a: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/>
              <a:t>V roce 1950 zemřelo 14,4 miliónů miminek!!!</a:t>
            </a: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Clr>
                <a:srgbClr val="00A499"/>
              </a:buClr>
              <a:buSzPct val="130000"/>
              <a:buNone/>
            </a:pPr>
            <a:r>
              <a:rPr lang="cs-CZ" b="1" dirty="0"/>
              <a:t>POROVNÁVEJTE!!!</a:t>
            </a: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Clr>
                <a:srgbClr val="00A499"/>
              </a:buClr>
              <a:buSzPct val="130000"/>
              <a:buNone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Věříte osamoceným údajům?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60</a:t>
            </a:fld>
            <a:r>
              <a:rPr lang="cs-CZ" dirty="0"/>
              <a:t> / 100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1346200"/>
            <a:ext cx="3810000" cy="2540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962181" y="4046400"/>
            <a:ext cx="3886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</a:t>
            </a:r>
            <a:r>
              <a:rPr lang="cs-CZ" sz="1400" i="1" dirty="0">
                <a:hlinkClick r:id="rId3"/>
              </a:rPr>
              <a:t>https://www.tyden.cz/rubriky/zahranici/afrika/je-treba-omezit-humanitu-africane-se-strasne-rychle-mnozi_315274.html</a:t>
            </a:r>
            <a:r>
              <a:rPr lang="cs-CZ" sz="1400" i="1" dirty="0"/>
              <a:t>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92667" y="5992297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Zdroj: OECD</a:t>
            </a:r>
          </a:p>
        </p:txBody>
      </p:sp>
    </p:spTree>
    <p:extLst>
      <p:ext uri="{BB962C8B-B14F-4D97-AF65-F5344CB8AC3E}">
        <p14:creationId xmlns:p14="http://schemas.microsoft.com/office/powerpoint/2010/main" val="8013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Clr>
                <a:srgbClr val="00A499"/>
              </a:buClr>
              <a:buSzPct val="130000"/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SzPct val="130000"/>
              <a:buNone/>
            </a:pPr>
            <a:r>
              <a:rPr lang="cs-CZ" b="1" dirty="0"/>
              <a:t>DĚLTE!!!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Trend je skrytý za zlomkovou čarou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61</a:t>
            </a:fld>
            <a:r>
              <a:rPr lang="cs-CZ" dirty="0"/>
              <a:t> / 100</a:t>
            </a:r>
          </a:p>
        </p:txBody>
      </p:sp>
      <p:sp>
        <p:nvSpPr>
          <p:cNvPr id="8" name="Obdélník 7"/>
          <p:cNvSpPr/>
          <p:nvPr/>
        </p:nvSpPr>
        <p:spPr>
          <a:xfrm>
            <a:off x="3743865" y="5890776"/>
            <a:ext cx="3778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</a:t>
            </a:r>
            <a:r>
              <a:rPr lang="cs-CZ" sz="1400" i="1" dirty="0">
                <a:hlinkClick r:id="rId2"/>
              </a:rPr>
              <a:t>https://ourworldindata.org/child-mortality</a:t>
            </a:r>
            <a:r>
              <a:rPr lang="cs-CZ" sz="1400" i="1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434" y="1553575"/>
            <a:ext cx="5400000" cy="38499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75" y="1553575"/>
            <a:ext cx="5987191" cy="39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10584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0A499"/>
              </a:buClr>
              <a:buSzPct val="130000"/>
              <a:buNone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Clr>
                <a:srgbClr val="00A499"/>
              </a:buClr>
              <a:buSzPct val="130000"/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SzPct val="130000"/>
              <a:buNone/>
            </a:pPr>
            <a:r>
              <a:rPr lang="cs-CZ" sz="1400" i="1" dirty="0"/>
              <a:t>Zdroj: </a:t>
            </a:r>
            <a:r>
              <a:rPr lang="cs-CZ" sz="1400" i="1" dirty="0">
                <a:hlinkClick r:id="rId2"/>
              </a:rPr>
              <a:t>https://www.ucsusa.org/resources/each-countrys-share-co2-emissions</a:t>
            </a:r>
            <a:r>
              <a:rPr lang="cs-CZ" sz="1400" i="1" dirty="0"/>
              <a:t> 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Příspěvek zemí k celkovým emisím CO2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62</a:t>
            </a:fld>
            <a:r>
              <a:rPr lang="cs-CZ" dirty="0"/>
              <a:t> / 100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7" y="1235616"/>
            <a:ext cx="5404427" cy="458668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85992" y="1483568"/>
            <a:ext cx="49265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Z prognóz vyplývá, že zejména Čína, Indie a další rozvíjející se ekonomiky budou zvyšovat své emise oxidu uhličitého tempem, které způsobí nebezpečné klimatické změny.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Čína má již nyní vyšší emise než USA, Indie má vyšší emise než Německo…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ctr"/>
            <a:r>
              <a:rPr lang="cs-CZ" b="1" dirty="0">
                <a:solidFill>
                  <a:srgbClr val="00A499"/>
                </a:solidFill>
              </a:rPr>
              <a:t>A co jste čekali?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52" y="4005663"/>
            <a:ext cx="1817500" cy="1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2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10584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0A499"/>
              </a:buClr>
              <a:buSzPct val="130000"/>
              <a:buNone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Clr>
                <a:srgbClr val="00A499"/>
              </a:buClr>
              <a:buSzPct val="130000"/>
              <a:buNone/>
            </a:pPr>
            <a:endParaRPr lang="cs-CZ" sz="1400" b="1" dirty="0"/>
          </a:p>
          <a:p>
            <a:pPr marL="0" indent="0">
              <a:buClr>
                <a:srgbClr val="00A499"/>
              </a:buClr>
              <a:buSzPct val="130000"/>
              <a:buNone/>
            </a:pPr>
            <a:r>
              <a:rPr lang="cs-CZ" sz="1400" i="1" dirty="0"/>
              <a:t>Zdroj: https://www.ucsusa.org/resources/each-countrys-share-co2-emissions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Příspěvek zemí k celkovým emisím CO2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63</a:t>
            </a:fld>
            <a:r>
              <a:rPr lang="cs-CZ" dirty="0"/>
              <a:t> / 100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7" y="1235616"/>
            <a:ext cx="5404427" cy="458668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730" y="1346200"/>
            <a:ext cx="4935639" cy="46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799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10584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0A499"/>
              </a:buClr>
              <a:buSzPct val="130000"/>
              <a:buNone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Clr>
                <a:srgbClr val="00A499"/>
              </a:buClr>
              <a:buSzPct val="130000"/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SzPct val="130000"/>
              <a:buNone/>
            </a:pPr>
            <a:r>
              <a:rPr lang="cs-CZ" sz="1400" i="1" dirty="0"/>
              <a:t>Zdroj: https://www.ucsusa.org/resources/each-countrys-share-co2-emissions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Příspěvek zemí k celkovým emisím CO2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64</a:t>
            </a:fld>
            <a:r>
              <a:rPr lang="cs-CZ" dirty="0"/>
              <a:t> / 100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7" y="1235616"/>
            <a:ext cx="5404427" cy="45866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339" y="1346200"/>
            <a:ext cx="4935600" cy="459594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28038" y="5908643"/>
            <a:ext cx="4907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A499"/>
                </a:solidFill>
              </a:rPr>
              <a:t>Absolutní čísla nebo raději přepočet na obyvatele?</a:t>
            </a:r>
          </a:p>
          <a:p>
            <a:pPr algn="ctr"/>
            <a:r>
              <a:rPr lang="cs-CZ" b="1" dirty="0">
                <a:solidFill>
                  <a:srgbClr val="00A499"/>
                </a:solidFill>
              </a:rPr>
              <a:t>DĚLTE!!! </a:t>
            </a:r>
          </a:p>
        </p:txBody>
      </p:sp>
    </p:spTree>
    <p:extLst>
      <p:ext uri="{BB962C8B-B14F-4D97-AF65-F5344CB8AC3E}">
        <p14:creationId xmlns:p14="http://schemas.microsoft.com/office/powerpoint/2010/main" val="342883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A499"/>
                </a:solidFill>
              </a:rPr>
              <a:t>Výsečový graf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65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Máme rádi koláče?</a:t>
            </a: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190676"/>
              </p:ext>
            </p:extLst>
          </p:nvPr>
        </p:nvGraphicFramePr>
        <p:xfrm>
          <a:off x="3256222" y="2100504"/>
          <a:ext cx="5700148" cy="303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8307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A499"/>
                </a:solidFill>
              </a:rPr>
              <a:t>Prstencový graf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66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Máme rádi koláče?</a:t>
            </a: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158858"/>
              </p:ext>
            </p:extLst>
          </p:nvPr>
        </p:nvGraphicFramePr>
        <p:xfrm>
          <a:off x="3256222" y="2092595"/>
          <a:ext cx="5700148" cy="303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45252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A499"/>
                </a:solidFill>
              </a:rPr>
              <a:t>3D výsečový graf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67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Máme rádi koláče?</a:t>
            </a: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574856"/>
              </p:ext>
            </p:extLst>
          </p:nvPr>
        </p:nvGraphicFramePr>
        <p:xfrm>
          <a:off x="3305193" y="2118290"/>
          <a:ext cx="5700148" cy="303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10913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A499"/>
                </a:solidFill>
              </a:rPr>
              <a:t>3D výsečový graf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68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Máme rádi koláče?</a:t>
            </a: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202426"/>
              </p:ext>
            </p:extLst>
          </p:nvPr>
        </p:nvGraphicFramePr>
        <p:xfrm>
          <a:off x="3256222" y="2122085"/>
          <a:ext cx="5700148" cy="303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570" y="5430852"/>
            <a:ext cx="921589" cy="92158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221023" y="5957521"/>
            <a:ext cx="4575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00A499"/>
                </a:solidFill>
              </a:rPr>
              <a:t>Pozor na vypovídací schopnost 3D grafů!</a:t>
            </a:r>
          </a:p>
        </p:txBody>
      </p:sp>
    </p:spTree>
    <p:extLst>
      <p:ext uri="{BB962C8B-B14F-4D97-AF65-F5344CB8AC3E}">
        <p14:creationId xmlns:p14="http://schemas.microsoft.com/office/powerpoint/2010/main" val="2634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A499"/>
                </a:solidFill>
              </a:rPr>
              <a:t>3D vs. 2D výsečový graf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69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Máme rádi koláče?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482484" y="1924295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Jaký je poměr velikosti výsečí A </a:t>
            </a:r>
            <a:r>
              <a:rPr lang="cs-CZ" sz="2000" dirty="0" err="1"/>
              <a:t>a</a:t>
            </a:r>
            <a:r>
              <a:rPr lang="cs-CZ" sz="2000" dirty="0"/>
              <a:t> C?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ctr"/>
            <a:r>
              <a:rPr lang="cs-CZ" sz="2000" dirty="0"/>
              <a:t>Jaký je poměr velikosti výsečí B a D?</a:t>
            </a:r>
          </a:p>
        </p:txBody>
      </p:sp>
      <p:pic>
        <p:nvPicPr>
          <p:cNvPr id="13" name="Obrázek 5"/>
          <p:cNvPicPr>
            <a:picLocks noChangeAspect="1"/>
          </p:cNvPicPr>
          <p:nvPr/>
        </p:nvPicPr>
        <p:blipFill rotWithShape="1">
          <a:blip r:embed="rId2"/>
          <a:srcRect l="28098" t="13658" r="24969" b="26637"/>
          <a:stretch/>
        </p:blipFill>
        <p:spPr>
          <a:xfrm>
            <a:off x="1218236" y="3054808"/>
            <a:ext cx="3756523" cy="2880000"/>
          </a:xfrm>
          <a:prstGeom prst="rect">
            <a:avLst/>
          </a:prstGeom>
        </p:spPr>
      </p:pic>
      <p:pic>
        <p:nvPicPr>
          <p:cNvPr id="14" name="Obrázek 7"/>
          <p:cNvPicPr>
            <a:picLocks noChangeAspect="1"/>
          </p:cNvPicPr>
          <p:nvPr/>
        </p:nvPicPr>
        <p:blipFill rotWithShape="1">
          <a:blip r:embed="rId3"/>
          <a:srcRect l="26534" t="5870" r="23404" b="5870"/>
          <a:stretch/>
        </p:blipFill>
        <p:spPr>
          <a:xfrm>
            <a:off x="7795703" y="2626086"/>
            <a:ext cx="338823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cs-CZ" dirty="0"/>
              <a:t>Jak se během posledních 20 let změnil podíl světové populace žijící v extrémní chudobě?</a:t>
            </a:r>
          </a:p>
          <a:p>
            <a:pPr marL="457200" indent="-457200">
              <a:buFont typeface="+mj-lt"/>
              <a:buAutoNum type="arabicPeriod" startAt="3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téměř se zdvojnásobil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zůstal víceméně stejný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snížil se téměř na polovinu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</a:t>
            </a:fld>
            <a:r>
              <a:rPr lang="cs-CZ" dirty="0"/>
              <a:t> / 100</a:t>
            </a:r>
          </a:p>
        </p:txBody>
      </p:sp>
    </p:spTree>
    <p:extLst>
      <p:ext uri="{BB962C8B-B14F-4D97-AF65-F5344CB8AC3E}">
        <p14:creationId xmlns:p14="http://schemas.microsoft.com/office/powerpoint/2010/main" val="8832004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cs typeface="Times New Roman" pitchFamily="18" charset="0"/>
              </a:rPr>
              <a:t>Jste pro navýšení hodinové dotace matematiky?</a:t>
            </a:r>
            <a:endParaRPr lang="cs-CZ" b="1" dirty="0"/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70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Máme rádi koláče?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0C3EDEC-BD3B-4482-8E27-C2443050F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098" y="2035201"/>
            <a:ext cx="4572396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961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cs typeface="Times New Roman" pitchFamily="18" charset="0"/>
              </a:rPr>
              <a:t>Jste pro navýšení hodinové dotace matematiky?</a:t>
            </a:r>
            <a:endParaRPr lang="cs-CZ" b="1" dirty="0"/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71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Máme rádi koláče?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80FE65BF-845D-4C30-9C46-91EF99A0DC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653903"/>
              </p:ext>
            </p:extLst>
          </p:nvPr>
        </p:nvGraphicFramePr>
        <p:xfrm>
          <a:off x="3810000" y="2057400"/>
          <a:ext cx="4572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84F4B1ED-961E-49AF-9EA7-B2FE4E24170F}"/>
              </a:ext>
            </a:extLst>
          </p:cNvPr>
          <p:cNvSpPr txBox="1"/>
          <p:nvPr/>
        </p:nvSpPr>
        <p:spPr>
          <a:xfrm>
            <a:off x="1671365" y="5807631"/>
            <a:ext cx="932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Nezapomínejte, že relativní četnosti bychom měli uvádět pouze jako doplněk četností absolutních!</a:t>
            </a:r>
          </a:p>
        </p:txBody>
      </p:sp>
    </p:spTree>
    <p:extLst>
      <p:ext uri="{BB962C8B-B14F-4D97-AF65-F5344CB8AC3E}">
        <p14:creationId xmlns:p14="http://schemas.microsoft.com/office/powerpoint/2010/main" val="77603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2200" dirty="0"/>
              <a:t>Jsou tygři populárnější než lvi?</a:t>
            </a:r>
          </a:p>
          <a:p>
            <a:pPr marL="0" indent="0" algn="ctr">
              <a:buNone/>
            </a:pPr>
            <a:r>
              <a:rPr lang="cs-CZ" sz="2200" dirty="0"/>
              <a:t>Kolikrát jsou zebry populárnější než žirafy?</a:t>
            </a:r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72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Máme rádi koláče?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925787" y="6115248"/>
            <a:ext cx="10281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zdroj: </a:t>
            </a:r>
            <a:r>
              <a:rPr lang="cs-CZ" sz="1400" i="1" dirty="0">
                <a:hlinkClick r:id="rId2"/>
              </a:rPr>
              <a:t>https://blog.funnel.io/why-we-dont-use-pie-charts-and-some-tips-on-better-data-visualizations</a:t>
            </a:r>
            <a:r>
              <a:rPr lang="cs-CZ" sz="1400" i="1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FC4B47-A974-4F72-A7BE-53BF67DCC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350" y="1461473"/>
            <a:ext cx="5836120" cy="34837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37623A4-99B5-41E3-9D05-50B8536A4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40" y="1461473"/>
            <a:ext cx="4469879" cy="34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81720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cs-CZ" i="1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73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Český export do Číny aneb Buďte v obraze!!!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724" y="1291174"/>
            <a:ext cx="3637085" cy="504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997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81720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cs-CZ" i="1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74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Český export do Číny aneb Buďte v obraze!!!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t="28783"/>
          <a:stretch/>
        </p:blipFill>
        <p:spPr>
          <a:xfrm>
            <a:off x="1738681" y="1511854"/>
            <a:ext cx="4648200" cy="459236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226" y="1723716"/>
            <a:ext cx="3883489" cy="439248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713233" y="6143350"/>
            <a:ext cx="1963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12097977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81720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cs-CZ" i="1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75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Český export do Číny aneb Buďte v obraze!!!</a:t>
            </a:r>
          </a:p>
        </p:txBody>
      </p:sp>
      <p:pic>
        <p:nvPicPr>
          <p:cNvPr id="6146" name="Picture 2" descr="https://www.souki.cz/uploads/2016-11-06-graf3.png">
            <a:extLst>
              <a:ext uri="{FF2B5EF4-FFF2-40B4-BE49-F238E27FC236}">
                <a16:creationId xmlns:a16="http://schemas.microsoft.com/office/drawing/2014/main" id="{08664D51-837F-4675-A2AD-7AB9F74E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55" y="1296058"/>
            <a:ext cx="5805149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12BB3E7-6370-484E-8250-C482905EFE2E}"/>
              </a:ext>
            </a:extLst>
          </p:cNvPr>
          <p:cNvSpPr txBox="1"/>
          <p:nvPr/>
        </p:nvSpPr>
        <p:spPr>
          <a:xfrm>
            <a:off x="6990244" y="6124212"/>
            <a:ext cx="49688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i="1" dirty="0"/>
              <a:t>Zdroj: </a:t>
            </a:r>
            <a:r>
              <a:rPr lang="cs-CZ" sz="1400" i="1" dirty="0">
                <a:hlinkClick r:id="rId3"/>
              </a:rPr>
              <a:t>https://www.souki.cz/kouzelne-grafy</a:t>
            </a:r>
            <a:r>
              <a:rPr lang="cs-CZ" sz="1400" i="1" dirty="0"/>
              <a:t> (data převzata z ČSÚ) </a:t>
            </a:r>
          </a:p>
        </p:txBody>
      </p:sp>
    </p:spTree>
    <p:extLst>
      <p:ext uri="{BB962C8B-B14F-4D97-AF65-F5344CB8AC3E}">
        <p14:creationId xmlns:p14="http://schemas.microsoft.com/office/powerpoint/2010/main" val="3528959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81720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cs-CZ" i="1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76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Auto jako zbraň - s věkem rostou zkušenosti!!! (?) </a:t>
            </a:r>
          </a:p>
        </p:txBody>
      </p:sp>
      <p:pic>
        <p:nvPicPr>
          <p:cNvPr id="7170" name="Picture 2" descr="http://www.econoclass.com/images/stataccidents.gif">
            <a:extLst>
              <a:ext uri="{FF2B5EF4-FFF2-40B4-BE49-F238E27FC236}">
                <a16:creationId xmlns:a16="http://schemas.microsoft.com/office/drawing/2014/main" id="{CD77ADC0-2141-4A6F-B4D6-1763A810B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04" y="1412022"/>
            <a:ext cx="463867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econoclass.com/images/stataccidents2.gif">
            <a:extLst>
              <a:ext uri="{FF2B5EF4-FFF2-40B4-BE49-F238E27FC236}">
                <a16:creationId xmlns:a16="http://schemas.microsoft.com/office/drawing/2014/main" id="{F0504075-23A9-4E4D-9ABE-69A885D46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75" y="1412022"/>
            <a:ext cx="462915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DC417BF-578B-4044-8E30-52082084F824}"/>
              </a:ext>
            </a:extLst>
          </p:cNvPr>
          <p:cNvSpPr/>
          <p:nvPr/>
        </p:nvSpPr>
        <p:spPr>
          <a:xfrm>
            <a:off x="3698440" y="6115784"/>
            <a:ext cx="4913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i="1" dirty="0"/>
              <a:t>Zdroj: </a:t>
            </a:r>
            <a:r>
              <a:rPr lang="cs-CZ" sz="1600" i="1" dirty="0">
                <a:hlinkClick r:id="rId4"/>
              </a:rPr>
              <a:t>http://www.econoclass.com/misleadingstats.html</a:t>
            </a:r>
            <a:r>
              <a:rPr lang="cs-CZ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34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81720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cs-CZ" i="1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77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Muži vs. Ženy (aneb srovnávejme srovnatelné)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DC417BF-578B-4044-8E30-52082084F824}"/>
              </a:ext>
            </a:extLst>
          </p:cNvPr>
          <p:cNvSpPr/>
          <p:nvPr/>
        </p:nvSpPr>
        <p:spPr>
          <a:xfrm>
            <a:off x="4058262" y="6131139"/>
            <a:ext cx="4075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i="1" dirty="0"/>
              <a:t>Zdroj: </a:t>
            </a:r>
            <a:r>
              <a:rPr lang="cs-CZ" sz="1600" i="1" dirty="0">
                <a:hlinkClick r:id="rId2"/>
              </a:rPr>
              <a:t>https://toptests.co.uk/driving-statistics/</a:t>
            </a:r>
            <a:r>
              <a:rPr lang="cs-CZ" sz="1600" i="1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2B96DD4-B7F4-42F9-9416-69EA61A3A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33" y="1158365"/>
            <a:ext cx="5778726" cy="49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896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81720"/>
          </a:xfrm>
        </p:spPr>
        <p:txBody>
          <a:bodyPr>
            <a:normAutofit fontScale="92500" lnSpcReduction="20000"/>
          </a:bodyPr>
          <a:lstStyle/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cs-CZ" sz="1600" b="1" i="1" dirty="0"/>
              <a:t>Zdroj</a:t>
            </a:r>
            <a:r>
              <a:rPr lang="cs-CZ" sz="1600" i="1" dirty="0"/>
              <a:t>: Mimořádná příloha </a:t>
            </a:r>
            <a:r>
              <a:rPr lang="cs-CZ" sz="1600" i="1" dirty="0" err="1"/>
              <a:t>Mf</a:t>
            </a:r>
            <a:r>
              <a:rPr lang="cs-CZ" sz="1600" i="1" dirty="0"/>
              <a:t> Dnes, 27. 3. 2014 – výsledky šetření spol. Studenta Media </a:t>
            </a:r>
          </a:p>
          <a:p>
            <a:pPr marL="0" indent="0" algn="ctr">
              <a:buNone/>
            </a:pPr>
            <a:r>
              <a:rPr lang="cs-CZ" sz="1600" i="1" dirty="0"/>
              <a:t>(typ šetření: online dotazování, specifikace výběru: „přes tisíc vysokoškoláků ze všech ročníků po celé republice“)</a:t>
            </a: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cs-CZ" i="1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78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Průzkum o představách studentů o budoucím zaměstnání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6" t="8784" r="29719" b="28345"/>
          <a:stretch/>
        </p:blipFill>
        <p:spPr bwMode="auto">
          <a:xfrm>
            <a:off x="4048896" y="1304039"/>
            <a:ext cx="4308026" cy="437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0422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81720"/>
          </a:xfrm>
        </p:spPr>
        <p:txBody>
          <a:bodyPr>
            <a:normAutofit fontScale="92500" lnSpcReduction="20000"/>
          </a:bodyPr>
          <a:lstStyle/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cs-CZ" sz="1600" b="1" i="1" dirty="0"/>
              <a:t>Zdroj</a:t>
            </a:r>
            <a:r>
              <a:rPr lang="cs-CZ" sz="1600" i="1" dirty="0"/>
              <a:t>: Mimořádná příloha </a:t>
            </a:r>
            <a:r>
              <a:rPr lang="cs-CZ" sz="1600" i="1" dirty="0" err="1"/>
              <a:t>Mf</a:t>
            </a:r>
            <a:r>
              <a:rPr lang="cs-CZ" sz="1600" i="1" dirty="0"/>
              <a:t> Dnes, 27. 3. 2014 – výsledky šetření spol. Studenta Media </a:t>
            </a:r>
          </a:p>
          <a:p>
            <a:pPr marL="0" indent="0" algn="ctr">
              <a:buNone/>
            </a:pPr>
            <a:r>
              <a:rPr lang="cs-CZ" sz="1600" i="1" dirty="0"/>
              <a:t>(typ šetření: online dotazování, specifikace výběru: „přes tisíc vysokoškoláků ze všech ročníků po celé republice“)</a:t>
            </a: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cs-CZ" i="1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79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Průzkum o představách studentů o budoucím zaměstnání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 t="11181" r="46534" b="13412"/>
          <a:stretch/>
        </p:blipFill>
        <p:spPr bwMode="auto">
          <a:xfrm>
            <a:off x="4551695" y="1618944"/>
            <a:ext cx="3280605" cy="382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8471064" y="23346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Proč není součet 100 %?</a:t>
            </a:r>
            <a:endParaRPr lang="en-US" dirty="0">
              <a:solidFill>
                <a:srgbClr val="00A499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448161" y="3042708"/>
            <a:ext cx="34327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Čemu odpovídá velikost jednotlivých částí prstence?</a:t>
            </a:r>
            <a:endParaRPr lang="en-US" dirty="0">
              <a:solidFill>
                <a:srgbClr val="00A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3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cs-CZ" dirty="0"/>
              <a:t>Jaká je dnes celosvětově průměrná délka života?</a:t>
            </a:r>
          </a:p>
          <a:p>
            <a:pPr marL="457200" indent="-457200">
              <a:buFont typeface="+mj-lt"/>
              <a:buAutoNum type="arabicPeriod" startAt="4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50 let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60 let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70 let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</a:t>
            </a:fld>
            <a:r>
              <a:rPr lang="cs-CZ" dirty="0"/>
              <a:t> / 100</a:t>
            </a:r>
          </a:p>
        </p:txBody>
      </p:sp>
    </p:spTree>
    <p:extLst>
      <p:ext uri="{BB962C8B-B14F-4D97-AF65-F5344CB8AC3E}">
        <p14:creationId xmlns:p14="http://schemas.microsoft.com/office/powerpoint/2010/main" val="874032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81720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cs-CZ" i="1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80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Jak výsledky šetření zobrazit správně?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104899" y="1916832"/>
          <a:ext cx="9980683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8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7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52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Co je pro </a:t>
                      </a:r>
                      <a:r>
                        <a:rPr lang="en-US" sz="2000" b="1" u="none" strike="noStrike" dirty="0" err="1">
                          <a:effectLst/>
                        </a:rPr>
                        <a:t>Vás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důležité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při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výběru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zaměstnání</a:t>
                      </a:r>
                      <a:r>
                        <a:rPr lang="en-US" sz="2000" b="1" u="none" strike="noStrike" dirty="0">
                          <a:effectLst/>
                        </a:rPr>
                        <a:t>?</a:t>
                      </a:r>
                      <a:r>
                        <a:rPr lang="cs-CZ" sz="2000" b="1" u="none" strike="noStrike" dirty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cs-CZ" sz="2000" b="0" u="none" strike="noStrike" dirty="0">
                          <a:effectLst/>
                        </a:rPr>
                        <a:t>(vyberte 3 pro</a:t>
                      </a:r>
                      <a:r>
                        <a:rPr lang="cs-CZ" sz="2000" b="0" u="none" strike="noStrike" baseline="0" dirty="0">
                          <a:effectLst/>
                        </a:rPr>
                        <a:t> Vás nejdůležitější faktory)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err="1">
                          <a:effectLst/>
                        </a:rPr>
                        <a:t>četnost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rel. </a:t>
                      </a:r>
                      <a:r>
                        <a:rPr lang="cs-CZ" sz="1800" b="0" u="none" strike="noStrike" dirty="0">
                          <a:effectLst/>
                        </a:rPr>
                        <a:t>č</a:t>
                      </a:r>
                      <a:r>
                        <a:rPr lang="en-US" sz="1800" b="0" u="none" strike="noStrike" dirty="0" err="1">
                          <a:effectLst/>
                        </a:rPr>
                        <a:t>etnost</a:t>
                      </a:r>
                      <a:r>
                        <a:rPr lang="cs-CZ" sz="1800" b="0" u="none" strike="noStrike" dirty="0">
                          <a:effectLst/>
                        </a:rPr>
                        <a:t> 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rel. </a:t>
                      </a:r>
                      <a:r>
                        <a:rPr lang="en-US" sz="1800" b="0" u="none" strike="noStrike" dirty="0" err="1">
                          <a:effectLst/>
                        </a:rPr>
                        <a:t>četnost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cs-CZ" sz="1800" b="0" u="none" strike="noStrike" dirty="0">
                          <a:effectLst/>
                        </a:rPr>
                        <a:t>(%) </a:t>
                      </a:r>
                      <a:r>
                        <a:rPr lang="en-US" sz="1800" b="0" u="none" strike="noStrike" dirty="0" err="1">
                          <a:effectLst/>
                        </a:rPr>
                        <a:t>vzhledem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endParaRPr lang="cs-CZ" sz="1800" b="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k </a:t>
                      </a:r>
                      <a:r>
                        <a:rPr lang="en-US" sz="1800" b="0" u="none" strike="noStrike" dirty="0" err="1">
                          <a:effectLst/>
                        </a:rPr>
                        <a:t>počtu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respondentů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plat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692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profesní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růst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atraktivita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pracovní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pozice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493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pracovní prostředí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work-life balance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benefity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reputace společnosti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effectLst/>
                        </a:rPr>
                        <a:t>celkem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3</a:t>
                      </a:r>
                      <a:r>
                        <a:rPr lang="cs-CZ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</a:rPr>
                        <a:t>090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---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1488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81720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cs-CZ" i="1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81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Jak výsledky šetření zobrazit správně?</a:t>
            </a:r>
          </a:p>
        </p:txBody>
      </p:sp>
      <p:graphicFrame>
        <p:nvGraphicFramePr>
          <p:cNvPr id="9" name="Graf 8"/>
          <p:cNvGraphicFramePr>
            <a:graphicFrameLocks/>
          </p:cNvGraphicFramePr>
          <p:nvPr/>
        </p:nvGraphicFramePr>
        <p:xfrm>
          <a:off x="1919536" y="1556792"/>
          <a:ext cx="842493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612225" y="5801906"/>
            <a:ext cx="752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Barevné odlišení výplní sloupců není nutné (odborná publikace vs. marketing)!</a:t>
            </a:r>
          </a:p>
        </p:txBody>
      </p:sp>
    </p:spTree>
    <p:extLst>
      <p:ext uri="{BB962C8B-B14F-4D97-AF65-F5344CB8AC3E}">
        <p14:creationId xmlns:p14="http://schemas.microsoft.com/office/powerpoint/2010/main" val="20090917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81720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cs-CZ" i="1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82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Vzdělávání na dálku v ZŠ a SŠ (</a:t>
            </a:r>
            <a:r>
              <a:rPr lang="cs-CZ" sz="3200" dirty="0" err="1"/>
              <a:t>Tématická</a:t>
            </a:r>
            <a:r>
              <a:rPr lang="cs-CZ" sz="3200" dirty="0"/>
              <a:t> zpráva ČŠI)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806FD5A-6495-42FB-92E6-59B9C0113C3B}"/>
              </a:ext>
            </a:extLst>
          </p:cNvPr>
          <p:cNvSpPr/>
          <p:nvPr/>
        </p:nvSpPr>
        <p:spPr>
          <a:xfrm>
            <a:off x="733875" y="5764283"/>
            <a:ext cx="1112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/>
              <a:t>Zdroj: </a:t>
            </a:r>
            <a:r>
              <a:rPr lang="cs-CZ" i="1" dirty="0">
                <a:hlinkClick r:id="rId2"/>
              </a:rPr>
              <a:t>https://www.csicr.cz/cz/Aktuality/Tematicka-zprava-Vzdelavani-na-dalku-v-ZS-a-SS</a:t>
            </a:r>
            <a:r>
              <a:rPr lang="cs-CZ" i="1" dirty="0"/>
              <a:t> (květen 2020)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9A0F501-F551-4199-B17D-8BEA311A6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426" y="1346200"/>
            <a:ext cx="7809167" cy="417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38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326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60173" y="4136967"/>
            <a:ext cx="665631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A499"/>
                </a:solidFill>
              </a:rPr>
              <a:t>Pokuste se o interpretaci!</a:t>
            </a:r>
          </a:p>
          <a:p>
            <a:pPr marL="285750" indent="-285750">
              <a:spcBef>
                <a:spcPts val="60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 prezentaci se můžete dozvědět, že průzkumu se zúčastnilo      219 (11,20 %) z 1 955 oslovených občanů. </a:t>
            </a:r>
          </a:p>
          <a:p>
            <a:pPr marL="285750" indent="-285750">
              <a:spcBef>
                <a:spcPts val="60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Žádné další informace k dané otázce uvedeny nejsou.</a:t>
            </a:r>
          </a:p>
          <a:p>
            <a:pPr>
              <a:spcBef>
                <a:spcPts val="600"/>
              </a:spcBef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/>
              <a:t>Zdroj: </a:t>
            </a:r>
            <a:r>
              <a:rPr lang="cs-CZ" sz="1200" i="1" dirty="0">
                <a:hlinkClick r:id="rId3"/>
              </a:rPr>
              <a:t>https://www.krmelin.cz/evt_file.php?file=1673&amp;original=Dotaznikove_setreni_obce_Krmelin_vysledky_10_18.pdf</a:t>
            </a:r>
            <a:r>
              <a:rPr lang="cs-CZ" sz="1200" i="1" dirty="0"/>
              <a:t>  (18. 11. 2018) </a:t>
            </a:r>
          </a:p>
        </p:txBody>
      </p:sp>
    </p:spTree>
    <p:extLst>
      <p:ext uri="{BB962C8B-B14F-4D97-AF65-F5344CB8AC3E}">
        <p14:creationId xmlns:p14="http://schemas.microsoft.com/office/powerpoint/2010/main" val="36597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81720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cs-CZ" i="1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84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Informace z vyžádané podrobnější zprávy (na webu není zveřejněna)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72" y="1456820"/>
            <a:ext cx="11020425" cy="2838450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>
          <a:xfrm flipV="1">
            <a:off x="492972" y="2476983"/>
            <a:ext cx="9264486" cy="23149"/>
          </a:xfrm>
          <a:prstGeom prst="line">
            <a:avLst/>
          </a:prstGeom>
          <a:ln w="38100">
            <a:solidFill>
              <a:srgbClr val="00A4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9896354" y="2143916"/>
            <a:ext cx="1506638" cy="2987"/>
          </a:xfrm>
          <a:prstGeom prst="line">
            <a:avLst/>
          </a:prstGeom>
          <a:ln w="38100">
            <a:solidFill>
              <a:srgbClr val="00A4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0794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326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22066" y="2829465"/>
            <a:ext cx="6065134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A499"/>
                </a:solidFill>
              </a:rPr>
              <a:t>Pokuste se o interpretaci!</a:t>
            </a:r>
          </a:p>
          <a:p>
            <a:pPr marL="285750" indent="-285750">
              <a:spcBef>
                <a:spcPts val="60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V prezentaci se můžete dozvědět, že průzkumu se zúčastnilo 219 (11,20 %) z 1 955 oslovených občanů. </a:t>
            </a:r>
          </a:p>
          <a:p>
            <a:pPr marL="285750" indent="-285750">
              <a:spcBef>
                <a:spcPts val="60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Žádné další informace k dané otázce uvedeny nejsou.</a:t>
            </a:r>
          </a:p>
          <a:p>
            <a:pPr>
              <a:spcBef>
                <a:spcPts val="600"/>
              </a:spcBef>
              <a:buClr>
                <a:srgbClr val="00A499"/>
              </a:buClr>
            </a:pPr>
            <a:r>
              <a:rPr lang="cs-CZ" sz="1600" b="1" dirty="0"/>
              <a:t>Informace z vyžádané zprávy:</a:t>
            </a:r>
          </a:p>
          <a:p>
            <a:pPr marL="285750" indent="-285750">
              <a:spcBef>
                <a:spcPts val="60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„Celkový počet odpovědí na tuto otázku byl 686. Celkem 120 občanů (18 % z celkového počtu odpovědí) je nespokojeno s chodníky…“</a:t>
            </a:r>
          </a:p>
          <a:p>
            <a:pPr marL="285750" indent="-285750">
              <a:spcBef>
                <a:spcPts val="60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Titulek k grafu: „Graf 10 Podíl výskytu odpovědi na vyjádření občanů, které prvky infrastruktury v obci nejvíce chybí nebo jsou v nevyhovujícím stavu dle podílu z celkového počtu odpovědí“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625970" y="6504317"/>
            <a:ext cx="8566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Zdroj: </a:t>
            </a:r>
            <a:r>
              <a:rPr lang="cs-CZ" sz="1200" i="1" dirty="0">
                <a:hlinkClick r:id="rId3"/>
              </a:rPr>
              <a:t>https://www.krmelin.cz/evt_file.php?file=1673&amp;original=Dotaznikove_setreni_obce_Krmelin_vysledky_10_18.pdf</a:t>
            </a:r>
            <a:r>
              <a:rPr lang="cs-CZ" sz="1200" i="1" dirty="0"/>
              <a:t>  (18. 11. 2018)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/>
              <a:t>Zdroj: </a:t>
            </a:r>
            <a:r>
              <a:rPr lang="cs-CZ" sz="1200" i="1" dirty="0">
                <a:hlinkClick r:id="rId3"/>
              </a:rPr>
              <a:t>https://www.krmelin.cz/evt_file.php?file=1673&amp;original=Dotaznikove_setreni_obce_Krmelin_vysledky_10_18.pdf</a:t>
            </a:r>
            <a:r>
              <a:rPr lang="cs-CZ" sz="1200" i="1" dirty="0"/>
              <a:t>  (18. 11. 2018) </a:t>
            </a:r>
          </a:p>
        </p:txBody>
      </p:sp>
    </p:spTree>
    <p:extLst>
      <p:ext uri="{BB962C8B-B14F-4D97-AF65-F5344CB8AC3E}">
        <p14:creationId xmlns:p14="http://schemas.microsoft.com/office/powerpoint/2010/main" val="108399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658914"/>
            <a:ext cx="12191999" cy="19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5891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3687881"/>
            <a:ext cx="6157732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A499"/>
                </a:solidFill>
              </a:rPr>
              <a:t>Co je pro respondent</a:t>
            </a:r>
            <a:r>
              <a:rPr lang="cs-CZ" sz="1600" b="1" dirty="0">
                <a:solidFill>
                  <a:srgbClr val="00A499"/>
                </a:solidFill>
              </a:rPr>
              <a:t>y</a:t>
            </a:r>
            <a:r>
              <a:rPr lang="en-US" sz="1600" b="1" dirty="0">
                <a:solidFill>
                  <a:srgbClr val="00A499"/>
                </a:solidFill>
              </a:rPr>
              <a:t> </a:t>
            </a:r>
            <a:r>
              <a:rPr lang="cs-CZ" sz="1600" b="1" dirty="0">
                <a:solidFill>
                  <a:srgbClr val="00A499"/>
                </a:solidFill>
              </a:rPr>
              <a:t>„palčivějším“ problémem – stav chodníků nebo chybějící bankomat?</a:t>
            </a:r>
          </a:p>
          <a:p>
            <a:pPr marL="285750" indent="-285750">
              <a:spcBef>
                <a:spcPts val="60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V prezentaci se můžete dozvědět, že průzkumu se zúčastnilo 219 (11,20 %) z 1 955 oslovených občanů. </a:t>
            </a:r>
          </a:p>
          <a:p>
            <a:pPr marL="285750" indent="-285750">
              <a:spcBef>
                <a:spcPts val="60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Žádné další informace k dané otázce uvedeny nejsou.</a:t>
            </a:r>
          </a:p>
          <a:p>
            <a:pPr>
              <a:spcBef>
                <a:spcPts val="600"/>
              </a:spcBef>
              <a:buClr>
                <a:srgbClr val="00A499"/>
              </a:buClr>
            </a:pPr>
            <a:r>
              <a:rPr lang="cs-CZ" sz="1600" b="1" dirty="0"/>
              <a:t>Informace z vyžádané zprávy:</a:t>
            </a:r>
          </a:p>
          <a:p>
            <a:pPr marL="285750" indent="-285750">
              <a:spcBef>
                <a:spcPts val="60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„Občané uvedli celkem 160 námětů na chybějící služby v obci. Občanům nejčastěji chybí v obci bankomat (20 % z celkového počtu odpovědí, 32 odpovědí) …“</a:t>
            </a:r>
          </a:p>
          <a:p>
            <a:pPr marL="285750" indent="-285750">
              <a:spcBef>
                <a:spcPts val="60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Titulek k grafu: „Graf 6 Vyjádření občanů k otázce, jaké služby jim v obci chybí dle podílů z celkového počtu odpovědí “</a:t>
            </a:r>
          </a:p>
        </p:txBody>
      </p:sp>
    </p:spTree>
    <p:extLst>
      <p:ext uri="{BB962C8B-B14F-4D97-AF65-F5344CB8AC3E}">
        <p14:creationId xmlns:p14="http://schemas.microsoft.com/office/powerpoint/2010/main" val="301175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326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/>
              <a:t>Zdroj: </a:t>
            </a:r>
            <a:r>
              <a:rPr lang="cs-CZ" sz="1200" i="1" dirty="0">
                <a:hlinkClick r:id="rId3"/>
              </a:rPr>
              <a:t>https://www.krmelin.cz/evt_file.php?file=1673&amp;original=Dotaznikove_setreni_obce_Krmelin_vysledky_10_18.pdf</a:t>
            </a:r>
            <a:r>
              <a:rPr lang="cs-CZ" sz="1200" i="1" dirty="0"/>
              <a:t>  (18. 11. 2018) </a:t>
            </a:r>
          </a:p>
        </p:txBody>
      </p:sp>
    </p:spTree>
    <p:extLst>
      <p:ext uri="{BB962C8B-B14F-4D97-AF65-F5344CB8AC3E}">
        <p14:creationId xmlns:p14="http://schemas.microsoft.com/office/powerpoint/2010/main" val="21995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81720"/>
          </a:xfrm>
        </p:spPr>
        <p:txBody>
          <a:bodyPr>
            <a:normAutofit fontScale="70000" lnSpcReduction="20000"/>
          </a:bodyPr>
          <a:lstStyle/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cs-CZ" i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endParaRPr lang="cs-CZ" b="1" i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endParaRPr lang="cs-CZ" b="1" i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cs-CZ" b="1" dirty="0">
                <a:ea typeface="Calibri"/>
                <a:cs typeface="Times New Roman"/>
              </a:rPr>
              <a:t>Prvky infrastruktury, které označilo méně než 5 respondentů</a:t>
            </a:r>
            <a:r>
              <a:rPr lang="cs-CZ" dirty="0">
                <a:ea typeface="Calibri"/>
                <a:cs typeface="Times New Roman"/>
              </a:rPr>
              <a:t>: dešťová a splašková kanalizace, vodovody, místní rozhlas, rozvody elektřiny,  špatná dostupnost Ostravy a Frýdku-Místku, obřadní síň, hřiště, náves, přechody pro chodce, autobusový záliv </a:t>
            </a:r>
          </a:p>
          <a:p>
            <a:pPr marL="0" indent="0" algn="ctr">
              <a:buNone/>
            </a:pPr>
            <a:endParaRPr lang="cs-CZ" i="1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cs-CZ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sz="2800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88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A co takto?</a:t>
            </a:r>
          </a:p>
        </p:txBody>
      </p:sp>
      <p:graphicFrame>
        <p:nvGraphicFramePr>
          <p:cNvPr id="10" name="Graf 9"/>
          <p:cNvGraphicFramePr>
            <a:graphicFrameLocks/>
          </p:cNvGraphicFramePr>
          <p:nvPr/>
        </p:nvGraphicFramePr>
        <p:xfrm>
          <a:off x="405114" y="1539433"/>
          <a:ext cx="11541635" cy="387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8864821" y="2221484"/>
            <a:ext cx="296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A499"/>
                </a:solidFill>
              </a:rPr>
              <a:t>Analýza je jedním z podkladů pro tvorbu </a:t>
            </a:r>
          </a:p>
          <a:p>
            <a:pPr algn="ctr"/>
            <a:r>
              <a:rPr lang="cs-CZ" b="1" dirty="0">
                <a:solidFill>
                  <a:srgbClr val="00A499"/>
                </a:solidFill>
              </a:rPr>
              <a:t>Strategického plánu obce!</a:t>
            </a:r>
          </a:p>
        </p:txBody>
      </p:sp>
    </p:spTree>
    <p:extLst>
      <p:ext uri="{BB962C8B-B14F-4D97-AF65-F5344CB8AC3E}">
        <p14:creationId xmlns:p14="http://schemas.microsoft.com/office/powerpoint/2010/main" val="33165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89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Když se začne na FB diskutovat (zaokrouhlování) …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94D624-C2EF-4C79-9DAA-0A4B66D9FFA2}"/>
              </a:ext>
            </a:extLst>
          </p:cNvPr>
          <p:cNvSpPr txBox="1"/>
          <p:nvPr/>
        </p:nvSpPr>
        <p:spPr>
          <a:xfrm>
            <a:off x="8890000" y="6186685"/>
            <a:ext cx="3247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Zdroj: FB, Učitelé matematiky sobě (PK)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D5400420-5029-4847-9B0C-B63BAFA953B1}"/>
              </a:ext>
            </a:extLst>
          </p:cNvPr>
          <p:cNvGrpSpPr/>
          <p:nvPr/>
        </p:nvGrpSpPr>
        <p:grpSpPr>
          <a:xfrm>
            <a:off x="307159" y="1213904"/>
            <a:ext cx="7019925" cy="1343025"/>
            <a:chOff x="782637" y="1525587"/>
            <a:chExt cx="7019925" cy="1343025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673C2C82-443D-4281-8EA8-8C79694D5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2637" y="1525587"/>
              <a:ext cx="7019925" cy="1343025"/>
            </a:xfrm>
            <a:prstGeom prst="rect">
              <a:avLst/>
            </a:prstGeom>
          </p:spPr>
        </p:pic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63C1D1FE-E8CA-44C4-9D4A-A0BB141004CF}"/>
                </a:ext>
              </a:extLst>
            </p:cNvPr>
            <p:cNvSpPr/>
            <p:nvPr/>
          </p:nvSpPr>
          <p:spPr>
            <a:xfrm>
              <a:off x="1358900" y="1525587"/>
              <a:ext cx="1079500" cy="26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77C874EE-0419-4EF6-9807-5129B60D9E9C}"/>
                </a:ext>
              </a:extLst>
            </p:cNvPr>
            <p:cNvSpPr/>
            <p:nvPr/>
          </p:nvSpPr>
          <p:spPr>
            <a:xfrm>
              <a:off x="819150" y="1553777"/>
              <a:ext cx="539750" cy="482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Obdélník 14">
            <a:extLst>
              <a:ext uri="{FF2B5EF4-FFF2-40B4-BE49-F238E27FC236}">
                <a16:creationId xmlns:a16="http://schemas.microsoft.com/office/drawing/2014/main" id="{7A94B99C-053A-4CF7-BC99-5E5CFEE0781E}"/>
              </a:ext>
            </a:extLst>
          </p:cNvPr>
          <p:cNvSpPr/>
          <p:nvPr/>
        </p:nvSpPr>
        <p:spPr>
          <a:xfrm>
            <a:off x="592667" y="3743327"/>
            <a:ext cx="528308" cy="406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E08E2D5-BD45-455F-B7F8-D7B5F5ECE657}"/>
              </a:ext>
            </a:extLst>
          </p:cNvPr>
          <p:cNvGrpSpPr/>
          <p:nvPr/>
        </p:nvGrpSpPr>
        <p:grpSpPr>
          <a:xfrm>
            <a:off x="398110" y="2888172"/>
            <a:ext cx="6491616" cy="2116903"/>
            <a:chOff x="1120975" y="3680218"/>
            <a:chExt cx="6491616" cy="2116903"/>
          </a:xfrm>
        </p:grpSpPr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6747032A-D65F-40F4-AA2A-18298019A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26" t="1899"/>
            <a:stretch/>
          </p:blipFill>
          <p:spPr>
            <a:xfrm>
              <a:off x="1120975" y="3680218"/>
              <a:ext cx="6491616" cy="2116903"/>
            </a:xfrm>
            <a:prstGeom prst="rect">
              <a:avLst/>
            </a:prstGeom>
          </p:spPr>
        </p:pic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2D904EC9-7A9E-4C67-9A7D-6DA71695862C}"/>
                </a:ext>
              </a:extLst>
            </p:cNvPr>
            <p:cNvSpPr/>
            <p:nvPr/>
          </p:nvSpPr>
          <p:spPr>
            <a:xfrm>
              <a:off x="1242912" y="3767628"/>
              <a:ext cx="1004987" cy="258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62E9D251-74FD-4D8A-A273-E2DFBD73C563}"/>
              </a:ext>
            </a:extLst>
          </p:cNvPr>
          <p:cNvGrpSpPr/>
          <p:nvPr/>
        </p:nvGrpSpPr>
        <p:grpSpPr>
          <a:xfrm>
            <a:off x="6889726" y="3039659"/>
            <a:ext cx="5182790" cy="2522825"/>
            <a:chOff x="6889726" y="3039659"/>
            <a:chExt cx="5182790" cy="2522825"/>
          </a:xfrm>
        </p:grpSpPr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68A4A1E0-4163-4AF0-B017-F5966E2D8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733"/>
            <a:stretch/>
          </p:blipFill>
          <p:spPr>
            <a:xfrm>
              <a:off x="6889726" y="3039659"/>
              <a:ext cx="5182790" cy="2522825"/>
            </a:xfrm>
            <a:prstGeom prst="rect">
              <a:avLst/>
            </a:prstGeom>
          </p:spPr>
        </p:pic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0316E8A0-BD78-41C4-A2CF-192E7A3DFCC0}"/>
                </a:ext>
              </a:extLst>
            </p:cNvPr>
            <p:cNvSpPr/>
            <p:nvPr/>
          </p:nvSpPr>
          <p:spPr>
            <a:xfrm>
              <a:off x="7358057" y="3233854"/>
              <a:ext cx="1100143" cy="20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32122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cs-CZ" dirty="0"/>
              <a:t>Na světě dnes žije zhruba 2 miliardy dětí ve věku 0 – 15 let. </a:t>
            </a:r>
          </a:p>
          <a:p>
            <a:pPr marL="0" indent="0">
              <a:buNone/>
            </a:pPr>
            <a:r>
              <a:rPr lang="cs-CZ" dirty="0"/>
              <a:t>       Kolik dětí bude podle prognózy OSN na světě v roce 2100?</a:t>
            </a:r>
          </a:p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4 miliardy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3 miliardy</a:t>
            </a:r>
          </a:p>
          <a:p>
            <a:pPr marL="914400" lvl="1" indent="-457200">
              <a:buFont typeface="+mj-lt"/>
              <a:buAutoNum type="alphaUcPeriod"/>
            </a:pPr>
            <a:r>
              <a:rPr lang="cs-CZ" sz="2400" dirty="0"/>
              <a:t>2 miliardy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Rosling</a:t>
            </a:r>
            <a:r>
              <a:rPr lang="cs-CZ" dirty="0"/>
              <a:t>, </a:t>
            </a:r>
            <a:r>
              <a:rPr lang="cs-CZ" dirty="0" err="1"/>
              <a:t>Faktomluva</a:t>
            </a:r>
            <a:r>
              <a:rPr lang="cs-CZ" dirty="0"/>
              <a:t>: Test obecných znalostí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</a:t>
            </a:fld>
            <a:r>
              <a:rPr lang="cs-CZ" dirty="0"/>
              <a:t> / 100</a:t>
            </a:r>
          </a:p>
        </p:txBody>
      </p:sp>
    </p:spTree>
    <p:extLst>
      <p:ext uri="{BB962C8B-B14F-4D97-AF65-F5344CB8AC3E}">
        <p14:creationId xmlns:p14="http://schemas.microsoft.com/office/powerpoint/2010/main" val="1323935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Vadí - nevadí (2022)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90</a:t>
            </a:fld>
            <a:r>
              <a:rPr lang="cs-CZ" dirty="0"/>
              <a:t> / 100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Když se začne na FB diskutovat (zaokrouhlování) …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94D624-C2EF-4C79-9DAA-0A4B66D9FFA2}"/>
              </a:ext>
            </a:extLst>
          </p:cNvPr>
          <p:cNvSpPr txBox="1"/>
          <p:nvPr/>
        </p:nvSpPr>
        <p:spPr>
          <a:xfrm>
            <a:off x="1120975" y="6142901"/>
            <a:ext cx="10183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Zdroj: </a:t>
            </a:r>
            <a:r>
              <a:rPr lang="cs-CZ" sz="1400" i="1" dirty="0">
                <a:hlinkClick r:id="rId2"/>
              </a:rPr>
              <a:t>https://commonplacefacts.com/2019/07/22/if-tic-tacs-contain-94-5-sugar-why-are-they-labeled-as-sugar-free/</a:t>
            </a:r>
            <a:r>
              <a:rPr lang="cs-CZ" sz="1400" i="1" dirty="0"/>
              <a:t> 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A94B99C-053A-4CF7-BC99-5E5CFEE0781E}"/>
              </a:ext>
            </a:extLst>
          </p:cNvPr>
          <p:cNvSpPr/>
          <p:nvPr/>
        </p:nvSpPr>
        <p:spPr>
          <a:xfrm>
            <a:off x="592667" y="3743327"/>
            <a:ext cx="528308" cy="406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2CF7F4C-B437-467A-9C9C-B3880062E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6"/>
          <a:stretch/>
        </p:blipFill>
        <p:spPr>
          <a:xfrm>
            <a:off x="2949775" y="1177380"/>
            <a:ext cx="3456229" cy="4844498"/>
          </a:xfrm>
          <a:prstGeom prst="rect">
            <a:avLst/>
          </a:prstGeom>
        </p:spPr>
      </p:pic>
      <p:pic>
        <p:nvPicPr>
          <p:cNvPr id="9218" name="Picture 2" descr="#TicTacs #TicTac #SugarFree #Sugar #nutrition #calories">
            <a:extLst>
              <a:ext uri="{FF2B5EF4-FFF2-40B4-BE49-F238E27FC236}">
                <a16:creationId xmlns:a16="http://schemas.microsoft.com/office/drawing/2014/main" id="{C4E3416D-6A03-4973-942A-5A3D4ED89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21" y="1292270"/>
            <a:ext cx="2819209" cy="469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00C3F57-3DFE-4513-9BD7-1201BB6A2326}"/>
              </a:ext>
            </a:extLst>
          </p:cNvPr>
          <p:cNvSpPr txBox="1"/>
          <p:nvPr/>
        </p:nvSpPr>
        <p:spPr>
          <a:xfrm>
            <a:off x="9775585" y="5128592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A499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40822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105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2000" b="1" dirty="0"/>
              <a:t>Student 1</a:t>
            </a:r>
            <a:r>
              <a:rPr lang="cs-CZ" sz="2000" dirty="0"/>
              <a:t>: V obci XX se v roce 2016 oproti roku 2015 zvýšila nezaměstnanost o 5 %.</a:t>
            </a:r>
          </a:p>
          <a:p>
            <a:pPr marL="0" indent="0" algn="ctr">
              <a:buNone/>
            </a:pPr>
            <a:r>
              <a:rPr lang="cs-CZ" sz="2000" dirty="0"/>
              <a:t> </a:t>
            </a:r>
            <a:r>
              <a:rPr lang="cs-CZ" sz="2000" b="1" dirty="0"/>
              <a:t>Student 2</a:t>
            </a:r>
            <a:r>
              <a:rPr lang="cs-CZ" sz="2000" dirty="0"/>
              <a:t>: V obci XX se v roce 2016 oproti roku 2015 zvýšila nezaměstnanost na dvojnásobek, tj. o 100 %.</a:t>
            </a:r>
          </a:p>
          <a:p>
            <a:pPr marL="0" indent="0" algn="ctr"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2000" dirty="0">
                <a:solidFill>
                  <a:srgbClr val="00A499"/>
                </a:solidFill>
              </a:rPr>
              <a:t>Kdo má pravdu?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00A499"/>
                </a:solidFill>
              </a:rPr>
              <a:t>O kolik procent se zvýšila nezaměstnanost v obci XX v roce 2016 oproti roku 2015?</a:t>
            </a:r>
          </a:p>
          <a:p>
            <a:pPr algn="ctr"/>
            <a:endParaRPr lang="cs-CZ" sz="2000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0" indent="0">
              <a:buClr>
                <a:srgbClr val="00A499"/>
              </a:buClr>
              <a:buSzPct val="130000"/>
              <a:buNone/>
            </a:pPr>
            <a:endParaRPr lang="cs-CZ" sz="20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Procenta vs. procentní body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91</a:t>
            </a:fld>
            <a:r>
              <a:rPr lang="cs-CZ" dirty="0"/>
              <a:t> / 100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12390"/>
              </p:ext>
            </p:extLst>
          </p:nvPr>
        </p:nvGraphicFramePr>
        <p:xfrm>
          <a:off x="1402079" y="1690688"/>
          <a:ext cx="9593869" cy="1357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3000">
                  <a:extLst>
                    <a:ext uri="{9D8B030D-6E8A-4147-A177-3AD203B41FA5}">
                      <a16:colId xmlns:a16="http://schemas.microsoft.com/office/drawing/2014/main" val="1519553565"/>
                    </a:ext>
                  </a:extLst>
                </a:gridCol>
                <a:gridCol w="6350869">
                  <a:extLst>
                    <a:ext uri="{9D8B030D-6E8A-4147-A177-3AD203B41FA5}">
                      <a16:colId xmlns:a16="http://schemas.microsoft.com/office/drawing/2014/main" val="425419395"/>
                    </a:ext>
                  </a:extLst>
                </a:gridCol>
              </a:tblGrid>
              <a:tr h="4524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rok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Míra nezaměstnanosti</a:t>
                      </a:r>
                      <a:r>
                        <a:rPr lang="cs-CZ" sz="2000" b="1" u="none" strike="noStrike" baseline="0" dirty="0">
                          <a:effectLst/>
                        </a:rPr>
                        <a:t> v obci XX (%)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291574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969787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752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85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10584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buNone/>
                </a:pPr>
                <a:r>
                  <a:rPr lang="cs-CZ" sz="2000" b="1" dirty="0"/>
                  <a:t>Student 1</a:t>
                </a:r>
                <a:r>
                  <a:rPr lang="cs-CZ" sz="2000" dirty="0"/>
                  <a:t>: V obci XX se v roce 2016 oproti roku 2015 zvýšila nezaměstnanost o 5 %.</a:t>
                </a:r>
              </a:p>
              <a:p>
                <a:pPr marL="0" indent="0" algn="ctr">
                  <a:buNone/>
                </a:pPr>
                <a:r>
                  <a:rPr lang="cs-CZ" sz="2000" dirty="0"/>
                  <a:t> </a:t>
                </a:r>
                <a:r>
                  <a:rPr lang="cs-CZ" sz="2000" b="1" dirty="0"/>
                  <a:t>Student 2</a:t>
                </a:r>
                <a:r>
                  <a:rPr lang="cs-CZ" sz="2000" dirty="0"/>
                  <a:t>: V obci XX se v roce 2016 oproti roku 2015 zvýšila nezaměstnanost na dvojnásobek, tj. o 100 %.</a:t>
                </a:r>
              </a:p>
              <a:p>
                <a:pPr marL="0" indent="0" algn="ctr">
                  <a:buNone/>
                </a:pPr>
                <a:endParaRPr lang="cs-CZ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cs-CZ" sz="2000" dirty="0">
                    <a:solidFill>
                      <a:srgbClr val="00A499"/>
                    </a:solidFill>
                  </a:rPr>
                  <a:t>Kdo má pravdu?</a:t>
                </a:r>
              </a:p>
              <a:p>
                <a:pPr marL="0" indent="0" algn="ctr">
                  <a:buNone/>
                </a:pPr>
                <a:r>
                  <a:rPr lang="cs-CZ" sz="2000" b="1" dirty="0">
                    <a:solidFill>
                      <a:schemeClr val="tx1"/>
                    </a:solidFill>
                  </a:rPr>
                  <a:t>1 %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cs-CZ" sz="2000" b="1" dirty="0">
                    <a:solidFill>
                      <a:schemeClr val="tx1"/>
                    </a:solidFill>
                  </a:rPr>
                  <a:t> celku</a:t>
                </a:r>
              </a:p>
              <a:p>
                <a:pPr algn="ctr"/>
                <a:endParaRPr lang="cs-CZ" sz="2000" dirty="0">
                  <a:solidFill>
                    <a:srgbClr val="FF0000"/>
                  </a:solidFill>
                </a:endParaRPr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 marL="0" indent="0">
                  <a:buClr>
                    <a:srgbClr val="00A499"/>
                  </a:buClr>
                  <a:buSzPct val="130000"/>
                  <a:buNone/>
                </a:pPr>
                <a:endParaRPr lang="cs-CZ" sz="2000" b="1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10584"/>
              </a:xfrm>
              <a:blipFill>
                <a:blip r:embed="rId2"/>
                <a:stretch>
                  <a:fillRect r="-3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Procenta vs. procentní body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92</a:t>
            </a:fld>
            <a:r>
              <a:rPr lang="cs-CZ" dirty="0"/>
              <a:t> / 100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402079" y="1690688"/>
          <a:ext cx="9593869" cy="1357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3000">
                  <a:extLst>
                    <a:ext uri="{9D8B030D-6E8A-4147-A177-3AD203B41FA5}">
                      <a16:colId xmlns:a16="http://schemas.microsoft.com/office/drawing/2014/main" val="1519553565"/>
                    </a:ext>
                  </a:extLst>
                </a:gridCol>
                <a:gridCol w="6350869">
                  <a:extLst>
                    <a:ext uri="{9D8B030D-6E8A-4147-A177-3AD203B41FA5}">
                      <a16:colId xmlns:a16="http://schemas.microsoft.com/office/drawing/2014/main" val="425419395"/>
                    </a:ext>
                  </a:extLst>
                </a:gridCol>
              </a:tblGrid>
              <a:tr h="4524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rok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Míra nezaměstnanosti</a:t>
                      </a:r>
                      <a:r>
                        <a:rPr lang="cs-CZ" sz="2000" b="1" u="none" strike="noStrike" baseline="0" dirty="0">
                          <a:effectLst/>
                        </a:rPr>
                        <a:t> v obci XX (%)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291574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969787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752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0821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10584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buNone/>
                </a:pPr>
                <a:r>
                  <a:rPr lang="cs-CZ" sz="2000" b="1" dirty="0"/>
                  <a:t>Student 1</a:t>
                </a:r>
                <a:r>
                  <a:rPr lang="cs-CZ" sz="2000" dirty="0"/>
                  <a:t>: V obci XX se v roce 2016 oproti roku 2015 zvýšila nezaměstnanost o 5 %.</a:t>
                </a:r>
              </a:p>
              <a:p>
                <a:pPr marL="0" indent="0" algn="ctr">
                  <a:buNone/>
                </a:pPr>
                <a:r>
                  <a:rPr lang="cs-CZ" sz="2000" dirty="0"/>
                  <a:t> </a:t>
                </a:r>
                <a:r>
                  <a:rPr lang="cs-CZ" sz="2000" b="1" dirty="0">
                    <a:solidFill>
                      <a:srgbClr val="00A499"/>
                    </a:solidFill>
                  </a:rPr>
                  <a:t>Student 2</a:t>
                </a:r>
                <a:r>
                  <a:rPr lang="cs-CZ" sz="2000" dirty="0">
                    <a:solidFill>
                      <a:srgbClr val="00A499"/>
                    </a:solidFill>
                  </a:rPr>
                  <a:t>: V obci XX se v roce 2016 oproti roku 2015 zvýšila nezaměstnanost na dvojnásobek, tj. o 100 %.</a:t>
                </a:r>
              </a:p>
              <a:p>
                <a:pPr marL="0" indent="0" algn="ctr">
                  <a:buNone/>
                </a:pPr>
                <a:endParaRPr lang="cs-CZ" sz="2000" dirty="0">
                  <a:solidFill>
                    <a:srgbClr val="00A499"/>
                  </a:solidFill>
                </a:endParaRPr>
              </a:p>
              <a:p>
                <a:pPr marL="0" indent="0" algn="ctr">
                  <a:buNone/>
                </a:pPr>
                <a:r>
                  <a:rPr lang="cs-CZ" sz="2000" dirty="0">
                    <a:solidFill>
                      <a:srgbClr val="00A499"/>
                    </a:solidFill>
                  </a:rPr>
                  <a:t>Kdo má pravdu?</a:t>
                </a:r>
              </a:p>
              <a:p>
                <a:pPr marL="0" indent="0" algn="ctr">
                  <a:buNone/>
                </a:pPr>
                <a:r>
                  <a:rPr lang="cs-CZ" sz="2000" b="1" dirty="0">
                    <a:solidFill>
                      <a:schemeClr val="tx1"/>
                    </a:solidFill>
                  </a:rPr>
                  <a:t>1 %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cs-CZ" sz="2000" b="1" dirty="0">
                    <a:solidFill>
                      <a:schemeClr val="tx1"/>
                    </a:solidFill>
                  </a:rPr>
                  <a:t> celku</a:t>
                </a:r>
              </a:p>
              <a:p>
                <a:pPr algn="ctr"/>
                <a:endParaRPr lang="cs-CZ" sz="2000" dirty="0">
                  <a:solidFill>
                    <a:srgbClr val="FF0000"/>
                  </a:solidFill>
                </a:endParaRPr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 marL="0" indent="0">
                  <a:buClr>
                    <a:srgbClr val="00A499"/>
                  </a:buClr>
                  <a:buSzPct val="130000"/>
                  <a:buNone/>
                </a:pPr>
                <a:endParaRPr lang="cs-CZ" sz="2000" b="1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10584"/>
              </a:xfrm>
              <a:blipFill>
                <a:blip r:embed="rId2"/>
                <a:stretch>
                  <a:fillRect r="-3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Procenta vs. procentní body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93</a:t>
            </a:fld>
            <a:r>
              <a:rPr lang="cs-CZ" dirty="0"/>
              <a:t> / 100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402079" y="1690688"/>
          <a:ext cx="9593869" cy="1357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3000">
                  <a:extLst>
                    <a:ext uri="{9D8B030D-6E8A-4147-A177-3AD203B41FA5}">
                      <a16:colId xmlns:a16="http://schemas.microsoft.com/office/drawing/2014/main" val="1519553565"/>
                    </a:ext>
                  </a:extLst>
                </a:gridCol>
                <a:gridCol w="6350869">
                  <a:extLst>
                    <a:ext uri="{9D8B030D-6E8A-4147-A177-3AD203B41FA5}">
                      <a16:colId xmlns:a16="http://schemas.microsoft.com/office/drawing/2014/main" val="425419395"/>
                    </a:ext>
                  </a:extLst>
                </a:gridCol>
              </a:tblGrid>
              <a:tr h="4524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rok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Míra nezaměstnanosti</a:t>
                      </a:r>
                      <a:r>
                        <a:rPr lang="cs-CZ" sz="2000" b="1" u="none" strike="noStrike" baseline="0" dirty="0">
                          <a:effectLst/>
                        </a:rPr>
                        <a:t> v obci XX (%)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291574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969787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752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98890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10584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SzPct val="130000"/>
                  <a:buNone/>
                </a:pPr>
                <a:endParaRPr lang="cs-CZ" sz="2000" dirty="0"/>
              </a:p>
              <a:p>
                <a:pPr marL="0" indent="0" algn="ctr">
                  <a:buNone/>
                </a:pPr>
                <a:r>
                  <a:rPr lang="cs-CZ" sz="2000" b="1" dirty="0">
                    <a:solidFill>
                      <a:srgbClr val="0033CC"/>
                    </a:solidFill>
                  </a:rPr>
                  <a:t>Student 1</a:t>
                </a:r>
                <a:r>
                  <a:rPr lang="cs-CZ" sz="2000" dirty="0">
                    <a:solidFill>
                      <a:srgbClr val="0033CC"/>
                    </a:solidFill>
                  </a:rPr>
                  <a:t>: V obci XX se v roce 2016 oproti roku 2015 zvýšila nezaměstnanost o 5 p. b.</a:t>
                </a:r>
              </a:p>
              <a:p>
                <a:pPr marL="0" indent="0" algn="ctr">
                  <a:buNone/>
                </a:pPr>
                <a:r>
                  <a:rPr lang="cs-CZ" sz="2000" dirty="0"/>
                  <a:t> </a:t>
                </a:r>
                <a:r>
                  <a:rPr lang="cs-CZ" sz="2000" b="1" dirty="0">
                    <a:solidFill>
                      <a:srgbClr val="00A499"/>
                    </a:solidFill>
                  </a:rPr>
                  <a:t>Student 2</a:t>
                </a:r>
                <a:r>
                  <a:rPr lang="cs-CZ" sz="2000" dirty="0">
                    <a:solidFill>
                      <a:srgbClr val="00A499"/>
                    </a:solidFill>
                  </a:rPr>
                  <a:t>: V obci XX se v roce 2016 oproti roku 2015 zvýšila nezaměstnanost na dvojnásobek, tj. o 100 %.</a:t>
                </a:r>
              </a:p>
              <a:p>
                <a:pPr marL="0" indent="0" algn="ctr">
                  <a:buNone/>
                </a:pPr>
                <a:endParaRPr lang="cs-CZ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cs-CZ" sz="2000" dirty="0">
                    <a:solidFill>
                      <a:srgbClr val="00A499"/>
                    </a:solidFill>
                  </a:rPr>
                  <a:t>Kdo má pravdu?</a:t>
                </a:r>
              </a:p>
              <a:p>
                <a:pPr marL="0" indent="0" algn="ctr">
                  <a:buNone/>
                </a:pPr>
                <a:r>
                  <a:rPr lang="cs-CZ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1 %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cs-CZ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 celku, </a:t>
                </a:r>
                <a:r>
                  <a:rPr lang="en-US" sz="2000" b="1" dirty="0">
                    <a:solidFill>
                      <a:schemeClr val="accent5"/>
                    </a:solidFill>
                  </a:rPr>
                  <a:t>[</a:t>
                </a:r>
                <a:r>
                  <a:rPr lang="cs-CZ" sz="2000" b="1" dirty="0">
                    <a:solidFill>
                      <a:schemeClr val="accent5"/>
                    </a:solidFill>
                  </a:rPr>
                  <a:t>rozdíl procentuálních hodnot</a:t>
                </a:r>
                <a:r>
                  <a:rPr lang="en-US" sz="2000" b="1" dirty="0">
                    <a:solidFill>
                      <a:schemeClr val="accent5"/>
                    </a:solidFill>
                  </a:rPr>
                  <a:t>]</a:t>
                </a:r>
                <a:r>
                  <a:rPr lang="cs-CZ" sz="2000" b="1" dirty="0">
                    <a:solidFill>
                      <a:schemeClr val="accent5"/>
                    </a:solidFill>
                  </a:rPr>
                  <a:t> = procentní bod</a:t>
                </a:r>
              </a:p>
              <a:p>
                <a:pPr algn="ctr"/>
                <a:endParaRPr lang="cs-CZ" sz="2000" dirty="0">
                  <a:solidFill>
                    <a:srgbClr val="FF0000"/>
                  </a:solidFill>
                </a:endParaRPr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 marL="0" indent="0">
                  <a:buClr>
                    <a:srgbClr val="00A499"/>
                  </a:buClr>
                  <a:buSzPct val="130000"/>
                  <a:buNone/>
                </a:pPr>
                <a:endParaRPr lang="cs-CZ" sz="2000" b="1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10584"/>
              </a:xfrm>
              <a:blipFill>
                <a:blip r:embed="rId2"/>
                <a:stretch>
                  <a:fillRect r="-3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Procenta vs. procentní body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94</a:t>
            </a:fld>
            <a:r>
              <a:rPr lang="cs-CZ" dirty="0"/>
              <a:t> / 100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402079" y="1690688"/>
          <a:ext cx="9593869" cy="1357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3000">
                  <a:extLst>
                    <a:ext uri="{9D8B030D-6E8A-4147-A177-3AD203B41FA5}">
                      <a16:colId xmlns:a16="http://schemas.microsoft.com/office/drawing/2014/main" val="1519553565"/>
                    </a:ext>
                  </a:extLst>
                </a:gridCol>
                <a:gridCol w="6350869">
                  <a:extLst>
                    <a:ext uri="{9D8B030D-6E8A-4147-A177-3AD203B41FA5}">
                      <a16:colId xmlns:a16="http://schemas.microsoft.com/office/drawing/2014/main" val="425419395"/>
                    </a:ext>
                  </a:extLst>
                </a:gridCol>
              </a:tblGrid>
              <a:tr h="4524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rok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Míra nezaměstnanosti</a:t>
                      </a:r>
                      <a:r>
                        <a:rPr lang="cs-CZ" sz="2000" b="1" u="none" strike="noStrike" baseline="0" dirty="0">
                          <a:effectLst/>
                        </a:rPr>
                        <a:t> v obci XX (%)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291574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969787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752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8444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10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2000" b="1" dirty="0">
                <a:solidFill>
                  <a:srgbClr val="0033CC"/>
                </a:solidFill>
              </a:rPr>
              <a:t>Student 1</a:t>
            </a:r>
            <a:r>
              <a:rPr lang="cs-CZ" sz="2000" dirty="0">
                <a:solidFill>
                  <a:srgbClr val="0033CC"/>
                </a:solidFill>
              </a:rPr>
              <a:t>: V obci XX se v roce 2016 oproti roku 2015 zvýšila nezaměstnanost o 5 p. b.</a:t>
            </a:r>
          </a:p>
          <a:p>
            <a:pPr marL="0" indent="0" algn="ctr">
              <a:buNone/>
            </a:pPr>
            <a:r>
              <a:rPr lang="cs-CZ" sz="2000" dirty="0"/>
              <a:t> </a:t>
            </a:r>
            <a:r>
              <a:rPr lang="cs-CZ" sz="2000" b="1" dirty="0">
                <a:solidFill>
                  <a:srgbClr val="00A499"/>
                </a:solidFill>
              </a:rPr>
              <a:t>Student 2</a:t>
            </a:r>
            <a:r>
              <a:rPr lang="cs-CZ" sz="2000" dirty="0">
                <a:solidFill>
                  <a:srgbClr val="00A499"/>
                </a:solidFill>
              </a:rPr>
              <a:t>: V obci XX se v roce 2016 oproti roku 2015 zvýšila nezaměstnanost na dvojnásobek, tj. o 100 %.</a:t>
            </a:r>
          </a:p>
          <a:p>
            <a:pPr marL="0" indent="0" algn="ctr"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pPr algn="ctr"/>
            <a:endParaRPr lang="cs-CZ" sz="2000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0" indent="0">
              <a:buClr>
                <a:srgbClr val="00A499"/>
              </a:buClr>
              <a:buSzPct val="130000"/>
              <a:buNone/>
            </a:pPr>
            <a:endParaRPr lang="cs-CZ" sz="20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Procenta vs. procentní body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95</a:t>
            </a:fld>
            <a:r>
              <a:rPr lang="cs-CZ" dirty="0"/>
              <a:t> / 100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402079" y="1690688"/>
          <a:ext cx="9593869" cy="1357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3000">
                  <a:extLst>
                    <a:ext uri="{9D8B030D-6E8A-4147-A177-3AD203B41FA5}">
                      <a16:colId xmlns:a16="http://schemas.microsoft.com/office/drawing/2014/main" val="1519553565"/>
                    </a:ext>
                  </a:extLst>
                </a:gridCol>
                <a:gridCol w="6350869">
                  <a:extLst>
                    <a:ext uri="{9D8B030D-6E8A-4147-A177-3AD203B41FA5}">
                      <a16:colId xmlns:a16="http://schemas.microsoft.com/office/drawing/2014/main" val="425419395"/>
                    </a:ext>
                  </a:extLst>
                </a:gridCol>
              </a:tblGrid>
              <a:tr h="4524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rok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Míra nezaměstnanosti</a:t>
                      </a:r>
                      <a:r>
                        <a:rPr lang="cs-CZ" sz="2000" b="1" u="none" strike="noStrike" baseline="0" dirty="0">
                          <a:effectLst/>
                        </a:rPr>
                        <a:t> v obci XX (%)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291574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969787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752602"/>
                  </a:ext>
                </a:extLst>
              </a:tr>
            </a:tbl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0E512C99-B950-4600-8767-0A3EA9B763BC}"/>
              </a:ext>
            </a:extLst>
          </p:cNvPr>
          <p:cNvSpPr/>
          <p:nvPr/>
        </p:nvSpPr>
        <p:spPr>
          <a:xfrm>
            <a:off x="2413692" y="5943543"/>
            <a:ext cx="7840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Zajímavá (</a:t>
            </a:r>
            <a:r>
              <a:rPr lang="en-US" i="1" dirty="0"/>
              <a:t>?</a:t>
            </a:r>
            <a:r>
              <a:rPr lang="cs-CZ" i="1" dirty="0"/>
              <a:t>) diskuze: </a:t>
            </a:r>
            <a:r>
              <a:rPr lang="cs-CZ" i="1" dirty="0">
                <a:hlinkClick r:id="rId2"/>
              </a:rPr>
              <a:t>https://blog.root.cz/petrkrcmar/procento-vs-procentni-bod/</a:t>
            </a:r>
            <a:r>
              <a:rPr lang="cs-CZ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08736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10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SzPct val="130000"/>
              <a:buNone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0" indent="0">
              <a:buClr>
                <a:srgbClr val="00A499"/>
              </a:buClr>
              <a:buSzPct val="130000"/>
              <a:buNone/>
            </a:pPr>
            <a:endParaRPr lang="cs-CZ" sz="20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Každý den se něco děje…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96</a:t>
            </a:fld>
            <a:r>
              <a:rPr lang="cs-CZ" dirty="0"/>
              <a:t> / 100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61AD24-AB42-4626-84B4-CC0C8FAD7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491" y="1456571"/>
            <a:ext cx="5272081" cy="368410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37656F41-38AE-4F81-A1AA-B3675709FBF1}"/>
              </a:ext>
            </a:extLst>
          </p:cNvPr>
          <p:cNvSpPr/>
          <p:nvPr/>
        </p:nvSpPr>
        <p:spPr>
          <a:xfrm>
            <a:off x="6688667" y="5343057"/>
            <a:ext cx="5383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/>
              <a:t>Zdroj: </a:t>
            </a:r>
            <a:r>
              <a:rPr lang="cs-CZ" sz="1600" i="1" dirty="0">
                <a:hlinkClick r:id="rId3"/>
              </a:rPr>
              <a:t>https://www.parlamentnilisty.cz/zpravy/tiskovezpravy/SANEP-Volba-prezidenta-Ceske-republiky-700356</a:t>
            </a:r>
            <a:r>
              <a:rPr lang="cs-CZ" sz="1600" i="1" dirty="0"/>
              <a:t>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6A526FC-F0B9-4A23-9FC3-86C8F3F3E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63" y="1674500"/>
            <a:ext cx="6031824" cy="3385829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FE7361EA-1D0F-48D3-8C9A-166D8EC12451}"/>
              </a:ext>
            </a:extLst>
          </p:cNvPr>
          <p:cNvSpPr/>
          <p:nvPr/>
        </p:nvSpPr>
        <p:spPr>
          <a:xfrm>
            <a:off x="290175" y="534305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i="1" dirty="0"/>
              <a:t>Zdroj:</a:t>
            </a:r>
          </a:p>
          <a:p>
            <a:r>
              <a:rPr lang="cs-CZ" sz="1600" i="1" dirty="0">
                <a:hlinkClick r:id="rId5"/>
              </a:rPr>
              <a:t>https://cnn.iprima.cz/sanep-prezidentske-volby-by-vyhral-babis-ve-druhem-kole-by-porazil-i-generala-pavla-55059</a:t>
            </a:r>
            <a:r>
              <a:rPr lang="cs-CZ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366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Matematiku (statistiku) v životě nikdy nebudu potřebovat…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97</a:t>
            </a:fld>
            <a:r>
              <a:rPr lang="cs-CZ" dirty="0"/>
              <a:t> / 100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62579" y="5394684"/>
            <a:ext cx="564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Zdroj: </a:t>
            </a:r>
            <a:r>
              <a:rPr lang="cs-CZ" sz="1400" i="1" dirty="0">
                <a:hlinkClick r:id="rId2"/>
              </a:rPr>
              <a:t>https://www.sydsvenskan.se/2017-02-12/hur-far-vi-hans-rosling-att-vila-i-frid</a:t>
            </a:r>
            <a:r>
              <a:rPr lang="cs-CZ" sz="1400" i="1" dirty="0"/>
              <a:t> </a:t>
            </a:r>
          </a:p>
        </p:txBody>
      </p:sp>
      <p:grpSp>
        <p:nvGrpSpPr>
          <p:cNvPr id="17" name="Skupina 16"/>
          <p:cNvGrpSpPr/>
          <p:nvPr/>
        </p:nvGrpSpPr>
        <p:grpSpPr>
          <a:xfrm>
            <a:off x="462579" y="1500516"/>
            <a:ext cx="5643717" cy="3589160"/>
            <a:chOff x="853605" y="1392188"/>
            <a:chExt cx="5256739" cy="3154044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605" y="1392188"/>
              <a:ext cx="5256739" cy="315404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605" y="1847518"/>
              <a:ext cx="782009" cy="117301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7568716" y="4593599"/>
                <a:ext cx="2699393" cy="1602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1" i="1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3600" b="1" i="1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600" b="1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1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600" b="1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b="1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716" y="4593599"/>
                <a:ext cx="2699393" cy="1602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6280838" y="1500516"/>
            <a:ext cx="58454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A499"/>
              </a:buClr>
            </a:pPr>
            <a:r>
              <a:rPr lang="cs-CZ" sz="2000" b="1" dirty="0"/>
              <a:t>Hans </a:t>
            </a:r>
            <a:r>
              <a:rPr lang="cs-CZ" sz="2000" b="1" dirty="0" err="1"/>
              <a:t>Rosling</a:t>
            </a:r>
            <a:endParaRPr lang="cs-CZ" sz="2000" b="1" dirty="0"/>
          </a:p>
          <a:p>
            <a:pPr marL="285750" indent="-285750">
              <a:spcAft>
                <a:spcPts val="6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Americký časopis </a:t>
            </a:r>
            <a:r>
              <a:rPr lang="cs-CZ" sz="2000" dirty="0" err="1"/>
              <a:t>Foreign</a:t>
            </a:r>
            <a:r>
              <a:rPr lang="cs-CZ" sz="2000" dirty="0"/>
              <a:t> </a:t>
            </a:r>
            <a:r>
              <a:rPr lang="cs-CZ" sz="2000" dirty="0" err="1"/>
              <a:t>Policy</a:t>
            </a:r>
            <a:r>
              <a:rPr lang="cs-CZ" sz="2000" dirty="0"/>
              <a:t> ho v roce 2009 zařadil mezi sto vůdčích světových myslitelů, </a:t>
            </a:r>
          </a:p>
          <a:p>
            <a:pPr marL="285750" indent="-285750">
              <a:spcAft>
                <a:spcPts val="6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časopis Fast </a:t>
            </a:r>
            <a:r>
              <a:rPr lang="cs-CZ" sz="2000" dirty="0" err="1"/>
              <a:t>Company</a:t>
            </a:r>
            <a:r>
              <a:rPr lang="cs-CZ" sz="2000" dirty="0"/>
              <a:t> ho v roce 2011 zařadil mezi sto nejkreativnějších osobností podnikání,</a:t>
            </a:r>
          </a:p>
          <a:p>
            <a:pPr marL="285750" indent="-285750">
              <a:spcAft>
                <a:spcPts val="6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časopis </a:t>
            </a:r>
            <a:r>
              <a:rPr lang="cs-CZ" sz="2000" dirty="0" err="1"/>
              <a:t>Time</a:t>
            </a:r>
            <a:r>
              <a:rPr lang="cs-CZ" sz="2000" dirty="0"/>
              <a:t> ho v roce 2012 zařadil mezi sto nejvlivnějších osob světa.</a:t>
            </a:r>
          </a:p>
          <a:p>
            <a:pPr marL="285750" indent="-285750">
              <a:spcAft>
                <a:spcPts val="6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Hans </a:t>
            </a:r>
            <a:r>
              <a:rPr lang="cs-CZ" sz="2000" dirty="0" err="1"/>
              <a:t>Rosling</a:t>
            </a:r>
            <a:r>
              <a:rPr lang="cs-CZ" sz="2000" dirty="0"/>
              <a:t> zemřel 7. února 2017.</a:t>
            </a:r>
          </a:p>
        </p:txBody>
      </p:sp>
    </p:spTree>
    <p:extLst>
      <p:ext uri="{BB962C8B-B14F-4D97-AF65-F5344CB8AC3E}">
        <p14:creationId xmlns:p14="http://schemas.microsoft.com/office/powerpoint/2010/main" val="368892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10584"/>
          </a:xfrm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ROSLING, Hans, Ola ROSLING a Anna ROSLING RÖNNLUND. </a:t>
            </a:r>
            <a:r>
              <a:rPr lang="cs-CZ" sz="2000" i="1" dirty="0" err="1"/>
              <a:t>Faktomluva</a:t>
            </a:r>
            <a:r>
              <a:rPr lang="cs-CZ" sz="2000" i="1" dirty="0"/>
              <a:t>: deset důvodů, proč se mýlíme v pohledu na svět - a proč jsou věci lepší, než vypadají</a:t>
            </a:r>
            <a:r>
              <a:rPr lang="cs-CZ" sz="2000" dirty="0"/>
              <a:t>. Přeložil Eva NEVRLÁ. V Brně: Jan </a:t>
            </a:r>
            <a:r>
              <a:rPr lang="cs-CZ" sz="2000" dirty="0" err="1"/>
              <a:t>Melvil</a:t>
            </a:r>
            <a:r>
              <a:rPr lang="cs-CZ" sz="2000" dirty="0"/>
              <a:t> </a:t>
            </a:r>
            <a:r>
              <a:rPr lang="cs-CZ" sz="2000" dirty="0" err="1"/>
              <a:t>Publishing</a:t>
            </a:r>
            <a:r>
              <a:rPr lang="cs-CZ" sz="2000" dirty="0"/>
              <a:t>, 2018. Pod povrchem. ISBN 978-80-7555-056-9.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0" indent="0">
              <a:buClr>
                <a:srgbClr val="00A499"/>
              </a:buClr>
              <a:buSzPct val="130000"/>
              <a:buNone/>
            </a:pPr>
            <a:endParaRPr lang="cs-CZ" sz="20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Čtěte a bděte (použité literární zdroje)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98</a:t>
            </a:fld>
            <a:r>
              <a:rPr lang="cs-CZ" dirty="0"/>
              <a:t> / 100</a:t>
            </a:r>
          </a:p>
        </p:txBody>
      </p:sp>
    </p:spTree>
    <p:extLst>
      <p:ext uri="{BB962C8B-B14F-4D97-AF65-F5344CB8AC3E}">
        <p14:creationId xmlns:p14="http://schemas.microsoft.com/office/powerpoint/2010/main" val="6615991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Martina Litschmannová, 2022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Matematiku (statistiku) v životě nikdy nebudu potřebovat…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Vadí - nevadí (2022)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99</a:t>
            </a:fld>
            <a:r>
              <a:rPr lang="cs-CZ" dirty="0"/>
              <a:t> / 100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2" y="1733305"/>
            <a:ext cx="2536011" cy="3802828"/>
          </a:xfrm>
          <a:prstGeom prst="rect">
            <a:avLst/>
          </a:prstGeom>
        </p:spPr>
      </p:pic>
      <p:sp>
        <p:nvSpPr>
          <p:cNvPr id="10" name="Oválný bublinový popisek 9"/>
          <p:cNvSpPr/>
          <p:nvPr/>
        </p:nvSpPr>
        <p:spPr>
          <a:xfrm>
            <a:off x="3161932" y="1492625"/>
            <a:ext cx="3831439" cy="1936375"/>
          </a:xfrm>
          <a:prstGeom prst="wedgeEllipseCallout">
            <a:avLst>
              <a:gd name="adj1" fmla="val -74009"/>
              <a:gd name="adj2" fmla="val 60119"/>
            </a:avLst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372374" y="1832911"/>
            <a:ext cx="3410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Každému, kdo si to myslí, </a:t>
            </a:r>
          </a:p>
          <a:p>
            <a:pPr algn="ctr"/>
            <a:r>
              <a:rPr lang="cs-CZ" sz="2000" dirty="0"/>
              <a:t>bych snížila mzdu o 50 %, </a:t>
            </a:r>
          </a:p>
          <a:p>
            <a:pPr algn="ctr"/>
            <a:r>
              <a:rPr lang="cs-CZ" sz="2000" dirty="0"/>
              <a:t>ale aby nebrečeli, </a:t>
            </a:r>
          </a:p>
          <a:p>
            <a:pPr algn="ctr"/>
            <a:r>
              <a:rPr lang="cs-CZ" sz="2000" dirty="0"/>
              <a:t>tak zase o 50 % zvýšila!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547847" y="4520470"/>
            <a:ext cx="3410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A není lepší jim plat</a:t>
            </a:r>
          </a:p>
          <a:p>
            <a:pPr algn="ctr"/>
            <a:r>
              <a:rPr lang="cs-CZ" sz="2000" dirty="0"/>
              <a:t> nejdříve o 100 % zvýšit </a:t>
            </a:r>
          </a:p>
          <a:p>
            <a:pPr algn="ctr"/>
            <a:r>
              <a:rPr lang="cs-CZ" sz="2000" dirty="0"/>
              <a:t>a pak zase o 100 % snížit?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BD41578-54CA-4526-A440-12C843F14AA3}"/>
              </a:ext>
            </a:extLst>
          </p:cNvPr>
          <p:cNvSpPr txBox="1"/>
          <p:nvPr/>
        </p:nvSpPr>
        <p:spPr>
          <a:xfrm>
            <a:off x="3444663" y="6031781"/>
            <a:ext cx="5616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Zdroj: Fiktivní rozhovor bezejmenných „</a:t>
            </a:r>
            <a:r>
              <a:rPr lang="cs-CZ" sz="1400" i="1" dirty="0" err="1"/>
              <a:t>matikářů</a:t>
            </a:r>
            <a:r>
              <a:rPr lang="cs-CZ" sz="1400" i="1" dirty="0"/>
              <a:t>“.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2EA2A91-8F20-47ED-A892-6A97909F23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0" t="20188" r="19417" b="28811"/>
          <a:stretch/>
        </p:blipFill>
        <p:spPr>
          <a:xfrm>
            <a:off x="7417048" y="1955045"/>
            <a:ext cx="4508684" cy="3359348"/>
          </a:xfrm>
          <a:prstGeom prst="ellipse">
            <a:avLst/>
          </a:prstGeom>
          <a:ln w="63500" cap="rnd">
            <a:solidFill>
              <a:srgbClr val="00A4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Oválný bublinový popisek 12"/>
          <p:cNvSpPr/>
          <p:nvPr/>
        </p:nvSpPr>
        <p:spPr>
          <a:xfrm flipH="1" flipV="1">
            <a:off x="4337406" y="4105563"/>
            <a:ext cx="3831439" cy="1844220"/>
          </a:xfrm>
          <a:prstGeom prst="wedgeEllipseCallout">
            <a:avLst>
              <a:gd name="adj1" fmla="val -73018"/>
              <a:gd name="adj2" fmla="val 66951"/>
            </a:avLst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95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/>
      <p:bldP spid="13" grpId="0" animBg="1"/>
    </p:bld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60 FEI CZ verze" id="{477DC7A5-AD3D-8547-A77A-E6DC226744BA}" vid="{FFDE4F52-9EDD-5744-ADC3-518666DDF57D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2A09A7E4B64843ACFC8EC90885AC43" ma:contentTypeVersion="14" ma:contentTypeDescription="Vytvoří nový dokument" ma:contentTypeScope="" ma:versionID="14f7a49292acc0f69a16068f98ecb3db">
  <xsd:schema xmlns:xsd="http://www.w3.org/2001/XMLSchema" xmlns:xs="http://www.w3.org/2001/XMLSchema" xmlns:p="http://schemas.microsoft.com/office/2006/metadata/properties" xmlns:ns3="d108bf49-f8e4-4d26-8a34-27e5aa1da41a" xmlns:ns4="0d81106f-0eeb-48be-9139-f7020e5d0cb6" targetNamespace="http://schemas.microsoft.com/office/2006/metadata/properties" ma:root="true" ma:fieldsID="6601bbe359df73c262bbadc466bb5025" ns3:_="" ns4:_="">
    <xsd:import namespace="d108bf49-f8e4-4d26-8a34-27e5aa1da41a"/>
    <xsd:import namespace="0d81106f-0eeb-48be-9139-f7020e5d0c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Details" minOccurs="0"/>
                <xsd:element ref="ns4:SharedWithUser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08bf49-f8e4-4d26-8a34-27e5aa1da4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1106f-0eeb-48be-9139-f7020e5d0cb6" elementFormDefault="qualified">
    <xsd:import namespace="http://schemas.microsoft.com/office/2006/documentManagement/types"/>
    <xsd:import namespace="http://schemas.microsoft.com/office/infopath/2007/PartnerControls"/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11A403-49A0-4B52-8F9B-A4EEE64D6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08bf49-f8e4-4d26-8a34-27e5aa1da41a"/>
    <ds:schemaRef ds:uri="0d81106f-0eeb-48be-9139-f7020e5d0c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0976C9-184A-49FE-B12E-EBB457FB19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83327D-FB97-43D7-B607-6CD63993F212}">
  <ds:schemaRefs>
    <ds:schemaRef ds:uri="http://schemas.microsoft.com/office/infopath/2007/PartnerControls"/>
    <ds:schemaRef ds:uri="d108bf49-f8e4-4d26-8a34-27e5aa1da41a"/>
    <ds:schemaRef ds:uri="http://purl.org/dc/terms/"/>
    <ds:schemaRef ds:uri="http://purl.org/dc/elements/1.1/"/>
    <ds:schemaRef ds:uri="0d81106f-0eeb-48be-9139-f7020e5d0cb6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19557</TotalTime>
  <Words>4866</Words>
  <Application>Microsoft Office PowerPoint</Application>
  <PresentationFormat>Širokoúhlá obrazovka</PresentationFormat>
  <Paragraphs>1891</Paragraphs>
  <Slides>100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100</vt:i4>
      </vt:variant>
    </vt:vector>
  </HeadingPairs>
  <TitlesOfParts>
    <vt:vector size="109" baseType="lpstr">
      <vt:lpstr>Arial</vt:lpstr>
      <vt:lpstr>Calibri</vt:lpstr>
      <vt:lpstr>Calibri Light</vt:lpstr>
      <vt:lpstr>Cambria Math</vt:lpstr>
      <vt:lpstr>Times New Roman</vt:lpstr>
      <vt:lpstr>Wingdings</vt:lpstr>
      <vt:lpstr>Vlastní návrh</vt:lpstr>
      <vt:lpstr>1_Vlastní návrh</vt:lpstr>
      <vt:lpstr>Custom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Litschmannová</dc:creator>
  <cp:lastModifiedBy>Litschmannova Martina</cp:lastModifiedBy>
  <cp:revision>177</cp:revision>
  <dcterms:created xsi:type="dcterms:W3CDTF">2019-08-14T09:45:45Z</dcterms:created>
  <dcterms:modified xsi:type="dcterms:W3CDTF">2022-06-13T18:29:44Z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0x010100C32A09A7E4B64843ACFC8EC90885AC43</vt:lpwstr>
  </property>
</Properties>
</file>