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53" d="100"/>
          <a:sy n="53" d="100"/>
        </p:scale>
        <p:origin x="37" y="13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2195-3CAC-06DD-3337-F0C5901807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s-CZ"/>
          </a:p>
        </p:txBody>
      </p:sp>
      <p:sp>
        <p:nvSpPr>
          <p:cNvPr id="3" name="Subtitle 2">
            <a:extLst>
              <a:ext uri="{FF2B5EF4-FFF2-40B4-BE49-F238E27FC236}">
                <a16:creationId xmlns:a16="http://schemas.microsoft.com/office/drawing/2014/main" id="{2E7B5FBD-B6BF-2526-20BF-F7249FC038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a:p>
        </p:txBody>
      </p:sp>
      <p:sp>
        <p:nvSpPr>
          <p:cNvPr id="4" name="Date Placeholder 3">
            <a:extLst>
              <a:ext uri="{FF2B5EF4-FFF2-40B4-BE49-F238E27FC236}">
                <a16:creationId xmlns:a16="http://schemas.microsoft.com/office/drawing/2014/main" id="{F04190FB-E00B-74E9-590F-C8328FCD1237}"/>
              </a:ext>
            </a:extLst>
          </p:cNvPr>
          <p:cNvSpPr>
            <a:spLocks noGrp="1"/>
          </p:cNvSpPr>
          <p:nvPr>
            <p:ph type="dt" sz="half" idx="10"/>
          </p:nvPr>
        </p:nvSpPr>
        <p:spPr/>
        <p:txBody>
          <a:bodyPr/>
          <a:lstStyle/>
          <a:p>
            <a:fld id="{11DA8CCC-F40D-4ADC-890F-086D494ED1C0}" type="datetimeFigureOut">
              <a:rPr lang="cs-CZ" smtClean="0"/>
              <a:t>05.04.2023</a:t>
            </a:fld>
            <a:endParaRPr lang="cs-CZ"/>
          </a:p>
        </p:txBody>
      </p:sp>
      <p:sp>
        <p:nvSpPr>
          <p:cNvPr id="5" name="Footer Placeholder 4">
            <a:extLst>
              <a:ext uri="{FF2B5EF4-FFF2-40B4-BE49-F238E27FC236}">
                <a16:creationId xmlns:a16="http://schemas.microsoft.com/office/drawing/2014/main" id="{E23B6EF1-93F4-3F83-AD58-C9D1EB45804F}"/>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B6375F98-F4E4-499E-E479-3249CF586836}"/>
              </a:ext>
            </a:extLst>
          </p:cNvPr>
          <p:cNvSpPr>
            <a:spLocks noGrp="1"/>
          </p:cNvSpPr>
          <p:nvPr>
            <p:ph type="sldNum" sz="quarter" idx="12"/>
          </p:nvPr>
        </p:nvSpPr>
        <p:spPr/>
        <p:txBody>
          <a:bodyPr/>
          <a:lstStyle/>
          <a:p>
            <a:fld id="{F95906A9-5803-403A-9706-23D43DBA22F6}" type="slidenum">
              <a:rPr lang="cs-CZ" smtClean="0"/>
              <a:t>‹#›</a:t>
            </a:fld>
            <a:endParaRPr lang="cs-CZ"/>
          </a:p>
        </p:txBody>
      </p:sp>
    </p:spTree>
    <p:extLst>
      <p:ext uri="{BB962C8B-B14F-4D97-AF65-F5344CB8AC3E}">
        <p14:creationId xmlns:p14="http://schemas.microsoft.com/office/powerpoint/2010/main" val="384802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AA50-D5BB-9D19-2D92-D12D9DF2CAA7}"/>
              </a:ext>
            </a:extLst>
          </p:cNvPr>
          <p:cNvSpPr>
            <a:spLocks noGrp="1"/>
          </p:cNvSpPr>
          <p:nvPr>
            <p:ph type="title"/>
          </p:nvPr>
        </p:nvSpPr>
        <p:spPr/>
        <p:txBody>
          <a:bodyPr/>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BE3A7622-51A4-5EC7-2632-D4346B07B1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ED44AF23-A15B-92F3-E949-EB2326A8D626}"/>
              </a:ext>
            </a:extLst>
          </p:cNvPr>
          <p:cNvSpPr>
            <a:spLocks noGrp="1"/>
          </p:cNvSpPr>
          <p:nvPr>
            <p:ph type="dt" sz="half" idx="10"/>
          </p:nvPr>
        </p:nvSpPr>
        <p:spPr/>
        <p:txBody>
          <a:bodyPr/>
          <a:lstStyle/>
          <a:p>
            <a:fld id="{11DA8CCC-F40D-4ADC-890F-086D494ED1C0}" type="datetimeFigureOut">
              <a:rPr lang="cs-CZ" smtClean="0"/>
              <a:t>05.04.2023</a:t>
            </a:fld>
            <a:endParaRPr lang="cs-CZ"/>
          </a:p>
        </p:txBody>
      </p:sp>
      <p:sp>
        <p:nvSpPr>
          <p:cNvPr id="5" name="Footer Placeholder 4">
            <a:extLst>
              <a:ext uri="{FF2B5EF4-FFF2-40B4-BE49-F238E27FC236}">
                <a16:creationId xmlns:a16="http://schemas.microsoft.com/office/drawing/2014/main" id="{1D9A2494-C46C-D2FA-B3C0-080BB40B774F}"/>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284A561E-6679-6559-6033-C727968A9CAA}"/>
              </a:ext>
            </a:extLst>
          </p:cNvPr>
          <p:cNvSpPr>
            <a:spLocks noGrp="1"/>
          </p:cNvSpPr>
          <p:nvPr>
            <p:ph type="sldNum" sz="quarter" idx="12"/>
          </p:nvPr>
        </p:nvSpPr>
        <p:spPr/>
        <p:txBody>
          <a:bodyPr/>
          <a:lstStyle/>
          <a:p>
            <a:fld id="{F95906A9-5803-403A-9706-23D43DBA22F6}" type="slidenum">
              <a:rPr lang="cs-CZ" smtClean="0"/>
              <a:t>‹#›</a:t>
            </a:fld>
            <a:endParaRPr lang="cs-CZ"/>
          </a:p>
        </p:txBody>
      </p:sp>
    </p:spTree>
    <p:extLst>
      <p:ext uri="{BB962C8B-B14F-4D97-AF65-F5344CB8AC3E}">
        <p14:creationId xmlns:p14="http://schemas.microsoft.com/office/powerpoint/2010/main" val="319629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D1F12-6CBC-0AFF-E1EF-6E479A2CAD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4E593086-723F-6DE1-6F18-AE793D0817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9500BEF0-91C5-6539-D2A6-A26103F332D2}"/>
              </a:ext>
            </a:extLst>
          </p:cNvPr>
          <p:cNvSpPr>
            <a:spLocks noGrp="1"/>
          </p:cNvSpPr>
          <p:nvPr>
            <p:ph type="dt" sz="half" idx="10"/>
          </p:nvPr>
        </p:nvSpPr>
        <p:spPr/>
        <p:txBody>
          <a:bodyPr/>
          <a:lstStyle/>
          <a:p>
            <a:fld id="{11DA8CCC-F40D-4ADC-890F-086D494ED1C0}" type="datetimeFigureOut">
              <a:rPr lang="cs-CZ" smtClean="0"/>
              <a:t>05.04.2023</a:t>
            </a:fld>
            <a:endParaRPr lang="cs-CZ"/>
          </a:p>
        </p:txBody>
      </p:sp>
      <p:sp>
        <p:nvSpPr>
          <p:cNvPr id="5" name="Footer Placeholder 4">
            <a:extLst>
              <a:ext uri="{FF2B5EF4-FFF2-40B4-BE49-F238E27FC236}">
                <a16:creationId xmlns:a16="http://schemas.microsoft.com/office/drawing/2014/main" id="{64EFE121-2488-008A-3160-F606917CDB2C}"/>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5E7E7FFA-E8D5-81A7-68D0-A4F3FAEF81D0}"/>
              </a:ext>
            </a:extLst>
          </p:cNvPr>
          <p:cNvSpPr>
            <a:spLocks noGrp="1"/>
          </p:cNvSpPr>
          <p:nvPr>
            <p:ph type="sldNum" sz="quarter" idx="12"/>
          </p:nvPr>
        </p:nvSpPr>
        <p:spPr/>
        <p:txBody>
          <a:bodyPr/>
          <a:lstStyle/>
          <a:p>
            <a:fld id="{F95906A9-5803-403A-9706-23D43DBA22F6}" type="slidenum">
              <a:rPr lang="cs-CZ" smtClean="0"/>
              <a:t>‹#›</a:t>
            </a:fld>
            <a:endParaRPr lang="cs-CZ"/>
          </a:p>
        </p:txBody>
      </p:sp>
    </p:spTree>
    <p:extLst>
      <p:ext uri="{BB962C8B-B14F-4D97-AF65-F5344CB8AC3E}">
        <p14:creationId xmlns:p14="http://schemas.microsoft.com/office/powerpoint/2010/main" val="211179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D437-53E5-7434-89FB-21F3402FC780}"/>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4CFDABDA-48E8-8E91-9FEE-5E80A37517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A4EA680F-2E3C-EFEB-5E1A-F8E78A491792}"/>
              </a:ext>
            </a:extLst>
          </p:cNvPr>
          <p:cNvSpPr>
            <a:spLocks noGrp="1"/>
          </p:cNvSpPr>
          <p:nvPr>
            <p:ph type="dt" sz="half" idx="10"/>
          </p:nvPr>
        </p:nvSpPr>
        <p:spPr/>
        <p:txBody>
          <a:bodyPr/>
          <a:lstStyle/>
          <a:p>
            <a:fld id="{11DA8CCC-F40D-4ADC-890F-086D494ED1C0}" type="datetimeFigureOut">
              <a:rPr lang="cs-CZ" smtClean="0"/>
              <a:t>05.04.2023</a:t>
            </a:fld>
            <a:endParaRPr lang="cs-CZ"/>
          </a:p>
        </p:txBody>
      </p:sp>
      <p:sp>
        <p:nvSpPr>
          <p:cNvPr id="5" name="Footer Placeholder 4">
            <a:extLst>
              <a:ext uri="{FF2B5EF4-FFF2-40B4-BE49-F238E27FC236}">
                <a16:creationId xmlns:a16="http://schemas.microsoft.com/office/drawing/2014/main" id="{B554C8DC-B1B2-834F-6A00-59C73E1C8A56}"/>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6196019D-C983-0DDF-1215-0B3D7998ED65}"/>
              </a:ext>
            </a:extLst>
          </p:cNvPr>
          <p:cNvSpPr>
            <a:spLocks noGrp="1"/>
          </p:cNvSpPr>
          <p:nvPr>
            <p:ph type="sldNum" sz="quarter" idx="12"/>
          </p:nvPr>
        </p:nvSpPr>
        <p:spPr/>
        <p:txBody>
          <a:bodyPr/>
          <a:lstStyle/>
          <a:p>
            <a:fld id="{F95906A9-5803-403A-9706-23D43DBA22F6}" type="slidenum">
              <a:rPr lang="cs-CZ" smtClean="0"/>
              <a:t>‹#›</a:t>
            </a:fld>
            <a:endParaRPr lang="cs-CZ"/>
          </a:p>
        </p:txBody>
      </p:sp>
    </p:spTree>
    <p:extLst>
      <p:ext uri="{BB962C8B-B14F-4D97-AF65-F5344CB8AC3E}">
        <p14:creationId xmlns:p14="http://schemas.microsoft.com/office/powerpoint/2010/main" val="104269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BB3C-AF8E-A041-C340-E5D13C9E3C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s-CZ"/>
          </a:p>
        </p:txBody>
      </p:sp>
      <p:sp>
        <p:nvSpPr>
          <p:cNvPr id="3" name="Text Placeholder 2">
            <a:extLst>
              <a:ext uri="{FF2B5EF4-FFF2-40B4-BE49-F238E27FC236}">
                <a16:creationId xmlns:a16="http://schemas.microsoft.com/office/drawing/2014/main" id="{484BE5CA-82AB-53FC-CE55-A97852ED6A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A2078F-9E40-4143-C62F-D7A0676E876C}"/>
              </a:ext>
            </a:extLst>
          </p:cNvPr>
          <p:cNvSpPr>
            <a:spLocks noGrp="1"/>
          </p:cNvSpPr>
          <p:nvPr>
            <p:ph type="dt" sz="half" idx="10"/>
          </p:nvPr>
        </p:nvSpPr>
        <p:spPr/>
        <p:txBody>
          <a:bodyPr/>
          <a:lstStyle/>
          <a:p>
            <a:fld id="{11DA8CCC-F40D-4ADC-890F-086D494ED1C0}" type="datetimeFigureOut">
              <a:rPr lang="cs-CZ" smtClean="0"/>
              <a:t>05.04.2023</a:t>
            </a:fld>
            <a:endParaRPr lang="cs-CZ"/>
          </a:p>
        </p:txBody>
      </p:sp>
      <p:sp>
        <p:nvSpPr>
          <p:cNvPr id="5" name="Footer Placeholder 4">
            <a:extLst>
              <a:ext uri="{FF2B5EF4-FFF2-40B4-BE49-F238E27FC236}">
                <a16:creationId xmlns:a16="http://schemas.microsoft.com/office/drawing/2014/main" id="{76EBACAF-F47B-9285-99E5-C372898DA8C9}"/>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576B951D-5313-045B-F3FC-FA79823F95D6}"/>
              </a:ext>
            </a:extLst>
          </p:cNvPr>
          <p:cNvSpPr>
            <a:spLocks noGrp="1"/>
          </p:cNvSpPr>
          <p:nvPr>
            <p:ph type="sldNum" sz="quarter" idx="12"/>
          </p:nvPr>
        </p:nvSpPr>
        <p:spPr/>
        <p:txBody>
          <a:bodyPr/>
          <a:lstStyle/>
          <a:p>
            <a:fld id="{F95906A9-5803-403A-9706-23D43DBA22F6}" type="slidenum">
              <a:rPr lang="cs-CZ" smtClean="0"/>
              <a:t>‹#›</a:t>
            </a:fld>
            <a:endParaRPr lang="cs-CZ"/>
          </a:p>
        </p:txBody>
      </p:sp>
    </p:spTree>
    <p:extLst>
      <p:ext uri="{BB962C8B-B14F-4D97-AF65-F5344CB8AC3E}">
        <p14:creationId xmlns:p14="http://schemas.microsoft.com/office/powerpoint/2010/main" val="327613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330F-6BDD-8D2A-A839-92823AADE40D}"/>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92F16FC8-1973-08B0-3DF1-7912F5807B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a:extLst>
              <a:ext uri="{FF2B5EF4-FFF2-40B4-BE49-F238E27FC236}">
                <a16:creationId xmlns:a16="http://schemas.microsoft.com/office/drawing/2014/main" id="{441AAA62-A956-F77E-0BA2-4443B14C1A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424C165E-1632-3AB5-0264-D0E0A83BB2BD}"/>
              </a:ext>
            </a:extLst>
          </p:cNvPr>
          <p:cNvSpPr>
            <a:spLocks noGrp="1"/>
          </p:cNvSpPr>
          <p:nvPr>
            <p:ph type="dt" sz="half" idx="10"/>
          </p:nvPr>
        </p:nvSpPr>
        <p:spPr/>
        <p:txBody>
          <a:bodyPr/>
          <a:lstStyle/>
          <a:p>
            <a:fld id="{11DA8CCC-F40D-4ADC-890F-086D494ED1C0}" type="datetimeFigureOut">
              <a:rPr lang="cs-CZ" smtClean="0"/>
              <a:t>05.04.2023</a:t>
            </a:fld>
            <a:endParaRPr lang="cs-CZ"/>
          </a:p>
        </p:txBody>
      </p:sp>
      <p:sp>
        <p:nvSpPr>
          <p:cNvPr id="6" name="Footer Placeholder 5">
            <a:extLst>
              <a:ext uri="{FF2B5EF4-FFF2-40B4-BE49-F238E27FC236}">
                <a16:creationId xmlns:a16="http://schemas.microsoft.com/office/drawing/2014/main" id="{246A86FB-3788-37FF-35E0-271B97D03393}"/>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46B1C8BC-2550-7F25-7EAA-5388A2DFD841}"/>
              </a:ext>
            </a:extLst>
          </p:cNvPr>
          <p:cNvSpPr>
            <a:spLocks noGrp="1"/>
          </p:cNvSpPr>
          <p:nvPr>
            <p:ph type="sldNum" sz="quarter" idx="12"/>
          </p:nvPr>
        </p:nvSpPr>
        <p:spPr/>
        <p:txBody>
          <a:bodyPr/>
          <a:lstStyle/>
          <a:p>
            <a:fld id="{F95906A9-5803-403A-9706-23D43DBA22F6}" type="slidenum">
              <a:rPr lang="cs-CZ" smtClean="0"/>
              <a:t>‹#›</a:t>
            </a:fld>
            <a:endParaRPr lang="cs-CZ"/>
          </a:p>
        </p:txBody>
      </p:sp>
    </p:spTree>
    <p:extLst>
      <p:ext uri="{BB962C8B-B14F-4D97-AF65-F5344CB8AC3E}">
        <p14:creationId xmlns:p14="http://schemas.microsoft.com/office/powerpoint/2010/main" val="176637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2CB1-29D4-6F51-D71B-A4D818D84DCC}"/>
              </a:ext>
            </a:extLst>
          </p:cNvPr>
          <p:cNvSpPr>
            <a:spLocks noGrp="1"/>
          </p:cNvSpPr>
          <p:nvPr>
            <p:ph type="title"/>
          </p:nvPr>
        </p:nvSpPr>
        <p:spPr>
          <a:xfrm>
            <a:off x="839788" y="365125"/>
            <a:ext cx="10515600" cy="1325563"/>
          </a:xfrm>
        </p:spPr>
        <p:txBody>
          <a:bodyPr/>
          <a:lstStyle/>
          <a:p>
            <a:r>
              <a:rPr lang="en-US"/>
              <a:t>Click to edit Master title style</a:t>
            </a:r>
            <a:endParaRPr lang="cs-CZ"/>
          </a:p>
        </p:txBody>
      </p:sp>
      <p:sp>
        <p:nvSpPr>
          <p:cNvPr id="3" name="Text Placeholder 2">
            <a:extLst>
              <a:ext uri="{FF2B5EF4-FFF2-40B4-BE49-F238E27FC236}">
                <a16:creationId xmlns:a16="http://schemas.microsoft.com/office/drawing/2014/main" id="{2805600B-D333-4747-DDE9-389C6E5D0A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F157EC-A772-D626-F5C7-CEEE64745D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a:extLst>
              <a:ext uri="{FF2B5EF4-FFF2-40B4-BE49-F238E27FC236}">
                <a16:creationId xmlns:a16="http://schemas.microsoft.com/office/drawing/2014/main" id="{5030D217-CF4B-66C9-23AB-55903BF91C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1A86EC-9F1B-7E8B-5FC9-A67CCE124C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a:extLst>
              <a:ext uri="{FF2B5EF4-FFF2-40B4-BE49-F238E27FC236}">
                <a16:creationId xmlns:a16="http://schemas.microsoft.com/office/drawing/2014/main" id="{C08CD95A-5731-5A2E-F078-B5337BB62225}"/>
              </a:ext>
            </a:extLst>
          </p:cNvPr>
          <p:cNvSpPr>
            <a:spLocks noGrp="1"/>
          </p:cNvSpPr>
          <p:nvPr>
            <p:ph type="dt" sz="half" idx="10"/>
          </p:nvPr>
        </p:nvSpPr>
        <p:spPr/>
        <p:txBody>
          <a:bodyPr/>
          <a:lstStyle/>
          <a:p>
            <a:fld id="{11DA8CCC-F40D-4ADC-890F-086D494ED1C0}" type="datetimeFigureOut">
              <a:rPr lang="cs-CZ" smtClean="0"/>
              <a:t>05.04.2023</a:t>
            </a:fld>
            <a:endParaRPr lang="cs-CZ"/>
          </a:p>
        </p:txBody>
      </p:sp>
      <p:sp>
        <p:nvSpPr>
          <p:cNvPr id="8" name="Footer Placeholder 7">
            <a:extLst>
              <a:ext uri="{FF2B5EF4-FFF2-40B4-BE49-F238E27FC236}">
                <a16:creationId xmlns:a16="http://schemas.microsoft.com/office/drawing/2014/main" id="{A18500E7-03AC-C973-0416-74D4B26609AF}"/>
              </a:ext>
            </a:extLst>
          </p:cNvPr>
          <p:cNvSpPr>
            <a:spLocks noGrp="1"/>
          </p:cNvSpPr>
          <p:nvPr>
            <p:ph type="ftr" sz="quarter" idx="11"/>
          </p:nvPr>
        </p:nvSpPr>
        <p:spPr/>
        <p:txBody>
          <a:bodyPr/>
          <a:lstStyle/>
          <a:p>
            <a:endParaRPr lang="cs-CZ"/>
          </a:p>
        </p:txBody>
      </p:sp>
      <p:sp>
        <p:nvSpPr>
          <p:cNvPr id="9" name="Slide Number Placeholder 8">
            <a:extLst>
              <a:ext uri="{FF2B5EF4-FFF2-40B4-BE49-F238E27FC236}">
                <a16:creationId xmlns:a16="http://schemas.microsoft.com/office/drawing/2014/main" id="{4205ADF9-A451-EB24-CEE8-A3539551EE97}"/>
              </a:ext>
            </a:extLst>
          </p:cNvPr>
          <p:cNvSpPr>
            <a:spLocks noGrp="1"/>
          </p:cNvSpPr>
          <p:nvPr>
            <p:ph type="sldNum" sz="quarter" idx="12"/>
          </p:nvPr>
        </p:nvSpPr>
        <p:spPr/>
        <p:txBody>
          <a:bodyPr/>
          <a:lstStyle/>
          <a:p>
            <a:fld id="{F95906A9-5803-403A-9706-23D43DBA22F6}" type="slidenum">
              <a:rPr lang="cs-CZ" smtClean="0"/>
              <a:t>‹#›</a:t>
            </a:fld>
            <a:endParaRPr lang="cs-CZ"/>
          </a:p>
        </p:txBody>
      </p:sp>
    </p:spTree>
    <p:extLst>
      <p:ext uri="{BB962C8B-B14F-4D97-AF65-F5344CB8AC3E}">
        <p14:creationId xmlns:p14="http://schemas.microsoft.com/office/powerpoint/2010/main" val="53261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5FAA-506C-10E7-41ED-495DB017494E}"/>
              </a:ext>
            </a:extLst>
          </p:cNvPr>
          <p:cNvSpPr>
            <a:spLocks noGrp="1"/>
          </p:cNvSpPr>
          <p:nvPr>
            <p:ph type="title"/>
          </p:nvPr>
        </p:nvSpPr>
        <p:spPr/>
        <p:txBody>
          <a:bodyPr/>
          <a:lstStyle/>
          <a:p>
            <a:r>
              <a:rPr lang="en-US"/>
              <a:t>Click to edit Master title style</a:t>
            </a:r>
            <a:endParaRPr lang="cs-CZ"/>
          </a:p>
        </p:txBody>
      </p:sp>
      <p:sp>
        <p:nvSpPr>
          <p:cNvPr id="3" name="Date Placeholder 2">
            <a:extLst>
              <a:ext uri="{FF2B5EF4-FFF2-40B4-BE49-F238E27FC236}">
                <a16:creationId xmlns:a16="http://schemas.microsoft.com/office/drawing/2014/main" id="{0259C2FE-3D37-68DF-DAC2-4026E9F07BBF}"/>
              </a:ext>
            </a:extLst>
          </p:cNvPr>
          <p:cNvSpPr>
            <a:spLocks noGrp="1"/>
          </p:cNvSpPr>
          <p:nvPr>
            <p:ph type="dt" sz="half" idx="10"/>
          </p:nvPr>
        </p:nvSpPr>
        <p:spPr/>
        <p:txBody>
          <a:bodyPr/>
          <a:lstStyle/>
          <a:p>
            <a:fld id="{11DA8CCC-F40D-4ADC-890F-086D494ED1C0}" type="datetimeFigureOut">
              <a:rPr lang="cs-CZ" smtClean="0"/>
              <a:t>05.04.2023</a:t>
            </a:fld>
            <a:endParaRPr lang="cs-CZ"/>
          </a:p>
        </p:txBody>
      </p:sp>
      <p:sp>
        <p:nvSpPr>
          <p:cNvPr id="4" name="Footer Placeholder 3">
            <a:extLst>
              <a:ext uri="{FF2B5EF4-FFF2-40B4-BE49-F238E27FC236}">
                <a16:creationId xmlns:a16="http://schemas.microsoft.com/office/drawing/2014/main" id="{84BE7A0E-A00D-7C9D-3009-687007BFBE6F}"/>
              </a:ext>
            </a:extLst>
          </p:cNvPr>
          <p:cNvSpPr>
            <a:spLocks noGrp="1"/>
          </p:cNvSpPr>
          <p:nvPr>
            <p:ph type="ftr" sz="quarter" idx="11"/>
          </p:nvPr>
        </p:nvSpPr>
        <p:spPr/>
        <p:txBody>
          <a:bodyPr/>
          <a:lstStyle/>
          <a:p>
            <a:endParaRPr lang="cs-CZ"/>
          </a:p>
        </p:txBody>
      </p:sp>
      <p:sp>
        <p:nvSpPr>
          <p:cNvPr id="5" name="Slide Number Placeholder 4">
            <a:extLst>
              <a:ext uri="{FF2B5EF4-FFF2-40B4-BE49-F238E27FC236}">
                <a16:creationId xmlns:a16="http://schemas.microsoft.com/office/drawing/2014/main" id="{64CD7C05-4401-E7A7-6347-287A23B47D9B}"/>
              </a:ext>
            </a:extLst>
          </p:cNvPr>
          <p:cNvSpPr>
            <a:spLocks noGrp="1"/>
          </p:cNvSpPr>
          <p:nvPr>
            <p:ph type="sldNum" sz="quarter" idx="12"/>
          </p:nvPr>
        </p:nvSpPr>
        <p:spPr/>
        <p:txBody>
          <a:bodyPr/>
          <a:lstStyle/>
          <a:p>
            <a:fld id="{F95906A9-5803-403A-9706-23D43DBA22F6}" type="slidenum">
              <a:rPr lang="cs-CZ" smtClean="0"/>
              <a:t>‹#›</a:t>
            </a:fld>
            <a:endParaRPr lang="cs-CZ"/>
          </a:p>
        </p:txBody>
      </p:sp>
    </p:spTree>
    <p:extLst>
      <p:ext uri="{BB962C8B-B14F-4D97-AF65-F5344CB8AC3E}">
        <p14:creationId xmlns:p14="http://schemas.microsoft.com/office/powerpoint/2010/main" val="138424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AFE043-2663-FFD3-DE17-63EB2876D761}"/>
              </a:ext>
            </a:extLst>
          </p:cNvPr>
          <p:cNvSpPr>
            <a:spLocks noGrp="1"/>
          </p:cNvSpPr>
          <p:nvPr>
            <p:ph type="dt" sz="half" idx="10"/>
          </p:nvPr>
        </p:nvSpPr>
        <p:spPr/>
        <p:txBody>
          <a:bodyPr/>
          <a:lstStyle/>
          <a:p>
            <a:fld id="{11DA8CCC-F40D-4ADC-890F-086D494ED1C0}" type="datetimeFigureOut">
              <a:rPr lang="cs-CZ" smtClean="0"/>
              <a:t>05.04.2023</a:t>
            </a:fld>
            <a:endParaRPr lang="cs-CZ"/>
          </a:p>
        </p:txBody>
      </p:sp>
      <p:sp>
        <p:nvSpPr>
          <p:cNvPr id="3" name="Footer Placeholder 2">
            <a:extLst>
              <a:ext uri="{FF2B5EF4-FFF2-40B4-BE49-F238E27FC236}">
                <a16:creationId xmlns:a16="http://schemas.microsoft.com/office/drawing/2014/main" id="{18CAB0E4-0E82-F8BD-2DE1-51CCA0975198}"/>
              </a:ext>
            </a:extLst>
          </p:cNvPr>
          <p:cNvSpPr>
            <a:spLocks noGrp="1"/>
          </p:cNvSpPr>
          <p:nvPr>
            <p:ph type="ftr" sz="quarter" idx="11"/>
          </p:nvPr>
        </p:nvSpPr>
        <p:spPr/>
        <p:txBody>
          <a:bodyPr/>
          <a:lstStyle/>
          <a:p>
            <a:endParaRPr lang="cs-CZ"/>
          </a:p>
        </p:txBody>
      </p:sp>
      <p:sp>
        <p:nvSpPr>
          <p:cNvPr id="4" name="Slide Number Placeholder 3">
            <a:extLst>
              <a:ext uri="{FF2B5EF4-FFF2-40B4-BE49-F238E27FC236}">
                <a16:creationId xmlns:a16="http://schemas.microsoft.com/office/drawing/2014/main" id="{D2125EDF-E752-E029-EC6A-D78FCC991B60}"/>
              </a:ext>
            </a:extLst>
          </p:cNvPr>
          <p:cNvSpPr>
            <a:spLocks noGrp="1"/>
          </p:cNvSpPr>
          <p:nvPr>
            <p:ph type="sldNum" sz="quarter" idx="12"/>
          </p:nvPr>
        </p:nvSpPr>
        <p:spPr/>
        <p:txBody>
          <a:bodyPr/>
          <a:lstStyle/>
          <a:p>
            <a:fld id="{F95906A9-5803-403A-9706-23D43DBA22F6}" type="slidenum">
              <a:rPr lang="cs-CZ" smtClean="0"/>
              <a:t>‹#›</a:t>
            </a:fld>
            <a:endParaRPr lang="cs-CZ"/>
          </a:p>
        </p:txBody>
      </p:sp>
    </p:spTree>
    <p:extLst>
      <p:ext uri="{BB962C8B-B14F-4D97-AF65-F5344CB8AC3E}">
        <p14:creationId xmlns:p14="http://schemas.microsoft.com/office/powerpoint/2010/main" val="58006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9F21C-C452-6D2E-D4F0-545658C39E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Content Placeholder 2">
            <a:extLst>
              <a:ext uri="{FF2B5EF4-FFF2-40B4-BE49-F238E27FC236}">
                <a16:creationId xmlns:a16="http://schemas.microsoft.com/office/drawing/2014/main" id="{D5333486-2A9C-3EE9-016A-6D09A1CCD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a:extLst>
              <a:ext uri="{FF2B5EF4-FFF2-40B4-BE49-F238E27FC236}">
                <a16:creationId xmlns:a16="http://schemas.microsoft.com/office/drawing/2014/main" id="{456777F7-EED7-1B58-8379-551862482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04E481-C6CF-2FEE-B206-215E1DA9451D}"/>
              </a:ext>
            </a:extLst>
          </p:cNvPr>
          <p:cNvSpPr>
            <a:spLocks noGrp="1"/>
          </p:cNvSpPr>
          <p:nvPr>
            <p:ph type="dt" sz="half" idx="10"/>
          </p:nvPr>
        </p:nvSpPr>
        <p:spPr/>
        <p:txBody>
          <a:bodyPr/>
          <a:lstStyle/>
          <a:p>
            <a:fld id="{11DA8CCC-F40D-4ADC-890F-086D494ED1C0}" type="datetimeFigureOut">
              <a:rPr lang="cs-CZ" smtClean="0"/>
              <a:t>05.04.2023</a:t>
            </a:fld>
            <a:endParaRPr lang="cs-CZ"/>
          </a:p>
        </p:txBody>
      </p:sp>
      <p:sp>
        <p:nvSpPr>
          <p:cNvPr id="6" name="Footer Placeholder 5">
            <a:extLst>
              <a:ext uri="{FF2B5EF4-FFF2-40B4-BE49-F238E27FC236}">
                <a16:creationId xmlns:a16="http://schemas.microsoft.com/office/drawing/2014/main" id="{4AEC41FB-670C-699D-D0AF-EFC568FD79A8}"/>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A3C5D223-1642-A445-1EC7-C5C87F568277}"/>
              </a:ext>
            </a:extLst>
          </p:cNvPr>
          <p:cNvSpPr>
            <a:spLocks noGrp="1"/>
          </p:cNvSpPr>
          <p:nvPr>
            <p:ph type="sldNum" sz="quarter" idx="12"/>
          </p:nvPr>
        </p:nvSpPr>
        <p:spPr/>
        <p:txBody>
          <a:bodyPr/>
          <a:lstStyle/>
          <a:p>
            <a:fld id="{F95906A9-5803-403A-9706-23D43DBA22F6}" type="slidenum">
              <a:rPr lang="cs-CZ" smtClean="0"/>
              <a:t>‹#›</a:t>
            </a:fld>
            <a:endParaRPr lang="cs-CZ"/>
          </a:p>
        </p:txBody>
      </p:sp>
    </p:spTree>
    <p:extLst>
      <p:ext uri="{BB962C8B-B14F-4D97-AF65-F5344CB8AC3E}">
        <p14:creationId xmlns:p14="http://schemas.microsoft.com/office/powerpoint/2010/main" val="365974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E344-04B9-47A1-B5BF-EC123581A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Picture Placeholder 2">
            <a:extLst>
              <a:ext uri="{FF2B5EF4-FFF2-40B4-BE49-F238E27FC236}">
                <a16:creationId xmlns:a16="http://schemas.microsoft.com/office/drawing/2014/main" id="{6BF89CBA-647F-507F-D9FA-44D3B883D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a:extLst>
              <a:ext uri="{FF2B5EF4-FFF2-40B4-BE49-F238E27FC236}">
                <a16:creationId xmlns:a16="http://schemas.microsoft.com/office/drawing/2014/main" id="{1C58352F-2026-2F77-77E9-BC8E87F0E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640EED-C74C-8971-03C7-074612EAB616}"/>
              </a:ext>
            </a:extLst>
          </p:cNvPr>
          <p:cNvSpPr>
            <a:spLocks noGrp="1"/>
          </p:cNvSpPr>
          <p:nvPr>
            <p:ph type="dt" sz="half" idx="10"/>
          </p:nvPr>
        </p:nvSpPr>
        <p:spPr/>
        <p:txBody>
          <a:bodyPr/>
          <a:lstStyle/>
          <a:p>
            <a:fld id="{11DA8CCC-F40D-4ADC-890F-086D494ED1C0}" type="datetimeFigureOut">
              <a:rPr lang="cs-CZ" smtClean="0"/>
              <a:t>05.04.2023</a:t>
            </a:fld>
            <a:endParaRPr lang="cs-CZ"/>
          </a:p>
        </p:txBody>
      </p:sp>
      <p:sp>
        <p:nvSpPr>
          <p:cNvPr id="6" name="Footer Placeholder 5">
            <a:extLst>
              <a:ext uri="{FF2B5EF4-FFF2-40B4-BE49-F238E27FC236}">
                <a16:creationId xmlns:a16="http://schemas.microsoft.com/office/drawing/2014/main" id="{BBD0C8BD-AED7-5AE0-F8DD-11DC8CEB507D}"/>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23EF20D0-057B-FF2D-DCD0-3F0434D5EC8E}"/>
              </a:ext>
            </a:extLst>
          </p:cNvPr>
          <p:cNvSpPr>
            <a:spLocks noGrp="1"/>
          </p:cNvSpPr>
          <p:nvPr>
            <p:ph type="sldNum" sz="quarter" idx="12"/>
          </p:nvPr>
        </p:nvSpPr>
        <p:spPr/>
        <p:txBody>
          <a:bodyPr/>
          <a:lstStyle/>
          <a:p>
            <a:fld id="{F95906A9-5803-403A-9706-23D43DBA22F6}" type="slidenum">
              <a:rPr lang="cs-CZ" smtClean="0"/>
              <a:t>‹#›</a:t>
            </a:fld>
            <a:endParaRPr lang="cs-CZ"/>
          </a:p>
        </p:txBody>
      </p:sp>
    </p:spTree>
    <p:extLst>
      <p:ext uri="{BB962C8B-B14F-4D97-AF65-F5344CB8AC3E}">
        <p14:creationId xmlns:p14="http://schemas.microsoft.com/office/powerpoint/2010/main" val="3222113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573BAF-191B-861C-E19D-AB08BA294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a:extLst>
              <a:ext uri="{FF2B5EF4-FFF2-40B4-BE49-F238E27FC236}">
                <a16:creationId xmlns:a16="http://schemas.microsoft.com/office/drawing/2014/main" id="{5AC13819-0E56-943A-9452-6098CBAB7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5E80B652-77B3-7498-564B-D43BDC856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A8CCC-F40D-4ADC-890F-086D494ED1C0}" type="datetimeFigureOut">
              <a:rPr lang="cs-CZ" smtClean="0"/>
              <a:t>05.04.2023</a:t>
            </a:fld>
            <a:endParaRPr lang="cs-CZ"/>
          </a:p>
        </p:txBody>
      </p:sp>
      <p:sp>
        <p:nvSpPr>
          <p:cNvPr id="5" name="Footer Placeholder 4">
            <a:extLst>
              <a:ext uri="{FF2B5EF4-FFF2-40B4-BE49-F238E27FC236}">
                <a16:creationId xmlns:a16="http://schemas.microsoft.com/office/drawing/2014/main" id="{6D4C8E70-1B16-DB14-6887-7CAB7DC97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a:extLst>
              <a:ext uri="{FF2B5EF4-FFF2-40B4-BE49-F238E27FC236}">
                <a16:creationId xmlns:a16="http://schemas.microsoft.com/office/drawing/2014/main" id="{69C7B9C7-AF41-4942-7C69-B382BA36C0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906A9-5803-403A-9706-23D43DBA22F6}" type="slidenum">
              <a:rPr lang="cs-CZ" smtClean="0"/>
              <a:t>‹#›</a:t>
            </a:fld>
            <a:endParaRPr lang="cs-CZ"/>
          </a:p>
        </p:txBody>
      </p:sp>
    </p:spTree>
    <p:extLst>
      <p:ext uri="{BB962C8B-B14F-4D97-AF65-F5344CB8AC3E}">
        <p14:creationId xmlns:p14="http://schemas.microsoft.com/office/powerpoint/2010/main" val="1045195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A40B-86C2-E5A8-AA91-B474354D2662}"/>
              </a:ext>
            </a:extLst>
          </p:cNvPr>
          <p:cNvSpPr>
            <a:spLocks noGrp="1"/>
          </p:cNvSpPr>
          <p:nvPr>
            <p:ph type="ctrTitle"/>
          </p:nvPr>
        </p:nvSpPr>
        <p:spPr/>
        <p:txBody>
          <a:bodyPr/>
          <a:lstStyle/>
          <a:p>
            <a:r>
              <a:rPr lang="en-US" dirty="0"/>
              <a:t>Initial feasible solutions of the transportation problem</a:t>
            </a:r>
            <a:endParaRPr lang="cs-CZ" dirty="0"/>
          </a:p>
        </p:txBody>
      </p:sp>
      <p:sp>
        <p:nvSpPr>
          <p:cNvPr id="3" name="Subtitle 2">
            <a:extLst>
              <a:ext uri="{FF2B5EF4-FFF2-40B4-BE49-F238E27FC236}">
                <a16:creationId xmlns:a16="http://schemas.microsoft.com/office/drawing/2014/main" id="{D3BB4659-550F-4162-B4C0-FFC7ADB727E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94008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B49A-70DC-BD90-7D3B-584CCA61EAE8}"/>
              </a:ext>
            </a:extLst>
          </p:cNvPr>
          <p:cNvSpPr>
            <a:spLocks noGrp="1"/>
          </p:cNvSpPr>
          <p:nvPr>
            <p:ph type="title"/>
          </p:nvPr>
        </p:nvSpPr>
        <p:spPr/>
        <p:txBody>
          <a:bodyPr/>
          <a:lstStyle/>
          <a:p>
            <a:r>
              <a:rPr lang="en-US" dirty="0"/>
              <a:t>NW Corner </a:t>
            </a:r>
            <a:br>
              <a:rPr lang="en-US" dirty="0"/>
            </a:br>
            <a:r>
              <a:rPr lang="en-US" dirty="0"/>
              <a:t>method</a:t>
            </a:r>
            <a:endParaRPr lang="cs-CZ" dirty="0"/>
          </a:p>
        </p:txBody>
      </p:sp>
      <p:sp>
        <p:nvSpPr>
          <p:cNvPr id="3" name="Content Placeholder 2">
            <a:extLst>
              <a:ext uri="{FF2B5EF4-FFF2-40B4-BE49-F238E27FC236}">
                <a16:creationId xmlns:a16="http://schemas.microsoft.com/office/drawing/2014/main" id="{72617C11-A905-EC38-1392-D3DF40AE06F4}"/>
              </a:ext>
            </a:extLst>
          </p:cNvPr>
          <p:cNvSpPr>
            <a:spLocks noGrp="1"/>
          </p:cNvSpPr>
          <p:nvPr>
            <p:ph idx="1"/>
          </p:nvPr>
        </p:nvSpPr>
        <p:spPr/>
        <p:txBody>
          <a:bodyPr/>
          <a:lstStyle/>
          <a:p>
            <a:endParaRPr lang="cs-CZ" dirty="0"/>
          </a:p>
        </p:txBody>
      </p:sp>
      <p:pic>
        <p:nvPicPr>
          <p:cNvPr id="7" name="Picture 6">
            <a:extLst>
              <a:ext uri="{FF2B5EF4-FFF2-40B4-BE49-F238E27FC236}">
                <a16:creationId xmlns:a16="http://schemas.microsoft.com/office/drawing/2014/main" id="{9325712C-3D5C-240A-DC01-E7687F22D41C}"/>
              </a:ext>
            </a:extLst>
          </p:cNvPr>
          <p:cNvPicPr>
            <a:picLocks noChangeAspect="1"/>
          </p:cNvPicPr>
          <p:nvPr/>
        </p:nvPicPr>
        <p:blipFill>
          <a:blip r:embed="rId2"/>
          <a:stretch>
            <a:fillRect/>
          </a:stretch>
        </p:blipFill>
        <p:spPr>
          <a:xfrm>
            <a:off x="5562443" y="900259"/>
            <a:ext cx="6342573" cy="5821052"/>
          </a:xfrm>
          <a:prstGeom prst="rect">
            <a:avLst/>
          </a:prstGeom>
        </p:spPr>
      </p:pic>
      <p:pic>
        <p:nvPicPr>
          <p:cNvPr id="5" name="Picture 4">
            <a:extLst>
              <a:ext uri="{FF2B5EF4-FFF2-40B4-BE49-F238E27FC236}">
                <a16:creationId xmlns:a16="http://schemas.microsoft.com/office/drawing/2014/main" id="{927A67DE-A8A4-DC91-F59E-FD9DD1044549}"/>
              </a:ext>
            </a:extLst>
          </p:cNvPr>
          <p:cNvPicPr>
            <a:picLocks noChangeAspect="1"/>
          </p:cNvPicPr>
          <p:nvPr/>
        </p:nvPicPr>
        <p:blipFill>
          <a:blip r:embed="rId3"/>
          <a:stretch>
            <a:fillRect/>
          </a:stretch>
        </p:blipFill>
        <p:spPr>
          <a:xfrm>
            <a:off x="5562443" y="19543"/>
            <a:ext cx="6571488" cy="931874"/>
          </a:xfrm>
          <a:prstGeom prst="rect">
            <a:avLst/>
          </a:prstGeom>
        </p:spPr>
      </p:pic>
    </p:spTree>
    <p:extLst>
      <p:ext uri="{BB962C8B-B14F-4D97-AF65-F5344CB8AC3E}">
        <p14:creationId xmlns:p14="http://schemas.microsoft.com/office/powerpoint/2010/main" val="68952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B49A-70DC-BD90-7D3B-584CCA61EAE8}"/>
              </a:ext>
            </a:extLst>
          </p:cNvPr>
          <p:cNvSpPr>
            <a:spLocks noGrp="1"/>
          </p:cNvSpPr>
          <p:nvPr>
            <p:ph type="title"/>
          </p:nvPr>
        </p:nvSpPr>
        <p:spPr/>
        <p:txBody>
          <a:bodyPr/>
          <a:lstStyle/>
          <a:p>
            <a:r>
              <a:rPr lang="en-US" dirty="0"/>
              <a:t>NW Corner method - example</a:t>
            </a:r>
            <a:endParaRPr lang="cs-CZ" dirty="0"/>
          </a:p>
        </p:txBody>
      </p:sp>
      <p:sp>
        <p:nvSpPr>
          <p:cNvPr id="3" name="Content Placeholder 2">
            <a:extLst>
              <a:ext uri="{FF2B5EF4-FFF2-40B4-BE49-F238E27FC236}">
                <a16:creationId xmlns:a16="http://schemas.microsoft.com/office/drawing/2014/main" id="{72617C11-A905-EC38-1392-D3DF40AE06F4}"/>
              </a:ext>
            </a:extLst>
          </p:cNvPr>
          <p:cNvSpPr>
            <a:spLocks noGrp="1"/>
          </p:cNvSpPr>
          <p:nvPr>
            <p:ph idx="1"/>
          </p:nvPr>
        </p:nvSpPr>
        <p:spPr/>
        <p:txBody>
          <a:bodyPr/>
          <a:lstStyle/>
          <a:p>
            <a:endParaRPr lang="cs-CZ" dirty="0"/>
          </a:p>
        </p:txBody>
      </p:sp>
      <p:pic>
        <p:nvPicPr>
          <p:cNvPr id="6" name="Picture 5">
            <a:extLst>
              <a:ext uri="{FF2B5EF4-FFF2-40B4-BE49-F238E27FC236}">
                <a16:creationId xmlns:a16="http://schemas.microsoft.com/office/drawing/2014/main" id="{18484298-7A17-2F63-8323-4151DE9273BA}"/>
              </a:ext>
            </a:extLst>
          </p:cNvPr>
          <p:cNvPicPr>
            <a:picLocks noChangeAspect="1"/>
          </p:cNvPicPr>
          <p:nvPr/>
        </p:nvPicPr>
        <p:blipFill>
          <a:blip r:embed="rId2"/>
          <a:stretch>
            <a:fillRect/>
          </a:stretch>
        </p:blipFill>
        <p:spPr>
          <a:xfrm>
            <a:off x="973557" y="1651494"/>
            <a:ext cx="4960842" cy="2435486"/>
          </a:xfrm>
          <a:prstGeom prst="rect">
            <a:avLst/>
          </a:prstGeom>
        </p:spPr>
      </p:pic>
      <p:pic>
        <p:nvPicPr>
          <p:cNvPr id="9" name="Picture 8">
            <a:extLst>
              <a:ext uri="{FF2B5EF4-FFF2-40B4-BE49-F238E27FC236}">
                <a16:creationId xmlns:a16="http://schemas.microsoft.com/office/drawing/2014/main" id="{5623859E-8053-21C4-3EFF-BEB28B273154}"/>
              </a:ext>
            </a:extLst>
          </p:cNvPr>
          <p:cNvPicPr>
            <a:picLocks noChangeAspect="1"/>
          </p:cNvPicPr>
          <p:nvPr/>
        </p:nvPicPr>
        <p:blipFill>
          <a:blip r:embed="rId3"/>
          <a:stretch>
            <a:fillRect/>
          </a:stretch>
        </p:blipFill>
        <p:spPr>
          <a:xfrm>
            <a:off x="5819159" y="1727433"/>
            <a:ext cx="4782140" cy="2476397"/>
          </a:xfrm>
          <a:prstGeom prst="rect">
            <a:avLst/>
          </a:prstGeom>
        </p:spPr>
      </p:pic>
      <p:pic>
        <p:nvPicPr>
          <p:cNvPr id="11" name="Picture 10">
            <a:extLst>
              <a:ext uri="{FF2B5EF4-FFF2-40B4-BE49-F238E27FC236}">
                <a16:creationId xmlns:a16="http://schemas.microsoft.com/office/drawing/2014/main" id="{D3DC6DE1-F9BA-BCF3-3130-E3613F0A2AF3}"/>
              </a:ext>
            </a:extLst>
          </p:cNvPr>
          <p:cNvPicPr>
            <a:picLocks noChangeAspect="1"/>
          </p:cNvPicPr>
          <p:nvPr/>
        </p:nvPicPr>
        <p:blipFill>
          <a:blip r:embed="rId4"/>
          <a:stretch>
            <a:fillRect/>
          </a:stretch>
        </p:blipFill>
        <p:spPr>
          <a:xfrm>
            <a:off x="1088796" y="4208662"/>
            <a:ext cx="4821811" cy="2435486"/>
          </a:xfrm>
          <a:prstGeom prst="rect">
            <a:avLst/>
          </a:prstGeom>
        </p:spPr>
      </p:pic>
      <p:pic>
        <p:nvPicPr>
          <p:cNvPr id="13" name="Picture 12">
            <a:extLst>
              <a:ext uri="{FF2B5EF4-FFF2-40B4-BE49-F238E27FC236}">
                <a16:creationId xmlns:a16="http://schemas.microsoft.com/office/drawing/2014/main" id="{0464E965-CBD4-B1BD-7679-5DE18D4B2D23}"/>
              </a:ext>
            </a:extLst>
          </p:cNvPr>
          <p:cNvPicPr>
            <a:picLocks noChangeAspect="1"/>
          </p:cNvPicPr>
          <p:nvPr/>
        </p:nvPicPr>
        <p:blipFill>
          <a:blip r:embed="rId5"/>
          <a:stretch>
            <a:fillRect/>
          </a:stretch>
        </p:blipFill>
        <p:spPr>
          <a:xfrm>
            <a:off x="5979467" y="4279769"/>
            <a:ext cx="4621832" cy="2438140"/>
          </a:xfrm>
          <a:prstGeom prst="rect">
            <a:avLst/>
          </a:prstGeom>
        </p:spPr>
      </p:pic>
    </p:spTree>
    <p:extLst>
      <p:ext uri="{BB962C8B-B14F-4D97-AF65-F5344CB8AC3E}">
        <p14:creationId xmlns:p14="http://schemas.microsoft.com/office/powerpoint/2010/main" val="314121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B49A-70DC-BD90-7D3B-584CCA61EAE8}"/>
              </a:ext>
            </a:extLst>
          </p:cNvPr>
          <p:cNvSpPr>
            <a:spLocks noGrp="1"/>
          </p:cNvSpPr>
          <p:nvPr>
            <p:ph type="title"/>
          </p:nvPr>
        </p:nvSpPr>
        <p:spPr/>
        <p:txBody>
          <a:bodyPr/>
          <a:lstStyle/>
          <a:p>
            <a:r>
              <a:rPr lang="en-US" dirty="0"/>
              <a:t>Vogel’s approximation </a:t>
            </a:r>
            <a:br>
              <a:rPr lang="en-US" dirty="0"/>
            </a:br>
            <a:r>
              <a:rPr lang="en-US" dirty="0"/>
              <a:t>method</a:t>
            </a:r>
            <a:endParaRPr lang="cs-CZ" dirty="0"/>
          </a:p>
        </p:txBody>
      </p:sp>
      <p:sp>
        <p:nvSpPr>
          <p:cNvPr id="3" name="Content Placeholder 2">
            <a:extLst>
              <a:ext uri="{FF2B5EF4-FFF2-40B4-BE49-F238E27FC236}">
                <a16:creationId xmlns:a16="http://schemas.microsoft.com/office/drawing/2014/main" id="{72617C11-A905-EC38-1392-D3DF40AE06F4}"/>
              </a:ext>
            </a:extLst>
          </p:cNvPr>
          <p:cNvSpPr>
            <a:spLocks noGrp="1"/>
          </p:cNvSpPr>
          <p:nvPr>
            <p:ph idx="1"/>
          </p:nvPr>
        </p:nvSpPr>
        <p:spPr>
          <a:xfrm>
            <a:off x="838200" y="1825625"/>
            <a:ext cx="4534391" cy="4351338"/>
          </a:xfrm>
        </p:spPr>
        <p:txBody>
          <a:bodyPr>
            <a:normAutofit fontScale="55000" lnSpcReduction="20000"/>
          </a:bodyPr>
          <a:lstStyle/>
          <a:p>
            <a:pPr marL="0" indent="0">
              <a:buNone/>
            </a:pPr>
            <a:r>
              <a:rPr lang="en-US" dirty="0"/>
              <a:t>1. Find the two smallest cost values in each row and column of the cost matrix. Subtract the smaller value from the larger one to get the "penalty cost" for that cell.</a:t>
            </a:r>
          </a:p>
          <a:p>
            <a:pPr marL="0" indent="0">
              <a:buNone/>
            </a:pPr>
            <a:endParaRPr lang="en-US" dirty="0"/>
          </a:p>
          <a:p>
            <a:pPr marL="0" indent="0">
              <a:buNone/>
            </a:pPr>
            <a:r>
              <a:rPr lang="en-US" dirty="0"/>
              <a:t>2. Select the row or column with the highest penalty cost, and assign the largest possible shipment to the cell with the smallest cost in that row or column. If there are multiple cells with the same smallest cost, choose one arbitrarily.</a:t>
            </a:r>
          </a:p>
          <a:p>
            <a:pPr marL="0" indent="0">
              <a:buNone/>
            </a:pPr>
            <a:endParaRPr lang="en-US" dirty="0"/>
          </a:p>
          <a:p>
            <a:pPr marL="0" indent="0">
              <a:buNone/>
            </a:pPr>
            <a:r>
              <a:rPr lang="en-US" dirty="0"/>
              <a:t>3. Recalculate the penalty costs for all the rows and columns affected by the shipment, and repeat steps 2 and 3 until all the demand and supply values are satisfied.</a:t>
            </a:r>
          </a:p>
          <a:p>
            <a:pPr marL="0" indent="0">
              <a:buNone/>
            </a:pPr>
            <a:endParaRPr lang="en-US" dirty="0"/>
          </a:p>
          <a:p>
            <a:pPr marL="0" indent="0">
              <a:buNone/>
            </a:pPr>
            <a:r>
              <a:rPr lang="en-US" dirty="0"/>
              <a:t>These steps are repeated until all demand and supply constraints are met, resulting in an initial feasible solution to the transportation problem.</a:t>
            </a:r>
            <a:endParaRPr lang="cs-CZ" dirty="0"/>
          </a:p>
        </p:txBody>
      </p:sp>
      <p:pic>
        <p:nvPicPr>
          <p:cNvPr id="5" name="Picture 4">
            <a:extLst>
              <a:ext uri="{FF2B5EF4-FFF2-40B4-BE49-F238E27FC236}">
                <a16:creationId xmlns:a16="http://schemas.microsoft.com/office/drawing/2014/main" id="{AB7CE28D-AF8A-2347-DA3E-2B28D22CCD9D}"/>
              </a:ext>
            </a:extLst>
          </p:cNvPr>
          <p:cNvPicPr>
            <a:picLocks noChangeAspect="1"/>
          </p:cNvPicPr>
          <p:nvPr/>
        </p:nvPicPr>
        <p:blipFill>
          <a:blip r:embed="rId2"/>
          <a:stretch>
            <a:fillRect/>
          </a:stretch>
        </p:blipFill>
        <p:spPr>
          <a:xfrm>
            <a:off x="5971880" y="0"/>
            <a:ext cx="6220120" cy="1178219"/>
          </a:xfrm>
          <a:prstGeom prst="rect">
            <a:avLst/>
          </a:prstGeom>
        </p:spPr>
      </p:pic>
      <p:pic>
        <p:nvPicPr>
          <p:cNvPr id="8" name="Picture 7">
            <a:extLst>
              <a:ext uri="{FF2B5EF4-FFF2-40B4-BE49-F238E27FC236}">
                <a16:creationId xmlns:a16="http://schemas.microsoft.com/office/drawing/2014/main" id="{FCBD97DF-1ACD-18B7-D025-D4D0DAA870CF}"/>
              </a:ext>
            </a:extLst>
          </p:cNvPr>
          <p:cNvPicPr>
            <a:picLocks noChangeAspect="1"/>
          </p:cNvPicPr>
          <p:nvPr/>
        </p:nvPicPr>
        <p:blipFill>
          <a:blip r:embed="rId3"/>
          <a:stretch>
            <a:fillRect/>
          </a:stretch>
        </p:blipFill>
        <p:spPr>
          <a:xfrm>
            <a:off x="5929458" y="961745"/>
            <a:ext cx="6096000" cy="5952817"/>
          </a:xfrm>
          <a:prstGeom prst="rect">
            <a:avLst/>
          </a:prstGeom>
        </p:spPr>
      </p:pic>
      <p:sp>
        <p:nvSpPr>
          <p:cNvPr id="10" name="Rectangle 9">
            <a:extLst>
              <a:ext uri="{FF2B5EF4-FFF2-40B4-BE49-F238E27FC236}">
                <a16:creationId xmlns:a16="http://schemas.microsoft.com/office/drawing/2014/main" id="{BD2B9BF7-66E7-E7FD-B778-EC7C350F2B5A}"/>
              </a:ext>
            </a:extLst>
          </p:cNvPr>
          <p:cNvSpPr/>
          <p:nvPr/>
        </p:nvSpPr>
        <p:spPr>
          <a:xfrm>
            <a:off x="6000273" y="1027906"/>
            <a:ext cx="6134168" cy="5767635"/>
          </a:xfrm>
          <a:prstGeom prst="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Rectangle 11">
            <a:extLst>
              <a:ext uri="{FF2B5EF4-FFF2-40B4-BE49-F238E27FC236}">
                <a16:creationId xmlns:a16="http://schemas.microsoft.com/office/drawing/2014/main" id="{C1796310-BFDB-435D-97CF-191DF39EA18D}"/>
              </a:ext>
            </a:extLst>
          </p:cNvPr>
          <p:cNvSpPr/>
          <p:nvPr/>
        </p:nvSpPr>
        <p:spPr>
          <a:xfrm>
            <a:off x="6000273" y="26209"/>
            <a:ext cx="6134168" cy="970606"/>
          </a:xfrm>
          <a:prstGeom prst="rect">
            <a:avLst/>
          </a:prstGeom>
          <a:solidFill>
            <a:srgbClr val="FFC000">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9572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B49A-70DC-BD90-7D3B-584CCA61EAE8}"/>
              </a:ext>
            </a:extLst>
          </p:cNvPr>
          <p:cNvSpPr>
            <a:spLocks noGrp="1"/>
          </p:cNvSpPr>
          <p:nvPr>
            <p:ph type="title"/>
          </p:nvPr>
        </p:nvSpPr>
        <p:spPr/>
        <p:txBody>
          <a:bodyPr/>
          <a:lstStyle/>
          <a:p>
            <a:r>
              <a:rPr lang="en-US" dirty="0"/>
              <a:t>Vogel’s method - example</a:t>
            </a:r>
            <a:endParaRPr lang="cs-CZ" dirty="0"/>
          </a:p>
        </p:txBody>
      </p:sp>
      <p:pic>
        <p:nvPicPr>
          <p:cNvPr id="15" name="Content Placeholder 14">
            <a:extLst>
              <a:ext uri="{FF2B5EF4-FFF2-40B4-BE49-F238E27FC236}">
                <a16:creationId xmlns:a16="http://schemas.microsoft.com/office/drawing/2014/main" id="{70AE734A-F645-802D-2B5D-314159FCAFFF}"/>
              </a:ext>
            </a:extLst>
          </p:cNvPr>
          <p:cNvPicPr>
            <a:picLocks noGrp="1" noChangeAspect="1"/>
          </p:cNvPicPr>
          <p:nvPr>
            <p:ph idx="1"/>
          </p:nvPr>
        </p:nvPicPr>
        <p:blipFill>
          <a:blip r:embed="rId2"/>
          <a:stretch>
            <a:fillRect/>
          </a:stretch>
        </p:blipFill>
        <p:spPr>
          <a:xfrm>
            <a:off x="94268" y="3300714"/>
            <a:ext cx="5903857" cy="1836756"/>
          </a:xfrm>
        </p:spPr>
      </p:pic>
      <p:pic>
        <p:nvPicPr>
          <p:cNvPr id="5" name="Picture 4">
            <a:extLst>
              <a:ext uri="{FF2B5EF4-FFF2-40B4-BE49-F238E27FC236}">
                <a16:creationId xmlns:a16="http://schemas.microsoft.com/office/drawing/2014/main" id="{8A405366-AE5C-7993-7ABC-7AB239CA350A}"/>
              </a:ext>
            </a:extLst>
          </p:cNvPr>
          <p:cNvPicPr>
            <a:picLocks noChangeAspect="1"/>
          </p:cNvPicPr>
          <p:nvPr/>
        </p:nvPicPr>
        <p:blipFill>
          <a:blip r:embed="rId3"/>
          <a:stretch>
            <a:fillRect/>
          </a:stretch>
        </p:blipFill>
        <p:spPr>
          <a:xfrm>
            <a:off x="136688" y="1392251"/>
            <a:ext cx="5626231" cy="1799716"/>
          </a:xfrm>
          <a:prstGeom prst="rect">
            <a:avLst/>
          </a:prstGeom>
        </p:spPr>
      </p:pic>
      <p:pic>
        <p:nvPicPr>
          <p:cNvPr id="8" name="Picture 7">
            <a:extLst>
              <a:ext uri="{FF2B5EF4-FFF2-40B4-BE49-F238E27FC236}">
                <a16:creationId xmlns:a16="http://schemas.microsoft.com/office/drawing/2014/main" id="{B6DD19AB-9192-2CB4-4EB3-48E86FC23F91}"/>
              </a:ext>
            </a:extLst>
          </p:cNvPr>
          <p:cNvPicPr>
            <a:picLocks noChangeAspect="1"/>
          </p:cNvPicPr>
          <p:nvPr/>
        </p:nvPicPr>
        <p:blipFill>
          <a:blip r:embed="rId4"/>
          <a:stretch>
            <a:fillRect/>
          </a:stretch>
        </p:blipFill>
        <p:spPr>
          <a:xfrm>
            <a:off x="6585873" y="1470798"/>
            <a:ext cx="5553464" cy="1642621"/>
          </a:xfrm>
          <a:prstGeom prst="rect">
            <a:avLst/>
          </a:prstGeom>
        </p:spPr>
      </p:pic>
      <p:pic>
        <p:nvPicPr>
          <p:cNvPr id="17" name="Picture 16">
            <a:extLst>
              <a:ext uri="{FF2B5EF4-FFF2-40B4-BE49-F238E27FC236}">
                <a16:creationId xmlns:a16="http://schemas.microsoft.com/office/drawing/2014/main" id="{973CC730-9EFE-2501-DE3F-69E608BE577F}"/>
              </a:ext>
            </a:extLst>
          </p:cNvPr>
          <p:cNvPicPr>
            <a:picLocks noChangeAspect="1"/>
          </p:cNvPicPr>
          <p:nvPr/>
        </p:nvPicPr>
        <p:blipFill>
          <a:blip r:embed="rId5"/>
          <a:stretch>
            <a:fillRect/>
          </a:stretch>
        </p:blipFill>
        <p:spPr>
          <a:xfrm>
            <a:off x="6190268" y="3228650"/>
            <a:ext cx="6096000" cy="1673768"/>
          </a:xfrm>
          <a:prstGeom prst="rect">
            <a:avLst/>
          </a:prstGeom>
        </p:spPr>
      </p:pic>
    </p:spTree>
    <p:extLst>
      <p:ext uri="{BB962C8B-B14F-4D97-AF65-F5344CB8AC3E}">
        <p14:creationId xmlns:p14="http://schemas.microsoft.com/office/powerpoint/2010/main" val="2352282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B49A-70DC-BD90-7D3B-584CCA61EAE8}"/>
              </a:ext>
            </a:extLst>
          </p:cNvPr>
          <p:cNvSpPr>
            <a:spLocks noGrp="1"/>
          </p:cNvSpPr>
          <p:nvPr>
            <p:ph type="title"/>
          </p:nvPr>
        </p:nvSpPr>
        <p:spPr/>
        <p:txBody>
          <a:bodyPr/>
          <a:lstStyle/>
          <a:p>
            <a:r>
              <a:rPr lang="en-US" dirty="0"/>
              <a:t>Russell’s approximation </a:t>
            </a:r>
            <a:br>
              <a:rPr lang="en-US" dirty="0"/>
            </a:br>
            <a:r>
              <a:rPr lang="en-US" dirty="0"/>
              <a:t>method</a:t>
            </a:r>
            <a:endParaRPr lang="cs-CZ" dirty="0"/>
          </a:p>
        </p:txBody>
      </p:sp>
      <p:sp>
        <p:nvSpPr>
          <p:cNvPr id="3" name="Content Placeholder 2">
            <a:extLst>
              <a:ext uri="{FF2B5EF4-FFF2-40B4-BE49-F238E27FC236}">
                <a16:creationId xmlns:a16="http://schemas.microsoft.com/office/drawing/2014/main" id="{72617C11-A905-EC38-1392-D3DF40AE06F4}"/>
              </a:ext>
            </a:extLst>
          </p:cNvPr>
          <p:cNvSpPr>
            <a:spLocks noGrp="1"/>
          </p:cNvSpPr>
          <p:nvPr>
            <p:ph idx="1"/>
          </p:nvPr>
        </p:nvSpPr>
        <p:spPr>
          <a:xfrm>
            <a:off x="838200" y="1825625"/>
            <a:ext cx="4534391" cy="4351338"/>
          </a:xfrm>
        </p:spPr>
        <p:txBody>
          <a:bodyPr>
            <a:normAutofit fontScale="55000" lnSpcReduction="20000"/>
          </a:bodyPr>
          <a:lstStyle/>
          <a:p>
            <a:pPr algn="l">
              <a:buFont typeface="+mj-lt"/>
              <a:buAutoNum type="arabicPeriod"/>
            </a:pPr>
            <a:r>
              <a:rPr lang="en-US" b="0" i="0" dirty="0">
                <a:effectLst/>
                <a:latin typeface="Söhne"/>
              </a:rPr>
              <a:t>Find the cell with the lowest cost in the cost matrix and assign the largest possible shipment to it. If there are multiple cells with the same lowest cost, choose one arbitrarily.</a:t>
            </a:r>
          </a:p>
          <a:p>
            <a:pPr algn="l">
              <a:buFont typeface="+mj-lt"/>
              <a:buAutoNum type="arabicPeriod"/>
            </a:pPr>
            <a:r>
              <a:rPr lang="en-US" b="0" i="0" dirty="0">
                <a:effectLst/>
                <a:latin typeface="Söhne"/>
              </a:rPr>
              <a:t>Recalculate the costs for each row and column affected by the shipment, as well as any other cells that have not yet been assigned a shipment. The recalculated cost is equal to the original cost minus the cost of the assigned cell.</a:t>
            </a:r>
          </a:p>
          <a:p>
            <a:pPr algn="l">
              <a:buFont typeface="+mj-lt"/>
              <a:buAutoNum type="arabicPeriod"/>
            </a:pPr>
            <a:r>
              <a:rPr lang="en-US" b="0" i="0" dirty="0">
                <a:effectLst/>
                <a:latin typeface="Söhne"/>
              </a:rPr>
              <a:t>Repeat steps 1 and 2 until all the demand and supply values are satisfied.</a:t>
            </a:r>
          </a:p>
          <a:p>
            <a:pPr algn="l"/>
            <a:r>
              <a:rPr lang="en-US" b="0" i="0" dirty="0">
                <a:effectLst/>
                <a:latin typeface="Söhne"/>
              </a:rPr>
              <a:t>These steps are repeated until all demand and supply constraints are met, resulting in an initial feasible solution to the transportation problem. </a:t>
            </a:r>
          </a:p>
          <a:p>
            <a:pPr algn="l"/>
            <a:r>
              <a:rPr lang="en-US" b="0" i="0" dirty="0">
                <a:effectLst/>
                <a:latin typeface="Söhne"/>
              </a:rPr>
              <a:t>Unlike Vogel's Approximation Method, Russell's method does not take into account penalties for unassigned cells, and instead focuses on minimizing the cost of each individual shipment.</a:t>
            </a:r>
          </a:p>
        </p:txBody>
      </p:sp>
    </p:spTree>
    <p:extLst>
      <p:ext uri="{BB962C8B-B14F-4D97-AF65-F5344CB8AC3E}">
        <p14:creationId xmlns:p14="http://schemas.microsoft.com/office/powerpoint/2010/main" val="3912044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317</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Söhne</vt:lpstr>
      <vt:lpstr>Office Theme</vt:lpstr>
      <vt:lpstr>Initial feasible solutions of the transportation problem</vt:lpstr>
      <vt:lpstr>NW Corner  method</vt:lpstr>
      <vt:lpstr>NW Corner method - example</vt:lpstr>
      <vt:lpstr>Vogel’s approximation  method</vt:lpstr>
      <vt:lpstr>Vogel’s method - example</vt:lpstr>
      <vt:lpstr>Russell’s approximation  method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feasible solution of the Transportation problem</dc:title>
  <dc:creator>Kromer Pavel</dc:creator>
  <cp:lastModifiedBy>Kromer Pavel</cp:lastModifiedBy>
  <cp:revision>21</cp:revision>
  <dcterms:created xsi:type="dcterms:W3CDTF">2023-04-05T17:41:59Z</dcterms:created>
  <dcterms:modified xsi:type="dcterms:W3CDTF">2023-04-05T18:20:49Z</dcterms:modified>
</cp:coreProperties>
</file>