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handoutMasterIdLst>
    <p:handoutMasterId r:id="rId51"/>
  </p:handoutMasterIdLst>
  <p:sldIdLst>
    <p:sldId id="310" r:id="rId2"/>
    <p:sldId id="268" r:id="rId3"/>
    <p:sldId id="259" r:id="rId4"/>
    <p:sldId id="280" r:id="rId5"/>
    <p:sldId id="305" r:id="rId6"/>
    <p:sldId id="260" r:id="rId7"/>
    <p:sldId id="261" r:id="rId8"/>
    <p:sldId id="311" r:id="rId9"/>
    <p:sldId id="274" r:id="rId10"/>
    <p:sldId id="312" r:id="rId11"/>
    <p:sldId id="278" r:id="rId12"/>
    <p:sldId id="275" r:id="rId13"/>
    <p:sldId id="282" r:id="rId14"/>
    <p:sldId id="286" r:id="rId15"/>
    <p:sldId id="287" r:id="rId16"/>
    <p:sldId id="288" r:id="rId17"/>
    <p:sldId id="289" r:id="rId18"/>
    <p:sldId id="290" r:id="rId19"/>
    <p:sldId id="291" r:id="rId20"/>
    <p:sldId id="292" r:id="rId21"/>
    <p:sldId id="294" r:id="rId22"/>
    <p:sldId id="295" r:id="rId23"/>
    <p:sldId id="264" r:id="rId24"/>
    <p:sldId id="279" r:id="rId25"/>
    <p:sldId id="265" r:id="rId26"/>
    <p:sldId id="296" r:id="rId27"/>
    <p:sldId id="266" r:id="rId28"/>
    <p:sldId id="308" r:id="rId29"/>
    <p:sldId id="276" r:id="rId30"/>
    <p:sldId id="277" r:id="rId31"/>
    <p:sldId id="267" r:id="rId32"/>
    <p:sldId id="272" r:id="rId33"/>
    <p:sldId id="300" r:id="rId34"/>
    <p:sldId id="302" r:id="rId35"/>
    <p:sldId id="303" r:id="rId36"/>
    <p:sldId id="304" r:id="rId37"/>
    <p:sldId id="273" r:id="rId38"/>
    <p:sldId id="299" r:id="rId39"/>
    <p:sldId id="309" r:id="rId40"/>
    <p:sldId id="284" r:id="rId41"/>
    <p:sldId id="297" r:id="rId42"/>
    <p:sldId id="270" r:id="rId43"/>
    <p:sldId id="271" r:id="rId44"/>
    <p:sldId id="306" r:id="rId45"/>
    <p:sldId id="307" r:id="rId46"/>
    <p:sldId id="313" r:id="rId47"/>
    <p:sldId id="314" r:id="rId48"/>
    <p:sldId id="315" r:id="rId49"/>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212247C8-26C1-4CD8-B919-E2A8697A4077}" type="datetimeFigureOut">
              <a:rPr lang="cs-CZ" smtClean="0"/>
              <a:t>18.4.2018</a:t>
            </a:fld>
            <a:endParaRPr lang="cs-CZ"/>
          </a:p>
        </p:txBody>
      </p:sp>
      <p:sp>
        <p:nvSpPr>
          <p:cNvPr id="4" name="Zástupný symbol pro zápatí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FC4DD428-3C38-4B8C-89DE-7BE342AEC5DE}" type="slidenum">
              <a:rPr lang="cs-CZ" smtClean="0"/>
              <a:t>‹#›</a:t>
            </a:fld>
            <a:endParaRPr lang="cs-CZ"/>
          </a:p>
        </p:txBody>
      </p:sp>
    </p:spTree>
    <p:extLst>
      <p:ext uri="{BB962C8B-B14F-4D97-AF65-F5344CB8AC3E}">
        <p14:creationId xmlns:p14="http://schemas.microsoft.com/office/powerpoint/2010/main" val="32539743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E6F81B5-1372-4ABE-8EC7-D60B21681EC0}" type="datetimeFigureOut">
              <a:rPr lang="cs-CZ" smtClean="0"/>
              <a:pPr/>
              <a:t>18.4.2018</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E32E7C5-D290-4301-8172-6EC2AD9DFB5B}" type="slidenum">
              <a:rPr lang="cs-CZ" smtClean="0"/>
              <a:pPr/>
              <a:t>‹#›</a:t>
            </a:fld>
            <a:endParaRPr lang="cs-CZ"/>
          </a:p>
        </p:txBody>
      </p:sp>
    </p:spTree>
    <p:extLst>
      <p:ext uri="{BB962C8B-B14F-4D97-AF65-F5344CB8AC3E}">
        <p14:creationId xmlns:p14="http://schemas.microsoft.com/office/powerpoint/2010/main" val="1987341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18.4.2018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18.4.2018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18.4.2018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18.4.2018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18.4.2018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18A2481B-5154-415F-B752-558547769AA3}" type="datetimeFigureOut">
              <a:rPr lang="cs-CZ" smtClean="0"/>
              <a:pPr/>
              <a:t>18.4.2018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18A2481B-5154-415F-B752-558547769AA3}" type="datetimeFigureOut">
              <a:rPr lang="cs-CZ" smtClean="0"/>
              <a:pPr/>
              <a:t>18.4.2018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18A2481B-5154-415F-B752-558547769AA3}" type="datetimeFigureOut">
              <a:rPr lang="cs-CZ" smtClean="0"/>
              <a:pPr/>
              <a:t>18.4.2018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8A2481B-5154-415F-B752-558547769AA3}" type="datetimeFigureOut">
              <a:rPr lang="cs-CZ" smtClean="0"/>
              <a:pPr/>
              <a:t>18.4.2018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18.4.2018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18.4.2018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A2481B-5154-415F-B752-558547769AA3}" type="datetimeFigureOut">
              <a:rPr lang="cs-CZ" smtClean="0"/>
              <a:pPr/>
              <a:t>18.4.2018</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264769-77EF-4CD0-90DE-F7D7F2D423C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roman.danel@vsb.cz"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www.cleverandsmart.cz/zaklady-kryptografie-pro-manazery-rsa/"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pgpi.org/"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lstStyle/>
          <a:p>
            <a:r>
              <a:rPr lang="cs-CZ" dirty="0" smtClean="0"/>
              <a:t>Roman Danel</a:t>
            </a:r>
          </a:p>
          <a:p>
            <a:r>
              <a:rPr lang="cs-CZ" sz="1800" dirty="0" err="1" smtClean="0">
                <a:hlinkClick r:id="rId2"/>
              </a:rPr>
              <a:t>roman.danel</a:t>
            </a:r>
            <a:r>
              <a:rPr lang="cs-CZ" sz="1800" dirty="0" smtClean="0">
                <a:hlinkClick r:id="rId2"/>
              </a:rPr>
              <a:t>@</a:t>
            </a:r>
            <a:r>
              <a:rPr lang="cs-CZ" sz="1800" dirty="0" err="1" smtClean="0">
                <a:hlinkClick r:id="rId2"/>
              </a:rPr>
              <a:t>vsb.cz</a:t>
            </a:r>
            <a:endParaRPr lang="cs-CZ" sz="1800" dirty="0" smtClean="0"/>
          </a:p>
          <a:p>
            <a:endParaRPr lang="cs-CZ" sz="1800" dirty="0" smtClean="0"/>
          </a:p>
          <a:p>
            <a:r>
              <a:rPr lang="cs-CZ" sz="2400" dirty="0" smtClean="0"/>
              <a:t>VŠB – TU Ostrava</a:t>
            </a:r>
            <a:endParaRPr lang="cs-CZ" sz="2400" dirty="0"/>
          </a:p>
        </p:txBody>
      </p:sp>
      <p:sp>
        <p:nvSpPr>
          <p:cNvPr id="4" name="Nadpis 1"/>
          <p:cNvSpPr txBox="1">
            <a:spLocks/>
          </p:cNvSpPr>
          <p:nvPr/>
        </p:nvSpPr>
        <p:spPr>
          <a:xfrm>
            <a:off x="685800" y="2130425"/>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dirty="0" err="1" smtClean="0"/>
              <a:t>Safety</a:t>
            </a:r>
            <a:r>
              <a:rPr lang="cs-CZ" dirty="0" smtClean="0"/>
              <a:t> </a:t>
            </a:r>
            <a:r>
              <a:rPr lang="cs-CZ" dirty="0" err="1" smtClean="0"/>
              <a:t>of</a:t>
            </a:r>
            <a:r>
              <a:rPr lang="cs-CZ" dirty="0" smtClean="0"/>
              <a:t> </a:t>
            </a:r>
            <a:r>
              <a:rPr lang="cs-CZ" dirty="0" err="1" smtClean="0"/>
              <a:t>information</a:t>
            </a:r>
            <a:r>
              <a:rPr lang="cs-CZ" dirty="0" smtClean="0"/>
              <a:t> systems</a:t>
            </a:r>
            <a:br>
              <a:rPr lang="cs-CZ" dirty="0" smtClean="0"/>
            </a:br>
            <a:r>
              <a:rPr lang="cs-CZ" b="1" dirty="0" err="1" smtClean="0">
                <a:solidFill>
                  <a:srgbClr val="00B0F0"/>
                </a:solidFill>
              </a:rPr>
              <a:t>Cryptography</a:t>
            </a:r>
            <a:endParaRPr lang="cs-CZ" b="1" dirty="0">
              <a:solidFill>
                <a:srgbClr val="00B0F0"/>
              </a:solidFill>
            </a:endParaRPr>
          </a:p>
        </p:txBody>
      </p:sp>
    </p:spTree>
    <p:extLst>
      <p:ext uri="{BB962C8B-B14F-4D97-AF65-F5344CB8AC3E}">
        <p14:creationId xmlns:p14="http://schemas.microsoft.com/office/powerpoint/2010/main" val="7850038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Asymetric</a:t>
            </a:r>
            <a:r>
              <a:rPr lang="cs-CZ" dirty="0" smtClean="0"/>
              <a:t> </a:t>
            </a:r>
            <a:r>
              <a:rPr lang="cs-CZ" dirty="0" err="1" smtClean="0"/>
              <a:t>Key</a:t>
            </a:r>
            <a:endParaRPr lang="cs-CZ" dirty="0"/>
          </a:p>
        </p:txBody>
      </p:sp>
      <p:sp>
        <p:nvSpPr>
          <p:cNvPr id="3" name="Zástupný symbol pro obsah 2"/>
          <p:cNvSpPr>
            <a:spLocks noGrp="1"/>
          </p:cNvSpPr>
          <p:nvPr>
            <p:ph idx="1"/>
          </p:nvPr>
        </p:nvSpPr>
        <p:spPr/>
        <p:txBody>
          <a:bodyPr/>
          <a:lstStyle/>
          <a:p>
            <a:endParaRPr lang="cs-CZ" dirty="0"/>
          </a:p>
        </p:txBody>
      </p:sp>
      <p:pic>
        <p:nvPicPr>
          <p:cNvPr id="4" name="obrázek 19" descr="diagram of Public-key cryptography showing public key and private key"/>
          <p:cNvPicPr/>
          <p:nvPr/>
        </p:nvPicPr>
        <p:blipFill>
          <a:blip r:embed="rId2" cstate="print"/>
          <a:srcRect/>
          <a:stretch>
            <a:fillRect/>
          </a:stretch>
        </p:blipFill>
        <p:spPr bwMode="auto">
          <a:xfrm>
            <a:off x="2267744" y="1700809"/>
            <a:ext cx="4464496" cy="4248472"/>
          </a:xfrm>
          <a:prstGeom prst="rect">
            <a:avLst/>
          </a:prstGeom>
          <a:noFill/>
          <a:ln w="9525">
            <a:noFill/>
            <a:miter lim="800000"/>
            <a:headEnd/>
            <a:tailEnd/>
          </a:ln>
        </p:spPr>
      </p:pic>
    </p:spTree>
    <p:extLst>
      <p:ext uri="{BB962C8B-B14F-4D97-AF65-F5344CB8AC3E}">
        <p14:creationId xmlns:p14="http://schemas.microsoft.com/office/powerpoint/2010/main" val="2706732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endParaRPr lang="cs-CZ" dirty="0"/>
          </a:p>
        </p:txBody>
      </p:sp>
      <p:pic>
        <p:nvPicPr>
          <p:cNvPr id="3076" name="Picture 4" descr="http://www.garykessler.net/library/images/crypto_types.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9632" y="836712"/>
            <a:ext cx="6972300" cy="5038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6467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Disadvantages</a:t>
            </a:r>
            <a:r>
              <a:rPr lang="cs-CZ" dirty="0" smtClean="0"/>
              <a:t> </a:t>
            </a:r>
            <a:r>
              <a:rPr lang="cs-CZ" dirty="0" err="1" smtClean="0"/>
              <a:t>of</a:t>
            </a:r>
            <a:r>
              <a:rPr lang="cs-CZ" dirty="0" smtClean="0"/>
              <a:t> </a:t>
            </a:r>
            <a:r>
              <a:rPr lang="cs-CZ" dirty="0" err="1" smtClean="0"/>
              <a:t>asymetric</a:t>
            </a:r>
            <a:endParaRPr lang="cs-CZ" dirty="0"/>
          </a:p>
        </p:txBody>
      </p:sp>
      <p:sp>
        <p:nvSpPr>
          <p:cNvPr id="3" name="Zástupný symbol pro obsah 2"/>
          <p:cNvSpPr>
            <a:spLocks noGrp="1"/>
          </p:cNvSpPr>
          <p:nvPr>
            <p:ph idx="1"/>
          </p:nvPr>
        </p:nvSpPr>
        <p:spPr/>
        <p:txBody>
          <a:bodyPr/>
          <a:lstStyle/>
          <a:p>
            <a:r>
              <a:rPr lang="en-US" dirty="0"/>
              <a:t>More complicated key creation</a:t>
            </a:r>
          </a:p>
          <a:p>
            <a:r>
              <a:rPr lang="en-US" dirty="0"/>
              <a:t>The downside is speed - slower than symmetrical</a:t>
            </a:r>
          </a:p>
          <a:p>
            <a:r>
              <a:rPr lang="en-US" dirty="0"/>
              <a:t>Less resistant to brute force attack</a:t>
            </a:r>
          </a:p>
          <a:p>
            <a:r>
              <a:rPr lang="en-US" dirty="0"/>
              <a:t>Need to verify the authenticity of the key</a:t>
            </a: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Digital </a:t>
            </a:r>
            <a:r>
              <a:rPr lang="cs-CZ" dirty="0" err="1" smtClean="0"/>
              <a:t>Signature</a:t>
            </a:r>
            <a:endParaRPr lang="cs-CZ" dirty="0"/>
          </a:p>
        </p:txBody>
      </p:sp>
      <p:sp>
        <p:nvSpPr>
          <p:cNvPr id="3" name="Zástupný symbol pro obsah 2"/>
          <p:cNvSpPr>
            <a:spLocks noGrp="1"/>
          </p:cNvSpPr>
          <p:nvPr>
            <p:ph idx="1"/>
          </p:nvPr>
        </p:nvSpPr>
        <p:spPr/>
        <p:txBody>
          <a:bodyPr>
            <a:normAutofit lnSpcReduction="10000"/>
          </a:bodyPr>
          <a:lstStyle/>
          <a:p>
            <a:r>
              <a:rPr lang="en-US" dirty="0"/>
              <a:t>Asymmetric key - private key signature</a:t>
            </a:r>
          </a:p>
          <a:p>
            <a:r>
              <a:rPr lang="cs-CZ" dirty="0"/>
              <a:t>F</a:t>
            </a:r>
            <a:r>
              <a:rPr lang="en-US" dirty="0" smtClean="0"/>
              <a:t>or </a:t>
            </a:r>
            <a:r>
              <a:rPr lang="en-US" dirty="0"/>
              <a:t>a symmetric key, anyone who can authenticate the </a:t>
            </a:r>
            <a:r>
              <a:rPr lang="en-US" dirty="0" smtClean="0"/>
              <a:t>code</a:t>
            </a:r>
            <a:r>
              <a:rPr lang="cs-CZ" dirty="0" smtClean="0"/>
              <a:t>,</a:t>
            </a:r>
            <a:r>
              <a:rPr lang="en-US" dirty="0" smtClean="0"/>
              <a:t> </a:t>
            </a:r>
            <a:r>
              <a:rPr lang="en-US" dirty="0"/>
              <a:t>can generate it at the same </a:t>
            </a:r>
            <a:r>
              <a:rPr lang="en-US" dirty="0" smtClean="0"/>
              <a:t>time </a:t>
            </a:r>
            <a:endParaRPr lang="cs-CZ" dirty="0" smtClean="0"/>
          </a:p>
          <a:p>
            <a:r>
              <a:rPr lang="cs-CZ" dirty="0" smtClean="0"/>
              <a:t>T</a:t>
            </a:r>
            <a:r>
              <a:rPr lang="en-US" dirty="0" smtClean="0"/>
              <a:t>he </a:t>
            </a:r>
            <a:r>
              <a:rPr lang="en-US" dirty="0" err="1" smtClean="0"/>
              <a:t>nonrepud</a:t>
            </a:r>
            <a:r>
              <a:rPr lang="cs-CZ" dirty="0" smtClean="0"/>
              <a:t>i</a:t>
            </a:r>
            <a:r>
              <a:rPr lang="en-US" dirty="0" err="1" smtClean="0"/>
              <a:t>ation</a:t>
            </a:r>
            <a:r>
              <a:rPr lang="en-US" dirty="0" smtClean="0"/>
              <a:t> </a:t>
            </a:r>
            <a:r>
              <a:rPr lang="en-US" dirty="0"/>
              <a:t>of the authorship of the signed </a:t>
            </a:r>
            <a:r>
              <a:rPr lang="en-US" dirty="0" smtClean="0"/>
              <a:t>text</a:t>
            </a:r>
            <a:r>
              <a:rPr lang="cs-CZ" dirty="0" smtClean="0"/>
              <a:t> </a:t>
            </a:r>
            <a:r>
              <a:rPr lang="cs-CZ" dirty="0" err="1" smtClean="0"/>
              <a:t>is</a:t>
            </a:r>
            <a:r>
              <a:rPr lang="cs-CZ" dirty="0" smtClean="0"/>
              <a:t> </a:t>
            </a:r>
            <a:r>
              <a:rPr lang="cs-CZ" dirty="0" err="1" smtClean="0"/>
              <a:t>ensure</a:t>
            </a:r>
            <a:endParaRPr lang="en-US" dirty="0"/>
          </a:p>
          <a:p>
            <a:r>
              <a:rPr lang="en-US" dirty="0"/>
              <a:t>Authentication - application using sender public key - decrypting gets a hash that compares with hash </a:t>
            </a:r>
            <a:r>
              <a:rPr lang="cs-CZ" dirty="0" err="1" smtClean="0"/>
              <a:t>of</a:t>
            </a:r>
            <a:r>
              <a:rPr lang="cs-CZ" dirty="0" smtClean="0"/>
              <a:t> </a:t>
            </a:r>
            <a:r>
              <a:rPr lang="en-US" dirty="0" smtClean="0"/>
              <a:t>sent </a:t>
            </a:r>
            <a:r>
              <a:rPr lang="en-US" dirty="0"/>
              <a:t>messages</a:t>
            </a:r>
            <a:endParaRPr lang="cs-CZ" dirty="0" smtClean="0"/>
          </a:p>
        </p:txBody>
      </p:sp>
    </p:spTree>
    <p:extLst>
      <p:ext uri="{BB962C8B-B14F-4D97-AF65-F5344CB8AC3E}">
        <p14:creationId xmlns:p14="http://schemas.microsoft.com/office/powerpoint/2010/main" val="817031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Certification</a:t>
            </a:r>
            <a:r>
              <a:rPr lang="cs-CZ" dirty="0" smtClean="0"/>
              <a:t> </a:t>
            </a:r>
            <a:r>
              <a:rPr lang="cs-CZ" dirty="0" err="1" smtClean="0"/>
              <a:t>Authority</a:t>
            </a:r>
            <a:endParaRPr lang="cs-CZ" dirty="0"/>
          </a:p>
        </p:txBody>
      </p:sp>
      <p:sp>
        <p:nvSpPr>
          <p:cNvPr id="3" name="Zástupný symbol pro obsah 2"/>
          <p:cNvSpPr>
            <a:spLocks noGrp="1"/>
          </p:cNvSpPr>
          <p:nvPr>
            <p:ph idx="1"/>
          </p:nvPr>
        </p:nvSpPr>
        <p:spPr/>
        <p:txBody>
          <a:bodyPr/>
          <a:lstStyle/>
          <a:p>
            <a:r>
              <a:rPr lang="cs-CZ" dirty="0" smtClean="0"/>
              <a:t>A</a:t>
            </a:r>
            <a:r>
              <a:rPr lang="en-US" dirty="0" err="1" smtClean="0"/>
              <a:t>nyone</a:t>
            </a:r>
            <a:r>
              <a:rPr lang="en-US" dirty="0" smtClean="0"/>
              <a:t> </a:t>
            </a:r>
            <a:r>
              <a:rPr lang="en-US" dirty="0"/>
              <a:t>accepting certificate </a:t>
            </a:r>
            <a:r>
              <a:rPr lang="en-US" dirty="0" smtClean="0"/>
              <a:t>requests</a:t>
            </a:r>
            <a:r>
              <a:rPr lang="cs-CZ" dirty="0" smtClean="0"/>
              <a:t> -</a:t>
            </a:r>
            <a:r>
              <a:rPr lang="en-US" dirty="0" smtClean="0"/>
              <a:t> </a:t>
            </a:r>
            <a:r>
              <a:rPr lang="en-US" dirty="0"/>
              <a:t>verifies, issues, renews, </a:t>
            </a:r>
            <a:r>
              <a:rPr lang="en-US" dirty="0" smtClean="0"/>
              <a:t>revokes</a:t>
            </a:r>
            <a:r>
              <a:rPr lang="cs-CZ" dirty="0" smtClean="0"/>
              <a:t> </a:t>
            </a:r>
            <a:r>
              <a:rPr lang="cs-CZ" dirty="0" err="1" smtClean="0"/>
              <a:t>certificates</a:t>
            </a:r>
            <a:r>
              <a:rPr lang="en-US" dirty="0" smtClean="0"/>
              <a:t>, </a:t>
            </a:r>
            <a:r>
              <a:rPr lang="en-US" dirty="0"/>
              <a:t>and publishes a list of invalidated certificates</a:t>
            </a:r>
          </a:p>
          <a:p>
            <a:r>
              <a:rPr lang="en-US" dirty="0"/>
              <a:t>Trusted CA - root certificate in browser repositories (paid service)</a:t>
            </a:r>
            <a:endParaRPr lang="cs-CZ" dirty="0"/>
          </a:p>
        </p:txBody>
      </p:sp>
    </p:spTree>
    <p:extLst>
      <p:ext uri="{BB962C8B-B14F-4D97-AF65-F5344CB8AC3E}">
        <p14:creationId xmlns:p14="http://schemas.microsoft.com/office/powerpoint/2010/main" val="3499031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What</a:t>
            </a:r>
            <a:r>
              <a:rPr lang="cs-CZ" dirty="0" smtClean="0"/>
              <a:t> </a:t>
            </a:r>
            <a:r>
              <a:rPr lang="cs-CZ" dirty="0" err="1" smtClean="0"/>
              <a:t>is</a:t>
            </a:r>
            <a:r>
              <a:rPr lang="cs-CZ" dirty="0" smtClean="0"/>
              <a:t> a „</a:t>
            </a:r>
            <a:r>
              <a:rPr lang="cs-CZ" dirty="0" err="1" smtClean="0"/>
              <a:t>certificate</a:t>
            </a:r>
            <a:r>
              <a:rPr lang="cs-CZ" dirty="0" smtClean="0"/>
              <a:t>“?</a:t>
            </a:r>
            <a:endParaRPr lang="cs-CZ" dirty="0"/>
          </a:p>
        </p:txBody>
      </p:sp>
      <p:sp>
        <p:nvSpPr>
          <p:cNvPr id="3" name="Zástupný symbol pro obsah 2"/>
          <p:cNvSpPr>
            <a:spLocks noGrp="1"/>
          </p:cNvSpPr>
          <p:nvPr>
            <p:ph idx="1"/>
          </p:nvPr>
        </p:nvSpPr>
        <p:spPr/>
        <p:txBody>
          <a:bodyPr/>
          <a:lstStyle/>
          <a:p>
            <a:r>
              <a:rPr lang="cs-CZ" dirty="0" smtClean="0"/>
              <a:t>A f</a:t>
            </a:r>
            <a:r>
              <a:rPr lang="en-US" dirty="0" err="1" smtClean="0"/>
              <a:t>ile</a:t>
            </a:r>
            <a:r>
              <a:rPr lang="cs-CZ" dirty="0" smtClean="0"/>
              <a:t> </a:t>
            </a:r>
            <a:r>
              <a:rPr lang="cs-CZ" dirty="0" err="1" smtClean="0"/>
              <a:t>with</a:t>
            </a:r>
            <a:r>
              <a:rPr lang="cs-CZ" dirty="0" smtClean="0"/>
              <a:t> a </a:t>
            </a:r>
            <a:r>
              <a:rPr lang="cs-CZ" dirty="0" err="1" smtClean="0"/>
              <a:t>structure</a:t>
            </a:r>
            <a:r>
              <a:rPr lang="en-US" dirty="0" smtClean="0"/>
              <a:t> </a:t>
            </a:r>
            <a:r>
              <a:rPr lang="en-US" dirty="0"/>
              <a:t>described in ASN.1 </a:t>
            </a:r>
            <a:r>
              <a:rPr lang="cs-CZ" dirty="0" err="1" smtClean="0"/>
              <a:t>language</a:t>
            </a:r>
            <a:r>
              <a:rPr lang="cs-CZ" dirty="0" smtClean="0"/>
              <a:t> </a:t>
            </a:r>
            <a:r>
              <a:rPr lang="en-US" dirty="0" smtClean="0"/>
              <a:t>– </a:t>
            </a:r>
            <a:r>
              <a:rPr lang="cs-CZ" dirty="0" err="1" smtClean="0"/>
              <a:t>contains</a:t>
            </a:r>
            <a:r>
              <a:rPr lang="cs-CZ" dirty="0" smtClean="0"/>
              <a:t> </a:t>
            </a:r>
            <a:r>
              <a:rPr lang="cs-CZ" dirty="0" err="1" smtClean="0"/>
              <a:t>information</a:t>
            </a:r>
            <a:r>
              <a:rPr lang="cs-CZ" dirty="0" smtClean="0"/>
              <a:t> </a:t>
            </a:r>
            <a:r>
              <a:rPr lang="cs-CZ" dirty="0" err="1" smtClean="0"/>
              <a:t>about</a:t>
            </a:r>
            <a:r>
              <a:rPr lang="cs-CZ" dirty="0" smtClean="0"/>
              <a:t> </a:t>
            </a:r>
            <a:r>
              <a:rPr lang="en-US" dirty="0" smtClean="0"/>
              <a:t>publisher</a:t>
            </a:r>
            <a:r>
              <a:rPr lang="en-US" dirty="0"/>
              <a:t>, owner, expiration date, and public key</a:t>
            </a:r>
            <a:endParaRPr lang="cs-CZ" dirty="0"/>
          </a:p>
        </p:txBody>
      </p:sp>
    </p:spTree>
    <p:extLst>
      <p:ext uri="{BB962C8B-B14F-4D97-AF65-F5344CB8AC3E}">
        <p14:creationId xmlns:p14="http://schemas.microsoft.com/office/powerpoint/2010/main" val="1981536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Content</a:t>
            </a:r>
            <a:r>
              <a:rPr lang="cs-CZ" dirty="0" smtClean="0"/>
              <a:t> </a:t>
            </a:r>
            <a:r>
              <a:rPr lang="cs-CZ" dirty="0" err="1" smtClean="0"/>
              <a:t>of</a:t>
            </a:r>
            <a:r>
              <a:rPr lang="cs-CZ" dirty="0" smtClean="0"/>
              <a:t> </a:t>
            </a:r>
            <a:r>
              <a:rPr lang="cs-CZ" dirty="0" err="1" smtClean="0"/>
              <a:t>Certificate</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err="1" smtClean="0"/>
              <a:t>Version</a:t>
            </a:r>
            <a:r>
              <a:rPr lang="cs-CZ" dirty="0" smtClean="0"/>
              <a:t> </a:t>
            </a:r>
            <a:r>
              <a:rPr lang="cs-CZ" dirty="0"/>
              <a:t>– </a:t>
            </a:r>
            <a:r>
              <a:rPr lang="cs-CZ" dirty="0" smtClean="0"/>
              <a:t>V1</a:t>
            </a:r>
            <a:r>
              <a:rPr lang="cs-CZ" dirty="0"/>
              <a:t>, V2, V3</a:t>
            </a:r>
          </a:p>
          <a:p>
            <a:r>
              <a:rPr lang="en-US" dirty="0"/>
              <a:t>Serial number - Certificate number for a given </a:t>
            </a:r>
            <a:r>
              <a:rPr lang="cs-CZ" dirty="0" err="1" smtClean="0"/>
              <a:t>Certificate</a:t>
            </a:r>
            <a:r>
              <a:rPr lang="cs-CZ" dirty="0" smtClean="0"/>
              <a:t> </a:t>
            </a:r>
            <a:r>
              <a:rPr lang="cs-CZ" dirty="0" err="1" smtClean="0"/>
              <a:t>Authority</a:t>
            </a:r>
            <a:r>
              <a:rPr lang="cs-CZ" dirty="0" smtClean="0"/>
              <a:t> (</a:t>
            </a:r>
            <a:r>
              <a:rPr lang="en-US" dirty="0" smtClean="0"/>
              <a:t>CA</a:t>
            </a:r>
            <a:r>
              <a:rPr lang="cs-CZ" dirty="0" smtClean="0"/>
              <a:t>)</a:t>
            </a:r>
            <a:r>
              <a:rPr lang="en-US" dirty="0" smtClean="0"/>
              <a:t> </a:t>
            </a:r>
            <a:r>
              <a:rPr lang="en-US" dirty="0"/>
              <a:t>for easier tracing</a:t>
            </a:r>
          </a:p>
          <a:p>
            <a:r>
              <a:rPr lang="en-US" dirty="0"/>
              <a:t>Algorithm of signature - what algorithm was used</a:t>
            </a:r>
          </a:p>
          <a:p>
            <a:r>
              <a:rPr lang="en-US" dirty="0"/>
              <a:t>Issuer - the name of the CA</a:t>
            </a:r>
          </a:p>
          <a:p>
            <a:r>
              <a:rPr lang="en-US" dirty="0"/>
              <a:t>Certificate validity - from when the certificate is valid</a:t>
            </a:r>
          </a:p>
          <a:p>
            <a:r>
              <a:rPr lang="en-US" dirty="0"/>
              <a:t>Entity - for whom the certificate is issued</a:t>
            </a:r>
          </a:p>
          <a:p>
            <a:r>
              <a:rPr lang="en-US" dirty="0"/>
              <a:t>Public key - mostly RSA (1024 Bits or 2048 Bits)</a:t>
            </a:r>
          </a:p>
          <a:p>
            <a:r>
              <a:rPr lang="en-US" dirty="0"/>
              <a:t>Using the key - what it will be used for (signing)</a:t>
            </a:r>
          </a:p>
          <a:p>
            <a:r>
              <a:rPr lang="en-US" dirty="0"/>
              <a:t>Thumbnail algorithm - SHA1 or SHA2</a:t>
            </a:r>
          </a:p>
          <a:p>
            <a:r>
              <a:rPr lang="en-US" dirty="0"/>
              <a:t>Thumbnail - Certificate hash</a:t>
            </a:r>
            <a:endParaRPr lang="cs-CZ" dirty="0"/>
          </a:p>
        </p:txBody>
      </p:sp>
      <p:sp>
        <p:nvSpPr>
          <p:cNvPr id="4" name="TextovéPole 3"/>
          <p:cNvSpPr txBox="1"/>
          <p:nvPr/>
        </p:nvSpPr>
        <p:spPr>
          <a:xfrm>
            <a:off x="683568" y="6309320"/>
            <a:ext cx="6912768" cy="369332"/>
          </a:xfrm>
          <a:prstGeom prst="rect">
            <a:avLst/>
          </a:prstGeom>
          <a:noFill/>
        </p:spPr>
        <p:txBody>
          <a:bodyPr wrap="square" rtlCol="0">
            <a:spAutoFit/>
          </a:bodyPr>
          <a:lstStyle/>
          <a:p>
            <a:r>
              <a:rPr lang="cs-CZ" dirty="0" smtClean="0"/>
              <a:t>Source: </a:t>
            </a:r>
            <a:r>
              <a:rPr lang="cs-CZ" dirty="0"/>
              <a:t>http://www.cleverandsmart.cz/</a:t>
            </a:r>
          </a:p>
        </p:txBody>
      </p:sp>
    </p:spTree>
    <p:extLst>
      <p:ext uri="{BB962C8B-B14F-4D97-AF65-F5344CB8AC3E}">
        <p14:creationId xmlns:p14="http://schemas.microsoft.com/office/powerpoint/2010/main" val="17418356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Certificate</a:t>
            </a:r>
            <a:endParaRPr lang="cs-CZ" dirty="0"/>
          </a:p>
        </p:txBody>
      </p:sp>
      <p:sp>
        <p:nvSpPr>
          <p:cNvPr id="3" name="Zástupný symbol pro obsah 2"/>
          <p:cNvSpPr>
            <a:spLocks noGrp="1"/>
          </p:cNvSpPr>
          <p:nvPr>
            <p:ph idx="1"/>
          </p:nvPr>
        </p:nvSpPr>
        <p:spPr/>
        <p:txBody>
          <a:bodyPr/>
          <a:lstStyle/>
          <a:p>
            <a:r>
              <a:rPr lang="en-US" dirty="0"/>
              <a:t>The CA certificate will be electronically signed by its root certificate, </a:t>
            </a:r>
            <a:r>
              <a:rPr lang="en-US" dirty="0" smtClean="0"/>
              <a:t>respectively </a:t>
            </a:r>
            <a:r>
              <a:rPr lang="en-US" dirty="0"/>
              <a:t>encrypts it with its private key.</a:t>
            </a:r>
          </a:p>
          <a:p>
            <a:r>
              <a:rPr lang="en-US" dirty="0"/>
              <a:t>By doing so, the CA confirms that the information on the certificate is true at the time the verification was made.</a:t>
            </a:r>
            <a:endParaRPr lang="cs-CZ" dirty="0"/>
          </a:p>
        </p:txBody>
      </p:sp>
    </p:spTree>
    <p:extLst>
      <p:ext uri="{BB962C8B-B14F-4D97-AF65-F5344CB8AC3E}">
        <p14:creationId xmlns:p14="http://schemas.microsoft.com/office/powerpoint/2010/main" val="7788391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Certificate</a:t>
            </a:r>
            <a:r>
              <a:rPr lang="cs-CZ" dirty="0" smtClean="0"/>
              <a:t> </a:t>
            </a:r>
            <a:r>
              <a:rPr lang="cs-CZ" dirty="0" err="1" smtClean="0"/>
              <a:t>classes</a:t>
            </a:r>
            <a:endParaRPr lang="cs-CZ" dirty="0"/>
          </a:p>
        </p:txBody>
      </p:sp>
      <p:sp>
        <p:nvSpPr>
          <p:cNvPr id="3" name="Zástupný symbol pro obsah 2"/>
          <p:cNvSpPr>
            <a:spLocks noGrp="1"/>
          </p:cNvSpPr>
          <p:nvPr>
            <p:ph idx="1"/>
          </p:nvPr>
        </p:nvSpPr>
        <p:spPr/>
        <p:txBody>
          <a:bodyPr/>
          <a:lstStyle/>
          <a:p>
            <a:r>
              <a:rPr lang="en-US" dirty="0"/>
              <a:t>Class 1 - The entire process of issuing the certificate is online, and the applicant </a:t>
            </a:r>
            <a:r>
              <a:rPr lang="cs-CZ" dirty="0" err="1" smtClean="0"/>
              <a:t>is</a:t>
            </a:r>
            <a:r>
              <a:rPr lang="cs-CZ" dirty="0" smtClean="0"/>
              <a:t> </a:t>
            </a:r>
            <a:r>
              <a:rPr lang="en-US" dirty="0" smtClean="0"/>
              <a:t>not </a:t>
            </a:r>
            <a:r>
              <a:rPr lang="en-US" dirty="0"/>
              <a:t>have </a:t>
            </a:r>
            <a:r>
              <a:rPr lang="cs-CZ" dirty="0" err="1" smtClean="0"/>
              <a:t>been</a:t>
            </a:r>
            <a:r>
              <a:rPr lang="cs-CZ" dirty="0" smtClean="0"/>
              <a:t> </a:t>
            </a:r>
            <a:r>
              <a:rPr lang="cs-CZ" dirty="0" err="1" smtClean="0"/>
              <a:t>checked</a:t>
            </a:r>
            <a:endParaRPr lang="en-US" dirty="0"/>
          </a:p>
          <a:p>
            <a:r>
              <a:rPr lang="en-US" dirty="0"/>
              <a:t>Class 2 - Checks the identity of the applicant who must appear personally</a:t>
            </a:r>
          </a:p>
          <a:p>
            <a:r>
              <a:rPr lang="en-US" dirty="0"/>
              <a:t>Class 3 - the identity of the applicant is checked and the certificates are intended for a specific purpose only</a:t>
            </a:r>
            <a:endParaRPr lang="cs-CZ" dirty="0"/>
          </a:p>
        </p:txBody>
      </p:sp>
    </p:spTree>
    <p:extLst>
      <p:ext uri="{BB962C8B-B14F-4D97-AF65-F5344CB8AC3E}">
        <p14:creationId xmlns:p14="http://schemas.microsoft.com/office/powerpoint/2010/main" val="29505617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System</a:t>
            </a:r>
            <a:r>
              <a:rPr lang="cs-CZ" dirty="0"/>
              <a:t> </a:t>
            </a:r>
            <a:r>
              <a:rPr lang="cs-CZ" dirty="0" err="1"/>
              <a:t>certificate</a:t>
            </a:r>
            <a:endParaRPr lang="cs-CZ" dirty="0"/>
          </a:p>
        </p:txBody>
      </p:sp>
      <p:sp>
        <p:nvSpPr>
          <p:cNvPr id="3" name="Zástupný symbol pro obsah 2"/>
          <p:cNvSpPr>
            <a:spLocks noGrp="1"/>
          </p:cNvSpPr>
          <p:nvPr>
            <p:ph idx="1"/>
          </p:nvPr>
        </p:nvSpPr>
        <p:spPr/>
        <p:txBody>
          <a:bodyPr/>
          <a:lstStyle/>
          <a:p>
            <a:r>
              <a:rPr lang="cs-CZ" dirty="0" smtClean="0"/>
              <a:t>T</a:t>
            </a:r>
            <a:r>
              <a:rPr lang="en-US" dirty="0" smtClean="0"/>
              <a:t>o </a:t>
            </a:r>
            <a:r>
              <a:rPr lang="en-US" dirty="0"/>
              <a:t>identify the server and establish a secure encrypted connection (SSL / TLS)</a:t>
            </a:r>
          </a:p>
          <a:p>
            <a:r>
              <a:rPr lang="cs-CZ" dirty="0" smtClean="0"/>
              <a:t>S</a:t>
            </a:r>
            <a:r>
              <a:rPr lang="en-US" dirty="0" err="1" smtClean="0"/>
              <a:t>igning</a:t>
            </a:r>
            <a:r>
              <a:rPr lang="en-US" dirty="0" smtClean="0"/>
              <a:t> </a:t>
            </a:r>
            <a:r>
              <a:rPr lang="en-US" dirty="0"/>
              <a:t>messages that will </a:t>
            </a:r>
            <a:r>
              <a:rPr lang="cs-CZ" dirty="0" err="1" smtClean="0"/>
              <a:t>send</a:t>
            </a:r>
            <a:r>
              <a:rPr lang="cs-CZ" dirty="0" smtClean="0"/>
              <a:t> </a:t>
            </a:r>
            <a:r>
              <a:rPr lang="cs-CZ" dirty="0" err="1" smtClean="0"/>
              <a:t>from</a:t>
            </a:r>
            <a:r>
              <a:rPr lang="cs-CZ" dirty="0" smtClean="0"/>
              <a:t> </a:t>
            </a:r>
            <a:r>
              <a:rPr lang="en-US" dirty="0" smtClean="0"/>
              <a:t>this </a:t>
            </a:r>
            <a:r>
              <a:rPr lang="en-US" dirty="0"/>
              <a:t>server.</a:t>
            </a:r>
            <a:endParaRPr lang="cs-CZ" dirty="0"/>
          </a:p>
        </p:txBody>
      </p:sp>
    </p:spTree>
    <p:extLst>
      <p:ext uri="{BB962C8B-B14F-4D97-AF65-F5344CB8AC3E}">
        <p14:creationId xmlns:p14="http://schemas.microsoft.com/office/powerpoint/2010/main" val="3203705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Cryptology</a:t>
            </a:r>
            <a:r>
              <a:rPr lang="cs-CZ" dirty="0"/>
              <a:t> and </a:t>
            </a:r>
            <a:r>
              <a:rPr lang="cs-CZ" dirty="0" err="1"/>
              <a:t>cryptography</a:t>
            </a:r>
            <a:endParaRPr lang="cs-CZ" dirty="0"/>
          </a:p>
        </p:txBody>
      </p:sp>
      <p:sp>
        <p:nvSpPr>
          <p:cNvPr id="3" name="Zástupný symbol pro obsah 2"/>
          <p:cNvSpPr>
            <a:spLocks noGrp="1"/>
          </p:cNvSpPr>
          <p:nvPr>
            <p:ph idx="1"/>
          </p:nvPr>
        </p:nvSpPr>
        <p:spPr/>
        <p:txBody>
          <a:bodyPr/>
          <a:lstStyle/>
          <a:p>
            <a:r>
              <a:rPr lang="cs-CZ" b="1" dirty="0" err="1" smtClean="0"/>
              <a:t>Cryptology</a:t>
            </a:r>
            <a:r>
              <a:rPr lang="cs-CZ" dirty="0" smtClean="0"/>
              <a:t> - </a:t>
            </a:r>
            <a:r>
              <a:rPr lang="en-US" dirty="0"/>
              <a:t>a discipline, dealing with the creation, use, drawing or breaking of ciphers</a:t>
            </a:r>
            <a:endParaRPr lang="cs-CZ" dirty="0" smtClean="0"/>
          </a:p>
          <a:p>
            <a:r>
              <a:rPr lang="cs-CZ" b="1" dirty="0" err="1" smtClean="0"/>
              <a:t>Cryptography</a:t>
            </a:r>
            <a:r>
              <a:rPr lang="cs-CZ" dirty="0" smtClean="0"/>
              <a:t> – </a:t>
            </a:r>
            <a:r>
              <a:rPr lang="en-US" dirty="0"/>
              <a:t> </a:t>
            </a:r>
            <a:r>
              <a:rPr lang="cs-CZ" dirty="0" smtClean="0"/>
              <a:t>t</a:t>
            </a:r>
            <a:r>
              <a:rPr lang="en-US" dirty="0" smtClean="0"/>
              <a:t>he </a:t>
            </a:r>
            <a:r>
              <a:rPr lang="en-US" dirty="0"/>
              <a:t>science of cipher formation, studying cryptographic algorithms, tools, protocols </a:t>
            </a:r>
            <a:r>
              <a:rPr lang="cs-CZ" dirty="0" smtClean="0"/>
              <a:t>…</a:t>
            </a:r>
          </a:p>
          <a:p>
            <a:r>
              <a:rPr lang="cs-CZ" b="1" dirty="0" err="1" smtClean="0"/>
              <a:t>Cryptoanalysis</a:t>
            </a:r>
            <a:r>
              <a:rPr lang="cs-CZ" dirty="0" smtClean="0"/>
              <a:t> – </a:t>
            </a:r>
            <a:r>
              <a:rPr lang="cs-CZ" dirty="0" err="1"/>
              <a:t>breaking</a:t>
            </a:r>
            <a:r>
              <a:rPr lang="cs-CZ" dirty="0"/>
              <a:t>, </a:t>
            </a:r>
            <a:r>
              <a:rPr lang="cs-CZ" dirty="0" err="1"/>
              <a:t>breaking</a:t>
            </a:r>
            <a:r>
              <a:rPr lang="cs-CZ" dirty="0"/>
              <a:t> </a:t>
            </a:r>
            <a:r>
              <a:rPr lang="cs-CZ" dirty="0" err="1"/>
              <a:t>cipher</a:t>
            </a:r>
            <a:endParaRPr lang="cs-CZ" dirty="0" smtClean="0"/>
          </a:p>
          <a:p>
            <a:r>
              <a:rPr lang="cs-CZ" b="1" dirty="0" err="1" smtClean="0"/>
              <a:t>Steganography</a:t>
            </a:r>
            <a:r>
              <a:rPr lang="cs-CZ" dirty="0" smtClean="0"/>
              <a:t> – </a:t>
            </a:r>
            <a:r>
              <a:rPr lang="cs-CZ" dirty="0" err="1"/>
              <a:t>hiding</a:t>
            </a:r>
            <a:r>
              <a:rPr lang="cs-CZ" dirty="0"/>
              <a:t> </a:t>
            </a:r>
            <a:r>
              <a:rPr lang="cs-CZ" dirty="0" err="1"/>
              <a:t>messages</a:t>
            </a:r>
            <a:r>
              <a:rPr lang="cs-CZ" dirty="0"/>
              <a:t> (not </a:t>
            </a:r>
            <a:r>
              <a:rPr lang="cs-CZ" dirty="0" err="1" smtClean="0"/>
              <a:t>the</a:t>
            </a:r>
            <a:r>
              <a:rPr lang="cs-CZ" dirty="0" smtClean="0"/>
              <a:t> </a:t>
            </a:r>
            <a:r>
              <a:rPr lang="cs-CZ" dirty="0" err="1" smtClean="0"/>
              <a:t>content</a:t>
            </a:r>
            <a:r>
              <a:rPr lang="cs-CZ" dirty="0"/>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Security</a:t>
            </a:r>
            <a:r>
              <a:rPr lang="cs-CZ" dirty="0" smtClean="0"/>
              <a:t> </a:t>
            </a:r>
            <a:r>
              <a:rPr lang="cs-CZ" dirty="0" err="1" smtClean="0"/>
              <a:t>of</a:t>
            </a:r>
            <a:r>
              <a:rPr lang="cs-CZ" dirty="0" smtClean="0"/>
              <a:t> </a:t>
            </a:r>
            <a:r>
              <a:rPr lang="cs-CZ" dirty="0" err="1" smtClean="0"/>
              <a:t>the</a:t>
            </a:r>
            <a:r>
              <a:rPr lang="cs-CZ" dirty="0" smtClean="0"/>
              <a:t> </a:t>
            </a:r>
            <a:r>
              <a:rPr lang="cs-CZ" dirty="0" err="1" smtClean="0"/>
              <a:t>certificates</a:t>
            </a:r>
            <a:endParaRPr lang="cs-CZ" dirty="0"/>
          </a:p>
        </p:txBody>
      </p:sp>
      <p:sp>
        <p:nvSpPr>
          <p:cNvPr id="3" name="Zástupný symbol pro obsah 2"/>
          <p:cNvSpPr>
            <a:spLocks noGrp="1"/>
          </p:cNvSpPr>
          <p:nvPr>
            <p:ph idx="1"/>
          </p:nvPr>
        </p:nvSpPr>
        <p:spPr/>
        <p:txBody>
          <a:bodyPr/>
          <a:lstStyle/>
          <a:p>
            <a:r>
              <a:rPr lang="cs-CZ" dirty="0" smtClean="0"/>
              <a:t>Access „defense in </a:t>
            </a:r>
            <a:r>
              <a:rPr lang="cs-CZ" dirty="0" err="1" smtClean="0"/>
              <a:t>depth</a:t>
            </a:r>
            <a:r>
              <a:rPr lang="cs-CZ" dirty="0" smtClean="0"/>
              <a:t>“</a:t>
            </a:r>
          </a:p>
          <a:p>
            <a:r>
              <a:rPr lang="en-US" dirty="0"/>
              <a:t>HSM - Hardware Security Module - Network-accessible HW certified by Common Criteria - access only by authorized persons</a:t>
            </a:r>
          </a:p>
          <a:p>
            <a:r>
              <a:rPr lang="cs-CZ" dirty="0" err="1" smtClean="0"/>
              <a:t>Government</a:t>
            </a:r>
            <a:r>
              <a:rPr lang="cs-CZ" dirty="0" smtClean="0"/>
              <a:t> </a:t>
            </a:r>
            <a:r>
              <a:rPr lang="cs-CZ" dirty="0" err="1" smtClean="0"/>
              <a:t>institution</a:t>
            </a:r>
            <a:r>
              <a:rPr lang="cs-CZ" dirty="0" smtClean="0"/>
              <a:t> </a:t>
            </a:r>
            <a:r>
              <a:rPr lang="en-US" dirty="0" smtClean="0"/>
              <a:t>- </a:t>
            </a:r>
            <a:r>
              <a:rPr lang="cs-CZ" dirty="0" smtClean="0"/>
              <a:t>o</a:t>
            </a:r>
            <a:r>
              <a:rPr lang="en-US" dirty="0" err="1" smtClean="0"/>
              <a:t>nly</a:t>
            </a:r>
            <a:r>
              <a:rPr lang="en-US" dirty="0" smtClean="0"/>
              <a:t> </a:t>
            </a:r>
            <a:r>
              <a:rPr lang="en-US" dirty="0"/>
              <a:t>recognized electronic signatures with a qualified certificate from an accredited certification authority</a:t>
            </a:r>
            <a:endParaRPr lang="cs-CZ" dirty="0"/>
          </a:p>
        </p:txBody>
      </p:sp>
    </p:spTree>
    <p:extLst>
      <p:ext uri="{BB962C8B-B14F-4D97-AF65-F5344CB8AC3E}">
        <p14:creationId xmlns:p14="http://schemas.microsoft.com/office/powerpoint/2010/main" val="18241469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FIPS</a:t>
            </a:r>
            <a:endParaRPr lang="cs-CZ" dirty="0"/>
          </a:p>
        </p:txBody>
      </p:sp>
      <p:sp>
        <p:nvSpPr>
          <p:cNvPr id="3" name="Zástupný symbol pro obsah 2"/>
          <p:cNvSpPr>
            <a:spLocks noGrp="1"/>
          </p:cNvSpPr>
          <p:nvPr>
            <p:ph idx="1"/>
          </p:nvPr>
        </p:nvSpPr>
        <p:spPr/>
        <p:txBody>
          <a:bodyPr/>
          <a:lstStyle/>
          <a:p>
            <a:r>
              <a:rPr lang="cs-CZ" b="1" dirty="0" err="1"/>
              <a:t>Federal</a:t>
            </a:r>
            <a:r>
              <a:rPr lang="cs-CZ" b="1" dirty="0"/>
              <a:t> </a:t>
            </a:r>
            <a:r>
              <a:rPr lang="cs-CZ" b="1" dirty="0" err="1"/>
              <a:t>Information</a:t>
            </a:r>
            <a:r>
              <a:rPr lang="cs-CZ" b="1" dirty="0"/>
              <a:t> </a:t>
            </a:r>
            <a:r>
              <a:rPr lang="cs-CZ" b="1" dirty="0" err="1"/>
              <a:t>Processing</a:t>
            </a:r>
            <a:r>
              <a:rPr lang="cs-CZ" b="1" dirty="0"/>
              <a:t> </a:t>
            </a:r>
            <a:r>
              <a:rPr lang="cs-CZ" b="1" dirty="0" err="1" smtClean="0"/>
              <a:t>Standards</a:t>
            </a:r>
            <a:endParaRPr lang="cs-CZ" b="1" dirty="0" smtClean="0"/>
          </a:p>
          <a:p>
            <a:r>
              <a:rPr lang="cs-CZ" dirty="0" smtClean="0"/>
              <a:t>Public </a:t>
            </a:r>
            <a:r>
              <a:rPr lang="cs-CZ" dirty="0" err="1" smtClean="0"/>
              <a:t>standards</a:t>
            </a:r>
            <a:r>
              <a:rPr lang="cs-CZ" dirty="0" smtClean="0"/>
              <a:t> </a:t>
            </a:r>
            <a:r>
              <a:rPr lang="cs-CZ" dirty="0" err="1" smtClean="0"/>
              <a:t>of</a:t>
            </a:r>
            <a:r>
              <a:rPr lang="cs-CZ" dirty="0" smtClean="0"/>
              <a:t> USA </a:t>
            </a:r>
            <a:r>
              <a:rPr lang="cs-CZ" dirty="0" err="1" smtClean="0"/>
              <a:t>governmenet</a:t>
            </a:r>
            <a:r>
              <a:rPr lang="cs-CZ" dirty="0" smtClean="0"/>
              <a:t>, </a:t>
            </a:r>
            <a:r>
              <a:rPr lang="cs-CZ" dirty="0" err="1" smtClean="0"/>
              <a:t>e.g</a:t>
            </a:r>
            <a:r>
              <a:rPr lang="cs-CZ" dirty="0" smtClean="0"/>
              <a:t>.:</a:t>
            </a:r>
          </a:p>
          <a:p>
            <a:pPr lvl="1"/>
            <a:r>
              <a:rPr lang="cs-CZ" dirty="0" smtClean="0"/>
              <a:t>FIPS 46 – standard </a:t>
            </a:r>
            <a:r>
              <a:rPr lang="cs-CZ" dirty="0" err="1" smtClean="0"/>
              <a:t>for</a:t>
            </a:r>
            <a:r>
              <a:rPr lang="cs-CZ" dirty="0" smtClean="0"/>
              <a:t> </a:t>
            </a:r>
            <a:r>
              <a:rPr lang="cs-CZ" dirty="0" err="1" smtClean="0"/>
              <a:t>usage</a:t>
            </a:r>
            <a:r>
              <a:rPr lang="cs-CZ" dirty="0" smtClean="0"/>
              <a:t> </a:t>
            </a:r>
            <a:r>
              <a:rPr lang="cs-CZ" dirty="0" err="1" smtClean="0"/>
              <a:t>of</a:t>
            </a:r>
            <a:r>
              <a:rPr lang="cs-CZ" dirty="0" smtClean="0"/>
              <a:t> DES</a:t>
            </a:r>
          </a:p>
          <a:p>
            <a:pPr lvl="1"/>
            <a:r>
              <a:rPr lang="cs-CZ" dirty="0" smtClean="0"/>
              <a:t>FIPS 197 – standard </a:t>
            </a:r>
            <a:r>
              <a:rPr lang="cs-CZ" dirty="0" err="1" smtClean="0"/>
              <a:t>for</a:t>
            </a:r>
            <a:r>
              <a:rPr lang="cs-CZ" dirty="0" smtClean="0"/>
              <a:t> AES</a:t>
            </a:r>
          </a:p>
          <a:p>
            <a:pPr lvl="1"/>
            <a:r>
              <a:rPr lang="cs-CZ" dirty="0" smtClean="0"/>
              <a:t>FIPS 140-2 – </a:t>
            </a:r>
            <a:r>
              <a:rPr lang="cs-CZ" dirty="0" err="1" smtClean="0"/>
              <a:t>security</a:t>
            </a:r>
            <a:r>
              <a:rPr lang="cs-CZ" dirty="0" smtClean="0"/>
              <a:t> </a:t>
            </a:r>
            <a:r>
              <a:rPr lang="cs-CZ" dirty="0" err="1" smtClean="0"/>
              <a:t>of</a:t>
            </a:r>
            <a:r>
              <a:rPr lang="cs-CZ" dirty="0" smtClean="0"/>
              <a:t> </a:t>
            </a:r>
            <a:r>
              <a:rPr lang="cs-CZ" dirty="0" err="1" smtClean="0"/>
              <a:t>cryptographic</a:t>
            </a:r>
            <a:r>
              <a:rPr lang="cs-CZ" dirty="0" smtClean="0"/>
              <a:t> </a:t>
            </a:r>
            <a:r>
              <a:rPr lang="cs-CZ" dirty="0" err="1" smtClean="0"/>
              <a:t>systems</a:t>
            </a:r>
            <a:endParaRPr lang="cs-CZ" dirty="0" smtClean="0"/>
          </a:p>
          <a:p>
            <a:pPr lvl="1"/>
            <a:r>
              <a:rPr lang="cs-CZ" dirty="0" smtClean="0"/>
              <a:t>FIPS 180-2 – Digital </a:t>
            </a:r>
            <a:r>
              <a:rPr lang="cs-CZ" dirty="0" err="1" smtClean="0"/>
              <a:t>Signature</a:t>
            </a:r>
            <a:r>
              <a:rPr lang="cs-CZ" dirty="0" smtClean="0"/>
              <a:t> </a:t>
            </a:r>
            <a:r>
              <a:rPr lang="cs-CZ" dirty="0" err="1" smtClean="0"/>
              <a:t>Algorithm</a:t>
            </a:r>
            <a:endParaRPr lang="cs-CZ" dirty="0"/>
          </a:p>
        </p:txBody>
      </p:sp>
    </p:spTree>
    <p:extLst>
      <p:ext uri="{BB962C8B-B14F-4D97-AF65-F5344CB8AC3E}">
        <p14:creationId xmlns:p14="http://schemas.microsoft.com/office/powerpoint/2010/main" val="35341064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Common</a:t>
            </a:r>
            <a:r>
              <a:rPr lang="cs-CZ" dirty="0" smtClean="0"/>
              <a:t> </a:t>
            </a:r>
            <a:r>
              <a:rPr lang="cs-CZ" dirty="0" err="1" smtClean="0"/>
              <a:t>Criteria</a:t>
            </a:r>
            <a:endParaRPr lang="cs-CZ" dirty="0"/>
          </a:p>
        </p:txBody>
      </p:sp>
      <p:sp>
        <p:nvSpPr>
          <p:cNvPr id="3" name="Zástupný symbol pro obsah 2"/>
          <p:cNvSpPr>
            <a:spLocks noGrp="1"/>
          </p:cNvSpPr>
          <p:nvPr>
            <p:ph idx="1"/>
          </p:nvPr>
        </p:nvSpPr>
        <p:spPr/>
        <p:txBody>
          <a:bodyPr/>
          <a:lstStyle/>
          <a:p>
            <a:r>
              <a:rPr lang="en-US" b="1" dirty="0"/>
              <a:t>Common Criteria for Information Technology Security </a:t>
            </a:r>
            <a:r>
              <a:rPr lang="en-US" b="1" dirty="0" smtClean="0"/>
              <a:t>Evaluation</a:t>
            </a:r>
            <a:endParaRPr lang="cs-CZ" b="1" dirty="0" smtClean="0"/>
          </a:p>
          <a:p>
            <a:r>
              <a:rPr lang="en-US" dirty="0"/>
              <a:t>Standard for computer security certification</a:t>
            </a:r>
          </a:p>
          <a:p>
            <a:r>
              <a:rPr lang="en-US" dirty="0"/>
              <a:t>Ensures that the process of specification, implementation, and evaluation of a computer security product will be conducted in a strict and standardized way</a:t>
            </a:r>
            <a:endParaRPr lang="cs-CZ" dirty="0"/>
          </a:p>
        </p:txBody>
      </p:sp>
    </p:spTree>
    <p:extLst>
      <p:ext uri="{BB962C8B-B14F-4D97-AF65-F5344CB8AC3E}">
        <p14:creationId xmlns:p14="http://schemas.microsoft.com/office/powerpoint/2010/main" val="28024120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History</a:t>
            </a:r>
            <a:r>
              <a:rPr lang="cs-CZ" dirty="0" smtClean="0"/>
              <a:t> </a:t>
            </a:r>
            <a:r>
              <a:rPr lang="cs-CZ" dirty="0" err="1" smtClean="0"/>
              <a:t>of</a:t>
            </a:r>
            <a:r>
              <a:rPr lang="cs-CZ" dirty="0" smtClean="0"/>
              <a:t> </a:t>
            </a:r>
            <a:r>
              <a:rPr lang="cs-CZ" dirty="0" err="1" smtClean="0"/>
              <a:t>cryptography</a:t>
            </a:r>
            <a:endParaRPr lang="cs-CZ" dirty="0"/>
          </a:p>
        </p:txBody>
      </p:sp>
      <p:sp>
        <p:nvSpPr>
          <p:cNvPr id="3" name="Zástupný symbol pro obsah 2"/>
          <p:cNvSpPr>
            <a:spLocks noGrp="1"/>
          </p:cNvSpPr>
          <p:nvPr>
            <p:ph idx="1"/>
          </p:nvPr>
        </p:nvSpPr>
        <p:spPr/>
        <p:txBody>
          <a:bodyPr/>
          <a:lstStyle/>
          <a:p>
            <a:r>
              <a:rPr lang="cs-CZ" dirty="0" err="1" smtClean="0">
                <a:solidFill>
                  <a:srgbClr val="C00000"/>
                </a:solidFill>
              </a:rPr>
              <a:t>Steganography</a:t>
            </a:r>
            <a:r>
              <a:rPr lang="cs-CZ" dirty="0" smtClean="0"/>
              <a:t> – </a:t>
            </a:r>
            <a:r>
              <a:rPr lang="en-US" dirty="0"/>
              <a:t>hiding of texts - invisible inks etc.</a:t>
            </a:r>
            <a:endParaRPr lang="cs-CZ" dirty="0" smtClean="0"/>
          </a:p>
          <a:p>
            <a:r>
              <a:rPr lang="cs-CZ" dirty="0" err="1" smtClean="0">
                <a:solidFill>
                  <a:srgbClr val="C00000"/>
                </a:solidFill>
              </a:rPr>
              <a:t>Coding</a:t>
            </a:r>
            <a:r>
              <a:rPr lang="cs-CZ" dirty="0" smtClean="0"/>
              <a:t> – </a:t>
            </a:r>
            <a:r>
              <a:rPr lang="cs-CZ" dirty="0" err="1" smtClean="0"/>
              <a:t>without</a:t>
            </a:r>
            <a:r>
              <a:rPr lang="cs-CZ" dirty="0" smtClean="0"/>
              <a:t> </a:t>
            </a:r>
            <a:r>
              <a:rPr lang="cs-CZ" dirty="0" err="1" smtClean="0"/>
              <a:t>password</a:t>
            </a:r>
            <a:r>
              <a:rPr lang="cs-CZ" dirty="0" smtClean="0"/>
              <a:t>, o</a:t>
            </a:r>
            <a:r>
              <a:rPr lang="en-US" dirty="0" err="1" smtClean="0"/>
              <a:t>nly</a:t>
            </a:r>
            <a:r>
              <a:rPr lang="en-US" dirty="0" smtClean="0"/>
              <a:t> </a:t>
            </a:r>
            <a:r>
              <a:rPr lang="en-US" dirty="0"/>
              <a:t>required knowledge of the code table:</a:t>
            </a:r>
            <a:endParaRPr lang="cs-CZ" dirty="0" smtClean="0"/>
          </a:p>
          <a:p>
            <a:pPr lvl="1"/>
            <a:r>
              <a:rPr lang="cs-CZ" dirty="0" err="1" smtClean="0"/>
              <a:t>Ancient</a:t>
            </a:r>
            <a:r>
              <a:rPr lang="cs-CZ" dirty="0" smtClean="0"/>
              <a:t> – </a:t>
            </a:r>
            <a:r>
              <a:rPr lang="en-US" dirty="0">
                <a:solidFill>
                  <a:srgbClr val="00B0F0"/>
                </a:solidFill>
              </a:rPr>
              <a:t>substitution cipher </a:t>
            </a:r>
            <a:r>
              <a:rPr lang="en-US" dirty="0"/>
              <a:t>- the character is replaced by another character according to the rule</a:t>
            </a:r>
          </a:p>
          <a:p>
            <a:pPr lvl="1"/>
            <a:r>
              <a:rPr lang="en-US" dirty="0">
                <a:solidFill>
                  <a:srgbClr val="00B0F0"/>
                </a:solidFill>
              </a:rPr>
              <a:t>Caesar Cipher </a:t>
            </a:r>
            <a:r>
              <a:rPr lang="en-US" dirty="0"/>
              <a:t>- Ancient Rome - Each letter of the message is bent on a fixed number of positions</a:t>
            </a:r>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Caesar </a:t>
            </a:r>
            <a:r>
              <a:rPr lang="cs-CZ" dirty="0" err="1" smtClean="0"/>
              <a:t>Cipher</a:t>
            </a:r>
            <a:r>
              <a:rPr lang="cs-CZ" dirty="0" smtClean="0"/>
              <a:t> - </a:t>
            </a:r>
            <a:r>
              <a:rPr lang="cs-CZ" dirty="0" err="1" smtClean="0"/>
              <a:t>substitution</a:t>
            </a:r>
            <a:endParaRPr lang="cs-CZ" dirty="0"/>
          </a:p>
        </p:txBody>
      </p:sp>
      <p:sp>
        <p:nvSpPr>
          <p:cNvPr id="3" name="Zástupný symbol pro obsah 2"/>
          <p:cNvSpPr>
            <a:spLocks noGrp="1"/>
          </p:cNvSpPr>
          <p:nvPr>
            <p:ph idx="1"/>
          </p:nvPr>
        </p:nvSpPr>
        <p:spPr/>
        <p:txBody>
          <a:bodyPr/>
          <a:lstStyle/>
          <a:p>
            <a:endParaRPr lang="cs-CZ" dirty="0"/>
          </a:p>
        </p:txBody>
      </p:sp>
      <p:pic>
        <p:nvPicPr>
          <p:cNvPr id="4098" name="Picture 2" descr="Introduction to Cryptography: Archaic Beginning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15816" y="2348880"/>
            <a:ext cx="3312368" cy="3286591"/>
          </a:xfrm>
          <a:prstGeom prst="rect">
            <a:avLst/>
          </a:prstGeom>
          <a:noFill/>
          <a:extLst>
            <a:ext uri="{909E8E84-426E-40DD-AFC4-6F175D3DCCD1}">
              <a14:hiddenFill xmlns:a14="http://schemas.microsoft.com/office/drawing/2010/main">
                <a:solidFill>
                  <a:srgbClr val="FFFFFF"/>
                </a:solidFill>
              </a14:hiddenFill>
            </a:ext>
          </a:extLst>
        </p:spPr>
      </p:pic>
      <p:sp>
        <p:nvSpPr>
          <p:cNvPr id="4" name="TextovéPole 3"/>
          <p:cNvSpPr txBox="1"/>
          <p:nvPr/>
        </p:nvSpPr>
        <p:spPr>
          <a:xfrm>
            <a:off x="539552" y="6309320"/>
            <a:ext cx="8208912" cy="276999"/>
          </a:xfrm>
          <a:prstGeom prst="rect">
            <a:avLst/>
          </a:prstGeom>
          <a:noFill/>
        </p:spPr>
        <p:txBody>
          <a:bodyPr wrap="square" rtlCol="0">
            <a:spAutoFit/>
          </a:bodyPr>
          <a:lstStyle/>
          <a:p>
            <a:r>
              <a:rPr lang="cs-CZ" sz="1200" dirty="0"/>
              <a:t>Source: http://invisiblecomputer.wonderhowto.com/inspiration/introduction-cryptography-archaic-beginnings-0133735/</a:t>
            </a:r>
          </a:p>
        </p:txBody>
      </p:sp>
    </p:spTree>
    <p:extLst>
      <p:ext uri="{BB962C8B-B14F-4D97-AF65-F5344CB8AC3E}">
        <p14:creationId xmlns:p14="http://schemas.microsoft.com/office/powerpoint/2010/main" val="37297428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History</a:t>
            </a:r>
            <a:r>
              <a:rPr lang="cs-CZ" dirty="0"/>
              <a:t> </a:t>
            </a:r>
            <a:r>
              <a:rPr lang="cs-CZ" dirty="0" err="1"/>
              <a:t>of</a:t>
            </a:r>
            <a:r>
              <a:rPr lang="cs-CZ" dirty="0"/>
              <a:t> </a:t>
            </a:r>
            <a:r>
              <a:rPr lang="cs-CZ" dirty="0" err="1"/>
              <a:t>cryptography</a:t>
            </a:r>
            <a:endParaRPr lang="cs-CZ" dirty="0"/>
          </a:p>
        </p:txBody>
      </p:sp>
      <p:sp>
        <p:nvSpPr>
          <p:cNvPr id="3" name="Zástupný symbol pro obsah 2"/>
          <p:cNvSpPr>
            <a:spLocks noGrp="1"/>
          </p:cNvSpPr>
          <p:nvPr>
            <p:ph idx="1"/>
          </p:nvPr>
        </p:nvSpPr>
        <p:spPr/>
        <p:txBody>
          <a:bodyPr/>
          <a:lstStyle/>
          <a:p>
            <a:r>
              <a:rPr lang="cs-CZ" sz="2800" dirty="0" err="1">
                <a:solidFill>
                  <a:srgbClr val="C00000"/>
                </a:solidFill>
              </a:rPr>
              <a:t>Tables</a:t>
            </a:r>
            <a:r>
              <a:rPr lang="cs-CZ" sz="2800" dirty="0">
                <a:solidFill>
                  <a:srgbClr val="C00000"/>
                </a:solidFill>
              </a:rPr>
              <a:t> </a:t>
            </a:r>
            <a:r>
              <a:rPr lang="cs-CZ" sz="2800" dirty="0" err="1">
                <a:solidFill>
                  <a:srgbClr val="C00000"/>
                </a:solidFill>
              </a:rPr>
              <a:t>of</a:t>
            </a:r>
            <a:r>
              <a:rPr lang="cs-CZ" sz="2800" dirty="0">
                <a:solidFill>
                  <a:srgbClr val="C00000"/>
                </a:solidFill>
              </a:rPr>
              <a:t> </a:t>
            </a:r>
            <a:r>
              <a:rPr lang="cs-CZ" sz="2800" dirty="0" err="1">
                <a:solidFill>
                  <a:srgbClr val="C00000"/>
                </a:solidFill>
              </a:rPr>
              <a:t>substitutions</a:t>
            </a:r>
            <a:r>
              <a:rPr lang="cs-CZ" sz="2800" dirty="0">
                <a:solidFill>
                  <a:srgbClr val="C00000"/>
                </a:solidFill>
              </a:rPr>
              <a:t>  </a:t>
            </a:r>
            <a:r>
              <a:rPr lang="cs-CZ" sz="2800" dirty="0" smtClean="0"/>
              <a:t>– </a:t>
            </a:r>
            <a:r>
              <a:rPr lang="en-US" sz="2800" dirty="0"/>
              <a:t>characters </a:t>
            </a:r>
            <a:r>
              <a:rPr lang="cs-CZ" sz="2800" dirty="0" err="1" smtClean="0"/>
              <a:t>substitution</a:t>
            </a:r>
            <a:r>
              <a:rPr lang="cs-CZ" sz="2800" dirty="0" smtClean="0"/>
              <a:t> </a:t>
            </a:r>
            <a:r>
              <a:rPr lang="en-US" sz="2800" dirty="0" smtClean="0"/>
              <a:t>without </a:t>
            </a:r>
            <a:r>
              <a:rPr lang="en-US" sz="2800" dirty="0"/>
              <a:t>any internal </a:t>
            </a:r>
            <a:r>
              <a:rPr lang="en-US" sz="2800" dirty="0" smtClean="0"/>
              <a:t>context</a:t>
            </a:r>
            <a:endParaRPr lang="cs-CZ" sz="2800" dirty="0" smtClean="0"/>
          </a:p>
          <a:p>
            <a:r>
              <a:rPr lang="cs-CZ" sz="2800" dirty="0" err="1" smtClean="0">
                <a:solidFill>
                  <a:srgbClr val="C00000"/>
                </a:solidFill>
              </a:rPr>
              <a:t>Vigener‘s</a:t>
            </a:r>
            <a:r>
              <a:rPr lang="cs-CZ" sz="2800" dirty="0" smtClean="0">
                <a:solidFill>
                  <a:srgbClr val="C00000"/>
                </a:solidFill>
              </a:rPr>
              <a:t> </a:t>
            </a:r>
            <a:r>
              <a:rPr lang="cs-CZ" sz="2800" dirty="0" err="1" smtClean="0">
                <a:solidFill>
                  <a:srgbClr val="C00000"/>
                </a:solidFill>
              </a:rPr>
              <a:t>Cipher</a:t>
            </a:r>
            <a:r>
              <a:rPr lang="cs-CZ" sz="2800" dirty="0" smtClean="0">
                <a:solidFill>
                  <a:srgbClr val="C00000"/>
                </a:solidFill>
              </a:rPr>
              <a:t> </a:t>
            </a:r>
            <a:r>
              <a:rPr lang="cs-CZ" sz="2800" dirty="0" smtClean="0"/>
              <a:t>– </a:t>
            </a:r>
            <a:r>
              <a:rPr lang="cs-CZ" sz="2800" dirty="0"/>
              <a:t>Caesar </a:t>
            </a:r>
            <a:r>
              <a:rPr lang="cs-CZ" sz="2800" dirty="0" err="1" smtClean="0"/>
              <a:t>Cipher</a:t>
            </a:r>
            <a:r>
              <a:rPr lang="cs-CZ" sz="2800" dirty="0" smtClean="0"/>
              <a:t> </a:t>
            </a:r>
            <a:r>
              <a:rPr lang="cs-CZ" sz="2800" dirty="0" err="1" smtClean="0"/>
              <a:t>enlargement</a:t>
            </a:r>
            <a:r>
              <a:rPr lang="cs-CZ" sz="2800" dirty="0"/>
              <a:t>, 16th </a:t>
            </a:r>
            <a:r>
              <a:rPr lang="cs-CZ" sz="2800" dirty="0" err="1"/>
              <a:t>Century</a:t>
            </a:r>
            <a:endParaRPr lang="cs-CZ" sz="2800" dirty="0" smtClean="0"/>
          </a:p>
          <a:p>
            <a:pPr lvl="1"/>
            <a:r>
              <a:rPr lang="cs-CZ" sz="2400" dirty="0" smtClean="0"/>
              <a:t>T</a:t>
            </a:r>
            <a:r>
              <a:rPr lang="en-US" sz="2400" dirty="0" smtClean="0"/>
              <a:t>he </a:t>
            </a:r>
            <a:r>
              <a:rPr lang="en-US" sz="2400" dirty="0"/>
              <a:t>variable length is used to move the text</a:t>
            </a:r>
          </a:p>
          <a:p>
            <a:pPr lvl="1"/>
            <a:r>
              <a:rPr lang="cs-CZ" sz="2400" dirty="0" smtClean="0"/>
              <a:t>T</a:t>
            </a:r>
            <a:r>
              <a:rPr lang="en-US" sz="2400" dirty="0" smtClean="0"/>
              <a:t>he </a:t>
            </a:r>
            <a:r>
              <a:rPr lang="en-US" sz="2400" dirty="0"/>
              <a:t>character shift in the alphabet based on the password, </a:t>
            </a:r>
            <a:r>
              <a:rPr lang="en-US" sz="2400" dirty="0" err="1"/>
              <a:t>ie</a:t>
            </a:r>
            <a:r>
              <a:rPr lang="en-US" sz="2400" dirty="0"/>
              <a:t> for each occurrence of the character differently</a:t>
            </a:r>
          </a:p>
          <a:p>
            <a:pPr lvl="1"/>
            <a:r>
              <a:rPr lang="en-US" sz="2400" dirty="0" smtClean="0"/>
              <a:t>Broke</a:t>
            </a:r>
            <a:r>
              <a:rPr lang="cs-CZ" sz="2400" dirty="0" smtClean="0"/>
              <a:t>n by</a:t>
            </a:r>
            <a:r>
              <a:rPr lang="en-US" sz="2400" dirty="0" smtClean="0"/>
              <a:t> </a:t>
            </a:r>
            <a:r>
              <a:rPr lang="en-US" sz="2400" dirty="0"/>
              <a:t>Charles Babbage</a:t>
            </a:r>
            <a:endParaRPr lang="cs-CZ" sz="2400"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Vernam's</a:t>
            </a:r>
            <a:r>
              <a:rPr lang="cs-CZ" dirty="0"/>
              <a:t> </a:t>
            </a:r>
            <a:r>
              <a:rPr lang="cs-CZ" dirty="0" err="1"/>
              <a:t>cipher</a:t>
            </a:r>
            <a:endParaRPr lang="cs-CZ" dirty="0"/>
          </a:p>
        </p:txBody>
      </p:sp>
      <p:sp>
        <p:nvSpPr>
          <p:cNvPr id="3" name="Zástupný symbol pro obsah 2"/>
          <p:cNvSpPr>
            <a:spLocks noGrp="1"/>
          </p:cNvSpPr>
          <p:nvPr>
            <p:ph idx="1"/>
          </p:nvPr>
        </p:nvSpPr>
        <p:spPr/>
        <p:txBody>
          <a:bodyPr/>
          <a:lstStyle/>
          <a:p>
            <a:r>
              <a:rPr lang="en-US" dirty="0" err="1"/>
              <a:t>Vernam</a:t>
            </a:r>
            <a:r>
              <a:rPr lang="en-US" dirty="0"/>
              <a:t> Cipher - Added to open text and password, </a:t>
            </a:r>
            <a:r>
              <a:rPr lang="cs-CZ" dirty="0" err="1" smtClean="0"/>
              <a:t>the</a:t>
            </a:r>
            <a:r>
              <a:rPr lang="cs-CZ" dirty="0" smtClean="0"/>
              <a:t> </a:t>
            </a:r>
            <a:r>
              <a:rPr lang="cs-CZ" dirty="0" err="1" smtClean="0"/>
              <a:t>password</a:t>
            </a:r>
            <a:r>
              <a:rPr lang="cs-CZ" dirty="0" smtClean="0"/>
              <a:t> </a:t>
            </a:r>
            <a:r>
              <a:rPr lang="cs-CZ" dirty="0" err="1" smtClean="0"/>
              <a:t>is</a:t>
            </a:r>
            <a:r>
              <a:rPr lang="en-US" dirty="0" smtClean="0"/>
              <a:t> </a:t>
            </a:r>
            <a:r>
              <a:rPr lang="en-US" dirty="0"/>
              <a:t>a random block of the same size as the open text</a:t>
            </a:r>
          </a:p>
          <a:p>
            <a:r>
              <a:rPr lang="cs-CZ" dirty="0"/>
              <a:t>T</a:t>
            </a:r>
            <a:r>
              <a:rPr lang="en-US" dirty="0" smtClean="0"/>
              <a:t>he </a:t>
            </a:r>
            <a:r>
              <a:rPr lang="en-US" dirty="0"/>
              <a:t>only inexplicable but difficult job</a:t>
            </a:r>
          </a:p>
          <a:p>
            <a:r>
              <a:rPr lang="cs-CZ" dirty="0" smtClean="0"/>
              <a:t>„O</a:t>
            </a:r>
            <a:r>
              <a:rPr lang="en-US" dirty="0" smtClean="0"/>
              <a:t>ne-time pad</a:t>
            </a:r>
            <a:r>
              <a:rPr lang="cs-CZ" dirty="0" smtClean="0"/>
              <a:t>“</a:t>
            </a:r>
            <a:r>
              <a:rPr lang="en-US" dirty="0" smtClean="0"/>
              <a:t> </a:t>
            </a:r>
            <a:r>
              <a:rPr lang="cs-CZ" dirty="0" smtClean="0"/>
              <a:t>- a</a:t>
            </a:r>
            <a:r>
              <a:rPr lang="en-US" dirty="0" smtClean="0"/>
              <a:t> </a:t>
            </a:r>
            <a:r>
              <a:rPr lang="en-US" dirty="0"/>
              <a:t>one-time table cipher</a:t>
            </a:r>
            <a:endParaRPr lang="cs-CZ"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History</a:t>
            </a:r>
            <a:r>
              <a:rPr lang="cs-CZ" dirty="0"/>
              <a:t> </a:t>
            </a:r>
            <a:r>
              <a:rPr lang="cs-CZ" dirty="0" err="1"/>
              <a:t>of</a:t>
            </a:r>
            <a:r>
              <a:rPr lang="cs-CZ" dirty="0"/>
              <a:t> </a:t>
            </a:r>
            <a:r>
              <a:rPr lang="cs-CZ" dirty="0" err="1"/>
              <a:t>cryptography</a:t>
            </a:r>
            <a:endParaRPr lang="cs-CZ" dirty="0"/>
          </a:p>
        </p:txBody>
      </p:sp>
      <p:sp>
        <p:nvSpPr>
          <p:cNvPr id="3" name="Zástupný symbol pro obsah 2"/>
          <p:cNvSpPr>
            <a:spLocks noGrp="1"/>
          </p:cNvSpPr>
          <p:nvPr>
            <p:ph idx="1"/>
          </p:nvPr>
        </p:nvSpPr>
        <p:spPr/>
        <p:txBody>
          <a:bodyPr>
            <a:normAutofit/>
          </a:bodyPr>
          <a:lstStyle/>
          <a:p>
            <a:r>
              <a:rPr lang="cs-CZ" dirty="0" err="1"/>
              <a:t>Transposition</a:t>
            </a:r>
            <a:r>
              <a:rPr lang="cs-CZ" dirty="0"/>
              <a:t> </a:t>
            </a:r>
            <a:r>
              <a:rPr lang="cs-CZ" dirty="0" err="1"/>
              <a:t>ciphers</a:t>
            </a:r>
            <a:r>
              <a:rPr lang="cs-CZ" dirty="0"/>
              <a:t> </a:t>
            </a:r>
            <a:r>
              <a:rPr lang="cs-CZ" dirty="0" smtClean="0"/>
              <a:t>- </a:t>
            </a:r>
            <a:r>
              <a:rPr lang="cs-CZ" dirty="0" err="1"/>
              <a:t>change</a:t>
            </a:r>
            <a:r>
              <a:rPr lang="cs-CZ" dirty="0"/>
              <a:t> </a:t>
            </a:r>
            <a:r>
              <a:rPr lang="cs-CZ" dirty="0" err="1"/>
              <a:t>the</a:t>
            </a:r>
            <a:r>
              <a:rPr lang="cs-CZ" dirty="0"/>
              <a:t> </a:t>
            </a:r>
            <a:r>
              <a:rPr lang="cs-CZ" dirty="0" err="1"/>
              <a:t>order</a:t>
            </a:r>
            <a:r>
              <a:rPr lang="cs-CZ" dirty="0"/>
              <a:t> </a:t>
            </a:r>
            <a:r>
              <a:rPr lang="cs-CZ" dirty="0" err="1"/>
              <a:t>of</a:t>
            </a:r>
            <a:r>
              <a:rPr lang="cs-CZ" dirty="0"/>
              <a:t> </a:t>
            </a:r>
            <a:r>
              <a:rPr lang="cs-CZ" dirty="0" err="1"/>
              <a:t>characters</a:t>
            </a:r>
            <a:r>
              <a:rPr lang="cs-CZ" dirty="0"/>
              <a:t> </a:t>
            </a:r>
            <a:r>
              <a:rPr lang="cs-CZ" dirty="0" err="1"/>
              <a:t>according</a:t>
            </a:r>
            <a:r>
              <a:rPr lang="cs-CZ" dirty="0"/>
              <a:t> to a rule</a:t>
            </a:r>
          </a:p>
          <a:p>
            <a:r>
              <a:rPr lang="cs-CZ" dirty="0" err="1"/>
              <a:t>Combined</a:t>
            </a:r>
            <a:r>
              <a:rPr lang="cs-CZ" dirty="0"/>
              <a:t> </a:t>
            </a:r>
            <a:r>
              <a:rPr lang="cs-CZ" dirty="0" err="1"/>
              <a:t>ciphers</a:t>
            </a:r>
            <a:endParaRPr lang="cs-CZ" dirty="0"/>
          </a:p>
          <a:p>
            <a:r>
              <a:rPr lang="cs-CZ" dirty="0" err="1"/>
              <a:t>Encryption</a:t>
            </a:r>
            <a:r>
              <a:rPr lang="cs-CZ" dirty="0"/>
              <a:t> by </a:t>
            </a:r>
            <a:r>
              <a:rPr lang="cs-CZ" dirty="0" err="1" smtClean="0"/>
              <a:t>machine</a:t>
            </a:r>
            <a:r>
              <a:rPr lang="cs-CZ" dirty="0" smtClean="0"/>
              <a:t> - Enigma</a:t>
            </a:r>
            <a:endParaRPr lang="cs-CZ" dirty="0"/>
          </a:p>
          <a:p>
            <a:r>
              <a:rPr lang="cs-CZ" dirty="0" err="1"/>
              <a:t>Modern</a:t>
            </a:r>
            <a:r>
              <a:rPr lang="cs-CZ" dirty="0"/>
              <a:t> </a:t>
            </a:r>
            <a:r>
              <a:rPr lang="cs-CZ" dirty="0" err="1"/>
              <a:t>symmetric</a:t>
            </a:r>
            <a:r>
              <a:rPr lang="cs-CZ" dirty="0"/>
              <a:t> </a:t>
            </a:r>
            <a:r>
              <a:rPr lang="cs-CZ" dirty="0" err="1"/>
              <a:t>ciphers</a:t>
            </a:r>
            <a:r>
              <a:rPr lang="cs-CZ" dirty="0"/>
              <a:t> - DES, AES</a:t>
            </a:r>
          </a:p>
          <a:p>
            <a:r>
              <a:rPr lang="cs-CZ" dirty="0" err="1"/>
              <a:t>Encryption</a:t>
            </a:r>
            <a:r>
              <a:rPr lang="cs-CZ" dirty="0"/>
              <a:t> - XOR (</a:t>
            </a:r>
            <a:r>
              <a:rPr lang="cs-CZ" dirty="0" err="1"/>
              <a:t>Exclusive</a:t>
            </a:r>
            <a:r>
              <a:rPr lang="cs-CZ" dirty="0"/>
              <a:t> Sum)</a:t>
            </a:r>
          </a:p>
          <a:p>
            <a:r>
              <a:rPr lang="cs-CZ" dirty="0" err="1"/>
              <a:t>Quantum</a:t>
            </a:r>
            <a:r>
              <a:rPr lang="cs-CZ" dirty="0"/>
              <a:t> </a:t>
            </a:r>
            <a:r>
              <a:rPr lang="cs-CZ" dirty="0" err="1"/>
              <a:t>cryptography</a:t>
            </a:r>
            <a:endParaRPr lang="cs-CZ"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Enigma</a:t>
            </a:r>
            <a:endParaRPr lang="cs-CZ" dirty="0"/>
          </a:p>
        </p:txBody>
      </p:sp>
      <p:sp>
        <p:nvSpPr>
          <p:cNvPr id="3" name="Zástupný symbol pro obsah 2"/>
          <p:cNvSpPr>
            <a:spLocks noGrp="1"/>
          </p:cNvSpPr>
          <p:nvPr>
            <p:ph idx="1"/>
          </p:nvPr>
        </p:nvSpPr>
        <p:spPr/>
        <p:txBody>
          <a:bodyPr>
            <a:normAutofit/>
          </a:bodyPr>
          <a:lstStyle/>
          <a:p>
            <a:r>
              <a:rPr lang="en-US" dirty="0"/>
              <a:t>Main Components - Keyboard, Interface Board, Scrambler, Mirror, Cipher Display.</a:t>
            </a:r>
          </a:p>
          <a:p>
            <a:r>
              <a:rPr lang="en-US" dirty="0"/>
              <a:t>Principle - scramblers are rotating and change the cipher letter after pressing each key. The interconnection plate exchanges pairs of characters. Number of combinations of about </a:t>
            </a:r>
            <a:r>
              <a:rPr lang="en-US" dirty="0" smtClean="0"/>
              <a:t>10</a:t>
            </a:r>
            <a:r>
              <a:rPr lang="en-US" baseline="30000" dirty="0" smtClean="0"/>
              <a:t>17</a:t>
            </a:r>
            <a:r>
              <a:rPr lang="en-US" dirty="0"/>
              <a:t>.</a:t>
            </a:r>
          </a:p>
          <a:p>
            <a:r>
              <a:rPr lang="en-US" dirty="0"/>
              <a:t>Broken for </a:t>
            </a:r>
            <a:r>
              <a:rPr lang="cs-CZ" dirty="0" err="1" smtClean="0"/>
              <a:t>World</a:t>
            </a:r>
            <a:r>
              <a:rPr lang="en-US" dirty="0" smtClean="0"/>
              <a:t> War</a:t>
            </a:r>
            <a:r>
              <a:rPr lang="cs-CZ" dirty="0" smtClean="0"/>
              <a:t> II</a:t>
            </a:r>
            <a:r>
              <a:rPr lang="en-US" dirty="0" smtClean="0"/>
              <a:t> </a:t>
            </a:r>
            <a:r>
              <a:rPr lang="en-US" dirty="0"/>
              <a:t>- Alan </a:t>
            </a:r>
            <a:r>
              <a:rPr lang="en-US" dirty="0" smtClean="0"/>
              <a:t>Turing</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Enigma</a:t>
            </a:r>
            <a:endParaRPr lang="cs-CZ" dirty="0"/>
          </a:p>
        </p:txBody>
      </p:sp>
      <p:sp>
        <p:nvSpPr>
          <p:cNvPr id="3" name="Zástupný symbol pro obsah 2"/>
          <p:cNvSpPr>
            <a:spLocks noGrp="1"/>
          </p:cNvSpPr>
          <p:nvPr>
            <p:ph idx="1"/>
          </p:nvPr>
        </p:nvSpPr>
        <p:spPr/>
        <p:txBody>
          <a:bodyPr/>
          <a:lstStyle/>
          <a:p>
            <a:endParaRPr lang="cs-CZ"/>
          </a:p>
        </p:txBody>
      </p:sp>
      <p:pic>
        <p:nvPicPr>
          <p:cNvPr id="1026" name="Picture 2" descr="http://cryptomuseum.com/crypto/enigma/i/img/300002/022/ful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9592" y="1268760"/>
            <a:ext cx="7294442" cy="4855363"/>
          </a:xfrm>
          <a:prstGeom prst="rect">
            <a:avLst/>
          </a:prstGeom>
          <a:noFill/>
          <a:extLst>
            <a:ext uri="{909E8E84-426E-40DD-AFC4-6F175D3DCCD1}">
              <a14:hiddenFill xmlns:a14="http://schemas.microsoft.com/office/drawing/2010/main">
                <a:solidFill>
                  <a:srgbClr val="FFFFFF"/>
                </a:solidFill>
              </a14:hiddenFill>
            </a:ext>
          </a:extLst>
        </p:spPr>
      </p:pic>
      <p:sp>
        <p:nvSpPr>
          <p:cNvPr id="4" name="TextovéPole 3"/>
          <p:cNvSpPr txBox="1"/>
          <p:nvPr/>
        </p:nvSpPr>
        <p:spPr>
          <a:xfrm>
            <a:off x="539552" y="6309320"/>
            <a:ext cx="8064896" cy="369332"/>
          </a:xfrm>
          <a:prstGeom prst="rect">
            <a:avLst/>
          </a:prstGeom>
          <a:noFill/>
        </p:spPr>
        <p:txBody>
          <a:bodyPr wrap="square" rtlCol="0">
            <a:spAutoFit/>
          </a:bodyPr>
          <a:lstStyle/>
          <a:p>
            <a:r>
              <a:rPr lang="cs-CZ" dirty="0"/>
              <a:t>Source: http://cryptomuseum.com/crypto/enigma</a:t>
            </a:r>
          </a:p>
        </p:txBody>
      </p:sp>
    </p:spTree>
    <p:extLst>
      <p:ext uri="{BB962C8B-B14F-4D97-AF65-F5344CB8AC3E}">
        <p14:creationId xmlns:p14="http://schemas.microsoft.com/office/powerpoint/2010/main" val="1233384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Encryption</a:t>
            </a:r>
            <a:endParaRPr lang="cs-CZ" dirty="0"/>
          </a:p>
        </p:txBody>
      </p:sp>
      <p:sp>
        <p:nvSpPr>
          <p:cNvPr id="3" name="Zástupný symbol pro obsah 2"/>
          <p:cNvSpPr>
            <a:spLocks noGrp="1"/>
          </p:cNvSpPr>
          <p:nvPr>
            <p:ph idx="1"/>
          </p:nvPr>
        </p:nvSpPr>
        <p:spPr/>
        <p:txBody>
          <a:bodyPr>
            <a:normAutofit fontScale="92500" lnSpcReduction="20000"/>
          </a:bodyPr>
          <a:lstStyle/>
          <a:p>
            <a:pPr>
              <a:buNone/>
            </a:pPr>
            <a:r>
              <a:rPr lang="cs-CZ" b="1" dirty="0" err="1" smtClean="0">
                <a:solidFill>
                  <a:srgbClr val="0070C0"/>
                </a:solidFill>
              </a:rPr>
              <a:t>Encyption</a:t>
            </a:r>
            <a:r>
              <a:rPr lang="cs-CZ" b="1" dirty="0" smtClean="0">
                <a:solidFill>
                  <a:srgbClr val="0070C0"/>
                </a:solidFill>
              </a:rPr>
              <a:t> </a:t>
            </a:r>
            <a:r>
              <a:rPr lang="cs-CZ" dirty="0" smtClean="0"/>
              <a:t>- </a:t>
            </a:r>
            <a:r>
              <a:rPr lang="en-US" dirty="0"/>
              <a:t>Encryption of the transmitted information so that it is not comprehensible to a third party</a:t>
            </a:r>
            <a:r>
              <a:rPr lang="en-US" dirty="0" smtClean="0"/>
              <a:t>.</a:t>
            </a:r>
            <a:endParaRPr lang="cs-CZ" dirty="0" smtClean="0"/>
          </a:p>
          <a:p>
            <a:pPr>
              <a:buNone/>
            </a:pPr>
            <a:endParaRPr lang="cs-CZ" dirty="0" smtClean="0"/>
          </a:p>
          <a:p>
            <a:pPr>
              <a:buNone/>
            </a:pPr>
            <a:r>
              <a:rPr lang="cs-CZ" b="1" dirty="0" err="1" smtClean="0">
                <a:solidFill>
                  <a:srgbClr val="0070C0"/>
                </a:solidFill>
              </a:rPr>
              <a:t>Key</a:t>
            </a:r>
            <a:r>
              <a:rPr lang="cs-CZ" b="1" dirty="0" smtClean="0"/>
              <a:t> </a:t>
            </a:r>
            <a:r>
              <a:rPr lang="cs-CZ" dirty="0" smtClean="0"/>
              <a:t>– </a:t>
            </a:r>
            <a:r>
              <a:rPr lang="en-US" dirty="0"/>
              <a:t>secret information without which the encrypted text can not be read.</a:t>
            </a:r>
          </a:p>
          <a:p>
            <a:pPr>
              <a:buNone/>
            </a:pPr>
            <a:endParaRPr lang="cs-CZ" dirty="0" smtClean="0"/>
          </a:p>
          <a:p>
            <a:pPr>
              <a:buNone/>
            </a:pPr>
            <a:r>
              <a:rPr lang="cs-CZ" b="1" dirty="0" err="1">
                <a:solidFill>
                  <a:srgbClr val="0070C0"/>
                </a:solidFill>
              </a:rPr>
              <a:t>Hash</a:t>
            </a:r>
            <a:r>
              <a:rPr lang="cs-CZ" b="1" dirty="0">
                <a:solidFill>
                  <a:srgbClr val="0070C0"/>
                </a:solidFill>
              </a:rPr>
              <a:t> </a:t>
            </a:r>
            <a:r>
              <a:rPr lang="cs-CZ" b="1" dirty="0" err="1">
                <a:solidFill>
                  <a:srgbClr val="0070C0"/>
                </a:solidFill>
              </a:rPr>
              <a:t>Functions</a:t>
            </a:r>
            <a:r>
              <a:rPr lang="cs-CZ" b="1" dirty="0">
                <a:solidFill>
                  <a:srgbClr val="0070C0"/>
                </a:solidFill>
              </a:rPr>
              <a:t> </a:t>
            </a:r>
            <a:r>
              <a:rPr lang="cs-CZ" dirty="0" smtClean="0"/>
              <a:t>– </a:t>
            </a:r>
            <a:r>
              <a:rPr lang="en-US" dirty="0"/>
              <a:t>A way to create a short string throughout the text that uniquely identifies the original text</a:t>
            </a:r>
            <a:r>
              <a:rPr lang="en-US" dirty="0" smtClean="0"/>
              <a:t>.</a:t>
            </a:r>
            <a:endParaRPr lang="cs-CZ" dirty="0" smtClean="0"/>
          </a:p>
          <a:p>
            <a:pPr>
              <a:buNone/>
            </a:pPr>
            <a:endParaRPr lang="cs-CZ"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Enigma</a:t>
            </a:r>
            <a:endParaRPr lang="cs-CZ" dirty="0"/>
          </a:p>
        </p:txBody>
      </p:sp>
      <p:sp>
        <p:nvSpPr>
          <p:cNvPr id="3" name="Zástupný symbol pro obsah 2"/>
          <p:cNvSpPr>
            <a:spLocks noGrp="1"/>
          </p:cNvSpPr>
          <p:nvPr>
            <p:ph idx="1"/>
          </p:nvPr>
        </p:nvSpPr>
        <p:spPr/>
        <p:txBody>
          <a:bodyPr/>
          <a:lstStyle/>
          <a:p>
            <a:endParaRPr lang="cs-CZ"/>
          </a:p>
        </p:txBody>
      </p:sp>
      <p:pic>
        <p:nvPicPr>
          <p:cNvPr id="2050" name="Picture 2" descr="full.jpg (1280×85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1412776"/>
            <a:ext cx="7323854" cy="4874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77799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DES</a:t>
            </a:r>
            <a:endParaRPr lang="cs-CZ" dirty="0"/>
          </a:p>
        </p:txBody>
      </p:sp>
      <p:sp>
        <p:nvSpPr>
          <p:cNvPr id="3" name="Zástupný symbol pro obsah 2"/>
          <p:cNvSpPr>
            <a:spLocks noGrp="1"/>
          </p:cNvSpPr>
          <p:nvPr>
            <p:ph idx="1"/>
          </p:nvPr>
        </p:nvSpPr>
        <p:spPr>
          <a:xfrm>
            <a:off x="467544" y="1628800"/>
            <a:ext cx="7239000" cy="4846320"/>
          </a:xfrm>
        </p:spPr>
        <p:txBody>
          <a:bodyPr>
            <a:normAutofit/>
          </a:bodyPr>
          <a:lstStyle/>
          <a:p>
            <a:pPr>
              <a:buNone/>
            </a:pPr>
            <a:r>
              <a:rPr lang="cs-CZ" b="1" dirty="0" smtClean="0">
                <a:solidFill>
                  <a:srgbClr val="FF0000"/>
                </a:solidFill>
              </a:rPr>
              <a:t>DES</a:t>
            </a:r>
            <a:r>
              <a:rPr lang="cs-CZ" b="1" dirty="0" smtClean="0"/>
              <a:t> </a:t>
            </a:r>
            <a:r>
              <a:rPr lang="cs-CZ" dirty="0" smtClean="0"/>
              <a:t>– Data </a:t>
            </a:r>
            <a:r>
              <a:rPr lang="cs-CZ" dirty="0" err="1" smtClean="0"/>
              <a:t>Encrypted</a:t>
            </a:r>
            <a:r>
              <a:rPr lang="cs-CZ" dirty="0" smtClean="0"/>
              <a:t> Standard</a:t>
            </a:r>
          </a:p>
          <a:p>
            <a:r>
              <a:rPr lang="cs-CZ" dirty="0" smtClean="0"/>
              <a:t>DES </a:t>
            </a:r>
            <a:r>
              <a:rPr lang="en-US" dirty="0" smtClean="0"/>
              <a:t>was </a:t>
            </a:r>
            <a:r>
              <a:rPr lang="en-US" dirty="0"/>
              <a:t>developed in 1977 and is considered to be inadequate as it uses only 54 bits for encryption</a:t>
            </a:r>
          </a:p>
          <a:p>
            <a:r>
              <a:rPr lang="en-US" dirty="0"/>
              <a:t>The </a:t>
            </a:r>
            <a:r>
              <a:rPr lang="en-US" dirty="0" smtClean="0"/>
              <a:t>cipher</a:t>
            </a:r>
            <a:r>
              <a:rPr lang="cs-CZ" dirty="0" smtClean="0"/>
              <a:t> </a:t>
            </a:r>
            <a:r>
              <a:rPr lang="en-US" dirty="0"/>
              <a:t>can be cracked</a:t>
            </a:r>
            <a:r>
              <a:rPr lang="en-US" dirty="0" smtClean="0"/>
              <a:t> </a:t>
            </a:r>
            <a:r>
              <a:rPr lang="cs-CZ" dirty="0" err="1" smtClean="0"/>
              <a:t>using</a:t>
            </a:r>
            <a:r>
              <a:rPr lang="cs-CZ" dirty="0" smtClean="0"/>
              <a:t> a </a:t>
            </a:r>
            <a:r>
              <a:rPr lang="en-US" dirty="0" smtClean="0"/>
              <a:t>brute </a:t>
            </a:r>
            <a:r>
              <a:rPr lang="en-US" dirty="0"/>
              <a:t>force method </a:t>
            </a:r>
            <a:r>
              <a:rPr lang="en-US" dirty="0" smtClean="0"/>
              <a:t>in </a:t>
            </a:r>
            <a:r>
              <a:rPr lang="en-US" dirty="0"/>
              <a:t>approximately 24 hours by the standard computer of today.</a:t>
            </a:r>
          </a:p>
          <a:p>
            <a:r>
              <a:rPr lang="en-US" dirty="0" err="1"/>
              <a:t>Feistel's</a:t>
            </a:r>
            <a:r>
              <a:rPr lang="en-US" dirty="0"/>
              <a:t> cipher</a:t>
            </a:r>
            <a:r>
              <a:rPr lang="cs-CZ" dirty="0" smtClean="0"/>
              <a:t/>
            </a:r>
            <a:br>
              <a:rPr lang="cs-CZ" dirty="0" smtClean="0"/>
            </a:br>
            <a:endParaRPr lang="cs-CZ"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Blowfish</a:t>
            </a:r>
            <a:endParaRPr lang="cs-CZ" dirty="0"/>
          </a:p>
        </p:txBody>
      </p:sp>
      <p:sp>
        <p:nvSpPr>
          <p:cNvPr id="3" name="Zástupný symbol pro obsah 2"/>
          <p:cNvSpPr>
            <a:spLocks noGrp="1"/>
          </p:cNvSpPr>
          <p:nvPr>
            <p:ph idx="1"/>
          </p:nvPr>
        </p:nvSpPr>
        <p:spPr>
          <a:xfrm>
            <a:off x="467544" y="1628800"/>
            <a:ext cx="7239000" cy="4846320"/>
          </a:xfrm>
        </p:spPr>
        <p:txBody>
          <a:bodyPr>
            <a:normAutofit/>
          </a:bodyPr>
          <a:lstStyle/>
          <a:p>
            <a:pPr>
              <a:buNone/>
            </a:pPr>
            <a:r>
              <a:rPr lang="cs-CZ" b="1" dirty="0" err="1" smtClean="0">
                <a:solidFill>
                  <a:srgbClr val="FF0000"/>
                </a:solidFill>
              </a:rPr>
              <a:t>Blowfish</a:t>
            </a:r>
            <a:r>
              <a:rPr lang="cs-CZ" b="1" dirty="0" smtClean="0"/>
              <a:t> </a:t>
            </a:r>
            <a:r>
              <a:rPr lang="cs-CZ" dirty="0" smtClean="0"/>
              <a:t>- </a:t>
            </a:r>
            <a:r>
              <a:rPr lang="en-US" dirty="0"/>
              <a:t>The cipher is a work of B. </a:t>
            </a:r>
            <a:r>
              <a:rPr lang="en-US" dirty="0" err="1"/>
              <a:t>Schneier</a:t>
            </a:r>
            <a:r>
              <a:rPr lang="en-US" dirty="0"/>
              <a:t> and was first published in 1994. It is a cipher with a block size of 64 bits and a key length of at most 448b (</a:t>
            </a:r>
            <a:r>
              <a:rPr lang="en-US" dirty="0" err="1"/>
              <a:t>ie</a:t>
            </a:r>
            <a:r>
              <a:rPr lang="en-US" dirty="0"/>
              <a:t> 56B). The author created this cipher as an unlicensed </a:t>
            </a:r>
            <a:r>
              <a:rPr lang="en-US" dirty="0" err="1"/>
              <a:t>unlicensed</a:t>
            </a:r>
            <a:r>
              <a:rPr lang="en-US" dirty="0"/>
              <a:t> alternative to DES, but unlike DES, it has not been broken yet</a:t>
            </a:r>
            <a:r>
              <a:rPr lang="cs-CZ" dirty="0" smtClean="0"/>
              <a:t/>
            </a:r>
            <a:br>
              <a:rPr lang="cs-CZ" dirty="0" smtClean="0"/>
            </a:br>
            <a:endParaRPr lang="cs-CZ"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Blowfish</a:t>
            </a:r>
            <a:endParaRPr lang="cs-CZ" dirty="0"/>
          </a:p>
        </p:txBody>
      </p:sp>
      <p:sp>
        <p:nvSpPr>
          <p:cNvPr id="3" name="Zástupný symbol pro obsah 2"/>
          <p:cNvSpPr>
            <a:spLocks noGrp="1"/>
          </p:cNvSpPr>
          <p:nvPr>
            <p:ph idx="1"/>
          </p:nvPr>
        </p:nvSpPr>
        <p:spPr/>
        <p:txBody>
          <a:bodyPr>
            <a:normAutofit lnSpcReduction="10000"/>
          </a:bodyPr>
          <a:lstStyle/>
          <a:p>
            <a:r>
              <a:rPr lang="en-US" dirty="0"/>
              <a:t>Symmetric block cipher</a:t>
            </a:r>
          </a:p>
          <a:p>
            <a:r>
              <a:rPr lang="en-US" dirty="0"/>
              <a:t>The algorithm consists of two parts:</a:t>
            </a:r>
          </a:p>
          <a:p>
            <a:pPr lvl="1"/>
            <a:r>
              <a:rPr lang="en-US" dirty="0"/>
              <a:t>Key Expansion - Converts a key with any length to several </a:t>
            </a:r>
            <a:r>
              <a:rPr lang="en-US" dirty="0" err="1"/>
              <a:t>subkey</a:t>
            </a:r>
            <a:r>
              <a:rPr lang="en-US" dirty="0"/>
              <a:t> fields, these </a:t>
            </a:r>
            <a:r>
              <a:rPr lang="en-US" dirty="0" err="1"/>
              <a:t>subkeys</a:t>
            </a:r>
            <a:r>
              <a:rPr lang="en-US" dirty="0"/>
              <a:t> must be pre-calculated, computationally demanding</a:t>
            </a:r>
          </a:p>
          <a:p>
            <a:pPr lvl="1"/>
            <a:r>
              <a:rPr lang="en-US" dirty="0"/>
              <a:t>Data encryption - 64-bit blocks in 16 rounds, runs fast</a:t>
            </a:r>
          </a:p>
          <a:p>
            <a:r>
              <a:rPr lang="en-US" dirty="0"/>
              <a:t>All operations used in the algorithm are XOR and addition of 32-bit words</a:t>
            </a:r>
          </a:p>
          <a:p>
            <a:endParaRPr lang="cs-CZ"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Advantages</a:t>
            </a:r>
            <a:r>
              <a:rPr lang="cs-CZ" dirty="0"/>
              <a:t> and </a:t>
            </a:r>
            <a:r>
              <a:rPr lang="cs-CZ" dirty="0" err="1" smtClean="0"/>
              <a:t>disadvantages</a:t>
            </a:r>
            <a:r>
              <a:rPr lang="cs-CZ" dirty="0" smtClean="0"/>
              <a:t> </a:t>
            </a:r>
            <a:r>
              <a:rPr lang="cs-CZ" dirty="0" err="1" smtClean="0"/>
              <a:t>of</a:t>
            </a:r>
            <a:r>
              <a:rPr lang="cs-CZ" dirty="0" smtClean="0"/>
              <a:t> </a:t>
            </a:r>
            <a:r>
              <a:rPr lang="cs-CZ" dirty="0" err="1" smtClean="0"/>
              <a:t>blowfish</a:t>
            </a:r>
            <a:endParaRPr lang="cs-CZ" dirty="0"/>
          </a:p>
        </p:txBody>
      </p:sp>
      <p:sp>
        <p:nvSpPr>
          <p:cNvPr id="3" name="Zástupný symbol pro obsah 2"/>
          <p:cNvSpPr>
            <a:spLocks noGrp="1"/>
          </p:cNvSpPr>
          <p:nvPr>
            <p:ph idx="1"/>
          </p:nvPr>
        </p:nvSpPr>
        <p:spPr/>
        <p:txBody>
          <a:bodyPr/>
          <a:lstStyle/>
          <a:p>
            <a:pPr>
              <a:lnSpc>
                <a:spcPct val="90000"/>
              </a:lnSpc>
            </a:pPr>
            <a:r>
              <a:rPr lang="en-US" dirty="0"/>
              <a:t>One of the fastest block cages with wide use</a:t>
            </a:r>
          </a:p>
          <a:p>
            <a:pPr>
              <a:lnSpc>
                <a:spcPct val="90000"/>
              </a:lnSpc>
            </a:pPr>
            <a:r>
              <a:rPr lang="en-US" dirty="0"/>
              <a:t>Each new key needs preprocessing the same as encryption of 4 kilobytes of text, which is very slow compared to other block ciphers. This prevents use in certain applications.</a:t>
            </a:r>
          </a:p>
          <a:p>
            <a:pPr>
              <a:lnSpc>
                <a:spcPct val="90000"/>
              </a:lnSpc>
            </a:pPr>
            <a:r>
              <a:rPr lang="cs-CZ" dirty="0" smtClean="0"/>
              <a:t>Y</a:t>
            </a:r>
            <a:r>
              <a:rPr lang="en-US" dirty="0" smtClean="0"/>
              <a:t>et </a:t>
            </a:r>
            <a:r>
              <a:rPr lang="en-US" dirty="0"/>
              <a:t>provides sufficient protection against "dictionary attacks"</a:t>
            </a:r>
            <a:endParaRPr lang="cs-CZ"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Usage</a:t>
            </a:r>
            <a:r>
              <a:rPr lang="cs-CZ" dirty="0" smtClean="0"/>
              <a:t> </a:t>
            </a:r>
            <a:r>
              <a:rPr lang="cs-CZ" dirty="0" err="1" smtClean="0"/>
              <a:t>of</a:t>
            </a:r>
            <a:r>
              <a:rPr lang="cs-CZ" dirty="0" smtClean="0"/>
              <a:t> </a:t>
            </a:r>
            <a:r>
              <a:rPr lang="cs-CZ" dirty="0" err="1" smtClean="0"/>
              <a:t>blowfish</a:t>
            </a:r>
            <a:endParaRPr lang="cs-CZ" dirty="0"/>
          </a:p>
        </p:txBody>
      </p:sp>
      <p:sp>
        <p:nvSpPr>
          <p:cNvPr id="3" name="Zástupný symbol pro obsah 2"/>
          <p:cNvSpPr>
            <a:spLocks noGrp="1"/>
          </p:cNvSpPr>
          <p:nvPr>
            <p:ph idx="1"/>
          </p:nvPr>
        </p:nvSpPr>
        <p:spPr/>
        <p:txBody>
          <a:bodyPr/>
          <a:lstStyle/>
          <a:p>
            <a:r>
              <a:rPr lang="en-US" dirty="0"/>
              <a:t>t is not suitable for encryption of large databases</a:t>
            </a:r>
          </a:p>
          <a:p>
            <a:r>
              <a:rPr lang="en-US" dirty="0"/>
              <a:t>Keys occupy 4 kB =&gt; Can be used on older computers</a:t>
            </a:r>
          </a:p>
          <a:p>
            <a:r>
              <a:rPr lang="en-US" dirty="0"/>
              <a:t>Software to encrypt documents on CDs, flash drives, smart cards</a:t>
            </a:r>
          </a:p>
          <a:p>
            <a:r>
              <a:rPr lang="en-US" dirty="0" err="1"/>
              <a:t>PuTTY</a:t>
            </a:r>
            <a:r>
              <a:rPr lang="en-US" dirty="0"/>
              <a:t>: A Free Telnet / SSH Client</a:t>
            </a:r>
            <a:endParaRPr lang="cs-CZ"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Twofish</a:t>
            </a:r>
            <a:endParaRPr lang="cs-CZ" dirty="0"/>
          </a:p>
        </p:txBody>
      </p:sp>
      <p:sp>
        <p:nvSpPr>
          <p:cNvPr id="3" name="Zástupný symbol pro obsah 2"/>
          <p:cNvSpPr>
            <a:spLocks noGrp="1"/>
          </p:cNvSpPr>
          <p:nvPr>
            <p:ph idx="1"/>
          </p:nvPr>
        </p:nvSpPr>
        <p:spPr/>
        <p:txBody>
          <a:bodyPr/>
          <a:lstStyle/>
          <a:p>
            <a:r>
              <a:rPr lang="cs-CZ" dirty="0" err="1" smtClean="0"/>
              <a:t>Blowfish</a:t>
            </a:r>
            <a:r>
              <a:rPr lang="cs-CZ" dirty="0" smtClean="0"/>
              <a:t> </a:t>
            </a:r>
            <a:r>
              <a:rPr lang="cs-CZ" dirty="0" err="1" smtClean="0"/>
              <a:t>folower</a:t>
            </a:r>
            <a:endParaRPr lang="cs-CZ" dirty="0" smtClean="0"/>
          </a:p>
          <a:p>
            <a:r>
              <a:rPr lang="cs-CZ" dirty="0" err="1" smtClean="0"/>
              <a:t>Key</a:t>
            </a:r>
            <a:r>
              <a:rPr lang="cs-CZ" dirty="0" smtClean="0"/>
              <a:t> up to 256 </a:t>
            </a:r>
            <a:r>
              <a:rPr lang="cs-CZ" dirty="0" err="1" smtClean="0"/>
              <a:t>bits</a:t>
            </a:r>
            <a:endParaRPr lang="cs-CZ" dirty="0" smtClean="0"/>
          </a:p>
          <a:p>
            <a:r>
              <a:rPr lang="cs-CZ" dirty="0" smtClean="0"/>
              <a:t>Free </a:t>
            </a:r>
            <a:r>
              <a:rPr lang="cs-CZ" dirty="0" err="1" smtClean="0"/>
              <a:t>available</a:t>
            </a:r>
            <a:endParaRPr lang="cs-CZ" dirty="0" smtClean="0"/>
          </a:p>
          <a:p>
            <a:r>
              <a:rPr lang="cs-CZ" dirty="0" err="1" smtClean="0"/>
              <a:t>Usage</a:t>
            </a:r>
            <a:r>
              <a:rPr lang="cs-CZ" dirty="0" smtClean="0"/>
              <a:t>: </a:t>
            </a:r>
            <a:r>
              <a:rPr lang="cs-CZ" dirty="0" err="1" smtClean="0"/>
              <a:t>PhotoEncrypt</a:t>
            </a:r>
            <a:r>
              <a:rPr lang="cs-CZ" dirty="0" smtClean="0"/>
              <a:t>, GPG and open source software </a:t>
            </a:r>
            <a:r>
              <a:rPr lang="cs-CZ" dirty="0" err="1" smtClean="0"/>
              <a:t>TrueCrypt</a:t>
            </a:r>
            <a:r>
              <a:rPr lang="cs-CZ" dirty="0" smtClean="0"/>
              <a:t>.</a:t>
            </a:r>
            <a:endParaRPr lang="cs-CZ"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AES</a:t>
            </a:r>
            <a:endParaRPr lang="cs-CZ" dirty="0"/>
          </a:p>
        </p:txBody>
      </p:sp>
      <p:sp>
        <p:nvSpPr>
          <p:cNvPr id="3" name="Zástupný symbol pro obsah 2"/>
          <p:cNvSpPr>
            <a:spLocks noGrp="1"/>
          </p:cNvSpPr>
          <p:nvPr>
            <p:ph idx="1"/>
          </p:nvPr>
        </p:nvSpPr>
        <p:spPr>
          <a:xfrm>
            <a:off x="467544" y="1628800"/>
            <a:ext cx="7239000" cy="4846320"/>
          </a:xfrm>
        </p:spPr>
        <p:txBody>
          <a:bodyPr>
            <a:normAutofit/>
          </a:bodyPr>
          <a:lstStyle/>
          <a:p>
            <a:pPr>
              <a:buNone/>
            </a:pPr>
            <a:r>
              <a:rPr lang="cs-CZ" b="1" dirty="0" smtClean="0">
                <a:solidFill>
                  <a:srgbClr val="FF0000"/>
                </a:solidFill>
              </a:rPr>
              <a:t>AES</a:t>
            </a:r>
            <a:r>
              <a:rPr lang="cs-CZ" b="1" dirty="0" smtClean="0"/>
              <a:t> </a:t>
            </a:r>
            <a:r>
              <a:rPr lang="cs-CZ" dirty="0" smtClean="0"/>
              <a:t>– </a:t>
            </a:r>
            <a:r>
              <a:rPr lang="cs-CZ" b="1" dirty="0" err="1" smtClean="0"/>
              <a:t>Advanced</a:t>
            </a:r>
            <a:r>
              <a:rPr lang="cs-CZ" b="1" dirty="0" smtClean="0"/>
              <a:t> </a:t>
            </a:r>
            <a:r>
              <a:rPr lang="cs-CZ" b="1" dirty="0" err="1" smtClean="0"/>
              <a:t>Encryption</a:t>
            </a:r>
            <a:r>
              <a:rPr lang="cs-CZ" b="1" dirty="0" smtClean="0"/>
              <a:t> Standard</a:t>
            </a:r>
            <a:endParaRPr lang="cs-CZ" dirty="0" smtClean="0"/>
          </a:p>
          <a:p>
            <a:pPr>
              <a:buNone/>
            </a:pPr>
            <a:r>
              <a:rPr lang="cs-CZ" dirty="0" smtClean="0"/>
              <a:t>	</a:t>
            </a:r>
            <a:r>
              <a:rPr lang="en-US" dirty="0"/>
              <a:t>It was created by the US government to encrypt its </a:t>
            </a:r>
            <a:r>
              <a:rPr lang="en-US" dirty="0" smtClean="0"/>
              <a:t>documents</a:t>
            </a:r>
            <a:r>
              <a:rPr lang="cs-CZ" dirty="0" smtClean="0"/>
              <a:t>.</a:t>
            </a:r>
          </a:p>
          <a:p>
            <a:r>
              <a:rPr lang="en-US" dirty="0" smtClean="0"/>
              <a:t>The </a:t>
            </a:r>
            <a:r>
              <a:rPr lang="en-US" dirty="0"/>
              <a:t>key size can be 128, 192 or 256 bits - it has not been broken yet.</a:t>
            </a:r>
          </a:p>
          <a:p>
            <a:r>
              <a:rPr lang="en-US" dirty="0"/>
              <a:t>Used in </a:t>
            </a:r>
            <a:r>
              <a:rPr lang="en-US" dirty="0" err="1"/>
              <a:t>WiFi</a:t>
            </a:r>
            <a:r>
              <a:rPr lang="en-US" dirty="0"/>
              <a:t> (WPA2 security)</a:t>
            </a:r>
          </a:p>
          <a:p>
            <a:r>
              <a:rPr lang="en-US" dirty="0"/>
              <a:t>1997, 2002 - US federal standard</a:t>
            </a:r>
            <a:r>
              <a:rPr lang="cs-CZ" dirty="0" smtClean="0"/>
              <a:t/>
            </a:r>
            <a:br>
              <a:rPr lang="cs-CZ" dirty="0" smtClean="0"/>
            </a:br>
            <a:endParaRPr lang="cs-CZ"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AES</a:t>
            </a:r>
            <a:endParaRPr lang="cs-CZ" dirty="0"/>
          </a:p>
        </p:txBody>
      </p:sp>
      <p:sp>
        <p:nvSpPr>
          <p:cNvPr id="3" name="Zástupný symbol pro obsah 2"/>
          <p:cNvSpPr>
            <a:spLocks noGrp="1"/>
          </p:cNvSpPr>
          <p:nvPr>
            <p:ph idx="1"/>
          </p:nvPr>
        </p:nvSpPr>
        <p:spPr/>
        <p:txBody>
          <a:bodyPr/>
          <a:lstStyle/>
          <a:p>
            <a:r>
              <a:rPr lang="en-US" dirty="0"/>
              <a:t>A brute force attack against AES with a 256-bit key would require 2</a:t>
            </a:r>
            <a:r>
              <a:rPr lang="en-US" baseline="30000" dirty="0"/>
              <a:t>200</a:t>
            </a:r>
            <a:r>
              <a:rPr lang="en-US" dirty="0"/>
              <a:t> operations, so the total calculation would take much longer than the overall age of the universe.</a:t>
            </a:r>
            <a:endParaRPr lang="cs-CZ"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Asymetric</a:t>
            </a:r>
            <a:r>
              <a:rPr lang="cs-CZ" dirty="0" smtClean="0"/>
              <a:t> </a:t>
            </a:r>
            <a:r>
              <a:rPr lang="cs-CZ" dirty="0" err="1" smtClean="0"/>
              <a:t>cipher</a:t>
            </a:r>
            <a:endParaRPr lang="cs-CZ" dirty="0"/>
          </a:p>
        </p:txBody>
      </p:sp>
      <p:sp>
        <p:nvSpPr>
          <p:cNvPr id="3" name="Zástupný symbol pro obsah 2"/>
          <p:cNvSpPr>
            <a:spLocks noGrp="1"/>
          </p:cNvSpPr>
          <p:nvPr>
            <p:ph idx="1"/>
          </p:nvPr>
        </p:nvSpPr>
        <p:spPr/>
        <p:txBody>
          <a:bodyPr/>
          <a:lstStyle/>
          <a:p>
            <a:r>
              <a:rPr lang="en-US" dirty="0"/>
              <a:t>Use 1 - to encrypt the recipient's public key, to decrypt the private key of the recipient. The message reads ONLY the authorized recipient</a:t>
            </a:r>
          </a:p>
          <a:p>
            <a:r>
              <a:rPr lang="en-US" dirty="0"/>
              <a:t>Use 2 - to encrypt the private key of the sender, to decrypt the public key of the sender. The recipient demonstrates the identity of the sender (</a:t>
            </a:r>
            <a:r>
              <a:rPr lang="en-US" dirty="0" err="1"/>
              <a:t>eg</a:t>
            </a:r>
            <a:r>
              <a:rPr lang="en-US" dirty="0"/>
              <a:t> electronic signature ...)</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Hash</a:t>
            </a:r>
            <a:endParaRPr lang="cs-CZ" dirty="0"/>
          </a:p>
        </p:txBody>
      </p:sp>
      <p:sp>
        <p:nvSpPr>
          <p:cNvPr id="3" name="Zástupný symbol pro obsah 2"/>
          <p:cNvSpPr>
            <a:spLocks noGrp="1"/>
          </p:cNvSpPr>
          <p:nvPr>
            <p:ph idx="1"/>
          </p:nvPr>
        </p:nvSpPr>
        <p:spPr/>
        <p:txBody>
          <a:bodyPr>
            <a:normAutofit lnSpcReduction="10000"/>
          </a:bodyPr>
          <a:lstStyle/>
          <a:p>
            <a:r>
              <a:rPr lang="en-US" dirty="0"/>
              <a:t>A one-way </a:t>
            </a:r>
            <a:r>
              <a:rPr lang="en-US" dirty="0" smtClean="0"/>
              <a:t>function </a:t>
            </a:r>
            <a:r>
              <a:rPr lang="en-US" dirty="0"/>
              <a:t>that creates an x-bit length (hash) from an arbitrary long message.</a:t>
            </a:r>
          </a:p>
          <a:p>
            <a:r>
              <a:rPr lang="en-US" dirty="0"/>
              <a:t>From the output of this function, we are unable to generate input - the original message can not be derived</a:t>
            </a:r>
          </a:p>
          <a:p>
            <a:r>
              <a:rPr lang="en-US" dirty="0"/>
              <a:t>Hash functions - </a:t>
            </a:r>
            <a:r>
              <a:rPr lang="en-US" dirty="0" err="1"/>
              <a:t>eg</a:t>
            </a:r>
            <a:r>
              <a:rPr lang="en-US" dirty="0"/>
              <a:t> SHA (Secure Hash Algorithm), SHA-xxx where xxx is the length in bits</a:t>
            </a:r>
          </a:p>
          <a:p>
            <a:r>
              <a:rPr lang="en-US" dirty="0"/>
              <a:t>MD5 (Message-Digest </a:t>
            </a:r>
            <a:r>
              <a:rPr lang="cs-CZ" dirty="0" smtClean="0"/>
              <a:t>A</a:t>
            </a:r>
            <a:r>
              <a:rPr lang="en-US" dirty="0" err="1" smtClean="0"/>
              <a:t>lgorithm</a:t>
            </a:r>
            <a:r>
              <a:rPr lang="en-US" dirty="0" smtClean="0"/>
              <a:t> </a:t>
            </a:r>
            <a:r>
              <a:rPr lang="en-US" dirty="0"/>
              <a:t>5) - 128b</a:t>
            </a:r>
            <a:endParaRPr lang="cs-CZ" dirty="0" smtClean="0"/>
          </a:p>
        </p:txBody>
      </p:sp>
    </p:spTree>
    <p:extLst>
      <p:ext uri="{BB962C8B-B14F-4D97-AF65-F5344CB8AC3E}">
        <p14:creationId xmlns:p14="http://schemas.microsoft.com/office/powerpoint/2010/main" val="2036147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RSA</a:t>
            </a:r>
            <a:endParaRPr lang="cs-CZ" dirty="0"/>
          </a:p>
        </p:txBody>
      </p:sp>
      <p:sp>
        <p:nvSpPr>
          <p:cNvPr id="3" name="Zástupný symbol pro obsah 2"/>
          <p:cNvSpPr>
            <a:spLocks noGrp="1"/>
          </p:cNvSpPr>
          <p:nvPr>
            <p:ph idx="1"/>
          </p:nvPr>
        </p:nvSpPr>
        <p:spPr/>
        <p:txBody>
          <a:bodyPr/>
          <a:lstStyle/>
          <a:p>
            <a:r>
              <a:rPr lang="cs-CZ" dirty="0" err="1"/>
              <a:t>Asymmetric</a:t>
            </a:r>
            <a:r>
              <a:rPr lang="cs-CZ" dirty="0"/>
              <a:t> </a:t>
            </a:r>
            <a:r>
              <a:rPr lang="cs-CZ" dirty="0" err="1"/>
              <a:t>encryption</a:t>
            </a:r>
            <a:endParaRPr lang="cs-CZ" dirty="0" smtClean="0"/>
          </a:p>
          <a:p>
            <a:r>
              <a:rPr lang="cs-CZ" dirty="0" smtClean="0"/>
              <a:t>Public and </a:t>
            </a:r>
            <a:r>
              <a:rPr lang="cs-CZ" dirty="0" err="1" smtClean="0"/>
              <a:t>private</a:t>
            </a:r>
            <a:r>
              <a:rPr lang="cs-CZ" dirty="0" smtClean="0"/>
              <a:t> </a:t>
            </a:r>
            <a:r>
              <a:rPr lang="cs-CZ" dirty="0" err="1" smtClean="0"/>
              <a:t>key</a:t>
            </a:r>
            <a:endParaRPr lang="cs-CZ" dirty="0" smtClean="0"/>
          </a:p>
          <a:p>
            <a:r>
              <a:rPr lang="cs-CZ" dirty="0">
                <a:hlinkClick r:id="rId2"/>
              </a:rPr>
              <a:t>http://www.cleverandsmart.cz/zaklady-kryptografie-pro-manazery-rsa</a:t>
            </a:r>
            <a:r>
              <a:rPr lang="cs-CZ" dirty="0" smtClean="0">
                <a:hlinkClick r:id="rId2"/>
              </a:rPr>
              <a:t>/</a:t>
            </a:r>
            <a:endParaRPr lang="cs-CZ" dirty="0" smtClean="0"/>
          </a:p>
          <a:p>
            <a:endParaRPr lang="cs-CZ" dirty="0"/>
          </a:p>
        </p:txBody>
      </p:sp>
    </p:spTree>
    <p:extLst>
      <p:ext uri="{BB962C8B-B14F-4D97-AF65-F5344CB8AC3E}">
        <p14:creationId xmlns:p14="http://schemas.microsoft.com/office/powerpoint/2010/main" val="31720847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PGP</a:t>
            </a:r>
            <a:endParaRPr lang="cs-CZ" dirty="0"/>
          </a:p>
        </p:txBody>
      </p:sp>
      <p:sp>
        <p:nvSpPr>
          <p:cNvPr id="3" name="Zástupný symbol pro obsah 2"/>
          <p:cNvSpPr>
            <a:spLocks noGrp="1"/>
          </p:cNvSpPr>
          <p:nvPr>
            <p:ph idx="1"/>
          </p:nvPr>
        </p:nvSpPr>
        <p:spPr/>
        <p:txBody>
          <a:bodyPr/>
          <a:lstStyle/>
          <a:p>
            <a:r>
              <a:rPr lang="cs-CZ" b="1" dirty="0" err="1" smtClean="0"/>
              <a:t>Pretty</a:t>
            </a:r>
            <a:r>
              <a:rPr lang="cs-CZ" b="1" dirty="0" smtClean="0"/>
              <a:t> </a:t>
            </a:r>
            <a:r>
              <a:rPr lang="cs-CZ" b="1" dirty="0" err="1" smtClean="0"/>
              <a:t>Good</a:t>
            </a:r>
            <a:r>
              <a:rPr lang="cs-CZ" b="1" dirty="0" smtClean="0"/>
              <a:t> </a:t>
            </a:r>
            <a:r>
              <a:rPr lang="cs-CZ" b="1" dirty="0" err="1" smtClean="0"/>
              <a:t>Privacy</a:t>
            </a:r>
            <a:r>
              <a:rPr lang="cs-CZ" dirty="0" smtClean="0"/>
              <a:t>, 1991</a:t>
            </a:r>
            <a:r>
              <a:rPr lang="cs-CZ" b="1" dirty="0" smtClean="0"/>
              <a:t> </a:t>
            </a:r>
          </a:p>
          <a:p>
            <a:r>
              <a:rPr lang="cs-CZ" dirty="0" err="1"/>
              <a:t>Based</a:t>
            </a:r>
            <a:r>
              <a:rPr lang="cs-CZ" dirty="0"/>
              <a:t> on RSA, </a:t>
            </a:r>
            <a:r>
              <a:rPr lang="cs-CZ" dirty="0" err="1"/>
              <a:t>digital</a:t>
            </a:r>
            <a:r>
              <a:rPr lang="cs-CZ" dirty="0"/>
              <a:t> </a:t>
            </a:r>
            <a:r>
              <a:rPr lang="cs-CZ" dirty="0" err="1"/>
              <a:t>signature</a:t>
            </a:r>
            <a:r>
              <a:rPr lang="cs-CZ" dirty="0"/>
              <a:t>, a </a:t>
            </a:r>
            <a:r>
              <a:rPr lang="cs-CZ" dirty="0" err="1"/>
              <a:t>combination</a:t>
            </a:r>
            <a:r>
              <a:rPr lang="cs-CZ" dirty="0"/>
              <a:t> </a:t>
            </a:r>
            <a:r>
              <a:rPr lang="cs-CZ" dirty="0" err="1"/>
              <a:t>of</a:t>
            </a:r>
            <a:r>
              <a:rPr lang="cs-CZ" dirty="0"/>
              <a:t> </a:t>
            </a:r>
            <a:r>
              <a:rPr lang="cs-CZ" dirty="0" err="1"/>
              <a:t>symmetric</a:t>
            </a:r>
            <a:r>
              <a:rPr lang="cs-CZ" dirty="0"/>
              <a:t> and </a:t>
            </a:r>
            <a:r>
              <a:rPr lang="cs-CZ" dirty="0" err="1"/>
              <a:t>asymmetric</a:t>
            </a:r>
            <a:r>
              <a:rPr lang="cs-CZ" dirty="0"/>
              <a:t> </a:t>
            </a:r>
            <a:r>
              <a:rPr lang="cs-CZ" dirty="0" err="1"/>
              <a:t>encryption</a:t>
            </a:r>
            <a:endParaRPr lang="cs-CZ" dirty="0"/>
          </a:p>
          <a:p>
            <a:r>
              <a:rPr lang="cs-CZ" dirty="0" err="1"/>
              <a:t>OpenPGP</a:t>
            </a:r>
            <a:r>
              <a:rPr lang="cs-CZ" dirty="0"/>
              <a:t> Internet Standard</a:t>
            </a:r>
          </a:p>
          <a:p>
            <a:r>
              <a:rPr lang="cs-CZ" dirty="0" err="1"/>
              <a:t>GnuPGP</a:t>
            </a:r>
            <a:r>
              <a:rPr lang="cs-CZ" dirty="0"/>
              <a:t> - Linux</a:t>
            </a:r>
          </a:p>
          <a:p>
            <a:r>
              <a:rPr lang="cs-CZ" dirty="0" err="1"/>
              <a:t>Message</a:t>
            </a:r>
            <a:r>
              <a:rPr lang="cs-CZ" dirty="0"/>
              <a:t> digest - </a:t>
            </a:r>
            <a:r>
              <a:rPr lang="cs-CZ" dirty="0" err="1"/>
              <a:t>ensuring</a:t>
            </a:r>
            <a:r>
              <a:rPr lang="cs-CZ" dirty="0"/>
              <a:t> </a:t>
            </a:r>
            <a:r>
              <a:rPr lang="cs-CZ" dirty="0" err="1" smtClean="0"/>
              <a:t>authenticity</a:t>
            </a:r>
            <a:endParaRPr lang="cs-CZ" dirty="0" smtClean="0"/>
          </a:p>
          <a:p>
            <a:r>
              <a:rPr lang="cs-CZ" dirty="0" smtClean="0">
                <a:hlinkClick r:id="rId2"/>
              </a:rPr>
              <a:t>http://www.pgpi.org/</a:t>
            </a:r>
            <a:endParaRPr lang="cs-CZ" dirty="0" smtClean="0"/>
          </a:p>
          <a:p>
            <a:endParaRPr lang="cs-CZ"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Attacks</a:t>
            </a:r>
            <a:endParaRPr lang="cs-CZ" dirty="0"/>
          </a:p>
        </p:txBody>
      </p:sp>
      <p:sp>
        <p:nvSpPr>
          <p:cNvPr id="3" name="Zástupný symbol pro obsah 2"/>
          <p:cNvSpPr>
            <a:spLocks noGrp="1"/>
          </p:cNvSpPr>
          <p:nvPr>
            <p:ph idx="1"/>
          </p:nvPr>
        </p:nvSpPr>
        <p:spPr/>
        <p:txBody>
          <a:bodyPr/>
          <a:lstStyle/>
          <a:p>
            <a:r>
              <a:rPr lang="cs-CZ" dirty="0" err="1" smtClean="0"/>
              <a:t>Bruce</a:t>
            </a:r>
            <a:r>
              <a:rPr lang="cs-CZ" dirty="0" smtClean="0"/>
              <a:t> </a:t>
            </a:r>
            <a:r>
              <a:rPr lang="cs-CZ" dirty="0" err="1" smtClean="0"/>
              <a:t>Force</a:t>
            </a:r>
            <a:r>
              <a:rPr lang="cs-CZ" dirty="0" smtClean="0"/>
              <a:t> </a:t>
            </a:r>
            <a:r>
              <a:rPr lang="cs-CZ" dirty="0" err="1" smtClean="0"/>
              <a:t>Attack</a:t>
            </a:r>
            <a:endParaRPr lang="cs-CZ" dirty="0" smtClean="0"/>
          </a:p>
          <a:p>
            <a:pPr lvl="1"/>
            <a:r>
              <a:rPr lang="en-US" dirty="0"/>
              <a:t>Most versatile</a:t>
            </a:r>
          </a:p>
          <a:p>
            <a:pPr lvl="1"/>
            <a:r>
              <a:rPr lang="en-US" dirty="0"/>
              <a:t>All possible combinations are tested</a:t>
            </a:r>
          </a:p>
          <a:p>
            <a:pPr lvl="1"/>
            <a:r>
              <a:rPr lang="en-US" dirty="0"/>
              <a:t>MIPS - Million operations per second</a:t>
            </a:r>
            <a:endParaRPr lang="cs-CZ" dirty="0" smtClean="0"/>
          </a:p>
          <a:p>
            <a:pPr lvl="2"/>
            <a:r>
              <a:rPr lang="cs-CZ" dirty="0" smtClean="0"/>
              <a:t>8 bit </a:t>
            </a:r>
            <a:r>
              <a:rPr lang="cs-CZ" dirty="0" err="1" smtClean="0"/>
              <a:t>key</a:t>
            </a:r>
            <a:r>
              <a:rPr lang="cs-CZ" dirty="0" smtClean="0"/>
              <a:t> – 256 </a:t>
            </a:r>
            <a:r>
              <a:rPr lang="cs-CZ" dirty="0" err="1" smtClean="0"/>
              <a:t>ms</a:t>
            </a:r>
            <a:r>
              <a:rPr lang="cs-CZ" dirty="0" smtClean="0"/>
              <a:t> </a:t>
            </a:r>
            <a:r>
              <a:rPr lang="cs-CZ" dirty="0" err="1" smtClean="0"/>
              <a:t>within</a:t>
            </a:r>
            <a:r>
              <a:rPr lang="cs-CZ" dirty="0" smtClean="0"/>
              <a:t> speed 1 MIPS</a:t>
            </a:r>
          </a:p>
          <a:p>
            <a:pPr lvl="2"/>
            <a:r>
              <a:rPr lang="cs-CZ" dirty="0" smtClean="0"/>
              <a:t>128 b </a:t>
            </a:r>
            <a:r>
              <a:rPr lang="cs-CZ" dirty="0" err="1" smtClean="0"/>
              <a:t>key</a:t>
            </a:r>
            <a:r>
              <a:rPr lang="cs-CZ" dirty="0" smtClean="0"/>
              <a:t> – 5.10</a:t>
            </a:r>
            <a:r>
              <a:rPr lang="cs-CZ" baseline="30000" dirty="0" smtClean="0"/>
              <a:t>24</a:t>
            </a:r>
            <a:r>
              <a:rPr lang="cs-CZ" dirty="0" smtClean="0"/>
              <a:t> </a:t>
            </a:r>
            <a:r>
              <a:rPr lang="cs-CZ" dirty="0" err="1" smtClean="0"/>
              <a:t>years</a:t>
            </a:r>
            <a:endParaRPr lang="cs-CZ"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Attacks</a:t>
            </a:r>
            <a:endParaRPr lang="cs-CZ" dirty="0"/>
          </a:p>
        </p:txBody>
      </p:sp>
      <p:sp>
        <p:nvSpPr>
          <p:cNvPr id="3" name="Zástupný symbol pro obsah 2"/>
          <p:cNvSpPr>
            <a:spLocks noGrp="1"/>
          </p:cNvSpPr>
          <p:nvPr>
            <p:ph idx="1"/>
          </p:nvPr>
        </p:nvSpPr>
        <p:spPr/>
        <p:txBody>
          <a:bodyPr>
            <a:normAutofit/>
          </a:bodyPr>
          <a:lstStyle/>
          <a:p>
            <a:r>
              <a:rPr lang="en-US" dirty="0"/>
              <a:t>Cipher Only Attack Knowledge</a:t>
            </a:r>
          </a:p>
          <a:p>
            <a:r>
              <a:rPr lang="en-US" dirty="0"/>
              <a:t>Known Plaintext </a:t>
            </a:r>
            <a:r>
              <a:rPr lang="en-US" dirty="0" smtClean="0"/>
              <a:t>Attack</a:t>
            </a:r>
            <a:endParaRPr lang="en-US" dirty="0"/>
          </a:p>
          <a:p>
            <a:r>
              <a:rPr lang="en-US" dirty="0" err="1" smtClean="0"/>
              <a:t>Cra</a:t>
            </a:r>
            <a:r>
              <a:rPr lang="cs-CZ" dirty="0" err="1" smtClean="0"/>
              <a:t>cking</a:t>
            </a:r>
            <a:r>
              <a:rPr lang="en-US" dirty="0" smtClean="0"/>
              <a:t> </a:t>
            </a:r>
            <a:r>
              <a:rPr lang="en-US" dirty="0"/>
              <a:t>with Selected Open Texts (Chosen Plaintext Attack)</a:t>
            </a:r>
          </a:p>
          <a:p>
            <a:r>
              <a:rPr lang="cs-CZ" dirty="0" smtClean="0"/>
              <a:t>Cracking </a:t>
            </a:r>
            <a:r>
              <a:rPr lang="cs-CZ" dirty="0" err="1" smtClean="0"/>
              <a:t>with</a:t>
            </a:r>
            <a:r>
              <a:rPr lang="cs-CZ" dirty="0" smtClean="0"/>
              <a:t> t</a:t>
            </a:r>
            <a:r>
              <a:rPr lang="en-US" dirty="0" err="1" smtClean="0"/>
              <a:t>aking</a:t>
            </a:r>
            <a:r>
              <a:rPr lang="en-US" dirty="0" smtClean="0"/>
              <a:t> </a:t>
            </a:r>
            <a:r>
              <a:rPr lang="en-US" dirty="0"/>
              <a:t>knowledge of selected encrypted texts</a:t>
            </a:r>
          </a:p>
          <a:p>
            <a:r>
              <a:rPr lang="en-US" dirty="0"/>
              <a:t>Cracking with user compromise</a:t>
            </a:r>
          </a:p>
          <a:p>
            <a:r>
              <a:rPr lang="en-US" dirty="0"/>
              <a:t>Timing Attack</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PKI</a:t>
            </a:r>
            <a:endParaRPr lang="cs-CZ" dirty="0"/>
          </a:p>
        </p:txBody>
      </p:sp>
      <p:sp>
        <p:nvSpPr>
          <p:cNvPr id="3" name="Zástupný symbol pro obsah 2"/>
          <p:cNvSpPr>
            <a:spLocks noGrp="1"/>
          </p:cNvSpPr>
          <p:nvPr>
            <p:ph idx="1"/>
          </p:nvPr>
        </p:nvSpPr>
        <p:spPr/>
        <p:txBody>
          <a:bodyPr/>
          <a:lstStyle/>
          <a:p>
            <a:r>
              <a:rPr lang="cs-CZ" b="1" dirty="0" smtClean="0"/>
              <a:t>PKI</a:t>
            </a:r>
            <a:r>
              <a:rPr lang="cs-CZ" dirty="0" smtClean="0"/>
              <a:t> (</a:t>
            </a:r>
            <a:r>
              <a:rPr lang="cs-CZ" b="1" dirty="0" smtClean="0"/>
              <a:t>Public </a:t>
            </a:r>
            <a:r>
              <a:rPr lang="cs-CZ" b="1" dirty="0" err="1" smtClean="0"/>
              <a:t>Key</a:t>
            </a:r>
            <a:r>
              <a:rPr lang="cs-CZ" b="1" dirty="0" smtClean="0"/>
              <a:t> </a:t>
            </a:r>
            <a:r>
              <a:rPr lang="cs-CZ" b="1" dirty="0" err="1" smtClean="0"/>
              <a:t>Infrastructure</a:t>
            </a:r>
            <a:r>
              <a:rPr lang="cs-CZ" dirty="0" smtClean="0"/>
              <a:t>) - </a:t>
            </a:r>
            <a:r>
              <a:rPr lang="en-US" dirty="0"/>
              <a:t>the infrastructure of administration and distribution of public keys from asymmetric cryptography.</a:t>
            </a:r>
            <a:endParaRPr lang="cs-CZ"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What</a:t>
            </a:r>
            <a:r>
              <a:rPr lang="cs-CZ" dirty="0"/>
              <a:t> </a:t>
            </a:r>
            <a:r>
              <a:rPr lang="cs-CZ" dirty="0" err="1"/>
              <a:t>does</a:t>
            </a:r>
            <a:r>
              <a:rPr lang="cs-CZ" dirty="0"/>
              <a:t> PKI </a:t>
            </a:r>
            <a:r>
              <a:rPr lang="cs-CZ" dirty="0" err="1"/>
              <a:t>involve</a:t>
            </a:r>
            <a:r>
              <a:rPr lang="cs-CZ" dirty="0"/>
              <a:t>?</a:t>
            </a:r>
          </a:p>
        </p:txBody>
      </p:sp>
      <p:sp>
        <p:nvSpPr>
          <p:cNvPr id="3" name="Zástupný symbol pro obsah 2"/>
          <p:cNvSpPr>
            <a:spLocks noGrp="1"/>
          </p:cNvSpPr>
          <p:nvPr>
            <p:ph idx="1"/>
          </p:nvPr>
        </p:nvSpPr>
        <p:spPr/>
        <p:txBody>
          <a:bodyPr>
            <a:normAutofit lnSpcReduction="10000"/>
          </a:bodyPr>
          <a:lstStyle/>
          <a:p>
            <a:r>
              <a:rPr lang="en-US" dirty="0"/>
              <a:t>digital certificates</a:t>
            </a:r>
          </a:p>
          <a:p>
            <a:r>
              <a:rPr lang="en-US" dirty="0"/>
              <a:t>encryption keys</a:t>
            </a:r>
          </a:p>
          <a:p>
            <a:r>
              <a:rPr lang="en-US" dirty="0"/>
              <a:t>asymmetric cryptography</a:t>
            </a:r>
          </a:p>
          <a:p>
            <a:r>
              <a:rPr lang="en-US" dirty="0"/>
              <a:t>certification authority</a:t>
            </a:r>
          </a:p>
          <a:p>
            <a:r>
              <a:rPr lang="en-US" dirty="0"/>
              <a:t>network security architecture</a:t>
            </a:r>
          </a:p>
          <a:p>
            <a:r>
              <a:rPr lang="en-US" dirty="0"/>
              <a:t>way of safe issuance of certificates</a:t>
            </a:r>
          </a:p>
          <a:p>
            <a:r>
              <a:rPr lang="en-US" dirty="0"/>
              <a:t>tools for managing, restoring, and deleting certificates</a:t>
            </a:r>
            <a:endParaRPr lang="cs-CZ"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Electronic</a:t>
            </a:r>
            <a:r>
              <a:rPr lang="cs-CZ" dirty="0" smtClean="0"/>
              <a:t> </a:t>
            </a:r>
            <a:r>
              <a:rPr lang="cs-CZ" dirty="0" err="1" smtClean="0"/>
              <a:t>Signatures</a:t>
            </a:r>
            <a:endParaRPr lang="cs-CZ" dirty="0"/>
          </a:p>
        </p:txBody>
      </p:sp>
      <p:sp>
        <p:nvSpPr>
          <p:cNvPr id="3" name="Zástupný symbol pro obsah 2"/>
          <p:cNvSpPr>
            <a:spLocks noGrp="1"/>
          </p:cNvSpPr>
          <p:nvPr>
            <p:ph idx="1"/>
          </p:nvPr>
        </p:nvSpPr>
        <p:spPr/>
        <p:txBody>
          <a:bodyPr/>
          <a:lstStyle/>
          <a:p>
            <a:r>
              <a:rPr lang="en-GB" dirty="0"/>
              <a:t>An electronic signature is used to ensure of the author and the integrity of signed data.</a:t>
            </a:r>
            <a:endParaRPr lang="cs-CZ" dirty="0"/>
          </a:p>
          <a:p>
            <a:r>
              <a:rPr lang="en-GB" dirty="0"/>
              <a:t>The electronic signature is the application of asymmetric cryptography (</a:t>
            </a:r>
            <a:r>
              <a:rPr lang="en-GB" dirty="0" err="1"/>
              <a:t>ie</a:t>
            </a:r>
            <a:r>
              <a:rPr lang="en-GB" dirty="0"/>
              <a:t>. Public-key cryptography).</a:t>
            </a:r>
            <a:endParaRPr lang="cs-CZ" dirty="0"/>
          </a:p>
          <a:p>
            <a:r>
              <a:rPr lang="en-GB" dirty="0"/>
              <a:t>Czech Republic: </a:t>
            </a:r>
            <a:r>
              <a:rPr lang="en-GB" b="1" dirty="0"/>
              <a:t>Act no. 227/2000 Coll</a:t>
            </a:r>
            <a:r>
              <a:rPr lang="en-GB" dirty="0"/>
              <a:t>.</a:t>
            </a:r>
            <a:endParaRPr lang="cs-CZ" dirty="0"/>
          </a:p>
          <a:p>
            <a:endParaRPr lang="cs-CZ" dirty="0"/>
          </a:p>
        </p:txBody>
      </p:sp>
    </p:spTree>
    <p:extLst>
      <p:ext uri="{BB962C8B-B14F-4D97-AF65-F5344CB8AC3E}">
        <p14:creationId xmlns:p14="http://schemas.microsoft.com/office/powerpoint/2010/main" val="23873194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Electronic</a:t>
            </a:r>
            <a:r>
              <a:rPr lang="cs-CZ" dirty="0" smtClean="0"/>
              <a:t> </a:t>
            </a:r>
            <a:r>
              <a:rPr lang="cs-CZ" dirty="0" err="1" smtClean="0"/>
              <a:t>Signature</a:t>
            </a:r>
            <a:endParaRPr lang="cs-CZ" dirty="0"/>
          </a:p>
        </p:txBody>
      </p:sp>
      <p:sp>
        <p:nvSpPr>
          <p:cNvPr id="3" name="Zástupný symbol pro obsah 2"/>
          <p:cNvSpPr>
            <a:spLocks noGrp="1"/>
          </p:cNvSpPr>
          <p:nvPr>
            <p:ph idx="1"/>
          </p:nvPr>
        </p:nvSpPr>
        <p:spPr/>
        <p:txBody>
          <a:bodyPr/>
          <a:lstStyle/>
          <a:p>
            <a:endParaRPr lang="cs-CZ"/>
          </a:p>
        </p:txBody>
      </p:sp>
      <p:pic>
        <p:nvPicPr>
          <p:cNvPr id="4" name="obrázek 7" descr="https://upload.wikimedia.org/wikipedia/commons/thumb/2/2b/Digital_Signature_diagram.svg/800px-Digital_Signature_diagram.svg.png"/>
          <p:cNvPicPr/>
          <p:nvPr/>
        </p:nvPicPr>
        <p:blipFill>
          <a:blip r:embed="rId2" cstate="print"/>
          <a:srcRect/>
          <a:stretch>
            <a:fillRect/>
          </a:stretch>
        </p:blipFill>
        <p:spPr bwMode="auto">
          <a:xfrm>
            <a:off x="1187624" y="1484784"/>
            <a:ext cx="7128792" cy="4968612"/>
          </a:xfrm>
          <a:prstGeom prst="rect">
            <a:avLst/>
          </a:prstGeom>
          <a:noFill/>
          <a:ln w="9525">
            <a:noFill/>
            <a:miter lim="800000"/>
            <a:headEnd/>
            <a:tailEnd/>
          </a:ln>
        </p:spPr>
      </p:pic>
    </p:spTree>
    <p:extLst>
      <p:ext uri="{BB962C8B-B14F-4D97-AF65-F5344CB8AC3E}">
        <p14:creationId xmlns:p14="http://schemas.microsoft.com/office/powerpoint/2010/main" val="9836182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Data </a:t>
            </a:r>
            <a:r>
              <a:rPr lang="cs-CZ" dirty="0" err="1" smtClean="0"/>
              <a:t>Boxes</a:t>
            </a:r>
            <a:r>
              <a:rPr lang="cs-CZ" dirty="0" smtClean="0"/>
              <a:t> (</a:t>
            </a:r>
            <a:r>
              <a:rPr lang="cs-CZ" smtClean="0"/>
              <a:t>Czech Republic)</a:t>
            </a:r>
            <a:endParaRPr lang="cs-CZ" dirty="0"/>
          </a:p>
        </p:txBody>
      </p:sp>
      <p:sp>
        <p:nvSpPr>
          <p:cNvPr id="3" name="Zástupný symbol pro obsah 2"/>
          <p:cNvSpPr>
            <a:spLocks noGrp="1"/>
          </p:cNvSpPr>
          <p:nvPr>
            <p:ph idx="1"/>
          </p:nvPr>
        </p:nvSpPr>
        <p:spPr/>
        <p:txBody>
          <a:bodyPr>
            <a:normAutofit fontScale="85000" lnSpcReduction="10000"/>
          </a:bodyPr>
          <a:lstStyle/>
          <a:p>
            <a:r>
              <a:rPr lang="en-GB" dirty="0"/>
              <a:t>The data box is in the Czech legal system since 2009, defined as an electronic repository special type established under the Act no. 300/2008 Coll., which is designed to deliver electronic documents between public authorities on the one hand, and natural and legal persons on the other side (January 1, 2010 natural and legal persons among themselves).</a:t>
            </a:r>
            <a:endParaRPr lang="cs-CZ" dirty="0"/>
          </a:p>
          <a:p>
            <a:r>
              <a:rPr lang="en-GB"/>
              <a:t>The data box is mandatory for state authorities and legal persons registered in the Commercial Register is voluntary for most employed individuals, it may establish and residential customers. </a:t>
            </a:r>
            <a:endParaRPr lang="cs-CZ"/>
          </a:p>
        </p:txBody>
      </p:sp>
    </p:spTree>
    <p:extLst>
      <p:ext uri="{BB962C8B-B14F-4D97-AF65-F5344CB8AC3E}">
        <p14:creationId xmlns:p14="http://schemas.microsoft.com/office/powerpoint/2010/main" val="391117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SHA</a:t>
            </a:r>
            <a:endParaRPr lang="cs-CZ" dirty="0"/>
          </a:p>
        </p:txBody>
      </p:sp>
      <p:sp>
        <p:nvSpPr>
          <p:cNvPr id="3" name="Zástupný symbol pro obsah 2"/>
          <p:cNvSpPr>
            <a:spLocks noGrp="1"/>
          </p:cNvSpPr>
          <p:nvPr>
            <p:ph idx="1"/>
          </p:nvPr>
        </p:nvSpPr>
        <p:spPr/>
        <p:txBody>
          <a:bodyPr/>
          <a:lstStyle/>
          <a:p>
            <a:r>
              <a:rPr lang="en-US" dirty="0"/>
              <a:t>Designed by the National Security Agency in the US (part of the FIPS)</a:t>
            </a:r>
          </a:p>
          <a:p>
            <a:r>
              <a:rPr lang="en-US" dirty="0"/>
              <a:t>SHA-1 </a:t>
            </a:r>
            <a:r>
              <a:rPr lang="en-US" dirty="0" smtClean="0"/>
              <a:t>– </a:t>
            </a:r>
            <a:r>
              <a:rPr lang="cs-CZ" dirty="0" err="1" smtClean="0"/>
              <a:t>hash</a:t>
            </a:r>
            <a:r>
              <a:rPr lang="cs-CZ" dirty="0" smtClean="0"/>
              <a:t> </a:t>
            </a:r>
            <a:r>
              <a:rPr lang="en-US" dirty="0" smtClean="0"/>
              <a:t>of </a:t>
            </a:r>
            <a:r>
              <a:rPr lang="en-US" dirty="0"/>
              <a:t>a message of 160 bits</a:t>
            </a:r>
          </a:p>
          <a:p>
            <a:r>
              <a:rPr lang="en-US" dirty="0"/>
              <a:t>Used for SSH, SSL, </a:t>
            </a:r>
            <a:r>
              <a:rPr lang="en-US" dirty="0" err="1"/>
              <a:t>Ipsec</a:t>
            </a:r>
            <a:r>
              <a:rPr lang="en-US" dirty="0"/>
              <a:t>, etc.</a:t>
            </a:r>
          </a:p>
          <a:p>
            <a:r>
              <a:rPr lang="en-US" dirty="0"/>
              <a:t>2001 - SHA-2</a:t>
            </a: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Encryption</a:t>
            </a:r>
            <a:r>
              <a:rPr lang="cs-CZ" dirty="0" smtClean="0"/>
              <a:t> </a:t>
            </a:r>
            <a:r>
              <a:rPr lang="cs-CZ" dirty="0" err="1" smtClean="0"/>
              <a:t>types</a:t>
            </a:r>
            <a:endParaRPr lang="cs-CZ" dirty="0"/>
          </a:p>
        </p:txBody>
      </p:sp>
      <p:sp>
        <p:nvSpPr>
          <p:cNvPr id="3" name="Zástupný symbol pro obsah 2"/>
          <p:cNvSpPr>
            <a:spLocks noGrp="1"/>
          </p:cNvSpPr>
          <p:nvPr>
            <p:ph idx="1"/>
          </p:nvPr>
        </p:nvSpPr>
        <p:spPr/>
        <p:txBody>
          <a:bodyPr/>
          <a:lstStyle/>
          <a:p>
            <a:r>
              <a:rPr lang="cs-CZ" b="1" dirty="0" err="1" smtClean="0">
                <a:solidFill>
                  <a:srgbClr val="FF0000"/>
                </a:solidFill>
              </a:rPr>
              <a:t>Symetric</a:t>
            </a:r>
            <a:r>
              <a:rPr lang="cs-CZ" b="1" dirty="0" smtClean="0">
                <a:solidFill>
                  <a:srgbClr val="FF0000"/>
                </a:solidFill>
              </a:rPr>
              <a:t> </a:t>
            </a:r>
          </a:p>
          <a:p>
            <a:pPr lvl="2"/>
            <a:r>
              <a:rPr lang="cs-CZ" dirty="0" err="1" smtClean="0"/>
              <a:t>Stream</a:t>
            </a:r>
            <a:r>
              <a:rPr lang="cs-CZ" dirty="0" smtClean="0"/>
              <a:t> </a:t>
            </a:r>
            <a:r>
              <a:rPr lang="cs-CZ" dirty="0" err="1" smtClean="0"/>
              <a:t>ciphers</a:t>
            </a:r>
            <a:r>
              <a:rPr lang="cs-CZ" dirty="0" smtClean="0"/>
              <a:t> (</a:t>
            </a:r>
            <a:r>
              <a:rPr lang="cs-CZ" dirty="0" err="1" smtClean="0"/>
              <a:t>Fish</a:t>
            </a:r>
            <a:r>
              <a:rPr lang="cs-CZ" dirty="0" smtClean="0"/>
              <a:t>, RC4, …)</a:t>
            </a:r>
          </a:p>
          <a:p>
            <a:pPr lvl="2"/>
            <a:r>
              <a:rPr lang="cs-CZ" dirty="0" err="1" smtClean="0"/>
              <a:t>Block</a:t>
            </a:r>
            <a:r>
              <a:rPr lang="cs-CZ" dirty="0" smtClean="0"/>
              <a:t> </a:t>
            </a:r>
            <a:r>
              <a:rPr lang="cs-CZ" dirty="0" err="1" smtClean="0"/>
              <a:t>ciphers</a:t>
            </a:r>
            <a:r>
              <a:rPr lang="cs-CZ" dirty="0" smtClean="0"/>
              <a:t> (AES, DES, …)</a:t>
            </a:r>
          </a:p>
          <a:p>
            <a:pPr lvl="1">
              <a:buNone/>
            </a:pPr>
            <a:r>
              <a:rPr lang="en-US" dirty="0"/>
              <a:t>It uses a single key to </a:t>
            </a:r>
            <a:r>
              <a:rPr lang="cs-CZ" dirty="0" err="1" smtClean="0"/>
              <a:t>encrypt</a:t>
            </a:r>
            <a:r>
              <a:rPr lang="cs-CZ" dirty="0" smtClean="0"/>
              <a:t> </a:t>
            </a:r>
            <a:r>
              <a:rPr lang="en-US" dirty="0" smtClean="0"/>
              <a:t>and </a:t>
            </a:r>
            <a:r>
              <a:rPr lang="en-US" dirty="0"/>
              <a:t>decrypt </a:t>
            </a:r>
            <a:r>
              <a:rPr lang="cs-CZ" dirty="0" smtClean="0"/>
              <a:t>– </a:t>
            </a:r>
            <a:r>
              <a:rPr lang="cs-CZ" dirty="0" err="1" smtClean="0"/>
              <a:t>private</a:t>
            </a:r>
            <a:endParaRPr lang="cs-CZ" dirty="0" smtClean="0"/>
          </a:p>
          <a:p>
            <a:pPr lvl="1">
              <a:buNone/>
            </a:pPr>
            <a:endParaRPr lang="cs-CZ" dirty="0" smtClean="0"/>
          </a:p>
          <a:p>
            <a:r>
              <a:rPr lang="cs-CZ" b="1" dirty="0" err="1" smtClean="0">
                <a:solidFill>
                  <a:srgbClr val="FF0000"/>
                </a:solidFill>
              </a:rPr>
              <a:t>Asymetric</a:t>
            </a:r>
            <a:endParaRPr lang="cs-CZ" b="1" dirty="0" smtClean="0">
              <a:solidFill>
                <a:srgbClr val="FF0000"/>
              </a:solidFill>
            </a:endParaRPr>
          </a:p>
          <a:p>
            <a:pPr marL="342900" lvl="1" indent="-342900">
              <a:buNone/>
            </a:pPr>
            <a:r>
              <a:rPr lang="cs-CZ" dirty="0" smtClean="0"/>
              <a:t>	</a:t>
            </a:r>
            <a:r>
              <a:rPr lang="cs-CZ" dirty="0" err="1" smtClean="0"/>
              <a:t>Private</a:t>
            </a:r>
            <a:r>
              <a:rPr lang="cs-CZ" dirty="0" smtClean="0"/>
              <a:t> and public </a:t>
            </a:r>
            <a:r>
              <a:rPr lang="cs-CZ" dirty="0" err="1" smtClean="0"/>
              <a:t>keys</a:t>
            </a:r>
            <a:r>
              <a:rPr lang="cs-CZ" dirty="0" smtClean="0"/>
              <a:t>.</a:t>
            </a: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Symetric</a:t>
            </a:r>
            <a:r>
              <a:rPr lang="cs-CZ" dirty="0" smtClean="0"/>
              <a:t> </a:t>
            </a:r>
            <a:r>
              <a:rPr lang="cs-CZ" dirty="0" err="1" smtClean="0"/>
              <a:t>encryption</a:t>
            </a:r>
            <a:endParaRPr lang="cs-CZ" dirty="0"/>
          </a:p>
        </p:txBody>
      </p:sp>
      <p:sp>
        <p:nvSpPr>
          <p:cNvPr id="3" name="Zástupný symbol pro obsah 2"/>
          <p:cNvSpPr>
            <a:spLocks noGrp="1"/>
          </p:cNvSpPr>
          <p:nvPr>
            <p:ph idx="1"/>
          </p:nvPr>
        </p:nvSpPr>
        <p:spPr/>
        <p:txBody>
          <a:bodyPr>
            <a:normAutofit fontScale="85000" lnSpcReduction="20000"/>
          </a:bodyPr>
          <a:lstStyle/>
          <a:p>
            <a:pPr>
              <a:buNone/>
            </a:pPr>
            <a:r>
              <a:rPr lang="cs-CZ" dirty="0" err="1" smtClean="0"/>
              <a:t>Stream</a:t>
            </a:r>
            <a:r>
              <a:rPr lang="en-US" dirty="0" smtClean="0"/>
              <a:t> </a:t>
            </a:r>
            <a:r>
              <a:rPr lang="en-US" dirty="0"/>
              <a:t>Cipher - This is a symmetric based encryption. This encryption is incrementally bit-by-bit using the encryption key, </a:t>
            </a:r>
            <a:r>
              <a:rPr lang="en-US" dirty="0" err="1"/>
              <a:t>ie</a:t>
            </a:r>
            <a:r>
              <a:rPr lang="en-US" dirty="0"/>
              <a:t> each bit is encrypted in particular, and when decrypted, each bit is again decrypted and then merged to the </a:t>
            </a:r>
            <a:r>
              <a:rPr lang="cs-CZ" dirty="0" smtClean="0"/>
              <a:t>output </a:t>
            </a:r>
            <a:r>
              <a:rPr lang="en-US" dirty="0" smtClean="0"/>
              <a:t>form </a:t>
            </a:r>
            <a:r>
              <a:rPr lang="en-US" dirty="0"/>
              <a:t>- such as a document file.</a:t>
            </a:r>
          </a:p>
          <a:p>
            <a:pPr>
              <a:buNone/>
            </a:pPr>
            <a:r>
              <a:rPr lang="en-US" dirty="0"/>
              <a:t>Block ciphers - This is a more advanced encryption that divides the default bit sequence into bit words and then appropriately complements the bit cipher so that all words are the same size. Most recently 64 </a:t>
            </a:r>
            <a:r>
              <a:rPr lang="en-US" dirty="0" smtClean="0"/>
              <a:t>bit</a:t>
            </a:r>
            <a:r>
              <a:rPr lang="cs-CZ" dirty="0"/>
              <a:t> </a:t>
            </a:r>
            <a:r>
              <a:rPr lang="cs-CZ" dirty="0" smtClean="0"/>
              <a:t>and</a:t>
            </a:r>
            <a:r>
              <a:rPr lang="en-US" dirty="0" smtClean="0"/>
              <a:t> </a:t>
            </a:r>
            <a:r>
              <a:rPr lang="en-US" dirty="0"/>
              <a:t>128-bit encryption has been used, and services that require 256-bit encryption have begun to appear.</a:t>
            </a: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Symetric</a:t>
            </a:r>
            <a:r>
              <a:rPr lang="cs-CZ" dirty="0" smtClean="0"/>
              <a:t> </a:t>
            </a:r>
            <a:r>
              <a:rPr lang="cs-CZ" dirty="0" err="1" smtClean="0"/>
              <a:t>Key</a:t>
            </a:r>
            <a:endParaRPr lang="cs-CZ" dirty="0"/>
          </a:p>
        </p:txBody>
      </p:sp>
      <p:sp>
        <p:nvSpPr>
          <p:cNvPr id="3" name="Zástupný symbol pro obsah 2"/>
          <p:cNvSpPr>
            <a:spLocks noGrp="1"/>
          </p:cNvSpPr>
          <p:nvPr>
            <p:ph idx="1"/>
          </p:nvPr>
        </p:nvSpPr>
        <p:spPr/>
        <p:txBody>
          <a:bodyPr/>
          <a:lstStyle/>
          <a:p>
            <a:endParaRPr lang="cs-CZ"/>
          </a:p>
        </p:txBody>
      </p:sp>
      <p:pic>
        <p:nvPicPr>
          <p:cNvPr id="4" name="obrázek 10" descr="diagram showing encrypt with a key and decrypt process"/>
          <p:cNvPicPr/>
          <p:nvPr/>
        </p:nvPicPr>
        <p:blipFill>
          <a:blip r:embed="rId2" cstate="print"/>
          <a:srcRect/>
          <a:stretch>
            <a:fillRect/>
          </a:stretch>
        </p:blipFill>
        <p:spPr bwMode="auto">
          <a:xfrm>
            <a:off x="2627784" y="1772817"/>
            <a:ext cx="3816424" cy="3960440"/>
          </a:xfrm>
          <a:prstGeom prst="rect">
            <a:avLst/>
          </a:prstGeom>
          <a:noFill/>
          <a:ln w="9525">
            <a:noFill/>
            <a:miter lim="800000"/>
            <a:headEnd/>
            <a:tailEnd/>
          </a:ln>
        </p:spPr>
      </p:pic>
    </p:spTree>
    <p:extLst>
      <p:ext uri="{BB962C8B-B14F-4D97-AF65-F5344CB8AC3E}">
        <p14:creationId xmlns:p14="http://schemas.microsoft.com/office/powerpoint/2010/main" val="3079985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Asymetric</a:t>
            </a:r>
            <a:r>
              <a:rPr lang="cs-CZ" dirty="0" smtClean="0"/>
              <a:t> </a:t>
            </a:r>
            <a:r>
              <a:rPr lang="cs-CZ" dirty="0" err="1" smtClean="0"/>
              <a:t>encryption</a:t>
            </a:r>
            <a:endParaRPr lang="cs-CZ" dirty="0"/>
          </a:p>
        </p:txBody>
      </p:sp>
      <p:sp>
        <p:nvSpPr>
          <p:cNvPr id="3" name="Zástupný symbol pro obsah 2"/>
          <p:cNvSpPr>
            <a:spLocks noGrp="1"/>
          </p:cNvSpPr>
          <p:nvPr>
            <p:ph idx="1"/>
          </p:nvPr>
        </p:nvSpPr>
        <p:spPr/>
        <p:txBody>
          <a:bodyPr/>
          <a:lstStyle/>
          <a:p>
            <a:r>
              <a:rPr lang="cs-CZ" dirty="0" err="1" smtClean="0"/>
              <a:t>Uses</a:t>
            </a:r>
            <a:r>
              <a:rPr lang="cs-CZ" dirty="0" smtClean="0"/>
              <a:t> </a:t>
            </a:r>
            <a:r>
              <a:rPr lang="cs-CZ" dirty="0" err="1" smtClean="0"/>
              <a:t>Private</a:t>
            </a:r>
            <a:r>
              <a:rPr lang="cs-CZ" dirty="0" smtClean="0"/>
              <a:t> and Public </a:t>
            </a:r>
            <a:r>
              <a:rPr lang="cs-CZ" dirty="0" err="1" smtClean="0"/>
              <a:t>key</a:t>
            </a:r>
            <a:endParaRPr lang="cs-CZ" dirty="0" smtClean="0"/>
          </a:p>
          <a:p>
            <a:r>
              <a:rPr lang="en-US" b="1" dirty="0"/>
              <a:t>The sender </a:t>
            </a:r>
            <a:r>
              <a:rPr lang="en-US" dirty="0"/>
              <a:t>-&gt; encodes with the </a:t>
            </a:r>
            <a:r>
              <a:rPr lang="en-US" b="1" dirty="0"/>
              <a:t>public key </a:t>
            </a:r>
            <a:r>
              <a:rPr lang="en-US" dirty="0"/>
              <a:t>he has received from the recipient</a:t>
            </a:r>
          </a:p>
          <a:p>
            <a:r>
              <a:rPr lang="cs-CZ" b="1" dirty="0" err="1" smtClean="0"/>
              <a:t>The</a:t>
            </a:r>
            <a:r>
              <a:rPr lang="cs-CZ" b="1" dirty="0" smtClean="0"/>
              <a:t> r</a:t>
            </a:r>
            <a:r>
              <a:rPr lang="en-US" b="1" dirty="0" err="1" smtClean="0"/>
              <a:t>ecipient</a:t>
            </a:r>
            <a:r>
              <a:rPr lang="en-US" b="1" dirty="0" smtClean="0"/>
              <a:t> </a:t>
            </a:r>
            <a:r>
              <a:rPr lang="en-US" dirty="0"/>
              <a:t>-&gt; decrypts with </a:t>
            </a:r>
            <a:r>
              <a:rPr lang="en-US" b="1" dirty="0"/>
              <a:t>private key</a:t>
            </a:r>
            <a:endParaRPr lang="cs-CZ" b="1"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425</TotalTime>
  <Words>1823</Words>
  <Application>Microsoft Office PowerPoint</Application>
  <PresentationFormat>Předvádění na obrazovce (4:3)</PresentationFormat>
  <Paragraphs>207</Paragraphs>
  <Slides>48</Slides>
  <Notes>0</Notes>
  <HiddenSlides>0</HiddenSlides>
  <MMClips>0</MMClips>
  <ScaleCrop>false</ScaleCrop>
  <HeadingPairs>
    <vt:vector size="4" baseType="variant">
      <vt:variant>
        <vt:lpstr>Motiv</vt:lpstr>
      </vt:variant>
      <vt:variant>
        <vt:i4>1</vt:i4>
      </vt:variant>
      <vt:variant>
        <vt:lpstr>Nadpisy snímků</vt:lpstr>
      </vt:variant>
      <vt:variant>
        <vt:i4>48</vt:i4>
      </vt:variant>
    </vt:vector>
  </HeadingPairs>
  <TitlesOfParts>
    <vt:vector size="49" baseType="lpstr">
      <vt:lpstr>Motiv sady Office</vt:lpstr>
      <vt:lpstr>Prezentace aplikace PowerPoint</vt:lpstr>
      <vt:lpstr>Cryptology and cryptography</vt:lpstr>
      <vt:lpstr>Encryption</vt:lpstr>
      <vt:lpstr>Hash</vt:lpstr>
      <vt:lpstr>SHA</vt:lpstr>
      <vt:lpstr>Encryption types</vt:lpstr>
      <vt:lpstr>Symetric encryption</vt:lpstr>
      <vt:lpstr>Symetric Key</vt:lpstr>
      <vt:lpstr>Asymetric encryption</vt:lpstr>
      <vt:lpstr>Asymetric Key</vt:lpstr>
      <vt:lpstr>Prezentace aplikace PowerPoint</vt:lpstr>
      <vt:lpstr>Disadvantages of asymetric</vt:lpstr>
      <vt:lpstr>Digital Signature</vt:lpstr>
      <vt:lpstr>Certification Authority</vt:lpstr>
      <vt:lpstr>What is a „certificate“?</vt:lpstr>
      <vt:lpstr>Content of Certificate</vt:lpstr>
      <vt:lpstr>Certificate</vt:lpstr>
      <vt:lpstr>Certificate classes</vt:lpstr>
      <vt:lpstr>System certificate</vt:lpstr>
      <vt:lpstr>Security of the certificates</vt:lpstr>
      <vt:lpstr>FIPS</vt:lpstr>
      <vt:lpstr>Common Criteria</vt:lpstr>
      <vt:lpstr>History of cryptography</vt:lpstr>
      <vt:lpstr>Caesar Cipher - substitution</vt:lpstr>
      <vt:lpstr>History of cryptography</vt:lpstr>
      <vt:lpstr>Vernam's cipher</vt:lpstr>
      <vt:lpstr>History of cryptography</vt:lpstr>
      <vt:lpstr>Enigma</vt:lpstr>
      <vt:lpstr>Enigma</vt:lpstr>
      <vt:lpstr>Enigma</vt:lpstr>
      <vt:lpstr>DES</vt:lpstr>
      <vt:lpstr>Blowfish</vt:lpstr>
      <vt:lpstr>Blowfish</vt:lpstr>
      <vt:lpstr>Advantages and disadvantages of blowfish</vt:lpstr>
      <vt:lpstr>Usage of blowfish</vt:lpstr>
      <vt:lpstr>Twofish</vt:lpstr>
      <vt:lpstr>AES</vt:lpstr>
      <vt:lpstr>AES</vt:lpstr>
      <vt:lpstr>Asymetric cipher</vt:lpstr>
      <vt:lpstr>RSA</vt:lpstr>
      <vt:lpstr>PGP</vt:lpstr>
      <vt:lpstr>Attacks</vt:lpstr>
      <vt:lpstr>Attacks</vt:lpstr>
      <vt:lpstr>PKI</vt:lpstr>
      <vt:lpstr>What does PKI involve?</vt:lpstr>
      <vt:lpstr>Electronic Signatures</vt:lpstr>
      <vt:lpstr>Electronic Signature</vt:lpstr>
      <vt:lpstr>Data Boxes (Czech Republic)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BIS Database Security</dc:title>
  <dc:creator>dan11hp</dc:creator>
  <cp:lastModifiedBy>uzivatel</cp:lastModifiedBy>
  <cp:revision>77</cp:revision>
  <dcterms:created xsi:type="dcterms:W3CDTF">2014-09-29T22:55:34Z</dcterms:created>
  <dcterms:modified xsi:type="dcterms:W3CDTF">2018-04-18T11:16:27Z</dcterms:modified>
</cp:coreProperties>
</file>