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8" r:id="rId2"/>
    <p:sldId id="318" r:id="rId3"/>
    <p:sldId id="261" r:id="rId4"/>
    <p:sldId id="317" r:id="rId5"/>
    <p:sldId id="264" r:id="rId6"/>
    <p:sldId id="265" r:id="rId7"/>
    <p:sldId id="350" r:id="rId8"/>
    <p:sldId id="266" r:id="rId9"/>
    <p:sldId id="348" r:id="rId10"/>
    <p:sldId id="268" r:id="rId11"/>
    <p:sldId id="269" r:id="rId12"/>
    <p:sldId id="270" r:id="rId13"/>
    <p:sldId id="271" r:id="rId14"/>
    <p:sldId id="326" r:id="rId15"/>
    <p:sldId id="272" r:id="rId16"/>
    <p:sldId id="325" r:id="rId17"/>
    <p:sldId id="273" r:id="rId18"/>
    <p:sldId id="324" r:id="rId19"/>
    <p:sldId id="322" r:id="rId20"/>
    <p:sldId id="323" r:id="rId21"/>
    <p:sldId id="274" r:id="rId22"/>
    <p:sldId id="275" r:id="rId23"/>
    <p:sldId id="276" r:id="rId24"/>
    <p:sldId id="277" r:id="rId25"/>
    <p:sldId id="278" r:id="rId26"/>
    <p:sldId id="328" r:id="rId27"/>
    <p:sldId id="330" r:id="rId28"/>
    <p:sldId id="331" r:id="rId29"/>
    <p:sldId id="332" r:id="rId30"/>
    <p:sldId id="333" r:id="rId31"/>
    <p:sldId id="334" r:id="rId32"/>
    <p:sldId id="335" r:id="rId33"/>
    <p:sldId id="336" r:id="rId34"/>
    <p:sldId id="337" r:id="rId35"/>
    <p:sldId id="338" r:id="rId36"/>
    <p:sldId id="344" r:id="rId37"/>
    <p:sldId id="279" r:id="rId38"/>
    <p:sldId id="342" r:id="rId39"/>
    <p:sldId id="280" r:id="rId40"/>
    <p:sldId id="281" r:id="rId41"/>
    <p:sldId id="282" r:id="rId42"/>
    <p:sldId id="343" r:id="rId43"/>
    <p:sldId id="283" r:id="rId44"/>
    <p:sldId id="284" r:id="rId45"/>
    <p:sldId id="285" r:id="rId46"/>
    <p:sldId id="286" r:id="rId47"/>
    <p:sldId id="287" r:id="rId48"/>
    <p:sldId id="288" r:id="rId49"/>
    <p:sldId id="289" r:id="rId50"/>
    <p:sldId id="351" r:id="rId51"/>
    <p:sldId id="352" r:id="rId52"/>
    <p:sldId id="290" r:id="rId53"/>
    <p:sldId id="291" r:id="rId54"/>
    <p:sldId id="292" r:id="rId55"/>
    <p:sldId id="293" r:id="rId56"/>
    <p:sldId id="341" r:id="rId57"/>
    <p:sldId id="294" r:id="rId58"/>
    <p:sldId id="295" r:id="rId59"/>
    <p:sldId id="307" r:id="rId60"/>
    <p:sldId id="308" r:id="rId61"/>
    <p:sldId id="309" r:id="rId62"/>
    <p:sldId id="310" r:id="rId63"/>
    <p:sldId id="311" r:id="rId64"/>
    <p:sldId id="345" r:id="rId65"/>
    <p:sldId id="312" r:id="rId66"/>
    <p:sldId id="347" r:id="rId67"/>
    <p:sldId id="313" r:id="rId68"/>
    <p:sldId id="346" r:id="rId69"/>
    <p:sldId id="314" r:id="rId70"/>
    <p:sldId id="339" r:id="rId71"/>
    <p:sldId id="340" r:id="rId72"/>
    <p:sldId id="315" r:id="rId73"/>
    <p:sldId id="353" r:id="rId74"/>
    <p:sldId id="349" r:id="rId7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660"/>
  </p:normalViewPr>
  <p:slideViewPr>
    <p:cSldViewPr>
      <p:cViewPr>
        <p:scale>
          <a:sx n="66" d="100"/>
          <a:sy n="66" d="100"/>
        </p:scale>
        <p:origin x="-1248" y="-10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F81B5-1372-4ABE-8EC7-D60B21681EC0}" type="datetimeFigureOut">
              <a:rPr lang="cs-CZ" smtClean="0"/>
              <a:pPr/>
              <a:t>20.3.2018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2E7C5-D290-4301-8172-6EC2AD9DFB5B}" type="slidenum">
              <a:rPr lang="cs-CZ" smtClean="0"/>
              <a:pPr/>
              <a:t>‹#›</a:t>
            </a:fld>
            <a:endParaRPr lang="cs-CZ"/>
          </a:p>
        </p:txBody>
      </p:sp>
    </p:spTree>
    <p:extLst>
      <p:ext uri="{BB962C8B-B14F-4D97-AF65-F5344CB8AC3E}">
        <p14:creationId xmlns:p14="http://schemas.microsoft.com/office/powerpoint/2010/main" val="342106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Oční duhovka</a:t>
            </a:r>
            <a:endParaRPr lang="cs-CZ" dirty="0"/>
          </a:p>
        </p:txBody>
      </p:sp>
      <p:sp>
        <p:nvSpPr>
          <p:cNvPr id="4" name="Zástupný symbol pro číslo snímku 3"/>
          <p:cNvSpPr>
            <a:spLocks noGrp="1"/>
          </p:cNvSpPr>
          <p:nvPr>
            <p:ph type="sldNum" sz="quarter" idx="10"/>
          </p:nvPr>
        </p:nvSpPr>
        <p:spPr/>
        <p:txBody>
          <a:bodyPr/>
          <a:lstStyle/>
          <a:p>
            <a:fld id="{8E32E7C5-D290-4301-8172-6EC2AD9DFB5B}" type="slidenum">
              <a:rPr lang="cs-CZ" smtClean="0"/>
              <a:pPr/>
              <a:t>12</a:t>
            </a:fld>
            <a:endParaRPr lang="cs-CZ"/>
          </a:p>
        </p:txBody>
      </p:sp>
    </p:spTree>
    <p:extLst>
      <p:ext uri="{BB962C8B-B14F-4D97-AF65-F5344CB8AC3E}">
        <p14:creationId xmlns:p14="http://schemas.microsoft.com/office/powerpoint/2010/main" val="15393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Duhovka</a:t>
            </a:r>
            <a:endParaRPr lang="cs-CZ" dirty="0"/>
          </a:p>
        </p:txBody>
      </p:sp>
      <p:sp>
        <p:nvSpPr>
          <p:cNvPr id="4" name="Zástupný symbol pro číslo snímku 3"/>
          <p:cNvSpPr>
            <a:spLocks noGrp="1"/>
          </p:cNvSpPr>
          <p:nvPr>
            <p:ph type="sldNum" sz="quarter" idx="10"/>
          </p:nvPr>
        </p:nvSpPr>
        <p:spPr/>
        <p:txBody>
          <a:bodyPr/>
          <a:lstStyle/>
          <a:p>
            <a:fld id="{8E32E7C5-D290-4301-8172-6EC2AD9DFB5B}" type="slidenum">
              <a:rPr lang="cs-CZ" smtClean="0"/>
              <a:pPr/>
              <a:t>43</a:t>
            </a:fld>
            <a:endParaRPr lang="cs-CZ"/>
          </a:p>
        </p:txBody>
      </p:sp>
    </p:spTree>
    <p:extLst>
      <p:ext uri="{BB962C8B-B14F-4D97-AF65-F5344CB8AC3E}">
        <p14:creationId xmlns:p14="http://schemas.microsoft.com/office/powerpoint/2010/main" val="365697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Topografie rohovky</a:t>
            </a:r>
            <a:endParaRPr lang="cs-CZ" dirty="0"/>
          </a:p>
        </p:txBody>
      </p:sp>
      <p:sp>
        <p:nvSpPr>
          <p:cNvPr id="4" name="Zástupný symbol pro číslo snímku 3"/>
          <p:cNvSpPr>
            <a:spLocks noGrp="1"/>
          </p:cNvSpPr>
          <p:nvPr>
            <p:ph type="sldNum" sz="quarter" idx="10"/>
          </p:nvPr>
        </p:nvSpPr>
        <p:spPr/>
        <p:txBody>
          <a:bodyPr/>
          <a:lstStyle/>
          <a:p>
            <a:fld id="{8E32E7C5-D290-4301-8172-6EC2AD9DFB5B}" type="slidenum">
              <a:rPr lang="cs-CZ" smtClean="0"/>
              <a:pPr/>
              <a:t>47</a:t>
            </a:fld>
            <a:endParaRPr lang="cs-CZ"/>
          </a:p>
        </p:txBody>
      </p:sp>
    </p:spTree>
    <p:extLst>
      <p:ext uri="{BB962C8B-B14F-4D97-AF65-F5344CB8AC3E}">
        <p14:creationId xmlns:p14="http://schemas.microsoft.com/office/powerpoint/2010/main" val="71194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Žil na zápěstí</a:t>
            </a:r>
            <a:endParaRPr lang="cs-CZ" dirty="0"/>
          </a:p>
        </p:txBody>
      </p:sp>
      <p:sp>
        <p:nvSpPr>
          <p:cNvPr id="4" name="Zástupný symbol pro číslo snímku 3"/>
          <p:cNvSpPr>
            <a:spLocks noGrp="1"/>
          </p:cNvSpPr>
          <p:nvPr>
            <p:ph type="sldNum" sz="quarter" idx="10"/>
          </p:nvPr>
        </p:nvSpPr>
        <p:spPr/>
        <p:txBody>
          <a:bodyPr/>
          <a:lstStyle/>
          <a:p>
            <a:fld id="{8E32E7C5-D290-4301-8172-6EC2AD9DFB5B}" type="slidenum">
              <a:rPr lang="cs-CZ" smtClean="0"/>
              <a:pPr/>
              <a:t>48</a:t>
            </a:fld>
            <a:endParaRPr lang="cs-CZ"/>
          </a:p>
        </p:txBody>
      </p:sp>
    </p:spTree>
    <p:extLst>
      <p:ext uri="{BB962C8B-B14F-4D97-AF65-F5344CB8AC3E}">
        <p14:creationId xmlns:p14="http://schemas.microsoft.com/office/powerpoint/2010/main" val="57958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Podélné rýhování nehtů</a:t>
            </a:r>
            <a:endParaRPr lang="cs-CZ" dirty="0"/>
          </a:p>
        </p:txBody>
      </p:sp>
      <p:sp>
        <p:nvSpPr>
          <p:cNvPr id="4" name="Zástupný symbol pro číslo snímku 3"/>
          <p:cNvSpPr>
            <a:spLocks noGrp="1"/>
          </p:cNvSpPr>
          <p:nvPr>
            <p:ph type="sldNum" sz="quarter" idx="10"/>
          </p:nvPr>
        </p:nvSpPr>
        <p:spPr/>
        <p:txBody>
          <a:bodyPr/>
          <a:lstStyle/>
          <a:p>
            <a:fld id="{8E32E7C5-D290-4301-8172-6EC2AD9DFB5B}" type="slidenum">
              <a:rPr lang="cs-CZ" smtClean="0"/>
              <a:pPr/>
              <a:t>67</a:t>
            </a:fld>
            <a:endParaRPr lang="cs-CZ"/>
          </a:p>
        </p:txBody>
      </p:sp>
    </p:spTree>
    <p:extLst>
      <p:ext uri="{BB962C8B-B14F-4D97-AF65-F5344CB8AC3E}">
        <p14:creationId xmlns:p14="http://schemas.microsoft.com/office/powerpoint/2010/main" val="335121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Spektroskopie</a:t>
            </a:r>
            <a:r>
              <a:rPr lang="cs-CZ" baseline="0" dirty="0" smtClean="0"/>
              <a:t> kůže</a:t>
            </a:r>
            <a:endParaRPr lang="cs-CZ" dirty="0"/>
          </a:p>
        </p:txBody>
      </p:sp>
      <p:sp>
        <p:nvSpPr>
          <p:cNvPr id="4" name="Zástupný symbol pro číslo snímku 3"/>
          <p:cNvSpPr>
            <a:spLocks noGrp="1"/>
          </p:cNvSpPr>
          <p:nvPr>
            <p:ph type="sldNum" sz="quarter" idx="10"/>
          </p:nvPr>
        </p:nvSpPr>
        <p:spPr/>
        <p:txBody>
          <a:bodyPr/>
          <a:lstStyle/>
          <a:p>
            <a:fld id="{8E32E7C5-D290-4301-8172-6EC2AD9DFB5B}" type="slidenum">
              <a:rPr lang="cs-CZ" smtClean="0"/>
              <a:pPr/>
              <a:t>69</a:t>
            </a:fld>
            <a:endParaRPr lang="cs-CZ"/>
          </a:p>
        </p:txBody>
      </p:sp>
    </p:spTree>
    <p:extLst>
      <p:ext uri="{BB962C8B-B14F-4D97-AF65-F5344CB8AC3E}">
        <p14:creationId xmlns:p14="http://schemas.microsoft.com/office/powerpoint/2010/main" val="281626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20.3.2018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Roman Danel</a:t>
            </a:r>
          </a:p>
          <a:p>
            <a:r>
              <a:rPr lang="cs-CZ" sz="1800" dirty="0" err="1" smtClean="0">
                <a:hlinkClick r:id="rId2"/>
              </a:rPr>
              <a:t>roman.danel</a:t>
            </a:r>
            <a:r>
              <a:rPr lang="cs-CZ" sz="1800" dirty="0" smtClean="0">
                <a:hlinkClick r:id="rId2"/>
              </a:rPr>
              <a:t>@</a:t>
            </a:r>
            <a:r>
              <a:rPr lang="cs-CZ" sz="1800" dirty="0" err="1" smtClean="0">
                <a:hlinkClick r:id="rId2"/>
              </a:rPr>
              <a:t>vsb.cz</a:t>
            </a:r>
            <a:endParaRPr lang="cs-CZ" sz="1800" dirty="0" smtClean="0"/>
          </a:p>
          <a:p>
            <a:endParaRPr lang="cs-CZ" sz="1800" dirty="0" smtClean="0"/>
          </a:p>
          <a:p>
            <a:r>
              <a:rPr lang="cs-CZ" sz="2400" dirty="0" smtClean="0"/>
              <a:t>VŠB – TU Ostrava</a:t>
            </a:r>
            <a:endParaRPr lang="cs-CZ" sz="2400" dirty="0"/>
          </a:p>
        </p:txBody>
      </p:sp>
      <p:sp>
        <p:nvSpPr>
          <p:cNvPr id="4" name="Nadpis 1"/>
          <p:cNvSpPr txBox="1">
            <a:spLocks/>
          </p:cNvSpPr>
          <p:nvPr/>
        </p:nvSpPr>
        <p:spPr>
          <a:xfrm>
            <a:off x="685800" y="2130425"/>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err="1" smtClean="0"/>
              <a:t>Safety</a:t>
            </a:r>
            <a:r>
              <a:rPr lang="cs-CZ" dirty="0" smtClean="0"/>
              <a:t> </a:t>
            </a:r>
            <a:r>
              <a:rPr lang="cs-CZ" dirty="0" err="1" smtClean="0"/>
              <a:t>of</a:t>
            </a:r>
            <a:r>
              <a:rPr lang="cs-CZ" dirty="0" smtClean="0"/>
              <a:t> </a:t>
            </a:r>
            <a:r>
              <a:rPr lang="cs-CZ" dirty="0" err="1" smtClean="0"/>
              <a:t>information</a:t>
            </a:r>
            <a:r>
              <a:rPr lang="cs-CZ" dirty="0" smtClean="0"/>
              <a:t> systems</a:t>
            </a:r>
            <a:br>
              <a:rPr lang="cs-CZ" dirty="0" smtClean="0"/>
            </a:br>
            <a:r>
              <a:rPr lang="cs-CZ" b="1" dirty="0" err="1">
                <a:solidFill>
                  <a:srgbClr val="00B0F0"/>
                </a:solidFill>
              </a:rPr>
              <a:t>Authentication</a:t>
            </a:r>
            <a:r>
              <a:rPr lang="cs-CZ" b="1" dirty="0">
                <a:solidFill>
                  <a:srgbClr val="00B0F0"/>
                </a:solidFill>
              </a:rPr>
              <a:t>, </a:t>
            </a:r>
            <a:r>
              <a:rPr lang="cs-CZ" b="1" dirty="0" err="1">
                <a:solidFill>
                  <a:srgbClr val="00B0F0"/>
                </a:solidFill>
              </a:rPr>
              <a:t>Authorisation</a:t>
            </a:r>
            <a:r>
              <a:rPr lang="cs-CZ" b="1" dirty="0">
                <a:solidFill>
                  <a:srgbClr val="00B0F0"/>
                </a:solidFill>
              </a:rPr>
              <a:t>, </a:t>
            </a:r>
            <a:r>
              <a:rPr lang="cs-CZ" b="1" dirty="0" err="1">
                <a:solidFill>
                  <a:srgbClr val="00B0F0"/>
                </a:solidFill>
              </a:rPr>
              <a:t>Biometrics</a:t>
            </a:r>
            <a:endParaRPr lang="cs-CZ" b="1"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Methods of formation of biometric characteristics</a:t>
            </a:r>
            <a:endParaRPr lang="cs-CZ" dirty="0"/>
          </a:p>
        </p:txBody>
      </p:sp>
      <p:sp>
        <p:nvSpPr>
          <p:cNvPr id="3" name="Zástupný symbol pro obsah 2"/>
          <p:cNvSpPr>
            <a:spLocks noGrp="1"/>
          </p:cNvSpPr>
          <p:nvPr>
            <p:ph idx="1"/>
          </p:nvPr>
        </p:nvSpPr>
        <p:spPr/>
        <p:txBody>
          <a:bodyPr>
            <a:normAutofit/>
          </a:bodyPr>
          <a:lstStyle/>
          <a:p>
            <a:r>
              <a:rPr lang="en-US" dirty="0"/>
              <a:t>through genetic development: the influence of inheritance (DNA) </a:t>
            </a:r>
            <a:r>
              <a:rPr lang="cs-CZ" dirty="0"/>
              <a:t>-</a:t>
            </a:r>
            <a:r>
              <a:rPr lang="en-US" dirty="0" smtClean="0"/>
              <a:t> </a:t>
            </a:r>
            <a:r>
              <a:rPr lang="en-US" b="1" dirty="0">
                <a:solidFill>
                  <a:srgbClr val="7030A0"/>
                </a:solidFill>
              </a:rPr>
              <a:t>genotyped</a:t>
            </a:r>
          </a:p>
          <a:p>
            <a:r>
              <a:rPr lang="en-US" dirty="0"/>
              <a:t>through random variants of early embryonic development - </a:t>
            </a:r>
            <a:r>
              <a:rPr lang="en-US" b="1" dirty="0" err="1">
                <a:solidFill>
                  <a:srgbClr val="7030A0"/>
                </a:solidFill>
              </a:rPr>
              <a:t>randotypic</a:t>
            </a:r>
            <a:endParaRPr lang="en-US" b="1" dirty="0">
              <a:solidFill>
                <a:srgbClr val="7030A0"/>
              </a:solidFill>
            </a:endParaRPr>
          </a:p>
          <a:p>
            <a:r>
              <a:rPr lang="en-US" dirty="0"/>
              <a:t>through learning and education: individual behavior - </a:t>
            </a:r>
            <a:r>
              <a:rPr lang="en-US" b="1" dirty="0">
                <a:solidFill>
                  <a:srgbClr val="7030A0"/>
                </a:solidFill>
              </a:rPr>
              <a:t>behavioral</a:t>
            </a:r>
            <a:endParaRPr lang="cs-CZ" b="1"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What can affect biometric properties</a:t>
            </a:r>
            <a:endParaRPr lang="cs-CZ" dirty="0"/>
          </a:p>
        </p:txBody>
      </p:sp>
      <p:sp>
        <p:nvSpPr>
          <p:cNvPr id="3" name="Zástupný symbol pro obsah 2"/>
          <p:cNvSpPr>
            <a:spLocks noGrp="1"/>
          </p:cNvSpPr>
          <p:nvPr>
            <p:ph idx="1"/>
          </p:nvPr>
        </p:nvSpPr>
        <p:spPr/>
        <p:txBody>
          <a:bodyPr/>
          <a:lstStyle/>
          <a:p>
            <a:r>
              <a:rPr lang="en-US" dirty="0"/>
              <a:t>Aging</a:t>
            </a:r>
          </a:p>
          <a:p>
            <a:r>
              <a:rPr lang="en-US" dirty="0"/>
              <a:t>Growth of living tissue</a:t>
            </a:r>
          </a:p>
          <a:p>
            <a:r>
              <a:rPr lang="en-US" dirty="0"/>
              <a:t>Injury</a:t>
            </a:r>
          </a:p>
          <a:p>
            <a:r>
              <a:rPr lang="en-US" dirty="0"/>
              <a:t>Dirt</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optimal</a:t>
            </a:r>
            <a:r>
              <a:rPr lang="cs-CZ" dirty="0"/>
              <a:t> </a:t>
            </a:r>
            <a:r>
              <a:rPr lang="cs-CZ" dirty="0" err="1"/>
              <a:t>method</a:t>
            </a:r>
            <a:r>
              <a:rPr lang="cs-CZ" dirty="0"/>
              <a:t>?</a:t>
            </a:r>
          </a:p>
        </p:txBody>
      </p:sp>
      <p:sp>
        <p:nvSpPr>
          <p:cNvPr id="3" name="Zástupný symbol pro obsah 2"/>
          <p:cNvSpPr>
            <a:spLocks noGrp="1"/>
          </p:cNvSpPr>
          <p:nvPr>
            <p:ph idx="1"/>
          </p:nvPr>
        </p:nvSpPr>
        <p:spPr/>
        <p:txBody>
          <a:bodyPr/>
          <a:lstStyle/>
          <a:p>
            <a:r>
              <a:rPr lang="en-US" dirty="0"/>
              <a:t>Price and accuracy ratio - </a:t>
            </a:r>
            <a:r>
              <a:rPr lang="en-US" b="1" dirty="0"/>
              <a:t>fingerprint</a:t>
            </a:r>
          </a:p>
          <a:p>
            <a:r>
              <a:rPr lang="en-US" b="1" dirty="0"/>
              <a:t>Eye iris </a:t>
            </a:r>
            <a:r>
              <a:rPr lang="en-US" dirty="0"/>
              <a:t>- if </a:t>
            </a:r>
            <a:r>
              <a:rPr lang="cs-CZ" dirty="0" err="1" smtClean="0"/>
              <a:t>costs</a:t>
            </a:r>
            <a:r>
              <a:rPr lang="cs-CZ" dirty="0" smtClean="0"/>
              <a:t> </a:t>
            </a:r>
            <a:r>
              <a:rPr lang="en-US" dirty="0" smtClean="0"/>
              <a:t>does </a:t>
            </a:r>
            <a:r>
              <a:rPr lang="en-US" dirty="0"/>
              <a:t>not </a:t>
            </a:r>
            <a:r>
              <a:rPr lang="cs-CZ" dirty="0" smtClean="0"/>
              <a:t>play </a:t>
            </a:r>
            <a:r>
              <a:rPr lang="cs-CZ" dirty="0" err="1" smtClean="0"/>
              <a:t>significant</a:t>
            </a:r>
            <a:r>
              <a:rPr lang="cs-CZ" dirty="0" smtClean="0"/>
              <a:t> role</a:t>
            </a:r>
            <a:endParaRPr lang="en-US" dirty="0"/>
          </a:p>
          <a:p>
            <a:r>
              <a:rPr lang="en-US" b="1" dirty="0"/>
              <a:t>DNA</a:t>
            </a:r>
            <a:r>
              <a:rPr lang="en-US" dirty="0"/>
              <a:t> - small sensing comfort, single twins have identical DNA ...</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Performance </a:t>
            </a:r>
            <a:r>
              <a:rPr lang="cs-CZ" dirty="0" err="1"/>
              <a:t>measures</a:t>
            </a:r>
            <a:endParaRPr lang="cs-CZ" dirty="0"/>
          </a:p>
        </p:txBody>
      </p:sp>
      <p:sp>
        <p:nvSpPr>
          <p:cNvPr id="3" name="Zástupný symbol pro obsah 2"/>
          <p:cNvSpPr>
            <a:spLocks noGrp="1"/>
          </p:cNvSpPr>
          <p:nvPr>
            <p:ph idx="1"/>
          </p:nvPr>
        </p:nvSpPr>
        <p:spPr/>
        <p:txBody>
          <a:bodyPr/>
          <a:lstStyle/>
          <a:p>
            <a:r>
              <a:rPr lang="en-US" dirty="0"/>
              <a:t>Incorrect acceptance factor</a:t>
            </a:r>
          </a:p>
          <a:p>
            <a:r>
              <a:rPr lang="en-US" dirty="0"/>
              <a:t>Improper rejection coefficient</a:t>
            </a:r>
          </a:p>
          <a:p>
            <a:r>
              <a:rPr lang="en-US" dirty="0"/>
              <a:t>Coefficient of error</a:t>
            </a:r>
          </a:p>
          <a:p>
            <a:r>
              <a:rPr lang="en-US" dirty="0" smtClean="0"/>
              <a:t>Verification </a:t>
            </a:r>
            <a:r>
              <a:rPr lang="en-US" dirty="0"/>
              <a:t>time</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err="1"/>
              <a:t>Measurable</a:t>
            </a:r>
            <a:r>
              <a:rPr lang="cs-CZ" sz="3200" dirty="0"/>
              <a:t> </a:t>
            </a:r>
            <a:r>
              <a:rPr lang="cs-CZ" sz="3200" dirty="0" err="1"/>
              <a:t>Biometric</a:t>
            </a:r>
            <a:r>
              <a:rPr lang="cs-CZ" sz="3200" dirty="0"/>
              <a:t> </a:t>
            </a:r>
            <a:r>
              <a:rPr lang="cs-CZ" sz="3200" dirty="0" err="1"/>
              <a:t>Validation</a:t>
            </a:r>
            <a:r>
              <a:rPr lang="cs-CZ" sz="3200" dirty="0"/>
              <a:t> </a:t>
            </a:r>
            <a:r>
              <a:rPr lang="cs-CZ" sz="3200" dirty="0" err="1"/>
              <a:t>Values</a:t>
            </a:r>
            <a:endParaRPr lang="cs-CZ" sz="3200" dirty="0"/>
          </a:p>
        </p:txBody>
      </p:sp>
      <p:sp>
        <p:nvSpPr>
          <p:cNvPr id="4" name="Zástupný symbol pro obsah 2"/>
          <p:cNvSpPr txBox="1">
            <a:spLocks/>
          </p:cNvSpPr>
          <p:nvPr/>
        </p:nvSpPr>
        <p:spPr>
          <a:xfrm>
            <a:off x="467545" y="1565176"/>
            <a:ext cx="8064896" cy="4895949"/>
          </a:xfrm>
          <a:prstGeom prst="rect">
            <a:avLst/>
          </a:prstGeom>
        </p:spPr>
        <p:txBody>
          <a:bodyPr/>
          <a:lstStyle/>
          <a:p>
            <a:r>
              <a:rPr lang="cs-CZ" sz="2800" b="1" dirty="0" smtClean="0"/>
              <a:t>FAR</a:t>
            </a:r>
            <a:r>
              <a:rPr lang="cs-CZ" sz="2800" dirty="0" smtClean="0"/>
              <a:t> - 	</a:t>
            </a:r>
            <a:r>
              <a:rPr lang="cs-CZ" sz="2800" dirty="0" err="1" smtClean="0">
                <a:solidFill>
                  <a:srgbClr val="FF0000"/>
                </a:solidFill>
              </a:rPr>
              <a:t>False</a:t>
            </a:r>
            <a:r>
              <a:rPr lang="cs-CZ" sz="2800" dirty="0" smtClean="0">
                <a:solidFill>
                  <a:srgbClr val="FF0000"/>
                </a:solidFill>
              </a:rPr>
              <a:t> </a:t>
            </a:r>
            <a:r>
              <a:rPr lang="cs-CZ" sz="2800" dirty="0" err="1" smtClean="0">
                <a:solidFill>
                  <a:srgbClr val="FF0000"/>
                </a:solidFill>
              </a:rPr>
              <a:t>Acceptance</a:t>
            </a:r>
            <a:r>
              <a:rPr lang="cs-CZ" sz="2800" dirty="0" smtClean="0">
                <a:solidFill>
                  <a:srgbClr val="FF0000"/>
                </a:solidFill>
              </a:rPr>
              <a:t> </a:t>
            </a:r>
            <a:r>
              <a:rPr lang="cs-CZ" sz="2800" dirty="0" err="1" smtClean="0">
                <a:solidFill>
                  <a:srgbClr val="FF0000"/>
                </a:solidFill>
              </a:rPr>
              <a:t>Rate</a:t>
            </a:r>
            <a:endParaRPr lang="cs-CZ" sz="2800" dirty="0" smtClean="0"/>
          </a:p>
          <a:p>
            <a:r>
              <a:rPr lang="cs-CZ" sz="2800" dirty="0"/>
              <a:t>	</a:t>
            </a:r>
            <a:r>
              <a:rPr lang="cs-CZ" sz="2800" dirty="0" smtClean="0"/>
              <a:t>probability </a:t>
            </a:r>
            <a:r>
              <a:rPr lang="cs-CZ" sz="2800" dirty="0" err="1"/>
              <a:t>of</a:t>
            </a:r>
            <a:r>
              <a:rPr lang="cs-CZ" sz="2800" dirty="0"/>
              <a:t> </a:t>
            </a:r>
            <a:r>
              <a:rPr lang="cs-CZ" sz="2800" dirty="0" err="1"/>
              <a:t>mistaken</a:t>
            </a:r>
            <a:r>
              <a:rPr lang="cs-CZ" sz="2800" dirty="0"/>
              <a:t> </a:t>
            </a:r>
            <a:r>
              <a:rPr lang="cs-CZ" sz="2800" dirty="0" err="1"/>
              <a:t>acceptance</a:t>
            </a:r>
            <a:endParaRPr lang="cs-CZ" sz="2800" dirty="0" smtClean="0"/>
          </a:p>
          <a:p>
            <a:r>
              <a:rPr lang="cs-CZ" sz="2800" b="1" dirty="0" smtClean="0"/>
              <a:t>FRR</a:t>
            </a:r>
            <a:r>
              <a:rPr lang="cs-CZ" sz="2800" dirty="0" smtClean="0"/>
              <a:t> - 	</a:t>
            </a:r>
            <a:r>
              <a:rPr lang="cs-CZ" sz="2800" dirty="0" err="1" smtClean="0">
                <a:solidFill>
                  <a:srgbClr val="FF0000"/>
                </a:solidFill>
              </a:rPr>
              <a:t>False</a:t>
            </a:r>
            <a:r>
              <a:rPr lang="cs-CZ" sz="2800" dirty="0" smtClean="0">
                <a:solidFill>
                  <a:srgbClr val="FF0000"/>
                </a:solidFill>
              </a:rPr>
              <a:t> </a:t>
            </a:r>
            <a:r>
              <a:rPr lang="cs-CZ" sz="2800" dirty="0" err="1" smtClean="0">
                <a:solidFill>
                  <a:srgbClr val="FF0000"/>
                </a:solidFill>
              </a:rPr>
              <a:t>Rejection</a:t>
            </a:r>
            <a:r>
              <a:rPr lang="cs-CZ" sz="2800" dirty="0" smtClean="0">
                <a:solidFill>
                  <a:srgbClr val="FF0000"/>
                </a:solidFill>
              </a:rPr>
              <a:t> </a:t>
            </a:r>
            <a:r>
              <a:rPr lang="cs-CZ" sz="2800" dirty="0" err="1" smtClean="0">
                <a:solidFill>
                  <a:srgbClr val="FF0000"/>
                </a:solidFill>
              </a:rPr>
              <a:t>Rate</a:t>
            </a:r>
            <a:endParaRPr lang="cs-CZ" sz="2800" dirty="0"/>
          </a:p>
          <a:p>
            <a:r>
              <a:rPr lang="cs-CZ" sz="2800" dirty="0" smtClean="0"/>
              <a:t>	</a:t>
            </a:r>
            <a:r>
              <a:rPr lang="cs-CZ" sz="2800" dirty="0"/>
              <a:t>probability </a:t>
            </a:r>
            <a:r>
              <a:rPr lang="cs-CZ" sz="2800" dirty="0" err="1"/>
              <a:t>of</a:t>
            </a:r>
            <a:r>
              <a:rPr lang="cs-CZ" sz="2800" dirty="0"/>
              <a:t> </a:t>
            </a:r>
            <a:r>
              <a:rPr lang="cs-CZ" sz="2800" dirty="0" err="1"/>
              <a:t>wrong</a:t>
            </a:r>
            <a:r>
              <a:rPr lang="cs-CZ" sz="2800" dirty="0"/>
              <a:t> </a:t>
            </a:r>
            <a:r>
              <a:rPr lang="cs-CZ" sz="2800" dirty="0" err="1" smtClean="0"/>
              <a:t>denial</a:t>
            </a:r>
            <a:endParaRPr lang="cs-CZ" sz="2800" dirty="0" smtClean="0"/>
          </a:p>
          <a:p>
            <a:endParaRPr lang="cs-CZ" sz="2800" dirty="0" smtClean="0"/>
          </a:p>
          <a:p>
            <a:r>
              <a:rPr lang="cs-CZ" sz="2800" dirty="0" err="1" smtClean="0"/>
              <a:t>Ideal</a:t>
            </a:r>
            <a:r>
              <a:rPr lang="cs-CZ" sz="2800" dirty="0" smtClean="0"/>
              <a:t> sensor:     </a:t>
            </a:r>
            <a:r>
              <a:rPr lang="cs-CZ" sz="2800" b="1" dirty="0" smtClean="0"/>
              <a:t>FAR = FRR = 0. </a:t>
            </a:r>
          </a:p>
          <a:p>
            <a:endParaRPr lang="cs-CZ" sz="2800" dirty="0" smtClean="0"/>
          </a:p>
        </p:txBody>
      </p:sp>
    </p:spTree>
    <p:extLst>
      <p:ext uri="{BB962C8B-B14F-4D97-AF65-F5344CB8AC3E}">
        <p14:creationId xmlns:p14="http://schemas.microsoft.com/office/powerpoint/2010/main" val="826689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False</a:t>
            </a:r>
            <a:r>
              <a:rPr lang="cs-CZ" dirty="0" smtClean="0"/>
              <a:t> </a:t>
            </a:r>
            <a:r>
              <a:rPr lang="cs-CZ" dirty="0" err="1" smtClean="0"/>
              <a:t>Acceptance</a:t>
            </a:r>
            <a:r>
              <a:rPr lang="cs-CZ" dirty="0" smtClean="0"/>
              <a:t> </a:t>
            </a:r>
            <a:r>
              <a:rPr lang="cs-CZ" dirty="0" err="1" smtClean="0"/>
              <a:t>Rate</a:t>
            </a:r>
            <a:r>
              <a:rPr lang="cs-CZ" dirty="0" smtClean="0"/>
              <a:t> (FAR)</a:t>
            </a:r>
            <a:endParaRPr lang="cs-CZ" dirty="0"/>
          </a:p>
        </p:txBody>
      </p:sp>
      <p:sp>
        <p:nvSpPr>
          <p:cNvPr id="3" name="Zástupný symbol pro obsah 2"/>
          <p:cNvSpPr>
            <a:spLocks noGrp="1"/>
          </p:cNvSpPr>
          <p:nvPr>
            <p:ph idx="1"/>
          </p:nvPr>
        </p:nvSpPr>
        <p:spPr/>
        <p:txBody>
          <a:bodyPr/>
          <a:lstStyle/>
          <a:p>
            <a:r>
              <a:rPr lang="en-US" dirty="0"/>
              <a:t>The probability that an unauthorized person is accepted as legitimate</a:t>
            </a:r>
          </a:p>
          <a:p>
            <a:r>
              <a:rPr lang="en-US" dirty="0"/>
              <a:t>Indicates the degree of security</a:t>
            </a:r>
          </a:p>
          <a:p>
            <a:r>
              <a:rPr lang="en-US" dirty="0"/>
              <a:t>Error </a:t>
            </a:r>
            <a:r>
              <a:rPr lang="cs-CZ" dirty="0" err="1" smtClean="0"/>
              <a:t>of</a:t>
            </a:r>
            <a:r>
              <a:rPr lang="cs-CZ" dirty="0" smtClean="0"/>
              <a:t> </a:t>
            </a:r>
            <a:r>
              <a:rPr lang="cs-CZ" dirty="0" err="1" smtClean="0"/>
              <a:t>acceptance</a:t>
            </a:r>
            <a:r>
              <a:rPr lang="cs-CZ" dirty="0" smtClean="0"/>
              <a:t> </a:t>
            </a:r>
            <a:r>
              <a:rPr lang="en-US" dirty="0" smtClean="0"/>
              <a:t>a </a:t>
            </a:r>
            <a:r>
              <a:rPr lang="en-US" dirty="0"/>
              <a:t>person who does not normally have access to the system under normal conditions</a:t>
            </a:r>
          </a:p>
          <a:p>
            <a:r>
              <a:rPr lang="en-US" dirty="0"/>
              <a:t>FAR 0.001% corresponds to a ratio of 1: 100,000</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err="1" smtClean="0"/>
              <a:t>False</a:t>
            </a:r>
            <a:r>
              <a:rPr lang="cs-CZ" sz="3200" dirty="0" smtClean="0"/>
              <a:t> </a:t>
            </a:r>
            <a:r>
              <a:rPr lang="cs-CZ" sz="3200" dirty="0" err="1" smtClean="0"/>
              <a:t>Acceptance</a:t>
            </a:r>
            <a:r>
              <a:rPr lang="cs-CZ" sz="3200" dirty="0" smtClean="0"/>
              <a:t> </a:t>
            </a:r>
            <a:r>
              <a:rPr lang="cs-CZ" sz="3200" dirty="0" err="1" smtClean="0"/>
              <a:t>Rate</a:t>
            </a:r>
            <a:endParaRPr lang="cs-CZ" sz="3200" dirty="0"/>
          </a:p>
        </p:txBody>
      </p:sp>
      <p:sp>
        <p:nvSpPr>
          <p:cNvPr id="4" name="Zástupný symbol pro obsah 2"/>
          <p:cNvSpPr txBox="1">
            <a:spLocks/>
          </p:cNvSpPr>
          <p:nvPr/>
        </p:nvSpPr>
        <p:spPr>
          <a:xfrm>
            <a:off x="467545" y="1565176"/>
            <a:ext cx="8064896" cy="4895949"/>
          </a:xfrm>
          <a:prstGeom prst="rect">
            <a:avLst/>
          </a:prstGeom>
        </p:spPr>
        <p:txBody>
          <a:bodyPr/>
          <a:lstStyle/>
          <a:p>
            <a:pPr algn="ctr"/>
            <a:r>
              <a:rPr lang="cs-CZ" sz="2800" dirty="0" smtClean="0"/>
              <a:t>𝐹A𝑅 = 𝑁</a:t>
            </a:r>
            <a:r>
              <a:rPr lang="cs-CZ" sz="2800" baseline="-25000" dirty="0" smtClean="0"/>
              <a:t>𝐹A</a:t>
            </a:r>
            <a:r>
              <a:rPr lang="cs-CZ" sz="2800" dirty="0" smtClean="0"/>
              <a:t> / 𝑁</a:t>
            </a:r>
            <a:r>
              <a:rPr lang="cs-CZ" sz="2800" baseline="-25000" dirty="0" smtClean="0"/>
              <a:t>II𝐴</a:t>
            </a:r>
            <a:r>
              <a:rPr lang="cs-CZ" sz="2800" dirty="0" smtClean="0"/>
              <a:t> [%]</a:t>
            </a:r>
          </a:p>
          <a:p>
            <a:endParaRPr lang="cs-CZ" sz="2800" dirty="0" smtClean="0"/>
          </a:p>
          <a:p>
            <a:r>
              <a:rPr lang="en-US" sz="2800" dirty="0" smtClean="0"/>
              <a:t>N</a:t>
            </a:r>
            <a:r>
              <a:rPr lang="en-US" sz="2800" baseline="-25000" dirty="0" smtClean="0"/>
              <a:t>FA</a:t>
            </a:r>
            <a:r>
              <a:rPr lang="en-US" sz="2800" dirty="0" smtClean="0"/>
              <a:t> - </a:t>
            </a:r>
            <a:r>
              <a:rPr lang="cs-CZ" sz="2800" dirty="0" smtClean="0"/>
              <a:t>	</a:t>
            </a:r>
            <a:r>
              <a:rPr lang="en-US" sz="2800" dirty="0" smtClean="0"/>
              <a:t>Number of False Acceptance </a:t>
            </a:r>
            <a:r>
              <a:rPr lang="cs-CZ" sz="2800" dirty="0" smtClean="0"/>
              <a:t/>
            </a:r>
            <a:br>
              <a:rPr lang="cs-CZ" sz="2800" dirty="0" smtClean="0"/>
            </a:br>
            <a:r>
              <a:rPr lang="cs-CZ" sz="2800" dirty="0"/>
              <a:t>	</a:t>
            </a:r>
            <a:endParaRPr lang="cs-CZ" sz="2800" dirty="0" smtClean="0"/>
          </a:p>
          <a:p>
            <a:r>
              <a:rPr lang="cs-CZ" sz="2800" dirty="0" smtClean="0"/>
              <a:t>N</a:t>
            </a:r>
            <a:r>
              <a:rPr lang="cs-CZ" sz="2800" baseline="-25000" dirty="0" smtClean="0"/>
              <a:t>IIA </a:t>
            </a:r>
            <a:r>
              <a:rPr lang="cs-CZ" sz="2800" dirty="0" smtClean="0"/>
              <a:t>- 	</a:t>
            </a:r>
            <a:r>
              <a:rPr lang="cs-CZ" sz="2800" dirty="0" err="1" smtClean="0"/>
              <a:t>Number</a:t>
            </a:r>
            <a:r>
              <a:rPr lang="cs-CZ" sz="2800" dirty="0" smtClean="0"/>
              <a:t> </a:t>
            </a:r>
            <a:r>
              <a:rPr lang="cs-CZ" sz="2800" dirty="0" err="1" smtClean="0"/>
              <a:t>of</a:t>
            </a:r>
            <a:r>
              <a:rPr lang="cs-CZ" sz="2800" dirty="0" smtClean="0"/>
              <a:t> </a:t>
            </a:r>
            <a:r>
              <a:rPr lang="cs-CZ" sz="2800" dirty="0" err="1" smtClean="0"/>
              <a:t>Impostor</a:t>
            </a:r>
            <a:r>
              <a:rPr lang="cs-CZ" sz="2800" dirty="0" smtClean="0"/>
              <a:t> </a:t>
            </a:r>
            <a:r>
              <a:rPr lang="cs-CZ" sz="2800" dirty="0" err="1" smtClean="0"/>
              <a:t>Identification</a:t>
            </a:r>
            <a:r>
              <a:rPr lang="cs-CZ" sz="2800" dirty="0" smtClean="0"/>
              <a:t> </a:t>
            </a:r>
            <a:r>
              <a:rPr lang="cs-CZ" sz="2800" dirty="0" err="1" smtClean="0"/>
              <a:t>Attempts</a:t>
            </a:r>
            <a:r>
              <a:rPr lang="cs-CZ" sz="2800" dirty="0" smtClean="0"/>
              <a:t> </a:t>
            </a:r>
            <a:br>
              <a:rPr lang="cs-CZ" sz="2800" dirty="0" smtClean="0"/>
            </a:br>
            <a:r>
              <a:rPr lang="cs-CZ" sz="2800" dirty="0" smtClean="0"/>
              <a:t>	</a:t>
            </a:r>
            <a:endParaRPr lang="cs-CZ" sz="2800" dirty="0">
              <a:solidFill>
                <a:srgbClr val="0070C0"/>
              </a:solidFill>
            </a:endParaRPr>
          </a:p>
        </p:txBody>
      </p:sp>
    </p:spTree>
    <p:extLst>
      <p:ext uri="{BB962C8B-B14F-4D97-AF65-F5344CB8AC3E}">
        <p14:creationId xmlns:p14="http://schemas.microsoft.com/office/powerpoint/2010/main" val="3582602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False</a:t>
            </a:r>
            <a:r>
              <a:rPr lang="cs-CZ" dirty="0" smtClean="0"/>
              <a:t> </a:t>
            </a:r>
            <a:r>
              <a:rPr lang="cs-CZ" dirty="0" err="1" smtClean="0"/>
              <a:t>Rejection</a:t>
            </a:r>
            <a:r>
              <a:rPr lang="cs-CZ" dirty="0" smtClean="0"/>
              <a:t> </a:t>
            </a:r>
            <a:r>
              <a:rPr lang="cs-CZ" dirty="0" err="1" smtClean="0"/>
              <a:t>Rate</a:t>
            </a:r>
            <a:r>
              <a:rPr lang="cs-CZ" dirty="0" smtClean="0"/>
              <a:t> (FRR)</a:t>
            </a:r>
            <a:endParaRPr lang="cs-CZ" dirty="0"/>
          </a:p>
        </p:txBody>
      </p:sp>
      <p:sp>
        <p:nvSpPr>
          <p:cNvPr id="3" name="Zástupný symbol pro obsah 2"/>
          <p:cNvSpPr>
            <a:spLocks noGrp="1"/>
          </p:cNvSpPr>
          <p:nvPr>
            <p:ph idx="1"/>
          </p:nvPr>
        </p:nvSpPr>
        <p:spPr/>
        <p:txBody>
          <a:bodyPr/>
          <a:lstStyle/>
          <a:p>
            <a:r>
              <a:rPr lang="en-US" dirty="0"/>
              <a:t>The probability that a legitimate user is declined by the system</a:t>
            </a:r>
          </a:p>
          <a:p>
            <a:r>
              <a:rPr lang="en-US" dirty="0"/>
              <a:t>Indicates comfort of the system</a:t>
            </a:r>
          </a:p>
          <a:p>
            <a:r>
              <a:rPr lang="en-US" dirty="0"/>
              <a:t>It is of little importance from a safety point of view</a:t>
            </a:r>
          </a:p>
          <a:p>
            <a:r>
              <a:rPr lang="en-US" dirty="0"/>
              <a:t>Important </a:t>
            </a:r>
            <a:r>
              <a:rPr lang="cs-CZ" dirty="0" err="1" smtClean="0"/>
              <a:t>within</a:t>
            </a:r>
            <a:r>
              <a:rPr lang="cs-CZ" dirty="0" smtClean="0"/>
              <a:t> </a:t>
            </a:r>
            <a:r>
              <a:rPr lang="en-US" dirty="0" smtClean="0"/>
              <a:t>marketing </a:t>
            </a:r>
            <a:r>
              <a:rPr lang="en-US" dirty="0"/>
              <a:t>- dissatisfaction</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err="1" smtClean="0"/>
              <a:t>False</a:t>
            </a:r>
            <a:r>
              <a:rPr lang="cs-CZ" sz="3200" dirty="0" smtClean="0"/>
              <a:t> </a:t>
            </a:r>
            <a:r>
              <a:rPr lang="cs-CZ" sz="3200" dirty="0" err="1" smtClean="0"/>
              <a:t>Rejection</a:t>
            </a:r>
            <a:r>
              <a:rPr lang="cs-CZ" sz="3200" dirty="0" smtClean="0"/>
              <a:t> </a:t>
            </a:r>
            <a:r>
              <a:rPr lang="cs-CZ" sz="3200" dirty="0" err="1" smtClean="0"/>
              <a:t>Rate</a:t>
            </a:r>
            <a:endParaRPr lang="cs-CZ" sz="3200" dirty="0"/>
          </a:p>
        </p:txBody>
      </p:sp>
      <p:sp>
        <p:nvSpPr>
          <p:cNvPr id="4" name="Zástupný symbol pro obsah 2"/>
          <p:cNvSpPr txBox="1">
            <a:spLocks/>
          </p:cNvSpPr>
          <p:nvPr/>
        </p:nvSpPr>
        <p:spPr>
          <a:xfrm>
            <a:off x="467545" y="1565176"/>
            <a:ext cx="8064896" cy="4895949"/>
          </a:xfrm>
          <a:prstGeom prst="rect">
            <a:avLst/>
          </a:prstGeom>
        </p:spPr>
        <p:txBody>
          <a:bodyPr/>
          <a:lstStyle/>
          <a:p>
            <a:pPr algn="ctr"/>
            <a:r>
              <a:rPr lang="cs-CZ" sz="2800" dirty="0" smtClean="0"/>
              <a:t>𝐹𝑅𝑅 = 𝑁</a:t>
            </a:r>
            <a:r>
              <a:rPr lang="cs-CZ" sz="2800" baseline="-25000" dirty="0" smtClean="0"/>
              <a:t>𝐹𝑅</a:t>
            </a:r>
            <a:r>
              <a:rPr lang="cs-CZ" sz="2800" dirty="0" smtClean="0"/>
              <a:t> / 𝑁</a:t>
            </a:r>
            <a:r>
              <a:rPr lang="cs-CZ" sz="2800" baseline="-25000" dirty="0" smtClean="0"/>
              <a:t>𝐸𝐿𝐴</a:t>
            </a:r>
            <a:r>
              <a:rPr lang="cs-CZ" sz="2800" dirty="0" smtClean="0"/>
              <a:t> [%]</a:t>
            </a:r>
          </a:p>
          <a:p>
            <a:endParaRPr lang="cs-CZ" sz="2800" dirty="0" smtClean="0"/>
          </a:p>
          <a:p>
            <a:r>
              <a:rPr lang="en-US" sz="2800" dirty="0" smtClean="0"/>
              <a:t>N</a:t>
            </a:r>
            <a:r>
              <a:rPr lang="en-US" sz="2800" baseline="-25000" dirty="0" smtClean="0"/>
              <a:t>FR</a:t>
            </a:r>
            <a:r>
              <a:rPr lang="en-US" sz="2800" dirty="0" smtClean="0"/>
              <a:t> - </a:t>
            </a:r>
            <a:r>
              <a:rPr lang="cs-CZ" sz="2800" dirty="0" smtClean="0"/>
              <a:t>	</a:t>
            </a:r>
            <a:r>
              <a:rPr lang="en-US" sz="2800" dirty="0" smtClean="0"/>
              <a:t>Number of False Rejection </a:t>
            </a:r>
            <a:r>
              <a:rPr lang="cs-CZ" sz="2800" dirty="0" smtClean="0"/>
              <a:t/>
            </a:r>
            <a:br>
              <a:rPr lang="cs-CZ" sz="2800" dirty="0" smtClean="0"/>
            </a:br>
            <a:r>
              <a:rPr lang="cs-CZ" sz="2800" dirty="0"/>
              <a:t>	</a:t>
            </a:r>
            <a:endParaRPr lang="cs-CZ" sz="2800" dirty="0" smtClean="0">
              <a:solidFill>
                <a:srgbClr val="0070C0"/>
              </a:solidFill>
            </a:endParaRPr>
          </a:p>
          <a:p>
            <a:endParaRPr lang="en-US" sz="2800" dirty="0" smtClean="0"/>
          </a:p>
          <a:p>
            <a:r>
              <a:rPr lang="cs-CZ" sz="2800" dirty="0" smtClean="0"/>
              <a:t>N</a:t>
            </a:r>
            <a:r>
              <a:rPr lang="cs-CZ" sz="2800" baseline="-25000" dirty="0" smtClean="0"/>
              <a:t>ELA</a:t>
            </a:r>
            <a:r>
              <a:rPr lang="cs-CZ" sz="2800" dirty="0" smtClean="0"/>
              <a:t> - 	</a:t>
            </a:r>
            <a:r>
              <a:rPr lang="cs-CZ" sz="2800" dirty="0" err="1" smtClean="0"/>
              <a:t>Number</a:t>
            </a:r>
            <a:r>
              <a:rPr lang="cs-CZ" sz="2800" dirty="0" smtClean="0"/>
              <a:t> </a:t>
            </a:r>
            <a:r>
              <a:rPr lang="cs-CZ" sz="2800" dirty="0" err="1" smtClean="0"/>
              <a:t>of</a:t>
            </a:r>
            <a:r>
              <a:rPr lang="cs-CZ" sz="2800" dirty="0" smtClean="0"/>
              <a:t> </a:t>
            </a:r>
            <a:r>
              <a:rPr lang="cs-CZ" sz="2800" dirty="0" err="1" smtClean="0"/>
              <a:t>Enrole</a:t>
            </a:r>
            <a:r>
              <a:rPr lang="cs-CZ" sz="2800" dirty="0" smtClean="0"/>
              <a:t> </a:t>
            </a:r>
            <a:r>
              <a:rPr lang="cs-CZ" sz="2800" dirty="0" err="1" smtClean="0"/>
              <a:t>Identification</a:t>
            </a:r>
            <a:r>
              <a:rPr lang="cs-CZ" sz="2800" dirty="0" smtClean="0"/>
              <a:t> </a:t>
            </a:r>
            <a:r>
              <a:rPr lang="cs-CZ" sz="2800" dirty="0" err="1" smtClean="0"/>
              <a:t>Attempts</a:t>
            </a:r>
            <a:r>
              <a:rPr lang="cs-CZ" sz="2800" dirty="0" smtClean="0"/>
              <a:t> </a:t>
            </a:r>
            <a:br>
              <a:rPr lang="cs-CZ" sz="2800" dirty="0" smtClean="0"/>
            </a:br>
            <a:r>
              <a:rPr lang="cs-CZ" sz="2800" dirty="0"/>
              <a:t>	</a:t>
            </a:r>
            <a:endParaRPr lang="cs-CZ" sz="2800" dirty="0">
              <a:solidFill>
                <a:srgbClr val="0070C0"/>
              </a:solidFill>
            </a:endParaRPr>
          </a:p>
          <a:p>
            <a:endParaRPr lang="cs-CZ" sz="2800" dirty="0">
              <a:solidFill>
                <a:srgbClr val="0070C0"/>
              </a:solidFill>
            </a:endParaRPr>
          </a:p>
        </p:txBody>
      </p:sp>
    </p:spTree>
    <p:extLst>
      <p:ext uri="{BB962C8B-B14F-4D97-AF65-F5344CB8AC3E}">
        <p14:creationId xmlns:p14="http://schemas.microsoft.com/office/powerpoint/2010/main" val="238798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Relationship between FRR and FAR - ideal</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785938" y="1657350"/>
            <a:ext cx="5572125" cy="3543300"/>
          </a:xfrm>
          <a:prstGeom prst="rect">
            <a:avLst/>
          </a:prstGeom>
          <a:noFill/>
          <a:ln w="9525">
            <a:noFill/>
            <a:miter lim="800000"/>
            <a:headEnd/>
            <a:tailEnd/>
          </a:ln>
        </p:spPr>
      </p:pic>
      <p:sp>
        <p:nvSpPr>
          <p:cNvPr id="4" name="TextovéPole 3"/>
          <p:cNvSpPr txBox="1"/>
          <p:nvPr/>
        </p:nvSpPr>
        <p:spPr>
          <a:xfrm>
            <a:off x="899592" y="5589240"/>
            <a:ext cx="7704856" cy="369332"/>
          </a:xfrm>
          <a:prstGeom prst="rect">
            <a:avLst/>
          </a:prstGeom>
          <a:noFill/>
        </p:spPr>
        <p:txBody>
          <a:bodyPr wrap="square" rtlCol="0">
            <a:spAutoFit/>
          </a:bodyPr>
          <a:lstStyle/>
          <a:p>
            <a:pPr algn="ctr"/>
            <a:r>
              <a:rPr lang="cs-CZ" smtClean="0"/>
              <a:t>Source: </a:t>
            </a:r>
            <a:r>
              <a:rPr lang="cs-CZ" dirty="0" smtClean="0"/>
              <a:t>http://www.</a:t>
            </a:r>
            <a:r>
              <a:rPr lang="cs-CZ" dirty="0" err="1" smtClean="0"/>
              <a:t>posterus.sk</a:t>
            </a:r>
            <a:r>
              <a:rPr lang="cs-CZ" dirty="0" smtClean="0"/>
              <a:t>/?p=11511# </a:t>
            </a:r>
            <a:endParaRPr lang="cs-CZ" dirty="0"/>
          </a:p>
        </p:txBody>
      </p:sp>
    </p:spTree>
    <p:extLst>
      <p:ext uri="{BB962C8B-B14F-4D97-AF65-F5344CB8AC3E}">
        <p14:creationId xmlns:p14="http://schemas.microsoft.com/office/powerpoint/2010/main" val="313563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1"/>
            <a:ext cx="8229600" cy="2836912"/>
          </a:xfrm>
        </p:spPr>
        <p:txBody>
          <a:bodyPr/>
          <a:lstStyle/>
          <a:p>
            <a:r>
              <a:rPr lang="cs-CZ" dirty="0" err="1" smtClean="0">
                <a:solidFill>
                  <a:srgbClr val="FF0000"/>
                </a:solidFill>
              </a:rPr>
              <a:t>Autentization</a:t>
            </a:r>
            <a:r>
              <a:rPr lang="cs-CZ" dirty="0" smtClean="0">
                <a:solidFill>
                  <a:srgbClr val="FF0000"/>
                </a:solidFill>
              </a:rPr>
              <a:t> </a:t>
            </a:r>
          </a:p>
          <a:p>
            <a:r>
              <a:rPr lang="cs-CZ" dirty="0" err="1" smtClean="0">
                <a:solidFill>
                  <a:srgbClr val="FF0000"/>
                </a:solidFill>
              </a:rPr>
              <a:t>Authorization</a:t>
            </a:r>
            <a:endParaRPr lang="cs-CZ" dirty="0" smtClean="0">
              <a:solidFill>
                <a:srgbClr val="FF0000"/>
              </a:solidFill>
            </a:endParaRPr>
          </a:p>
          <a:p>
            <a:r>
              <a:rPr lang="cs-CZ" smtClean="0">
                <a:solidFill>
                  <a:srgbClr val="FF0000"/>
                </a:solidFill>
              </a:rPr>
              <a:t>Audit</a:t>
            </a:r>
            <a:endParaRPr lang="cs-CZ" dirty="0" smtClean="0">
              <a:solidFill>
                <a:srgbClr val="FF0000"/>
              </a:solidFill>
            </a:endParaRPr>
          </a:p>
          <a:p>
            <a:endParaRPr lang="cs-CZ" dirty="0">
              <a:solidFill>
                <a:srgbClr val="FF0000"/>
              </a:solidFill>
            </a:endParaRPr>
          </a:p>
        </p:txBody>
      </p:sp>
    </p:spTree>
    <p:extLst>
      <p:ext uri="{BB962C8B-B14F-4D97-AF65-F5344CB8AC3E}">
        <p14:creationId xmlns:p14="http://schemas.microsoft.com/office/powerpoint/2010/main" val="146309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Relationship between FRR and FAR </a:t>
            </a:r>
            <a:r>
              <a:rPr lang="en-US" dirty="0" smtClean="0"/>
              <a:t>-</a:t>
            </a:r>
            <a:r>
              <a:rPr lang="cs-CZ" dirty="0" smtClean="0"/>
              <a:t> </a:t>
            </a:r>
            <a:r>
              <a:rPr lang="cs-CZ" dirty="0" err="1" smtClean="0"/>
              <a:t>real</a:t>
            </a:r>
            <a:endParaRPr lang="cs-CZ" dirty="0"/>
          </a:p>
        </p:txBody>
      </p:sp>
      <p:pic>
        <p:nvPicPr>
          <p:cNvPr id="2050" name="Picture 2"/>
          <p:cNvPicPr>
            <a:picLocks noChangeAspect="1" noChangeArrowheads="1"/>
          </p:cNvPicPr>
          <p:nvPr/>
        </p:nvPicPr>
        <p:blipFill>
          <a:blip r:embed="rId2" cstate="print"/>
          <a:srcRect/>
          <a:stretch>
            <a:fillRect/>
          </a:stretch>
        </p:blipFill>
        <p:spPr bwMode="auto">
          <a:xfrm>
            <a:off x="1115616" y="1556792"/>
            <a:ext cx="6915150" cy="4552950"/>
          </a:xfrm>
          <a:prstGeom prst="rect">
            <a:avLst/>
          </a:prstGeom>
          <a:noFill/>
          <a:ln w="9525">
            <a:noFill/>
            <a:miter lim="800000"/>
            <a:headEnd/>
            <a:tailEnd/>
          </a:ln>
        </p:spPr>
      </p:pic>
    </p:spTree>
    <p:extLst>
      <p:ext uri="{BB962C8B-B14F-4D97-AF65-F5344CB8AC3E}">
        <p14:creationId xmlns:p14="http://schemas.microsoft.com/office/powerpoint/2010/main" val="797498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Other</a:t>
            </a:r>
            <a:r>
              <a:rPr lang="cs-CZ" dirty="0"/>
              <a:t> </a:t>
            </a:r>
            <a:r>
              <a:rPr lang="cs-CZ" dirty="0" err="1"/>
              <a:t>coefficients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err="1" smtClean="0">
                <a:solidFill>
                  <a:srgbClr val="C00000"/>
                </a:solidFill>
              </a:rPr>
              <a:t>Failure</a:t>
            </a:r>
            <a:r>
              <a:rPr lang="cs-CZ" dirty="0" smtClean="0">
                <a:solidFill>
                  <a:srgbClr val="C00000"/>
                </a:solidFill>
              </a:rPr>
              <a:t> to </a:t>
            </a:r>
            <a:r>
              <a:rPr lang="cs-CZ" dirty="0" err="1" smtClean="0">
                <a:solidFill>
                  <a:srgbClr val="C00000"/>
                </a:solidFill>
              </a:rPr>
              <a:t>Enroll</a:t>
            </a:r>
            <a:r>
              <a:rPr lang="cs-CZ" dirty="0" smtClean="0">
                <a:solidFill>
                  <a:srgbClr val="C00000"/>
                </a:solidFill>
              </a:rPr>
              <a:t> </a:t>
            </a:r>
            <a:r>
              <a:rPr lang="cs-CZ" dirty="0" err="1" smtClean="0">
                <a:solidFill>
                  <a:srgbClr val="C00000"/>
                </a:solidFill>
              </a:rPr>
              <a:t>Rate</a:t>
            </a:r>
            <a:r>
              <a:rPr lang="cs-CZ" dirty="0" smtClean="0">
                <a:solidFill>
                  <a:srgbClr val="C00000"/>
                </a:solidFill>
              </a:rPr>
              <a:t> (FTE)</a:t>
            </a:r>
            <a:endParaRPr lang="cs-CZ" dirty="0"/>
          </a:p>
          <a:p>
            <a:pPr lvl="1"/>
            <a:r>
              <a:rPr lang="en-US" dirty="0"/>
              <a:t>indicates the ratio of people who have failed to process </a:t>
            </a:r>
            <a:r>
              <a:rPr lang="en-US" dirty="0" smtClean="0"/>
              <a:t>the</a:t>
            </a:r>
            <a:r>
              <a:rPr lang="cs-CZ" dirty="0" smtClean="0"/>
              <a:t> </a:t>
            </a:r>
            <a:r>
              <a:rPr lang="cs-CZ" dirty="0" err="1" smtClean="0"/>
              <a:t>biometric</a:t>
            </a:r>
            <a:r>
              <a:rPr lang="en-US" dirty="0" smtClean="0"/>
              <a:t> </a:t>
            </a:r>
            <a:r>
              <a:rPr lang="en-US" dirty="0"/>
              <a:t>property</a:t>
            </a:r>
            <a:r>
              <a:rPr lang="cs-CZ" dirty="0" smtClean="0"/>
              <a:t> </a:t>
            </a:r>
          </a:p>
          <a:p>
            <a:r>
              <a:rPr lang="cs-CZ" dirty="0" err="1" smtClean="0">
                <a:solidFill>
                  <a:srgbClr val="C00000"/>
                </a:solidFill>
              </a:rPr>
              <a:t>False</a:t>
            </a:r>
            <a:r>
              <a:rPr lang="cs-CZ" dirty="0" smtClean="0">
                <a:solidFill>
                  <a:srgbClr val="C00000"/>
                </a:solidFill>
              </a:rPr>
              <a:t> </a:t>
            </a:r>
            <a:r>
              <a:rPr lang="cs-CZ" dirty="0" err="1" smtClean="0">
                <a:solidFill>
                  <a:srgbClr val="C00000"/>
                </a:solidFill>
              </a:rPr>
              <a:t>Match</a:t>
            </a:r>
            <a:r>
              <a:rPr lang="cs-CZ" dirty="0" smtClean="0">
                <a:solidFill>
                  <a:srgbClr val="C00000"/>
                </a:solidFill>
              </a:rPr>
              <a:t> </a:t>
            </a:r>
            <a:r>
              <a:rPr lang="cs-CZ" dirty="0" err="1" smtClean="0">
                <a:solidFill>
                  <a:srgbClr val="C00000"/>
                </a:solidFill>
              </a:rPr>
              <a:t>Rate</a:t>
            </a:r>
            <a:r>
              <a:rPr lang="cs-CZ" dirty="0" smtClean="0">
                <a:solidFill>
                  <a:srgbClr val="C00000"/>
                </a:solidFill>
              </a:rPr>
              <a:t> (FMR) </a:t>
            </a:r>
            <a:endParaRPr lang="cs-CZ" dirty="0" smtClean="0"/>
          </a:p>
          <a:p>
            <a:pPr lvl="1"/>
            <a:r>
              <a:rPr lang="en-US" dirty="0"/>
              <a:t>indicates the ratio of unauthorized persons that are incorrectly recognized as an accredited during the comparative process</a:t>
            </a:r>
            <a:r>
              <a:rPr lang="cs-CZ" dirty="0" smtClean="0"/>
              <a:t> </a:t>
            </a:r>
          </a:p>
          <a:p>
            <a:r>
              <a:rPr lang="cs-CZ" dirty="0" err="1" smtClean="0">
                <a:solidFill>
                  <a:srgbClr val="C00000"/>
                </a:solidFill>
              </a:rPr>
              <a:t>False</a:t>
            </a:r>
            <a:r>
              <a:rPr lang="cs-CZ" dirty="0" smtClean="0">
                <a:solidFill>
                  <a:srgbClr val="C00000"/>
                </a:solidFill>
              </a:rPr>
              <a:t> </a:t>
            </a:r>
            <a:r>
              <a:rPr lang="cs-CZ" dirty="0" err="1" smtClean="0">
                <a:solidFill>
                  <a:srgbClr val="C00000"/>
                </a:solidFill>
              </a:rPr>
              <a:t>Indentificaion</a:t>
            </a:r>
            <a:r>
              <a:rPr lang="cs-CZ" dirty="0" smtClean="0">
                <a:solidFill>
                  <a:srgbClr val="C00000"/>
                </a:solidFill>
              </a:rPr>
              <a:t> </a:t>
            </a:r>
            <a:r>
              <a:rPr lang="cs-CZ" dirty="0" err="1" smtClean="0">
                <a:solidFill>
                  <a:srgbClr val="C00000"/>
                </a:solidFill>
              </a:rPr>
              <a:t>Rate</a:t>
            </a:r>
            <a:r>
              <a:rPr lang="cs-CZ" dirty="0" smtClean="0">
                <a:solidFill>
                  <a:srgbClr val="C00000"/>
                </a:solidFill>
              </a:rPr>
              <a:t> </a:t>
            </a:r>
            <a:endParaRPr lang="cs-CZ" dirty="0"/>
          </a:p>
          <a:p>
            <a:pPr lvl="1"/>
            <a:r>
              <a:rPr lang="en-US" dirty="0"/>
              <a:t>indicates the likelihood that in the identification process the biometric property is improperly assigned to a reference </a:t>
            </a:r>
            <a:r>
              <a:rPr lang="en-US" dirty="0" smtClean="0"/>
              <a:t>sample</a:t>
            </a:r>
            <a:r>
              <a:rPr lang="cs-CZ" dirty="0" smtClean="0"/>
              <a:t>. </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solidFill>
                  <a:srgbClr val="C00000"/>
                </a:solidFill>
              </a:rPr>
              <a:t>False</a:t>
            </a:r>
            <a:r>
              <a:rPr lang="cs-CZ" dirty="0" smtClean="0">
                <a:solidFill>
                  <a:srgbClr val="C00000"/>
                </a:solidFill>
              </a:rPr>
              <a:t> Non-</a:t>
            </a:r>
            <a:r>
              <a:rPr lang="cs-CZ" dirty="0" err="1" smtClean="0">
                <a:solidFill>
                  <a:srgbClr val="C00000"/>
                </a:solidFill>
              </a:rPr>
              <a:t>Match</a:t>
            </a:r>
            <a:r>
              <a:rPr lang="cs-CZ" dirty="0" smtClean="0">
                <a:solidFill>
                  <a:srgbClr val="C00000"/>
                </a:solidFill>
              </a:rPr>
              <a:t> </a:t>
            </a:r>
            <a:r>
              <a:rPr lang="cs-CZ" dirty="0" err="1" smtClean="0">
                <a:solidFill>
                  <a:srgbClr val="C00000"/>
                </a:solidFill>
              </a:rPr>
              <a:t>Rate</a:t>
            </a:r>
            <a:r>
              <a:rPr lang="cs-CZ" dirty="0" smtClean="0">
                <a:solidFill>
                  <a:srgbClr val="C00000"/>
                </a:solidFill>
              </a:rPr>
              <a:t> (FNMR) </a:t>
            </a:r>
            <a:endParaRPr lang="cs-CZ" dirty="0"/>
          </a:p>
          <a:p>
            <a:pPr lvl="1"/>
            <a:r>
              <a:rPr lang="en-US" dirty="0"/>
              <a:t>indicates the ratio that authorized persons are not misidentified during the </a:t>
            </a:r>
            <a:r>
              <a:rPr lang="cs-CZ" dirty="0" err="1" smtClean="0"/>
              <a:t>comparative</a:t>
            </a:r>
            <a:r>
              <a:rPr lang="cs-CZ" dirty="0" smtClean="0"/>
              <a:t> </a:t>
            </a:r>
            <a:r>
              <a:rPr lang="en-US" dirty="0" smtClean="0"/>
              <a:t>process</a:t>
            </a:r>
            <a:r>
              <a:rPr lang="cs-CZ" dirty="0" smtClean="0"/>
              <a:t>. </a:t>
            </a:r>
          </a:p>
          <a:p>
            <a:pPr lvl="1"/>
            <a:r>
              <a:rPr lang="en-US" dirty="0"/>
              <a:t>Compared to the FRR, it differs in that </a:t>
            </a:r>
            <a:r>
              <a:rPr lang="cs-CZ" dirty="0" err="1" smtClean="0"/>
              <a:t>there</a:t>
            </a:r>
            <a:r>
              <a:rPr lang="cs-CZ" dirty="0" smtClean="0"/>
              <a:t> are not </a:t>
            </a:r>
            <a:r>
              <a:rPr lang="cs-CZ" dirty="0" err="1" smtClean="0"/>
              <a:t>counted</a:t>
            </a:r>
            <a:r>
              <a:rPr lang="cs-CZ" dirty="0" smtClean="0"/>
              <a:t> </a:t>
            </a:r>
            <a:r>
              <a:rPr lang="en-US" dirty="0" smtClean="0"/>
              <a:t>the rejection</a:t>
            </a:r>
            <a:r>
              <a:rPr lang="cs-CZ" dirty="0" smtClean="0"/>
              <a:t>s</a:t>
            </a:r>
            <a:r>
              <a:rPr lang="en-US" dirty="0" smtClean="0"/>
              <a:t> </a:t>
            </a:r>
            <a:r>
              <a:rPr lang="cs-CZ" dirty="0" err="1" smtClean="0"/>
              <a:t>caused</a:t>
            </a:r>
            <a:r>
              <a:rPr lang="cs-CZ" dirty="0" smtClean="0"/>
              <a:t> by</a:t>
            </a:r>
            <a:r>
              <a:rPr lang="en-US" dirty="0" smtClean="0"/>
              <a:t> </a:t>
            </a:r>
            <a:r>
              <a:rPr lang="en-US" dirty="0"/>
              <a:t>the poor quality </a:t>
            </a:r>
            <a:r>
              <a:rPr lang="cs-CZ" dirty="0" err="1" smtClean="0"/>
              <a:t>scan</a:t>
            </a:r>
            <a:r>
              <a:rPr lang="cs-CZ" dirty="0" smtClean="0"/>
              <a:t> </a:t>
            </a:r>
            <a:r>
              <a:rPr lang="cs-CZ" dirty="0" err="1" smtClean="0"/>
              <a:t>of</a:t>
            </a:r>
            <a:r>
              <a:rPr lang="cs-CZ" dirty="0" smtClean="0"/>
              <a:t> </a:t>
            </a:r>
            <a:r>
              <a:rPr lang="cs-CZ" dirty="0" err="1" smtClean="0"/>
              <a:t>the</a:t>
            </a:r>
            <a:r>
              <a:rPr lang="cs-CZ" dirty="0" smtClean="0"/>
              <a:t> </a:t>
            </a:r>
            <a:r>
              <a:rPr lang="en-US" dirty="0" smtClean="0"/>
              <a:t>image</a:t>
            </a:r>
            <a:r>
              <a:rPr lang="cs-CZ" dirty="0" smtClean="0"/>
              <a:t>. </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Effectiveness of systems</a:t>
            </a:r>
            <a:r>
              <a:rPr lang="en-US" dirty="0" smtClean="0"/>
              <a:t>: </a:t>
            </a:r>
            <a:r>
              <a:rPr lang="cs-CZ" dirty="0" smtClean="0"/>
              <a:t/>
            </a:r>
            <a:br>
              <a:rPr lang="cs-CZ" dirty="0" smtClean="0"/>
            </a:br>
            <a:r>
              <a:rPr lang="en-US" dirty="0" smtClean="0"/>
              <a:t>Cross </a:t>
            </a:r>
            <a:r>
              <a:rPr lang="en-US" dirty="0"/>
              <a:t>coefficient</a:t>
            </a:r>
            <a:endParaRPr lang="cs-CZ" dirty="0"/>
          </a:p>
        </p:txBody>
      </p:sp>
      <p:sp>
        <p:nvSpPr>
          <p:cNvPr id="3" name="Zástupný symbol pro obsah 2"/>
          <p:cNvSpPr>
            <a:spLocks noGrp="1"/>
          </p:cNvSpPr>
          <p:nvPr>
            <p:ph idx="1"/>
          </p:nvPr>
        </p:nvSpPr>
        <p:spPr/>
        <p:txBody>
          <a:bodyPr/>
          <a:lstStyle/>
          <a:p>
            <a:r>
              <a:rPr lang="cs-CZ" dirty="0" err="1" smtClean="0"/>
              <a:t>Cross</a:t>
            </a:r>
            <a:r>
              <a:rPr lang="cs-CZ" dirty="0" smtClean="0"/>
              <a:t> </a:t>
            </a:r>
            <a:r>
              <a:rPr lang="cs-CZ" dirty="0" err="1" smtClean="0"/>
              <a:t>coefficient</a:t>
            </a:r>
            <a:r>
              <a:rPr lang="cs-CZ" dirty="0" smtClean="0"/>
              <a:t> </a:t>
            </a:r>
            <a:r>
              <a:rPr lang="cs-CZ" dirty="0" smtClean="0">
                <a:solidFill>
                  <a:srgbClr val="FF0000"/>
                </a:solidFill>
              </a:rPr>
              <a:t>– </a:t>
            </a:r>
            <a:r>
              <a:rPr lang="cs-CZ" dirty="0" err="1" smtClean="0">
                <a:solidFill>
                  <a:srgbClr val="FF0000"/>
                </a:solidFill>
              </a:rPr>
              <a:t>Equal</a:t>
            </a:r>
            <a:r>
              <a:rPr lang="cs-CZ" dirty="0" smtClean="0">
                <a:solidFill>
                  <a:srgbClr val="FF0000"/>
                </a:solidFill>
              </a:rPr>
              <a:t> </a:t>
            </a:r>
            <a:r>
              <a:rPr lang="cs-CZ" dirty="0" err="1" smtClean="0">
                <a:solidFill>
                  <a:srgbClr val="FF0000"/>
                </a:solidFill>
              </a:rPr>
              <a:t>Error</a:t>
            </a:r>
            <a:r>
              <a:rPr lang="cs-CZ" dirty="0" smtClean="0">
                <a:solidFill>
                  <a:srgbClr val="FF0000"/>
                </a:solidFill>
              </a:rPr>
              <a:t> </a:t>
            </a:r>
            <a:r>
              <a:rPr lang="cs-CZ" dirty="0" err="1" smtClean="0">
                <a:solidFill>
                  <a:srgbClr val="FF0000"/>
                </a:solidFill>
              </a:rPr>
              <a:t>Rate</a:t>
            </a:r>
            <a:r>
              <a:rPr lang="cs-CZ" dirty="0" smtClean="0">
                <a:solidFill>
                  <a:srgbClr val="FF0000"/>
                </a:solidFill>
              </a:rPr>
              <a:t> (EER)</a:t>
            </a:r>
          </a:p>
          <a:p>
            <a:r>
              <a:rPr lang="en-US" dirty="0"/>
              <a:t>What is the probability in which setting of the decision boundary occurs </a:t>
            </a:r>
            <a:r>
              <a:rPr lang="en-US" dirty="0" smtClean="0"/>
              <a:t>FAR </a:t>
            </a:r>
            <a:r>
              <a:rPr lang="en-US" dirty="0"/>
              <a:t>and FFR at the same time </a:t>
            </a:r>
            <a:r>
              <a:rPr lang="en-US" dirty="0" smtClean="0"/>
              <a:t>(FAR </a:t>
            </a:r>
            <a:r>
              <a:rPr lang="en-US" dirty="0"/>
              <a:t>= FFR).</a:t>
            </a:r>
            <a:r>
              <a:rPr lang="cs-CZ" dirty="0" smtClean="0"/>
              <a:t> </a:t>
            </a:r>
          </a:p>
          <a:p>
            <a:r>
              <a:rPr lang="cs-CZ" dirty="0" err="1"/>
              <a:t>Important</a:t>
            </a:r>
            <a:r>
              <a:rPr lang="cs-CZ" dirty="0"/>
              <a:t> in </a:t>
            </a:r>
            <a:r>
              <a:rPr lang="cs-CZ" dirty="0" err="1"/>
              <a:t>setting</a:t>
            </a:r>
            <a:r>
              <a:rPr lang="cs-CZ" dirty="0"/>
              <a:t> </a:t>
            </a:r>
            <a:r>
              <a:rPr lang="cs-CZ" dirty="0" err="1"/>
              <a:t>system</a:t>
            </a:r>
            <a:r>
              <a:rPr lang="cs-CZ" dirty="0"/>
              <a:t> </a:t>
            </a:r>
            <a:r>
              <a:rPr lang="cs-CZ" dirty="0" smtClean="0"/>
              <a:t>sensitivity</a:t>
            </a:r>
          </a:p>
          <a:p>
            <a:r>
              <a:rPr lang="cs-CZ" dirty="0" smtClean="0">
                <a:solidFill>
                  <a:srgbClr val="0070C0"/>
                </a:solidFill>
              </a:rPr>
              <a:t>FAR-</a:t>
            </a:r>
            <a:r>
              <a:rPr lang="cs-CZ" dirty="0" err="1" smtClean="0">
                <a:solidFill>
                  <a:srgbClr val="0070C0"/>
                </a:solidFill>
              </a:rPr>
              <a:t>safety</a:t>
            </a:r>
            <a:r>
              <a:rPr lang="cs-CZ" dirty="0" smtClean="0"/>
              <a:t>, </a:t>
            </a:r>
            <a:r>
              <a:rPr lang="cs-CZ" dirty="0" smtClean="0">
                <a:solidFill>
                  <a:srgbClr val="00B050"/>
                </a:solidFill>
              </a:rPr>
              <a:t>FFR-</a:t>
            </a:r>
            <a:r>
              <a:rPr lang="cs-CZ" dirty="0" err="1" smtClean="0">
                <a:solidFill>
                  <a:srgbClr val="00B050"/>
                </a:solidFill>
              </a:rPr>
              <a:t>comfort</a:t>
            </a:r>
            <a:r>
              <a:rPr lang="cs-CZ" dirty="0" smtClean="0"/>
              <a:t> – </a:t>
            </a:r>
            <a:r>
              <a:rPr lang="en-US" dirty="0"/>
              <a:t>at the point of balance is the best system setup</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Multiple</a:t>
            </a:r>
            <a:r>
              <a:rPr lang="cs-CZ" dirty="0" smtClean="0"/>
              <a:t> </a:t>
            </a:r>
            <a:r>
              <a:rPr lang="cs-CZ" dirty="0" err="1" smtClean="0"/>
              <a:t>Biometrics</a:t>
            </a:r>
            <a:endParaRPr lang="cs-CZ" dirty="0"/>
          </a:p>
        </p:txBody>
      </p:sp>
      <p:sp>
        <p:nvSpPr>
          <p:cNvPr id="3" name="Zástupný symbol pro obsah 2"/>
          <p:cNvSpPr>
            <a:spLocks noGrp="1"/>
          </p:cNvSpPr>
          <p:nvPr>
            <p:ph idx="1"/>
          </p:nvPr>
        </p:nvSpPr>
        <p:spPr/>
        <p:txBody>
          <a:bodyPr/>
          <a:lstStyle/>
          <a:p>
            <a:r>
              <a:rPr lang="en-US" dirty="0" smtClean="0"/>
              <a:t>Multiple biometrics</a:t>
            </a:r>
            <a:endParaRPr lang="cs-CZ" dirty="0" smtClean="0"/>
          </a:p>
          <a:p>
            <a:r>
              <a:rPr lang="en-US" dirty="0" smtClean="0"/>
              <a:t>Most </a:t>
            </a:r>
            <a:r>
              <a:rPr lang="en-US" dirty="0"/>
              <a:t>often: fingerprints, face geometry, eye iris </a:t>
            </a:r>
            <a:r>
              <a:rPr lang="cs-CZ" dirty="0" smtClean="0"/>
              <a:t>(</a:t>
            </a:r>
            <a:r>
              <a:rPr lang="en-US" dirty="0" smtClean="0"/>
              <a:t>retina</a:t>
            </a:r>
            <a:r>
              <a:rPr lang="en-US" dirty="0"/>
              <a:t>) geometry and voice</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endParaRPr lang="cs-CZ" dirty="0" smtClean="0"/>
          </a:p>
          <a:p>
            <a:pPr>
              <a:buNone/>
            </a:pPr>
            <a:endParaRPr lang="cs-CZ" dirty="0" smtClean="0"/>
          </a:p>
          <a:p>
            <a:pPr>
              <a:buNone/>
            </a:pPr>
            <a:endParaRPr lang="cs-CZ" dirty="0" smtClean="0"/>
          </a:p>
          <a:p>
            <a:pPr algn="ctr">
              <a:buNone/>
            </a:pPr>
            <a:r>
              <a:rPr lang="cs-CZ" dirty="0" err="1"/>
              <a:t>Overview</a:t>
            </a:r>
            <a:r>
              <a:rPr lang="cs-CZ" dirty="0"/>
              <a:t> </a:t>
            </a:r>
            <a:r>
              <a:rPr lang="cs-CZ" dirty="0" err="1"/>
              <a:t>of</a:t>
            </a:r>
            <a:r>
              <a:rPr lang="cs-CZ" dirty="0"/>
              <a:t> </a:t>
            </a:r>
            <a:r>
              <a:rPr lang="cs-CZ" dirty="0" err="1"/>
              <a:t>methods</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Fingerprints</a:t>
            </a:r>
            <a:endParaRPr lang="cs-CZ" dirty="0"/>
          </a:p>
        </p:txBody>
      </p:sp>
      <p:sp>
        <p:nvSpPr>
          <p:cNvPr id="3" name="Zástupný symbol pro obsah 2"/>
          <p:cNvSpPr>
            <a:spLocks noGrp="1"/>
          </p:cNvSpPr>
          <p:nvPr>
            <p:ph idx="1"/>
          </p:nvPr>
        </p:nvSpPr>
        <p:spPr/>
        <p:txBody>
          <a:bodyPr/>
          <a:lstStyle/>
          <a:p>
            <a:r>
              <a:rPr lang="en-US" dirty="0"/>
              <a:t>The best known method</a:t>
            </a:r>
            <a:br>
              <a:rPr lang="en-US" dirty="0"/>
            </a:br>
            <a:r>
              <a:rPr lang="en-US" dirty="0"/>
              <a:t>Databases already exist</a:t>
            </a:r>
            <a:br>
              <a:rPr lang="en-US" dirty="0"/>
            </a:br>
            <a:r>
              <a:rPr lang="en-US" dirty="0"/>
              <a:t>High percentage of usable population</a:t>
            </a:r>
            <a:endParaRPr lang="cs-CZ" dirty="0"/>
          </a:p>
        </p:txBody>
      </p:sp>
      <p:pic>
        <p:nvPicPr>
          <p:cNvPr id="1026" name="Picture 2" descr="Biomet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933056"/>
            <a:ext cx="2520280" cy="163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61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err="1"/>
              <a:t>Optical</a:t>
            </a:r>
            <a:r>
              <a:rPr lang="cs-CZ" dirty="0"/>
              <a:t> </a:t>
            </a:r>
            <a:r>
              <a:rPr lang="cs-CZ" dirty="0" err="1" smtClean="0"/>
              <a:t>sensors</a:t>
            </a:r>
            <a:endParaRPr lang="cs-CZ" dirty="0" smtClean="0"/>
          </a:p>
          <a:p>
            <a:r>
              <a:rPr lang="cs-CZ" dirty="0" err="1" smtClean="0"/>
              <a:t>Electro-optical</a:t>
            </a:r>
            <a:endParaRPr lang="cs-CZ" dirty="0" smtClean="0"/>
          </a:p>
          <a:p>
            <a:r>
              <a:rPr lang="cs-CZ" dirty="0" err="1" smtClean="0"/>
              <a:t>Capacitive</a:t>
            </a:r>
            <a:r>
              <a:rPr lang="cs-CZ" dirty="0" smtClean="0"/>
              <a:t> </a:t>
            </a:r>
            <a:r>
              <a:rPr lang="cs-CZ" dirty="0" err="1" smtClean="0"/>
              <a:t>sensors</a:t>
            </a:r>
            <a:endParaRPr lang="cs-CZ" dirty="0" smtClean="0"/>
          </a:p>
          <a:p>
            <a:r>
              <a:rPr lang="cs-CZ" dirty="0" smtClean="0"/>
              <a:t>Silicon </a:t>
            </a:r>
            <a:r>
              <a:rPr lang="cs-CZ" dirty="0" err="1"/>
              <a:t>chips</a:t>
            </a:r>
            <a:r>
              <a:rPr lang="cs-CZ" dirty="0"/>
              <a:t> and </a:t>
            </a:r>
            <a:r>
              <a:rPr lang="cs-CZ" dirty="0" err="1"/>
              <a:t>capacitance</a:t>
            </a:r>
            <a:r>
              <a:rPr lang="cs-CZ" dirty="0"/>
              <a:t> </a:t>
            </a:r>
            <a:r>
              <a:rPr lang="cs-CZ" dirty="0" smtClean="0"/>
              <a:t>sensor</a:t>
            </a:r>
          </a:p>
          <a:p>
            <a:r>
              <a:rPr lang="cs-CZ" dirty="0" err="1" smtClean="0"/>
              <a:t>Pressure</a:t>
            </a:r>
            <a:r>
              <a:rPr lang="cs-CZ" dirty="0" smtClean="0"/>
              <a:t> </a:t>
            </a:r>
            <a:r>
              <a:rPr lang="cs-CZ" dirty="0" err="1" smtClean="0"/>
              <a:t>sensors</a:t>
            </a:r>
            <a:endParaRPr lang="cs-CZ" dirty="0" smtClean="0"/>
          </a:p>
          <a:p>
            <a:r>
              <a:rPr lang="cs-CZ" dirty="0" err="1" smtClean="0"/>
              <a:t>Conductive</a:t>
            </a:r>
            <a:r>
              <a:rPr lang="cs-CZ" dirty="0" smtClean="0"/>
              <a:t> </a:t>
            </a:r>
            <a:r>
              <a:rPr lang="cs-CZ" dirty="0" err="1"/>
              <a:t>membrane</a:t>
            </a:r>
            <a:r>
              <a:rPr lang="cs-CZ" dirty="0"/>
              <a:t> on </a:t>
            </a:r>
            <a:r>
              <a:rPr lang="cs-CZ" dirty="0" err="1" smtClean="0"/>
              <a:t>silicone</a:t>
            </a:r>
            <a:endParaRPr lang="cs-CZ" dirty="0" smtClean="0"/>
          </a:p>
          <a:p>
            <a:r>
              <a:rPr lang="cs-CZ" dirty="0" err="1" smtClean="0"/>
              <a:t>Conductive</a:t>
            </a:r>
            <a:r>
              <a:rPr lang="cs-CZ" dirty="0" smtClean="0"/>
              <a:t> </a:t>
            </a:r>
            <a:r>
              <a:rPr lang="cs-CZ" dirty="0" err="1"/>
              <a:t>membrane</a:t>
            </a:r>
            <a:r>
              <a:rPr lang="cs-CZ" dirty="0"/>
              <a:t> on </a:t>
            </a:r>
            <a:r>
              <a:rPr lang="cs-CZ" dirty="0" smtClean="0"/>
              <a:t>TFT</a:t>
            </a:r>
          </a:p>
          <a:p>
            <a:r>
              <a:rPr lang="cs-CZ" dirty="0" err="1" smtClean="0"/>
              <a:t>Touch</a:t>
            </a:r>
            <a:r>
              <a:rPr lang="cs-CZ" dirty="0" smtClean="0"/>
              <a:t> </a:t>
            </a:r>
            <a:r>
              <a:rPr lang="cs-CZ" dirty="0" err="1"/>
              <a:t>micro-electro-mechanical</a:t>
            </a:r>
            <a:r>
              <a:rPr lang="cs-CZ" dirty="0"/>
              <a:t> </a:t>
            </a:r>
            <a:r>
              <a:rPr lang="cs-CZ" dirty="0" err="1" smtClean="0"/>
              <a:t>switches</a:t>
            </a:r>
            <a:endParaRPr lang="cs-CZ" dirty="0" smtClean="0"/>
          </a:p>
          <a:p>
            <a:r>
              <a:rPr lang="cs-CZ" dirty="0" err="1" smtClean="0"/>
              <a:t>Radio</a:t>
            </a:r>
            <a:r>
              <a:rPr lang="cs-CZ" dirty="0" smtClean="0"/>
              <a:t> </a:t>
            </a:r>
            <a:r>
              <a:rPr lang="cs-CZ" dirty="0" err="1" smtClean="0"/>
              <a:t>sensors</a:t>
            </a:r>
            <a:endParaRPr lang="cs-CZ" dirty="0" smtClean="0"/>
          </a:p>
          <a:p>
            <a:r>
              <a:rPr lang="cs-CZ" dirty="0" err="1" smtClean="0"/>
              <a:t>Temperature</a:t>
            </a:r>
            <a:r>
              <a:rPr lang="cs-CZ" dirty="0" smtClean="0"/>
              <a:t> </a:t>
            </a:r>
            <a:r>
              <a:rPr lang="cs-CZ" dirty="0" err="1" smtClean="0"/>
              <a:t>sensors</a:t>
            </a:r>
            <a:endParaRPr lang="cs-CZ" dirty="0" smtClean="0"/>
          </a:p>
          <a:p>
            <a:r>
              <a:rPr lang="cs-CZ" dirty="0" err="1" smtClean="0"/>
              <a:t>Ultrasonic</a:t>
            </a:r>
            <a:r>
              <a:rPr lang="cs-CZ" dirty="0" smtClean="0"/>
              <a:t> </a:t>
            </a:r>
            <a:r>
              <a:rPr lang="cs-CZ" dirty="0" err="1" smtClean="0"/>
              <a:t>sensors</a:t>
            </a:r>
            <a:endParaRPr lang="cs-CZ" dirty="0" smtClean="0"/>
          </a:p>
          <a:p>
            <a:r>
              <a:rPr lang="cs-CZ" dirty="0" err="1" smtClean="0"/>
              <a:t>Photonic</a:t>
            </a:r>
            <a:r>
              <a:rPr lang="cs-CZ" dirty="0" smtClean="0"/>
              <a:t> </a:t>
            </a:r>
            <a:r>
              <a:rPr lang="cs-CZ" dirty="0" err="1" smtClean="0"/>
              <a:t>crystals</a:t>
            </a:r>
            <a:endParaRPr lang="cs-CZ" dirty="0" smtClean="0"/>
          </a:p>
          <a:p>
            <a:r>
              <a:rPr lang="cs-CZ" dirty="0" err="1" smtClean="0"/>
              <a:t>Surface</a:t>
            </a:r>
            <a:r>
              <a:rPr lang="cs-CZ" dirty="0" smtClean="0"/>
              <a:t> </a:t>
            </a:r>
            <a:r>
              <a:rPr lang="cs-CZ" dirty="0"/>
              <a:t>impedance </a:t>
            </a:r>
            <a:r>
              <a:rPr lang="cs-CZ" dirty="0" err="1"/>
              <a:t>sensors</a:t>
            </a:r>
            <a:endParaRPr lang="cs-CZ" dirty="0"/>
          </a:p>
        </p:txBody>
      </p:sp>
      <p:pic>
        <p:nvPicPr>
          <p:cNvPr id="9218" name="Picture 2" descr="Výsledek obrázku pro biometrie otisk prstů otpické senz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042" y="1628800"/>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6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TST – </a:t>
            </a:r>
            <a:r>
              <a:rPr lang="cs-CZ" dirty="0" err="1" smtClean="0"/>
              <a:t>Touchless</a:t>
            </a:r>
            <a:r>
              <a:rPr lang="cs-CZ" dirty="0" smtClean="0"/>
              <a:t> Technology – </a:t>
            </a:r>
            <a:r>
              <a:rPr lang="cs-CZ" dirty="0" err="1" smtClean="0"/>
              <a:t>optical</a:t>
            </a:r>
            <a:r>
              <a:rPr lang="cs-CZ" dirty="0" smtClean="0"/>
              <a:t> </a:t>
            </a:r>
            <a:r>
              <a:rPr lang="cs-CZ" dirty="0" err="1"/>
              <a:t>contactless</a:t>
            </a:r>
            <a:r>
              <a:rPr lang="cs-CZ" dirty="0" smtClean="0"/>
              <a:t>  - LED, CMOS </a:t>
            </a:r>
          </a:p>
          <a:p>
            <a:r>
              <a:rPr lang="en-US" dirty="0"/>
              <a:t>Transmitting optical sensors - scanning light beams passing through the finger of a hand, which from the top is illuminated by a omnidirectional light source (usually the classic infrared LED)</a:t>
            </a:r>
            <a:endParaRPr lang="cs-CZ" dirty="0" smtClean="0"/>
          </a:p>
          <a:p>
            <a:r>
              <a:rPr lang="cs-CZ" dirty="0" smtClean="0"/>
              <a:t>CCD </a:t>
            </a:r>
            <a:r>
              <a:rPr lang="cs-CZ" dirty="0" err="1" smtClean="0"/>
              <a:t>or</a:t>
            </a:r>
            <a:r>
              <a:rPr lang="cs-CZ" dirty="0" smtClean="0"/>
              <a:t> CMOS </a:t>
            </a:r>
            <a:r>
              <a:rPr lang="cs-CZ" dirty="0" err="1" smtClean="0"/>
              <a:t>for</a:t>
            </a:r>
            <a:r>
              <a:rPr lang="cs-CZ" dirty="0" smtClean="0"/>
              <a:t> </a:t>
            </a:r>
            <a:r>
              <a:rPr lang="cs-CZ" dirty="0" err="1" smtClean="0"/>
              <a:t>processing</a:t>
            </a:r>
            <a:endParaRPr lang="cs-CZ" dirty="0" smtClean="0"/>
          </a:p>
          <a:p>
            <a:r>
              <a:rPr lang="cs-CZ" dirty="0" smtClean="0"/>
              <a:t>TFT (</a:t>
            </a:r>
            <a:r>
              <a:rPr lang="cs-CZ" dirty="0" err="1" smtClean="0"/>
              <a:t>Thin</a:t>
            </a:r>
            <a:r>
              <a:rPr lang="cs-CZ" dirty="0" smtClean="0"/>
              <a:t> Film Transistor)</a:t>
            </a:r>
            <a:endParaRPr lang="cs-CZ" dirty="0"/>
          </a:p>
        </p:txBody>
      </p:sp>
    </p:spTree>
    <p:extLst>
      <p:ext uri="{BB962C8B-B14F-4D97-AF65-F5344CB8AC3E}">
        <p14:creationId xmlns:p14="http://schemas.microsoft.com/office/powerpoint/2010/main" val="741084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lstStyle/>
          <a:p>
            <a:r>
              <a:rPr lang="en-US" dirty="0"/>
              <a:t>Electro-optical - polymeric materials capable of emitting light when energized by a suitable voltage + CMOS camera - the material emit light only in the places where the finger touches it - </a:t>
            </a:r>
            <a:r>
              <a:rPr lang="en-US" dirty="0" err="1"/>
              <a:t>ie</a:t>
            </a:r>
            <a:r>
              <a:rPr lang="en-US" dirty="0"/>
              <a:t> at the points of contact of the papillary </a:t>
            </a:r>
            <a:r>
              <a:rPr lang="en-US" dirty="0" smtClean="0"/>
              <a:t>lines</a:t>
            </a:r>
            <a:endParaRPr lang="cs-CZ" dirty="0" smtClean="0"/>
          </a:p>
          <a:p>
            <a:r>
              <a:rPr lang="cs-CZ" dirty="0" err="1" smtClean="0"/>
              <a:t>Ethentica</a:t>
            </a:r>
            <a:r>
              <a:rPr lang="cs-CZ" dirty="0" smtClean="0"/>
              <a:t>, </a:t>
            </a:r>
            <a:r>
              <a:rPr lang="cs-CZ" dirty="0" err="1" smtClean="0"/>
              <a:t>TesTech</a:t>
            </a:r>
            <a:endParaRPr lang="cs-CZ" dirty="0"/>
          </a:p>
        </p:txBody>
      </p:sp>
      <p:pic>
        <p:nvPicPr>
          <p:cNvPr id="10242" name="Picture 2" descr="http://www.zive.cz/getthumbnail.aspx?q=60&amp;height=100000&amp;width=100000&amp;id_file=683458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157700"/>
            <a:ext cx="3600400" cy="27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67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Authentication</a:t>
            </a:r>
            <a:r>
              <a:rPr lang="cs-CZ" dirty="0" smtClean="0"/>
              <a:t> </a:t>
            </a:r>
            <a:r>
              <a:rPr lang="cs-CZ" dirty="0" err="1" smtClean="0"/>
              <a:t>methods</a:t>
            </a:r>
            <a:endParaRPr lang="cs-CZ" dirty="0"/>
          </a:p>
        </p:txBody>
      </p:sp>
      <p:sp>
        <p:nvSpPr>
          <p:cNvPr id="3" name="Zástupný symbol pro obsah 2"/>
          <p:cNvSpPr>
            <a:spLocks noGrp="1"/>
          </p:cNvSpPr>
          <p:nvPr>
            <p:ph idx="1"/>
          </p:nvPr>
        </p:nvSpPr>
        <p:spPr/>
        <p:txBody>
          <a:bodyPr/>
          <a:lstStyle/>
          <a:p>
            <a:r>
              <a:rPr lang="cs-CZ" dirty="0" err="1" smtClean="0"/>
              <a:t>Password</a:t>
            </a:r>
            <a:r>
              <a:rPr lang="cs-CZ" dirty="0" smtClean="0"/>
              <a:t> (PIN, </a:t>
            </a:r>
            <a:r>
              <a:rPr lang="cs-CZ" dirty="0" err="1" smtClean="0"/>
              <a:t>code</a:t>
            </a:r>
            <a:r>
              <a:rPr lang="cs-CZ" dirty="0" smtClean="0"/>
              <a:t>…)</a:t>
            </a:r>
            <a:endParaRPr lang="cs-CZ" dirty="0" smtClean="0"/>
          </a:p>
          <a:p>
            <a:r>
              <a:rPr lang="cs-CZ" dirty="0" smtClean="0"/>
              <a:t>Token – </a:t>
            </a:r>
            <a:r>
              <a:rPr lang="cs-CZ" dirty="0" err="1" smtClean="0"/>
              <a:t>key</a:t>
            </a:r>
            <a:r>
              <a:rPr lang="cs-CZ" dirty="0" smtClean="0"/>
              <a:t>, </a:t>
            </a:r>
            <a:r>
              <a:rPr lang="cs-CZ" dirty="0" err="1" smtClean="0"/>
              <a:t>card</a:t>
            </a:r>
            <a:r>
              <a:rPr lang="cs-CZ" dirty="0" smtClean="0"/>
              <a:t>…</a:t>
            </a:r>
          </a:p>
          <a:p>
            <a:r>
              <a:rPr lang="cs-CZ" dirty="0" err="1" smtClean="0"/>
              <a:t>Biometrics</a:t>
            </a:r>
            <a:endParaRPr lang="cs-CZ"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Capacitive</a:t>
            </a:r>
            <a:r>
              <a:rPr lang="cs-CZ" dirty="0"/>
              <a:t> </a:t>
            </a:r>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normAutofit lnSpcReduction="10000"/>
          </a:bodyPr>
          <a:lstStyle/>
          <a:p>
            <a:r>
              <a:rPr lang="en-US" dirty="0"/>
              <a:t>Measures the capacity between finger skin and active </a:t>
            </a:r>
            <a:r>
              <a:rPr lang="en-US" dirty="0" smtClean="0"/>
              <a:t>pixels</a:t>
            </a:r>
            <a:endParaRPr lang="cs-CZ" dirty="0" smtClean="0"/>
          </a:p>
          <a:p>
            <a:r>
              <a:rPr lang="en-US" dirty="0" smtClean="0"/>
              <a:t>Size </a:t>
            </a:r>
            <a:r>
              <a:rPr lang="en-US" dirty="0"/>
              <a:t>of the measured el. the field varies between the ridges of the papillary lines as a cause of the dielectric change between one capacitor plate (pixel) and the second plate of the capacitor (</a:t>
            </a:r>
            <a:r>
              <a:rPr lang="en-US" dirty="0" smtClean="0"/>
              <a:t>finger)</a:t>
            </a:r>
            <a:endParaRPr lang="cs-CZ" dirty="0" smtClean="0"/>
          </a:p>
          <a:p>
            <a:r>
              <a:rPr lang="en-US" dirty="0" smtClean="0"/>
              <a:t>Dielectric </a:t>
            </a:r>
            <a:r>
              <a:rPr lang="en-US" dirty="0"/>
              <a:t>is the air layer or the skin of the fingerprint</a:t>
            </a:r>
            <a:endParaRPr lang="cs-CZ" dirty="0"/>
          </a:p>
        </p:txBody>
      </p:sp>
    </p:spTree>
    <p:extLst>
      <p:ext uri="{BB962C8B-B14F-4D97-AF65-F5344CB8AC3E}">
        <p14:creationId xmlns:p14="http://schemas.microsoft.com/office/powerpoint/2010/main" val="3895788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Capacitive</a:t>
            </a:r>
            <a:r>
              <a:rPr lang="cs-CZ" dirty="0"/>
              <a:t> </a:t>
            </a:r>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lstStyle/>
          <a:p>
            <a:r>
              <a:rPr lang="en-US" dirty="0"/>
              <a:t>Small Sensor Dimension (4 </a:t>
            </a:r>
            <a:r>
              <a:rPr lang="en-US" dirty="0" smtClean="0"/>
              <a:t>cm</a:t>
            </a:r>
            <a:r>
              <a:rPr lang="en-US" baseline="30000" dirty="0" smtClean="0"/>
              <a:t>2</a:t>
            </a:r>
            <a:r>
              <a:rPr lang="en-US" dirty="0" smtClean="0"/>
              <a:t>)</a:t>
            </a:r>
            <a:endParaRPr lang="cs-CZ" dirty="0" smtClean="0"/>
          </a:p>
          <a:p>
            <a:r>
              <a:rPr lang="en-US" dirty="0" smtClean="0"/>
              <a:t>Scanning </a:t>
            </a:r>
            <a:r>
              <a:rPr lang="en-US" dirty="0"/>
              <a:t>device: CMOS camera, TFT </a:t>
            </a:r>
            <a:r>
              <a:rPr lang="en-US" dirty="0" smtClean="0"/>
              <a:t>display</a:t>
            </a:r>
            <a:endParaRPr lang="cs-CZ" dirty="0" smtClean="0"/>
          </a:p>
          <a:p>
            <a:r>
              <a:rPr lang="en-US" dirty="0" smtClean="0"/>
              <a:t>High </a:t>
            </a:r>
            <a:r>
              <a:rPr lang="en-US" dirty="0"/>
              <a:t>precision</a:t>
            </a:r>
            <a:endParaRPr lang="cs-CZ" dirty="0"/>
          </a:p>
        </p:txBody>
      </p:sp>
      <p:pic>
        <p:nvPicPr>
          <p:cNvPr id="2051" name="Picture 3"/>
          <p:cNvPicPr>
            <a:picLocks noChangeAspect="1" noChangeArrowheads="1"/>
          </p:cNvPicPr>
          <p:nvPr/>
        </p:nvPicPr>
        <p:blipFill>
          <a:blip r:embed="rId2" cstate="print"/>
          <a:srcRect/>
          <a:stretch>
            <a:fillRect/>
          </a:stretch>
        </p:blipFill>
        <p:spPr bwMode="auto">
          <a:xfrm>
            <a:off x="4209515" y="3356991"/>
            <a:ext cx="4914900" cy="2600325"/>
          </a:xfrm>
          <a:prstGeom prst="rect">
            <a:avLst/>
          </a:prstGeom>
          <a:noFill/>
          <a:ln w="9525">
            <a:noFill/>
            <a:miter lim="800000"/>
            <a:headEnd/>
            <a:tailEnd/>
          </a:ln>
        </p:spPr>
      </p:pic>
      <p:pic>
        <p:nvPicPr>
          <p:cNvPr id="11266" name="Picture 2" descr="Klepněte pro větš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68548"/>
            <a:ext cx="3384376" cy="219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78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Radio</a:t>
            </a:r>
            <a:r>
              <a:rPr lang="cs-CZ" dirty="0"/>
              <a:t> </a:t>
            </a:r>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lstStyle/>
          <a:p>
            <a:r>
              <a:rPr lang="en-US" dirty="0"/>
              <a:t>To the finger, a low RF (Radio frequency) transmitter transmits a radio signal that is scanned by a miniature antenna </a:t>
            </a:r>
            <a:r>
              <a:rPr lang="en-US" dirty="0" smtClean="0"/>
              <a:t>matrix</a:t>
            </a:r>
            <a:endParaRPr lang="cs-CZ" dirty="0" smtClean="0"/>
          </a:p>
          <a:p>
            <a:r>
              <a:rPr lang="en-US" dirty="0" smtClean="0"/>
              <a:t>Signal </a:t>
            </a:r>
            <a:r>
              <a:rPr lang="en-US" dirty="0"/>
              <a:t>strength - will be different at the point where the finger directly touches the sensor (the lines of the papillary lines) and where it does not touch it (the papillary recesses)</a:t>
            </a:r>
            <a:endParaRPr lang="cs-CZ" dirty="0"/>
          </a:p>
        </p:txBody>
      </p:sp>
    </p:spTree>
    <p:extLst>
      <p:ext uri="{BB962C8B-B14F-4D97-AF65-F5344CB8AC3E}">
        <p14:creationId xmlns:p14="http://schemas.microsoft.com/office/powerpoint/2010/main" val="2020909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Pressure</a:t>
            </a:r>
            <a:r>
              <a:rPr lang="cs-CZ" dirty="0"/>
              <a:t> </a:t>
            </a:r>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lstStyle/>
          <a:p>
            <a:r>
              <a:rPr lang="cs-CZ" dirty="0" err="1"/>
              <a:t>Piezoelectric</a:t>
            </a:r>
            <a:r>
              <a:rPr lang="cs-CZ" dirty="0"/>
              <a:t> </a:t>
            </a:r>
            <a:r>
              <a:rPr lang="cs-CZ" dirty="0" err="1" smtClean="0"/>
              <a:t>materials</a:t>
            </a:r>
            <a:endParaRPr lang="cs-CZ" dirty="0" smtClean="0"/>
          </a:p>
          <a:p>
            <a:r>
              <a:rPr lang="cs-CZ" dirty="0" err="1" smtClean="0"/>
              <a:t>Conductive</a:t>
            </a:r>
            <a:r>
              <a:rPr lang="cs-CZ" dirty="0" smtClean="0"/>
              <a:t> </a:t>
            </a:r>
            <a:r>
              <a:rPr lang="cs-CZ" dirty="0" err="1"/>
              <a:t>membrane</a:t>
            </a:r>
            <a:r>
              <a:rPr lang="cs-CZ" dirty="0"/>
              <a:t> (</a:t>
            </a:r>
            <a:r>
              <a:rPr lang="cs-CZ" dirty="0" err="1"/>
              <a:t>piezoelectric</a:t>
            </a:r>
            <a:r>
              <a:rPr lang="cs-CZ" dirty="0"/>
              <a:t> </a:t>
            </a:r>
            <a:r>
              <a:rPr lang="cs-CZ" dirty="0" err="1"/>
              <a:t>pressure</a:t>
            </a:r>
            <a:r>
              <a:rPr lang="cs-CZ" dirty="0"/>
              <a:t> sensor matrix)</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99712"/>
            <a:ext cx="5976664" cy="275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7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Thermal</a:t>
            </a:r>
            <a:r>
              <a:rPr lang="cs-CZ" dirty="0"/>
              <a:t> </a:t>
            </a:r>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lstStyle/>
          <a:p>
            <a:r>
              <a:rPr lang="en-US" dirty="0"/>
              <a:t>Thermal sensing works on the principle of measuring slight differences in temperature between the skin of the finger and the air that fills the space between its papillary fingertips</a:t>
            </a:r>
            <a:r>
              <a:rPr lang="cs-CZ" dirty="0" smtClean="0"/>
              <a:t>. </a:t>
            </a:r>
          </a:p>
        </p:txBody>
      </p:sp>
    </p:spTree>
    <p:extLst>
      <p:ext uri="{BB962C8B-B14F-4D97-AF65-F5344CB8AC3E}">
        <p14:creationId xmlns:p14="http://schemas.microsoft.com/office/powerpoint/2010/main" val="2346294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Ultrasonic</a:t>
            </a:r>
            <a:r>
              <a:rPr lang="cs-CZ" dirty="0"/>
              <a:t> </a:t>
            </a:r>
            <a:r>
              <a:rPr lang="cs-CZ" dirty="0" err="1"/>
              <a:t>fingerprint</a:t>
            </a:r>
            <a:r>
              <a:rPr lang="cs-CZ" dirty="0"/>
              <a:t> </a:t>
            </a:r>
            <a:r>
              <a:rPr lang="cs-CZ" dirty="0" err="1"/>
              <a:t>readers</a:t>
            </a:r>
            <a:endParaRPr lang="cs-CZ" dirty="0"/>
          </a:p>
        </p:txBody>
      </p:sp>
      <p:sp>
        <p:nvSpPr>
          <p:cNvPr id="3" name="Zástupný symbol pro obsah 2"/>
          <p:cNvSpPr>
            <a:spLocks noGrp="1"/>
          </p:cNvSpPr>
          <p:nvPr>
            <p:ph idx="1"/>
          </p:nvPr>
        </p:nvSpPr>
        <p:spPr/>
        <p:txBody>
          <a:bodyPr/>
          <a:lstStyle/>
          <a:p>
            <a:r>
              <a:rPr lang="en-US" dirty="0"/>
              <a:t>It measures the reflected sound </a:t>
            </a:r>
            <a:r>
              <a:rPr lang="en-US" dirty="0" smtClean="0"/>
              <a:t>wave</a:t>
            </a:r>
            <a:endParaRPr lang="cs-CZ" dirty="0" smtClean="0"/>
          </a:p>
          <a:p>
            <a:r>
              <a:rPr lang="en-US" dirty="0" smtClean="0"/>
              <a:t>Sonar principle</a:t>
            </a:r>
            <a:endParaRPr lang="cs-CZ" dirty="0" smtClean="0"/>
          </a:p>
          <a:p>
            <a:r>
              <a:rPr lang="en-US" dirty="0" smtClean="0"/>
              <a:t>Advantage</a:t>
            </a:r>
            <a:r>
              <a:rPr lang="en-US" dirty="0"/>
              <a:t>: penetrates with </a:t>
            </a:r>
            <a:r>
              <a:rPr lang="en-US" dirty="0" smtClean="0"/>
              <a:t>dirt</a:t>
            </a:r>
            <a:endParaRPr lang="cs-CZ" dirty="0" smtClean="0"/>
          </a:p>
          <a:p>
            <a:r>
              <a:rPr lang="cs-CZ" dirty="0" err="1" smtClean="0"/>
              <a:t>Higher</a:t>
            </a:r>
            <a:r>
              <a:rPr lang="cs-CZ" dirty="0" smtClean="0"/>
              <a:t> </a:t>
            </a:r>
            <a:r>
              <a:rPr lang="cs-CZ" dirty="0" err="1" smtClean="0"/>
              <a:t>prices</a:t>
            </a:r>
            <a:endParaRPr lang="cs-CZ" dirty="0" smtClean="0"/>
          </a:p>
          <a:p>
            <a:r>
              <a:rPr lang="cs-CZ" dirty="0" err="1" smtClean="0"/>
              <a:t>Ultrascan</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77072"/>
            <a:ext cx="3675749" cy="197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574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endParaRPr lang="cs-CZ" dirty="0"/>
          </a:p>
          <a:p>
            <a:pPr marL="0" indent="0" algn="ctr">
              <a:buNone/>
            </a:pPr>
            <a:r>
              <a:rPr lang="cs-CZ" dirty="0" smtClean="0"/>
              <a:t>CASE STUDY - ARDAGH</a:t>
            </a:r>
            <a:endParaRPr lang="cs-CZ" dirty="0"/>
          </a:p>
        </p:txBody>
      </p:sp>
    </p:spTree>
    <p:extLst>
      <p:ext uri="{BB962C8B-B14F-4D97-AF65-F5344CB8AC3E}">
        <p14:creationId xmlns:p14="http://schemas.microsoft.com/office/powerpoint/2010/main" val="3467531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Hand geometry</a:t>
            </a:r>
          </a:p>
        </p:txBody>
      </p:sp>
      <p:sp>
        <p:nvSpPr>
          <p:cNvPr id="3" name="Zástupný symbol pro obsah 2"/>
          <p:cNvSpPr>
            <a:spLocks noGrp="1"/>
          </p:cNvSpPr>
          <p:nvPr>
            <p:ph idx="1"/>
          </p:nvPr>
        </p:nvSpPr>
        <p:spPr/>
        <p:txBody>
          <a:bodyPr/>
          <a:lstStyle/>
          <a:p>
            <a:r>
              <a:rPr lang="en-US" dirty="0"/>
              <a:t>Measurement and 3-dimensional scanning of the length, width, thickness and surface of a person's hand located on a pad with five positional </a:t>
            </a:r>
            <a:r>
              <a:rPr lang="en-US" dirty="0" smtClean="0"/>
              <a:t>pins</a:t>
            </a:r>
            <a:endParaRPr lang="cs-CZ" dirty="0" smtClean="0"/>
          </a:p>
          <a:p>
            <a:r>
              <a:rPr lang="en-US" dirty="0" smtClean="0"/>
              <a:t>The </a:t>
            </a:r>
            <a:r>
              <a:rPr lang="en-US" dirty="0"/>
              <a:t>hand image has 31,000 point </a:t>
            </a:r>
            <a:r>
              <a:rPr lang="en-US" dirty="0" smtClean="0"/>
              <a:t>points</a:t>
            </a:r>
            <a:endParaRPr lang="cs-CZ" dirty="0" smtClean="0"/>
          </a:p>
          <a:p>
            <a:r>
              <a:rPr lang="en-US" dirty="0" smtClean="0"/>
              <a:t>One </a:t>
            </a:r>
            <a:r>
              <a:rPr lang="en-US" dirty="0"/>
              <a:t>of the oldest </a:t>
            </a:r>
            <a:r>
              <a:rPr lang="en-US" dirty="0" smtClean="0"/>
              <a:t>methods</a:t>
            </a:r>
            <a:endParaRPr lang="cs-CZ" dirty="0" smtClean="0"/>
          </a:p>
          <a:p>
            <a:r>
              <a:rPr lang="en-US" dirty="0" smtClean="0"/>
              <a:t>Still the norm</a:t>
            </a:r>
            <a:r>
              <a:rPr lang="cs-CZ" dirty="0" smtClean="0"/>
              <a:t> </a:t>
            </a:r>
            <a:r>
              <a:rPr lang="cs-CZ" dirty="0" err="1" smtClean="0"/>
              <a:t>is</a:t>
            </a:r>
            <a:r>
              <a:rPr lang="cs-CZ" dirty="0" smtClean="0"/>
              <a:t> </a:t>
            </a:r>
            <a:r>
              <a:rPr lang="cs-CZ" dirty="0" err="1" smtClean="0"/>
              <a:t>missing</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098" name="Picture 2" descr="Výsledek obrázku pro biometrie geometrie ru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3133725"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82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Face geometry</a:t>
            </a:r>
          </a:p>
        </p:txBody>
      </p:sp>
      <p:sp>
        <p:nvSpPr>
          <p:cNvPr id="3" name="Zástupný symbol pro obsah 2"/>
          <p:cNvSpPr>
            <a:spLocks noGrp="1"/>
          </p:cNvSpPr>
          <p:nvPr>
            <p:ph idx="1"/>
          </p:nvPr>
        </p:nvSpPr>
        <p:spPr/>
        <p:txBody>
          <a:bodyPr/>
          <a:lstStyle/>
          <a:p>
            <a:r>
              <a:rPr lang="en-US" dirty="0"/>
              <a:t>Compare the scanned image with the image in the </a:t>
            </a:r>
            <a:r>
              <a:rPr lang="en-US" dirty="0" smtClean="0"/>
              <a:t>database</a:t>
            </a:r>
            <a:endParaRPr lang="cs-CZ" dirty="0" smtClean="0"/>
          </a:p>
          <a:p>
            <a:r>
              <a:rPr lang="en-US" dirty="0" smtClean="0"/>
              <a:t>Face </a:t>
            </a:r>
            <a:r>
              <a:rPr lang="en-US" dirty="0"/>
              <a:t>shape and position of optically significant places (eyes, nose, mouth </a:t>
            </a:r>
            <a:r>
              <a:rPr lang="en-US" dirty="0" smtClean="0"/>
              <a:t>...)</a:t>
            </a:r>
            <a:endParaRPr lang="cs-CZ" dirty="0" smtClean="0"/>
          </a:p>
          <a:p>
            <a:r>
              <a:rPr lang="en-US" dirty="0" smtClean="0"/>
              <a:t>Image </a:t>
            </a:r>
            <a:r>
              <a:rPr lang="en-US" dirty="0"/>
              <a:t>- brightness matrix with reduced </a:t>
            </a:r>
            <a:r>
              <a:rPr lang="cs-CZ" dirty="0" smtClean="0"/>
              <a:t>data </a:t>
            </a:r>
            <a:r>
              <a:rPr lang="en-US" dirty="0" smtClean="0"/>
              <a:t>redundancy</a:t>
            </a:r>
            <a:endParaRPr lang="cs-CZ"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terminology</a:t>
            </a:r>
            <a:endParaRPr lang="cs-CZ" dirty="0"/>
          </a:p>
        </p:txBody>
      </p:sp>
      <p:sp>
        <p:nvSpPr>
          <p:cNvPr id="3" name="Zástupný symbol pro obsah 2"/>
          <p:cNvSpPr>
            <a:spLocks noGrp="1"/>
          </p:cNvSpPr>
          <p:nvPr>
            <p:ph idx="1"/>
          </p:nvPr>
        </p:nvSpPr>
        <p:spPr/>
        <p:txBody>
          <a:bodyPr/>
          <a:lstStyle/>
          <a:p>
            <a:r>
              <a:rPr lang="cs-CZ" b="1" dirty="0" err="1" smtClean="0"/>
              <a:t>Recognition</a:t>
            </a:r>
            <a:r>
              <a:rPr lang="cs-CZ" dirty="0" smtClean="0"/>
              <a:t> </a:t>
            </a:r>
          </a:p>
          <a:p>
            <a:r>
              <a:rPr lang="cs-CZ" b="1" dirty="0" err="1" smtClean="0"/>
              <a:t>Verification</a:t>
            </a:r>
            <a:r>
              <a:rPr lang="cs-CZ" dirty="0" smtClean="0"/>
              <a:t> – </a:t>
            </a:r>
            <a:r>
              <a:rPr lang="cs-CZ" dirty="0">
                <a:solidFill>
                  <a:srgbClr val="0070C0"/>
                </a:solidFill>
              </a:rPr>
              <a:t> </a:t>
            </a:r>
            <a:r>
              <a:rPr lang="cs-CZ" dirty="0" err="1"/>
              <a:t>one</a:t>
            </a:r>
            <a:r>
              <a:rPr lang="cs-CZ" dirty="0"/>
              <a:t>-to-</a:t>
            </a:r>
            <a:r>
              <a:rPr lang="cs-CZ" dirty="0" err="1"/>
              <a:t>one</a:t>
            </a:r>
            <a:r>
              <a:rPr lang="cs-CZ" dirty="0"/>
              <a:t> identity </a:t>
            </a:r>
            <a:r>
              <a:rPr lang="cs-CZ" dirty="0" err="1" smtClean="0"/>
              <a:t>verification</a:t>
            </a:r>
            <a:endParaRPr lang="cs-CZ" dirty="0" smtClean="0"/>
          </a:p>
          <a:p>
            <a:r>
              <a:rPr lang="cs-CZ" b="1" dirty="0" err="1" smtClean="0"/>
              <a:t>Identification</a:t>
            </a:r>
            <a:r>
              <a:rPr lang="cs-CZ" dirty="0" smtClean="0"/>
              <a:t> – </a:t>
            </a:r>
            <a:r>
              <a:rPr lang="en-US" dirty="0"/>
              <a:t>identifying an unknown individual - the information is compared to all one-to-many (s</a:t>
            </a:r>
            <a:r>
              <a:rPr lang="en-US" dirty="0" smtClean="0"/>
              <a:t>)</a:t>
            </a:r>
            <a:endParaRPr lang="cs-CZ" dirty="0" smtClean="0"/>
          </a:p>
          <a:p>
            <a:r>
              <a:rPr lang="cs-CZ" b="1" dirty="0" err="1" smtClean="0"/>
              <a:t>Authentication</a:t>
            </a:r>
            <a:r>
              <a:rPr lang="cs-CZ" dirty="0" smtClean="0"/>
              <a:t> – </a:t>
            </a:r>
            <a:r>
              <a:rPr lang="en-US" dirty="0"/>
              <a:t>authentication - user gets status (authorized, unauthorized ...)</a:t>
            </a:r>
            <a:endParaRPr lang="cs-CZ" dirty="0"/>
          </a:p>
        </p:txBody>
      </p:sp>
    </p:spTree>
    <p:extLst>
      <p:ext uri="{BB962C8B-B14F-4D97-AF65-F5344CB8AC3E}">
        <p14:creationId xmlns:p14="http://schemas.microsoft.com/office/powerpoint/2010/main" val="3957451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Face geometry</a:t>
            </a:r>
          </a:p>
        </p:txBody>
      </p:sp>
      <p:sp>
        <p:nvSpPr>
          <p:cNvPr id="3" name="Zástupný symbol pro obsah 2"/>
          <p:cNvSpPr>
            <a:spLocks noGrp="1"/>
          </p:cNvSpPr>
          <p:nvPr>
            <p:ph idx="1"/>
          </p:nvPr>
        </p:nvSpPr>
        <p:spPr/>
        <p:txBody>
          <a:bodyPr/>
          <a:lstStyle/>
          <a:p>
            <a:pPr marL="0" indent="0">
              <a:buNone/>
            </a:pPr>
            <a:r>
              <a:rPr lang="cs-CZ" dirty="0"/>
              <a:t>Face </a:t>
            </a:r>
            <a:r>
              <a:rPr lang="cs-CZ" dirty="0" err="1"/>
              <a:t>recognition</a:t>
            </a:r>
            <a:r>
              <a:rPr lang="cs-CZ" dirty="0"/>
              <a:t> </a:t>
            </a:r>
            <a:r>
              <a:rPr lang="cs-CZ" dirty="0" err="1" smtClean="0"/>
              <a:t>algorithms</a:t>
            </a:r>
            <a:r>
              <a:rPr lang="cs-CZ" dirty="0" smtClean="0"/>
              <a:t>:</a:t>
            </a:r>
          </a:p>
          <a:p>
            <a:pPr lvl="1"/>
            <a:r>
              <a:rPr lang="en-US" dirty="0"/>
              <a:t>Principal Component Analysis (</a:t>
            </a:r>
            <a:r>
              <a:rPr lang="en-US" dirty="0" smtClean="0"/>
              <a:t>PCA)</a:t>
            </a:r>
            <a:endParaRPr lang="cs-CZ" dirty="0" smtClean="0"/>
          </a:p>
          <a:p>
            <a:pPr lvl="1"/>
            <a:r>
              <a:rPr lang="en-US" dirty="0" smtClean="0"/>
              <a:t>Linear </a:t>
            </a:r>
            <a:r>
              <a:rPr lang="en-US" dirty="0"/>
              <a:t>Discrimination Analysis (</a:t>
            </a:r>
            <a:r>
              <a:rPr lang="en-US" dirty="0" smtClean="0"/>
              <a:t>LDA)</a:t>
            </a:r>
            <a:endParaRPr lang="cs-CZ" dirty="0" smtClean="0"/>
          </a:p>
          <a:p>
            <a:pPr lvl="1"/>
            <a:r>
              <a:rPr lang="en-US" dirty="0" smtClean="0"/>
              <a:t>Elastic </a:t>
            </a:r>
            <a:r>
              <a:rPr lang="en-US" dirty="0"/>
              <a:t>Bunch Graph Matching (EBGM)</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Face geometry - </a:t>
            </a:r>
            <a:r>
              <a:rPr lang="cs-CZ" dirty="0" err="1" smtClean="0"/>
              <a:t>errors</a:t>
            </a:r>
            <a:endParaRPr lang="cs-CZ" dirty="0"/>
          </a:p>
        </p:txBody>
      </p:sp>
      <p:sp>
        <p:nvSpPr>
          <p:cNvPr id="3" name="Zástupný symbol pro obsah 2"/>
          <p:cNvSpPr>
            <a:spLocks noGrp="1"/>
          </p:cNvSpPr>
          <p:nvPr>
            <p:ph idx="1"/>
          </p:nvPr>
        </p:nvSpPr>
        <p:spPr/>
        <p:txBody>
          <a:bodyPr/>
          <a:lstStyle/>
          <a:p>
            <a:r>
              <a:rPr lang="en-US" dirty="0"/>
              <a:t>Effect of shooting </a:t>
            </a:r>
            <a:r>
              <a:rPr lang="en-US" dirty="0" smtClean="0"/>
              <a:t>angle</a:t>
            </a:r>
            <a:endParaRPr lang="cs-CZ" dirty="0" smtClean="0"/>
          </a:p>
          <a:p>
            <a:r>
              <a:rPr lang="en-US" dirty="0" smtClean="0"/>
              <a:t>Influence </a:t>
            </a:r>
            <a:r>
              <a:rPr lang="en-US" dirty="0"/>
              <a:t>of </a:t>
            </a:r>
            <a:r>
              <a:rPr lang="en-US" dirty="0" smtClean="0"/>
              <a:t>lighting</a:t>
            </a:r>
            <a:endParaRPr lang="cs-CZ" dirty="0" smtClean="0"/>
          </a:p>
          <a:p>
            <a:r>
              <a:rPr lang="en-US" dirty="0" smtClean="0"/>
              <a:t>Influence </a:t>
            </a:r>
            <a:r>
              <a:rPr lang="en-US" dirty="0"/>
              <a:t>of ambient temperature</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3D face </a:t>
            </a:r>
            <a:r>
              <a:rPr lang="cs-CZ" dirty="0" err="1" smtClean="0"/>
              <a:t>readers</a:t>
            </a:r>
            <a:r>
              <a:rPr lang="cs-CZ" dirty="0" smtClean="0"/>
              <a:t> – </a:t>
            </a:r>
            <a:r>
              <a:rPr lang="cs-CZ" dirty="0" err="1" smtClean="0"/>
              <a:t>Brodway</a:t>
            </a:r>
            <a:r>
              <a:rPr lang="cs-CZ" dirty="0" smtClean="0"/>
              <a:t> 3D</a:t>
            </a:r>
            <a:endParaRPr lang="cs-CZ" dirty="0"/>
          </a:p>
        </p:txBody>
      </p:sp>
      <p:sp>
        <p:nvSpPr>
          <p:cNvPr id="3" name="Zástupný symbol pro obsah 2"/>
          <p:cNvSpPr>
            <a:spLocks noGrp="1"/>
          </p:cNvSpPr>
          <p:nvPr>
            <p:ph idx="1"/>
          </p:nvPr>
        </p:nvSpPr>
        <p:spPr/>
        <p:txBody>
          <a:bodyPr/>
          <a:lstStyle/>
          <a:p>
            <a:endParaRPr lang="cs-CZ"/>
          </a:p>
        </p:txBody>
      </p:sp>
      <p:pic>
        <p:nvPicPr>
          <p:cNvPr id="5122" name="Picture 2" descr="Výsledek obrázku pro biometrie obliče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81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iris of the eye</a:t>
            </a:r>
            <a:endParaRPr lang="cs-CZ" dirty="0"/>
          </a:p>
        </p:txBody>
      </p:sp>
      <p:sp>
        <p:nvSpPr>
          <p:cNvPr id="3" name="Zástupný symbol pro obsah 2"/>
          <p:cNvSpPr>
            <a:spLocks noGrp="1"/>
          </p:cNvSpPr>
          <p:nvPr>
            <p:ph idx="1"/>
          </p:nvPr>
        </p:nvSpPr>
        <p:spPr>
          <a:xfrm>
            <a:off x="457200" y="1600200"/>
            <a:ext cx="8229600" cy="5141168"/>
          </a:xfrm>
        </p:spPr>
        <p:txBody>
          <a:bodyPr>
            <a:normAutofit lnSpcReduction="10000"/>
          </a:bodyPr>
          <a:lstStyle/>
          <a:p>
            <a:r>
              <a:rPr lang="en-US" dirty="0"/>
              <a:t>Patent </a:t>
            </a:r>
            <a:r>
              <a:rPr lang="en-US" dirty="0" smtClean="0"/>
              <a:t>1994</a:t>
            </a:r>
            <a:endParaRPr lang="cs-CZ" dirty="0" smtClean="0"/>
          </a:p>
          <a:p>
            <a:r>
              <a:rPr lang="en-US" dirty="0" smtClean="0"/>
              <a:t>Iris </a:t>
            </a:r>
            <a:r>
              <a:rPr lang="en-US" dirty="0"/>
              <a:t>- a muscle in the eye that regulates the size of the lens and thus focuses the </a:t>
            </a:r>
            <a:r>
              <a:rPr lang="en-US" dirty="0" smtClean="0"/>
              <a:t>eye</a:t>
            </a:r>
            <a:endParaRPr lang="cs-CZ" dirty="0" smtClean="0"/>
          </a:p>
          <a:p>
            <a:r>
              <a:rPr lang="en-US" dirty="0" smtClean="0"/>
              <a:t>The </a:t>
            </a:r>
            <a:r>
              <a:rPr lang="en-US" dirty="0"/>
              <a:t>coloration corresponds to the amount of melatonin </a:t>
            </a:r>
            <a:r>
              <a:rPr lang="en-US" dirty="0" smtClean="0"/>
              <a:t>pigment</a:t>
            </a:r>
            <a:endParaRPr lang="cs-CZ" dirty="0" smtClean="0"/>
          </a:p>
          <a:p>
            <a:r>
              <a:rPr lang="en-US" dirty="0" smtClean="0"/>
              <a:t>Sampling </a:t>
            </a:r>
            <a:r>
              <a:rPr lang="en-US" dirty="0"/>
              <a:t>is random </a:t>
            </a:r>
            <a:r>
              <a:rPr lang="cs-CZ" dirty="0" smtClean="0"/>
              <a:t/>
            </a:r>
            <a:br>
              <a:rPr lang="cs-CZ" dirty="0" smtClean="0"/>
            </a:br>
            <a:r>
              <a:rPr lang="en-US" dirty="0" smtClean="0"/>
              <a:t>and </a:t>
            </a:r>
            <a:r>
              <a:rPr lang="en-US" dirty="0"/>
              <a:t>therefore unique </a:t>
            </a:r>
            <a:r>
              <a:rPr lang="cs-CZ" dirty="0" smtClean="0"/>
              <a:t/>
            </a:r>
            <a:br>
              <a:rPr lang="cs-CZ" dirty="0" smtClean="0"/>
            </a:br>
            <a:r>
              <a:rPr lang="en-US" dirty="0" smtClean="0"/>
              <a:t>(</a:t>
            </a:r>
            <a:r>
              <a:rPr lang="en-US" dirty="0"/>
              <a:t>both eyes - one person) </a:t>
            </a:r>
            <a:r>
              <a:rPr lang="cs-CZ" dirty="0" smtClean="0"/>
              <a:t/>
            </a:r>
            <a:br>
              <a:rPr lang="cs-CZ" dirty="0" smtClean="0"/>
            </a:br>
            <a:r>
              <a:rPr lang="en-US" dirty="0" smtClean="0"/>
              <a:t>- </a:t>
            </a:r>
            <a:r>
              <a:rPr lang="en-US" dirty="0"/>
              <a:t>one of the most </a:t>
            </a:r>
            <a:r>
              <a:rPr lang="cs-CZ" dirty="0" smtClean="0"/>
              <a:t/>
            </a:r>
            <a:br>
              <a:rPr lang="cs-CZ" dirty="0" smtClean="0"/>
            </a:br>
            <a:r>
              <a:rPr lang="en-US" dirty="0" smtClean="0"/>
              <a:t>accurate methods!</a:t>
            </a:r>
            <a:endParaRPr lang="cs-CZ" dirty="0"/>
          </a:p>
        </p:txBody>
      </p:sp>
      <p:pic>
        <p:nvPicPr>
          <p:cNvPr id="4" name="Picture 4" descr="Výsledek obrázku pro biometrie duhov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861048"/>
            <a:ext cx="3456384" cy="2966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iris of the eye</a:t>
            </a:r>
            <a:endParaRPr lang="cs-CZ" dirty="0"/>
          </a:p>
        </p:txBody>
      </p:sp>
      <p:sp>
        <p:nvSpPr>
          <p:cNvPr id="3" name="Zástupný symbol pro obsah 2"/>
          <p:cNvSpPr>
            <a:spLocks noGrp="1"/>
          </p:cNvSpPr>
          <p:nvPr>
            <p:ph idx="1"/>
          </p:nvPr>
        </p:nvSpPr>
        <p:spPr>
          <a:xfrm>
            <a:off x="457200" y="1340768"/>
            <a:ext cx="8229600" cy="4785395"/>
          </a:xfrm>
        </p:spPr>
        <p:txBody>
          <a:bodyPr/>
          <a:lstStyle/>
          <a:p>
            <a:r>
              <a:rPr lang="en-US" dirty="0"/>
              <a:t>Shooting: high quality camera and infrared illumination -&gt; </a:t>
            </a:r>
            <a:r>
              <a:rPr lang="en-US" dirty="0" err="1"/>
              <a:t>phasor</a:t>
            </a:r>
            <a:r>
              <a:rPr lang="en-US" dirty="0"/>
              <a:t> diagrams (information, orientation and frequency of watched items) </a:t>
            </a:r>
            <a:r>
              <a:rPr lang="cs-CZ" dirty="0" smtClean="0"/>
              <a:t/>
            </a:r>
            <a:br>
              <a:rPr lang="cs-CZ" dirty="0" smtClean="0"/>
            </a:br>
            <a:r>
              <a:rPr lang="cs-CZ" dirty="0" smtClean="0"/>
              <a:t>-</a:t>
            </a:r>
            <a:r>
              <a:rPr lang="en-US" dirty="0" smtClean="0"/>
              <a:t>&gt; </a:t>
            </a:r>
            <a:r>
              <a:rPr lang="en-US" dirty="0"/>
              <a:t>iris </a:t>
            </a:r>
            <a:r>
              <a:rPr lang="en-US" dirty="0" smtClean="0"/>
              <a:t>map</a:t>
            </a:r>
            <a:endParaRPr lang="cs-CZ" dirty="0" smtClean="0"/>
          </a:p>
          <a:p>
            <a:r>
              <a:rPr lang="en-US" dirty="0" smtClean="0"/>
              <a:t>Verification </a:t>
            </a:r>
            <a:r>
              <a:rPr lang="en-US" dirty="0"/>
              <a:t>- comparison of the iris map with the reference sample</a:t>
            </a:r>
            <a:endParaRPr lang="cs-CZ" dirty="0"/>
          </a:p>
        </p:txBody>
      </p:sp>
      <p:pic>
        <p:nvPicPr>
          <p:cNvPr id="3078" name="Picture 6" descr="Soubor:Ok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462769"/>
            <a:ext cx="3192289" cy="2394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011801"/>
            <a:ext cx="2736304" cy="281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Retina </a:t>
            </a:r>
            <a:r>
              <a:rPr lang="cs-CZ" dirty="0" err="1"/>
              <a:t>of</a:t>
            </a:r>
            <a:r>
              <a:rPr lang="cs-CZ" dirty="0"/>
              <a:t> </a:t>
            </a:r>
            <a:r>
              <a:rPr lang="cs-CZ" dirty="0" err="1"/>
              <a:t>the</a:t>
            </a:r>
            <a:r>
              <a:rPr lang="cs-CZ" dirty="0"/>
              <a:t> </a:t>
            </a:r>
            <a:r>
              <a:rPr lang="cs-CZ" dirty="0" err="1"/>
              <a:t>eye</a:t>
            </a:r>
            <a:endParaRPr lang="cs-CZ" dirty="0"/>
          </a:p>
        </p:txBody>
      </p:sp>
      <p:sp>
        <p:nvSpPr>
          <p:cNvPr id="3" name="Zástupný symbol pro obsah 2"/>
          <p:cNvSpPr>
            <a:spLocks noGrp="1"/>
          </p:cNvSpPr>
          <p:nvPr>
            <p:ph idx="1"/>
          </p:nvPr>
        </p:nvSpPr>
        <p:spPr>
          <a:xfrm>
            <a:off x="457200" y="1600200"/>
            <a:ext cx="8229600" cy="5159121"/>
          </a:xfrm>
        </p:spPr>
        <p:txBody>
          <a:bodyPr>
            <a:normAutofit fontScale="92500" lnSpcReduction="10000"/>
          </a:bodyPr>
          <a:lstStyle/>
          <a:p>
            <a:r>
              <a:rPr lang="en-US" dirty="0"/>
              <a:t>Retina - </a:t>
            </a:r>
            <a:r>
              <a:rPr lang="cs-CZ" dirty="0" smtClean="0"/>
              <a:t>l</a:t>
            </a:r>
            <a:r>
              <a:rPr lang="en-US" dirty="0" err="1" smtClean="0"/>
              <a:t>ight</a:t>
            </a:r>
            <a:r>
              <a:rPr lang="en-US" dirty="0" smtClean="0"/>
              <a:t>-sensitive </a:t>
            </a:r>
            <a:r>
              <a:rPr lang="en-US" dirty="0"/>
              <a:t>surface on the back of the </a:t>
            </a:r>
            <a:r>
              <a:rPr lang="en-US" dirty="0" smtClean="0"/>
              <a:t>eye</a:t>
            </a:r>
            <a:endParaRPr lang="cs-CZ" dirty="0" smtClean="0"/>
          </a:p>
          <a:p>
            <a:r>
              <a:rPr lang="en-US" dirty="0" smtClean="0"/>
              <a:t>An </a:t>
            </a:r>
            <a:r>
              <a:rPr lang="en-US" dirty="0"/>
              <a:t>image of the structure of blood vessels on the background of the human eye around the blind spot is </a:t>
            </a:r>
            <a:r>
              <a:rPr lang="en-US" dirty="0" smtClean="0"/>
              <a:t>used</a:t>
            </a:r>
            <a:endParaRPr lang="cs-CZ" dirty="0" smtClean="0"/>
          </a:p>
          <a:p>
            <a:r>
              <a:rPr lang="en-US" dirty="0" smtClean="0"/>
              <a:t>Susceptible </a:t>
            </a:r>
            <a:r>
              <a:rPr lang="en-US" dirty="0"/>
              <a:t>to sensitivity </a:t>
            </a:r>
            <a:r>
              <a:rPr lang="cs-CZ" dirty="0"/>
              <a:t/>
            </a:r>
            <a:br>
              <a:rPr lang="cs-CZ" dirty="0"/>
            </a:br>
            <a:r>
              <a:rPr lang="en-US" dirty="0" smtClean="0"/>
              <a:t>- </a:t>
            </a:r>
            <a:r>
              <a:rPr lang="en-US" dirty="0"/>
              <a:t>risk of dangerous eye </a:t>
            </a:r>
            <a:r>
              <a:rPr lang="cs-CZ" dirty="0" smtClean="0"/>
              <a:t/>
            </a:r>
            <a:br>
              <a:rPr lang="cs-CZ" dirty="0" smtClean="0"/>
            </a:br>
            <a:r>
              <a:rPr lang="en-US" dirty="0" smtClean="0"/>
              <a:t>irradiation</a:t>
            </a:r>
            <a:endParaRPr lang="cs-CZ" dirty="0" smtClean="0"/>
          </a:p>
          <a:p>
            <a:r>
              <a:rPr lang="en-US" dirty="0" smtClean="0"/>
              <a:t>The </a:t>
            </a:r>
            <a:r>
              <a:rPr lang="en-US" dirty="0"/>
              <a:t>user must look into </a:t>
            </a:r>
            <a:r>
              <a:rPr lang="cs-CZ" dirty="0" smtClean="0"/>
              <a:t/>
            </a:r>
            <a:br>
              <a:rPr lang="cs-CZ" dirty="0" smtClean="0"/>
            </a:br>
            <a:r>
              <a:rPr lang="en-US" dirty="0" smtClean="0"/>
              <a:t>the </a:t>
            </a:r>
            <a:r>
              <a:rPr lang="en-US" dirty="0"/>
              <a:t>"well-defined" </a:t>
            </a:r>
            <a:r>
              <a:rPr lang="en-US" dirty="0" smtClean="0"/>
              <a:t>space</a:t>
            </a:r>
            <a:endParaRPr lang="cs-CZ" dirty="0" smtClean="0"/>
          </a:p>
          <a:p>
            <a:r>
              <a:rPr lang="en-US" dirty="0" smtClean="0"/>
              <a:t>Problem </a:t>
            </a:r>
            <a:r>
              <a:rPr lang="en-US" dirty="0"/>
              <a:t>with glasses</a:t>
            </a:r>
            <a:endParaRPr lang="cs-CZ" dirty="0"/>
          </a:p>
        </p:txBody>
      </p:sp>
      <p:pic>
        <p:nvPicPr>
          <p:cNvPr id="8194" name="Picture 2" descr="Výsledek obrázku pro biometrie sít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33056"/>
            <a:ext cx="3768353" cy="2826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Verification based on eye movement</a:t>
            </a:r>
            <a:endParaRPr lang="cs-CZ" dirty="0"/>
          </a:p>
        </p:txBody>
      </p:sp>
      <p:sp>
        <p:nvSpPr>
          <p:cNvPr id="3" name="Zástupný symbol pro obsah 2"/>
          <p:cNvSpPr>
            <a:spLocks noGrp="1"/>
          </p:cNvSpPr>
          <p:nvPr>
            <p:ph idx="1"/>
          </p:nvPr>
        </p:nvSpPr>
        <p:spPr/>
        <p:txBody>
          <a:bodyPr/>
          <a:lstStyle/>
          <a:p>
            <a:r>
              <a:rPr lang="en-US" dirty="0"/>
              <a:t>University of </a:t>
            </a:r>
            <a:r>
              <a:rPr lang="en-US" dirty="0" smtClean="0"/>
              <a:t>Gliwice</a:t>
            </a:r>
            <a:r>
              <a:rPr lang="cs-CZ" dirty="0" smtClean="0"/>
              <a:t>, </a:t>
            </a:r>
            <a:r>
              <a:rPr lang="cs-CZ" dirty="0" err="1" smtClean="0"/>
              <a:t>Poland</a:t>
            </a:r>
            <a:endParaRPr lang="cs-CZ" dirty="0" smtClean="0"/>
          </a:p>
          <a:p>
            <a:r>
              <a:rPr lang="en-US" dirty="0" smtClean="0"/>
              <a:t>Using </a:t>
            </a:r>
            <a:r>
              <a:rPr lang="en-US" dirty="0"/>
              <a:t>special </a:t>
            </a:r>
            <a:r>
              <a:rPr lang="en-US" dirty="0" smtClean="0"/>
              <a:t>glasses</a:t>
            </a:r>
            <a:endParaRPr lang="cs-CZ" dirty="0" smtClean="0"/>
          </a:p>
          <a:p>
            <a:r>
              <a:rPr lang="en-US" dirty="0" smtClean="0"/>
              <a:t>It </a:t>
            </a:r>
            <a:r>
              <a:rPr lang="en-US" dirty="0"/>
              <a:t>is not used </a:t>
            </a:r>
            <a:r>
              <a:rPr lang="en-US" dirty="0" smtClean="0"/>
              <a:t>commercially</a:t>
            </a:r>
            <a:r>
              <a:rPr lang="cs-CZ" dirty="0" smtClean="0"/>
              <a:t> </a:t>
            </a:r>
            <a:r>
              <a:rPr lang="cs-CZ" dirty="0" err="1" smtClean="0"/>
              <a:t>yet</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05064"/>
            <a:ext cx="3026424" cy="206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Surface topography of the cornea</a:t>
            </a:r>
            <a:endParaRPr lang="cs-CZ" dirty="0"/>
          </a:p>
        </p:txBody>
      </p:sp>
      <p:sp>
        <p:nvSpPr>
          <p:cNvPr id="3" name="Zástupný symbol pro obsah 2"/>
          <p:cNvSpPr>
            <a:spLocks noGrp="1"/>
          </p:cNvSpPr>
          <p:nvPr>
            <p:ph idx="1"/>
          </p:nvPr>
        </p:nvSpPr>
        <p:spPr/>
        <p:txBody>
          <a:bodyPr/>
          <a:lstStyle/>
          <a:p>
            <a:r>
              <a:rPr lang="en-US" dirty="0"/>
              <a:t>low power infrared light (emitted by LED) aimed at the center of the lens illuminates the eye - the light is reflected from the cornea and by the intensity of the eye reacts - the reaction is different for each individual</a:t>
            </a:r>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36670"/>
            <a:ext cx="5544616" cy="217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 structure of the veins on the wrist</a:t>
            </a:r>
            <a:endParaRPr lang="cs-CZ" dirty="0"/>
          </a:p>
        </p:txBody>
      </p:sp>
      <p:sp>
        <p:nvSpPr>
          <p:cNvPr id="3" name="Zástupný symbol pro obsah 2"/>
          <p:cNvSpPr>
            <a:spLocks noGrp="1"/>
          </p:cNvSpPr>
          <p:nvPr>
            <p:ph idx="1"/>
          </p:nvPr>
        </p:nvSpPr>
        <p:spPr/>
        <p:txBody>
          <a:bodyPr/>
          <a:lstStyle/>
          <a:p>
            <a:r>
              <a:rPr lang="en-US" dirty="0"/>
              <a:t>A new method for the year </a:t>
            </a:r>
            <a:r>
              <a:rPr lang="en-US" dirty="0" smtClean="0"/>
              <a:t>2000</a:t>
            </a:r>
            <a:endParaRPr lang="cs-CZ" dirty="0" smtClean="0"/>
          </a:p>
          <a:p>
            <a:r>
              <a:rPr lang="en-US" dirty="0" smtClean="0"/>
              <a:t>High </a:t>
            </a:r>
            <a:r>
              <a:rPr lang="en-US" dirty="0"/>
              <a:t>difficulty of </a:t>
            </a:r>
            <a:r>
              <a:rPr lang="en-US" dirty="0" smtClean="0"/>
              <a:t>forgery</a:t>
            </a:r>
            <a:endParaRPr lang="cs-CZ" dirty="0" smtClean="0"/>
          </a:p>
          <a:p>
            <a:r>
              <a:rPr lang="en-US" dirty="0" smtClean="0"/>
              <a:t>Capturing </a:t>
            </a:r>
            <a:r>
              <a:rPr lang="en-US" dirty="0"/>
              <a:t>the back of the hand with the camera in infrared light (hand must be warm = lively </a:t>
            </a:r>
            <a:r>
              <a:rPr lang="en-US" dirty="0" smtClean="0"/>
              <a:t>human)</a:t>
            </a:r>
            <a:endParaRPr lang="cs-CZ" dirty="0" smtClean="0"/>
          </a:p>
          <a:p>
            <a:r>
              <a:rPr lang="en-US" dirty="0" smtClean="0"/>
              <a:t>The </a:t>
            </a:r>
            <a:r>
              <a:rPr lang="en-US" dirty="0"/>
              <a:t>image of the tree structure of the veins is a </a:t>
            </a:r>
            <a:r>
              <a:rPr lang="en-US" dirty="0" smtClean="0"/>
              <a:t>formula</a:t>
            </a:r>
            <a:endParaRPr lang="cs-CZ" dirty="0" smtClean="0"/>
          </a:p>
          <a:p>
            <a:r>
              <a:rPr lang="cs-CZ" dirty="0" smtClean="0"/>
              <a:t>C</a:t>
            </a:r>
            <a:r>
              <a:rPr lang="en-US" dirty="0" err="1" smtClean="0"/>
              <a:t>ontactless</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structure of veins in the </a:t>
            </a:r>
            <a:r>
              <a:rPr lang="cs-CZ" dirty="0" err="1" smtClean="0"/>
              <a:t>wrist</a:t>
            </a:r>
            <a:endParaRPr lang="cs-CZ" dirty="0"/>
          </a:p>
        </p:txBody>
      </p:sp>
      <p:sp>
        <p:nvSpPr>
          <p:cNvPr id="3" name="Zástupný symbol pro obsah 2"/>
          <p:cNvSpPr>
            <a:spLocks noGrp="1"/>
          </p:cNvSpPr>
          <p:nvPr>
            <p:ph idx="1"/>
          </p:nvPr>
        </p:nvSpPr>
        <p:spPr>
          <a:xfrm>
            <a:off x="457200" y="1340768"/>
            <a:ext cx="8229600" cy="4785395"/>
          </a:xfrm>
        </p:spPr>
        <p:txBody>
          <a:bodyPr/>
          <a:lstStyle/>
          <a:p>
            <a:r>
              <a:rPr lang="en-US" dirty="0"/>
              <a:t>Non-contact sensor - infrared beam - deoxidized hemoglobin creates a network of darker lines</a:t>
            </a:r>
            <a:endParaRPr lang="cs-CZ" dirty="0" smtClean="0"/>
          </a:p>
        </p:txBody>
      </p:sp>
      <p:pic>
        <p:nvPicPr>
          <p:cNvPr id="2050" name="Picture 2" descr="Biomet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3" y="2914398"/>
            <a:ext cx="3096344" cy="3943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29146"/>
            <a:ext cx="3192375" cy="245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185" y="4965507"/>
            <a:ext cx="1814711" cy="169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 process </a:t>
            </a:r>
            <a:r>
              <a:rPr lang="cs-CZ" dirty="0" err="1" smtClean="0"/>
              <a:t>within</a:t>
            </a:r>
            <a:r>
              <a:rPr lang="en-US" dirty="0" smtClean="0"/>
              <a:t> </a:t>
            </a:r>
            <a:r>
              <a:rPr lang="en-US" dirty="0"/>
              <a:t>biometric systems</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Acquisition of a data file with a biometric property</a:t>
            </a:r>
          </a:p>
          <a:p>
            <a:r>
              <a:rPr lang="en-US" dirty="0"/>
              <a:t>Checking data quality</a:t>
            </a:r>
          </a:p>
          <a:p>
            <a:r>
              <a:rPr lang="en-US" dirty="0"/>
              <a:t>Extract a biometric quantity from a data file - </a:t>
            </a:r>
            <a:r>
              <a:rPr lang="cs-CZ" dirty="0" smtClean="0"/>
              <a:t>c</a:t>
            </a:r>
            <a:r>
              <a:rPr lang="en-US" dirty="0" err="1" smtClean="0"/>
              <a:t>reate</a:t>
            </a:r>
            <a:r>
              <a:rPr lang="en-US" dirty="0" smtClean="0"/>
              <a:t> </a:t>
            </a:r>
            <a:r>
              <a:rPr lang="en-US" dirty="0"/>
              <a:t>a sample template</a:t>
            </a:r>
          </a:p>
          <a:p>
            <a:r>
              <a:rPr lang="en-US" dirty="0"/>
              <a:t>Sample Template Entry into Template Archives</a:t>
            </a:r>
          </a:p>
          <a:p>
            <a:r>
              <a:rPr lang="en-US" dirty="0"/>
              <a:t>Compare current template with reference and generate a score</a:t>
            </a:r>
          </a:p>
          <a:p>
            <a:r>
              <a:rPr lang="en-US" dirty="0"/>
              <a:t>If the score exceeds the set limit, access is enabled</a:t>
            </a:r>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structure of veins in the palm</a:t>
            </a:r>
            <a:endParaRPr lang="cs-CZ" dirty="0"/>
          </a:p>
        </p:txBody>
      </p:sp>
      <p:sp>
        <p:nvSpPr>
          <p:cNvPr id="3" name="Zástupný symbol pro obsah 2"/>
          <p:cNvSpPr>
            <a:spLocks noGrp="1"/>
          </p:cNvSpPr>
          <p:nvPr>
            <p:ph idx="1"/>
          </p:nvPr>
        </p:nvSpPr>
        <p:spPr/>
        <p:txBody>
          <a:bodyPr/>
          <a:lstStyle/>
          <a:p>
            <a:r>
              <a:rPr lang="cs-CZ" dirty="0" err="1" smtClean="0"/>
              <a:t>Infrared</a:t>
            </a:r>
            <a:endParaRPr lang="cs-CZ"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66575"/>
            <a:ext cx="3312368" cy="226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24388"/>
            <a:ext cx="2232248" cy="261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842690"/>
            <a:ext cx="2088232" cy="237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3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a:t>
            </a:r>
            <a:r>
              <a:rPr lang="cs-CZ" dirty="0" smtClean="0"/>
              <a:t> </a:t>
            </a:r>
            <a:r>
              <a:rPr lang="cs-CZ" dirty="0" err="1" smtClean="0"/>
              <a:t>comparison</a:t>
            </a:r>
            <a:endParaRPr lang="cs-CZ" dirty="0"/>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71" y="1772816"/>
            <a:ext cx="866135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464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shape of the finger and fist</a:t>
            </a:r>
            <a:endParaRPr lang="cs-CZ" dirty="0"/>
          </a:p>
        </p:txBody>
      </p:sp>
      <p:sp>
        <p:nvSpPr>
          <p:cNvPr id="3" name="Zástupný symbol pro obsah 2"/>
          <p:cNvSpPr>
            <a:spLocks noGrp="1"/>
          </p:cNvSpPr>
          <p:nvPr>
            <p:ph idx="1"/>
          </p:nvPr>
        </p:nvSpPr>
        <p:spPr/>
        <p:txBody>
          <a:bodyPr/>
          <a:lstStyle/>
          <a:p>
            <a:r>
              <a:rPr lang="en-US" dirty="0"/>
              <a:t>Measure finger joints on the palm of your hand in the outside</a:t>
            </a:r>
            <a:br>
              <a:rPr lang="en-US" dirty="0"/>
            </a:br>
            <a:r>
              <a:rPr lang="en-US" dirty="0"/>
              <a:t>Up to 35 parameters are tracked</a:t>
            </a:r>
            <a:endParaRPr lang="cs-CZ"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Fingering</a:t>
            </a:r>
            <a:r>
              <a:rPr lang="cs-CZ" dirty="0"/>
              <a:t> </a:t>
            </a:r>
            <a:r>
              <a:rPr lang="cs-CZ" dirty="0" err="1"/>
              <a:t>of</a:t>
            </a:r>
            <a:r>
              <a:rPr lang="cs-CZ" dirty="0"/>
              <a:t> </a:t>
            </a:r>
            <a:r>
              <a:rPr lang="cs-CZ" dirty="0" err="1"/>
              <a:t>fingertips</a:t>
            </a:r>
            <a:endParaRPr lang="cs-CZ" dirty="0"/>
          </a:p>
        </p:txBody>
      </p:sp>
      <p:sp>
        <p:nvSpPr>
          <p:cNvPr id="3" name="Zástupný symbol pro obsah 2"/>
          <p:cNvSpPr>
            <a:spLocks noGrp="1"/>
          </p:cNvSpPr>
          <p:nvPr>
            <p:ph idx="1"/>
          </p:nvPr>
        </p:nvSpPr>
        <p:spPr/>
        <p:txBody>
          <a:bodyPr/>
          <a:lstStyle/>
          <a:p>
            <a:r>
              <a:rPr lang="cs-CZ" dirty="0" smtClean="0"/>
              <a:t>Toshiba, 1998</a:t>
            </a:r>
          </a:p>
          <a:p>
            <a:r>
              <a:rPr lang="en-US" dirty="0"/>
              <a:t>Electrostatic capacitive reactivity of wrinkle measurement under two finger joints in hand</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2771799" y="3890798"/>
            <a:ext cx="5699645" cy="2274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Typing</a:t>
            </a:r>
            <a:r>
              <a:rPr lang="cs-CZ" dirty="0" smtClean="0"/>
              <a:t> on </a:t>
            </a:r>
            <a:r>
              <a:rPr lang="cs-CZ" dirty="0" err="1" smtClean="0"/>
              <a:t>the</a:t>
            </a:r>
            <a:r>
              <a:rPr lang="cs-CZ" dirty="0" smtClean="0"/>
              <a:t> </a:t>
            </a:r>
            <a:r>
              <a:rPr lang="cs-CZ" dirty="0" err="1" smtClean="0"/>
              <a:t>keyboard</a:t>
            </a:r>
            <a:endParaRPr lang="cs-CZ" dirty="0"/>
          </a:p>
        </p:txBody>
      </p:sp>
      <p:sp>
        <p:nvSpPr>
          <p:cNvPr id="3" name="Zástupný symbol pro obsah 2"/>
          <p:cNvSpPr>
            <a:spLocks noGrp="1"/>
          </p:cNvSpPr>
          <p:nvPr>
            <p:ph idx="1"/>
          </p:nvPr>
        </p:nvSpPr>
        <p:spPr/>
        <p:txBody>
          <a:bodyPr>
            <a:normAutofit/>
          </a:bodyPr>
          <a:lstStyle/>
          <a:p>
            <a:r>
              <a:rPr lang="en-US" dirty="0"/>
              <a:t>It is being watched</a:t>
            </a:r>
          </a:p>
          <a:p>
            <a:pPr lvl="1"/>
            <a:r>
              <a:rPr lang="en-US" dirty="0"/>
              <a:t>keystroke dynamics,</a:t>
            </a:r>
          </a:p>
          <a:p>
            <a:pPr lvl="1"/>
            <a:r>
              <a:rPr lang="en-US" dirty="0"/>
              <a:t>the length of time the keys are held</a:t>
            </a:r>
          </a:p>
          <a:p>
            <a:pPr lvl="1"/>
            <a:r>
              <a:rPr lang="cs-CZ" dirty="0" smtClean="0"/>
              <a:t>d</a:t>
            </a:r>
            <a:r>
              <a:rPr lang="en-US" dirty="0" err="1" smtClean="0"/>
              <a:t>elay</a:t>
            </a:r>
            <a:r>
              <a:rPr lang="en-US" dirty="0" smtClean="0"/>
              <a:t> </a:t>
            </a:r>
            <a:r>
              <a:rPr lang="en-US" dirty="0"/>
              <a:t>between prints</a:t>
            </a:r>
          </a:p>
          <a:p>
            <a:r>
              <a:rPr lang="en-US" dirty="0"/>
              <a:t>Non-invasive, well-received</a:t>
            </a:r>
          </a:p>
          <a:p>
            <a:r>
              <a:rPr lang="en-US" dirty="0"/>
              <a:t>Algorithms - pattern matching, neural </a:t>
            </a:r>
            <a:r>
              <a:rPr lang="en-US" dirty="0" smtClean="0"/>
              <a:t>network</a:t>
            </a:r>
            <a:endParaRPr lang="cs-CZ"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Typing</a:t>
            </a:r>
            <a:r>
              <a:rPr lang="cs-CZ" dirty="0"/>
              <a:t> on </a:t>
            </a:r>
            <a:r>
              <a:rPr lang="cs-CZ" dirty="0" err="1"/>
              <a:t>the</a:t>
            </a:r>
            <a:r>
              <a:rPr lang="cs-CZ" dirty="0"/>
              <a:t> </a:t>
            </a:r>
            <a:r>
              <a:rPr lang="cs-CZ" dirty="0" err="1"/>
              <a:t>keyboard</a:t>
            </a:r>
            <a:endParaRPr lang="cs-CZ" dirty="0"/>
          </a:p>
        </p:txBody>
      </p:sp>
      <p:sp>
        <p:nvSpPr>
          <p:cNvPr id="3" name="Zástupný symbol pro obsah 2"/>
          <p:cNvSpPr>
            <a:spLocks noGrp="1"/>
          </p:cNvSpPr>
          <p:nvPr>
            <p:ph idx="1"/>
          </p:nvPr>
        </p:nvSpPr>
        <p:spPr/>
        <p:txBody>
          <a:bodyPr/>
          <a:lstStyle/>
          <a:p>
            <a:r>
              <a:rPr lang="en-US" dirty="0"/>
              <a:t>Longer evaluation </a:t>
            </a:r>
            <a:r>
              <a:rPr lang="en-US" dirty="0" smtClean="0"/>
              <a:t>time</a:t>
            </a:r>
            <a:endParaRPr lang="cs-CZ" dirty="0" smtClean="0"/>
          </a:p>
          <a:p>
            <a:r>
              <a:rPr lang="en-US" dirty="0" smtClean="0"/>
              <a:t>Writing </a:t>
            </a:r>
            <a:r>
              <a:rPr lang="en-US" dirty="0"/>
              <a:t>dynamics varies with time</a:t>
            </a:r>
            <a:br>
              <a:rPr lang="en-US" dirty="0"/>
            </a:b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6583981" cy="320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Motion dynamics of the mouse</a:t>
            </a:r>
            <a:endParaRPr lang="cs-CZ" dirty="0"/>
          </a:p>
        </p:txBody>
      </p:sp>
      <p:sp>
        <p:nvSpPr>
          <p:cNvPr id="3" name="Zástupný symbol pro obsah 2"/>
          <p:cNvSpPr>
            <a:spLocks noGrp="1"/>
          </p:cNvSpPr>
          <p:nvPr>
            <p:ph idx="1"/>
          </p:nvPr>
        </p:nvSpPr>
        <p:spPr/>
        <p:txBody>
          <a:bodyPr/>
          <a:lstStyle/>
          <a:p>
            <a:r>
              <a:rPr lang="en-US" dirty="0"/>
              <a:t>Queen Mary University, </a:t>
            </a:r>
            <a:r>
              <a:rPr lang="en-US" dirty="0" smtClean="0"/>
              <a:t>London</a:t>
            </a:r>
            <a:endParaRPr lang="cs-CZ" dirty="0" smtClean="0"/>
          </a:p>
          <a:p>
            <a:r>
              <a:rPr lang="en-US" dirty="0" smtClean="0"/>
              <a:t>The </a:t>
            </a:r>
            <a:r>
              <a:rPr lang="en-US" dirty="0"/>
              <a:t>user draws a certain shape - etalon - 20x, of which an average is created and it is converted to 144 </a:t>
            </a:r>
            <a:r>
              <a:rPr lang="en-US" dirty="0" smtClean="0"/>
              <a:t>vectors</a:t>
            </a:r>
            <a:endParaRPr lang="cs-CZ" dirty="0" smtClean="0"/>
          </a:p>
          <a:p>
            <a:r>
              <a:rPr lang="en-US" dirty="0" smtClean="0"/>
              <a:t>SW </a:t>
            </a:r>
            <a:r>
              <a:rPr lang="en-US" dirty="0"/>
              <a:t>verifies the position, stroke speed, rounding, and compares the shape with the standard</a:t>
            </a:r>
            <a:endParaRPr lang="cs-CZ" dirty="0"/>
          </a:p>
        </p:txBody>
      </p:sp>
    </p:spTree>
    <p:extLst>
      <p:ext uri="{BB962C8B-B14F-4D97-AF65-F5344CB8AC3E}">
        <p14:creationId xmlns:p14="http://schemas.microsoft.com/office/powerpoint/2010/main" val="1304247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Signature</a:t>
            </a:r>
            <a:r>
              <a:rPr lang="cs-CZ" dirty="0"/>
              <a:t> Dynamics</a:t>
            </a:r>
          </a:p>
        </p:txBody>
      </p:sp>
      <p:sp>
        <p:nvSpPr>
          <p:cNvPr id="3" name="Zástupný symbol pro obsah 2"/>
          <p:cNvSpPr>
            <a:spLocks noGrp="1"/>
          </p:cNvSpPr>
          <p:nvPr>
            <p:ph idx="1"/>
          </p:nvPr>
        </p:nvSpPr>
        <p:spPr/>
        <p:txBody>
          <a:bodyPr/>
          <a:lstStyle/>
          <a:p>
            <a:r>
              <a:rPr lang="cs-CZ" dirty="0" smtClean="0"/>
              <a:t>1977</a:t>
            </a:r>
          </a:p>
          <a:p>
            <a:r>
              <a:rPr lang="en-US" dirty="0"/>
              <a:t>Stroke, shape, </a:t>
            </a:r>
            <a:r>
              <a:rPr lang="en-US" dirty="0" smtClean="0"/>
              <a:t>pressure</a:t>
            </a:r>
            <a:endParaRPr lang="cs-CZ" dirty="0" smtClean="0"/>
          </a:p>
          <a:p>
            <a:r>
              <a:rPr lang="en-US" dirty="0" smtClean="0"/>
              <a:t>Dynamic </a:t>
            </a:r>
            <a:r>
              <a:rPr lang="en-US" dirty="0"/>
              <a:t>Features: Speed, Acceleration, Stroke ...</a:t>
            </a:r>
            <a:endParaRPr lang="cs-CZ"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Dynamics </a:t>
            </a:r>
            <a:r>
              <a:rPr lang="cs-CZ" dirty="0" err="1"/>
              <a:t>of</a:t>
            </a:r>
            <a:r>
              <a:rPr lang="cs-CZ" dirty="0"/>
              <a:t> </a:t>
            </a:r>
            <a:r>
              <a:rPr lang="cs-CZ" dirty="0" err="1"/>
              <a:t>walking</a:t>
            </a:r>
            <a:endParaRPr lang="cs-CZ" dirty="0"/>
          </a:p>
        </p:txBody>
      </p:sp>
      <p:sp>
        <p:nvSpPr>
          <p:cNvPr id="3" name="Zástupný symbol pro obsah 2"/>
          <p:cNvSpPr>
            <a:spLocks noGrp="1"/>
          </p:cNvSpPr>
          <p:nvPr>
            <p:ph idx="1"/>
          </p:nvPr>
        </p:nvSpPr>
        <p:spPr/>
        <p:txBody>
          <a:bodyPr/>
          <a:lstStyle/>
          <a:p>
            <a:r>
              <a:rPr lang="en-US" dirty="0"/>
              <a:t>Two leg movement - bipedal </a:t>
            </a:r>
            <a:r>
              <a:rPr lang="en-US" dirty="0" smtClean="0"/>
              <a:t>locomotion</a:t>
            </a:r>
            <a:endParaRPr lang="cs-CZ" dirty="0" smtClean="0"/>
          </a:p>
          <a:p>
            <a:r>
              <a:rPr lang="en-US" dirty="0" smtClean="0"/>
              <a:t>Application </a:t>
            </a:r>
            <a:r>
              <a:rPr lang="en-US" dirty="0"/>
              <a:t>in forensic </a:t>
            </a:r>
            <a:r>
              <a:rPr lang="en-US" dirty="0" smtClean="0"/>
              <a:t>sphere</a:t>
            </a:r>
            <a:endParaRPr lang="cs-CZ" dirty="0" smtClean="0"/>
          </a:p>
          <a:p>
            <a:r>
              <a:rPr lang="en-US" dirty="0" smtClean="0"/>
              <a:t>Compares </a:t>
            </a:r>
            <a:r>
              <a:rPr lang="en-US" dirty="0"/>
              <a:t>curves that describe certain points on the human body</a:t>
            </a:r>
            <a:endParaRPr lang="cs-CZ"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 acoustic characteristics of the voice</a:t>
            </a:r>
            <a:endParaRPr lang="cs-CZ" dirty="0"/>
          </a:p>
        </p:txBody>
      </p:sp>
      <p:sp>
        <p:nvSpPr>
          <p:cNvPr id="3" name="Zástupný symbol pro obsah 2"/>
          <p:cNvSpPr>
            <a:spLocks noGrp="1"/>
          </p:cNvSpPr>
          <p:nvPr>
            <p:ph idx="1"/>
          </p:nvPr>
        </p:nvSpPr>
        <p:spPr/>
        <p:txBody>
          <a:bodyPr/>
          <a:lstStyle/>
          <a:p>
            <a:r>
              <a:rPr lang="en-US" dirty="0"/>
              <a:t>Pre-stored voice samples and combinations with key sentences - Voice </a:t>
            </a:r>
            <a:r>
              <a:rPr lang="en-US" dirty="0" err="1"/>
              <a:t>immitators</a:t>
            </a:r>
            <a:r>
              <a:rPr lang="en-US" dirty="0"/>
              <a:t> without knowledge of key phrases can not oblige the </a:t>
            </a:r>
            <a:r>
              <a:rPr lang="en-US" dirty="0" smtClean="0"/>
              <a:t>system</a:t>
            </a:r>
            <a:endParaRPr lang="cs-CZ" dirty="0" smtClean="0"/>
          </a:p>
          <a:p>
            <a:r>
              <a:rPr lang="en-US" dirty="0" smtClean="0"/>
              <a:t>Old </a:t>
            </a:r>
            <a:r>
              <a:rPr lang="en-US" dirty="0"/>
              <a:t>forensic </a:t>
            </a:r>
            <a:r>
              <a:rPr lang="en-US" dirty="0" smtClean="0"/>
              <a:t>method</a:t>
            </a:r>
            <a:endParaRPr lang="cs-CZ" dirty="0" smtClean="0"/>
          </a:p>
          <a:p>
            <a:r>
              <a:rPr lang="en-US" dirty="0" smtClean="0"/>
              <a:t>There </a:t>
            </a:r>
            <a:r>
              <a:rPr lang="en-US" dirty="0"/>
              <a:t>is no suitable sensor in the real environment with noise</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Suitable</a:t>
            </a:r>
            <a:r>
              <a:rPr lang="cs-CZ" dirty="0"/>
              <a:t> </a:t>
            </a:r>
            <a:r>
              <a:rPr lang="cs-CZ" dirty="0" err="1"/>
              <a:t>properties</a:t>
            </a:r>
            <a:r>
              <a:rPr lang="cs-CZ" dirty="0"/>
              <a:t> </a:t>
            </a:r>
            <a:r>
              <a:rPr lang="cs-CZ" dirty="0" err="1"/>
              <a:t>for</a:t>
            </a:r>
            <a:r>
              <a:rPr lang="cs-CZ" dirty="0"/>
              <a:t> </a:t>
            </a:r>
            <a:r>
              <a:rPr lang="cs-CZ" dirty="0" err="1"/>
              <a:t>biometrics</a:t>
            </a:r>
            <a:endParaRPr lang="cs-CZ" dirty="0"/>
          </a:p>
        </p:txBody>
      </p:sp>
      <p:sp>
        <p:nvSpPr>
          <p:cNvPr id="3" name="Zástupný symbol pro obsah 2"/>
          <p:cNvSpPr>
            <a:spLocks noGrp="1"/>
          </p:cNvSpPr>
          <p:nvPr>
            <p:ph idx="1"/>
          </p:nvPr>
        </p:nvSpPr>
        <p:spPr/>
        <p:txBody>
          <a:bodyPr/>
          <a:lstStyle/>
          <a:p>
            <a:r>
              <a:rPr lang="cs-CZ" dirty="0" err="1" smtClean="0">
                <a:solidFill>
                  <a:srgbClr val="C00000"/>
                </a:solidFill>
              </a:rPr>
              <a:t>Uniqueness</a:t>
            </a:r>
            <a:endParaRPr lang="cs-CZ" dirty="0" smtClean="0">
              <a:solidFill>
                <a:srgbClr val="C00000"/>
              </a:solidFill>
            </a:endParaRPr>
          </a:p>
          <a:p>
            <a:r>
              <a:rPr lang="cs-CZ" dirty="0" err="1" smtClean="0">
                <a:solidFill>
                  <a:srgbClr val="C00000"/>
                </a:solidFill>
              </a:rPr>
              <a:t>Versatility</a:t>
            </a:r>
            <a:r>
              <a:rPr lang="cs-CZ" dirty="0" smtClean="0">
                <a:solidFill>
                  <a:srgbClr val="C00000"/>
                </a:solidFill>
              </a:rPr>
              <a:t> </a:t>
            </a:r>
            <a:r>
              <a:rPr lang="cs-CZ" dirty="0" smtClean="0"/>
              <a:t>– </a:t>
            </a:r>
            <a:r>
              <a:rPr lang="en-US" dirty="0"/>
              <a:t>Universal for a large set of people</a:t>
            </a:r>
            <a:endParaRPr lang="cs-CZ" dirty="0" smtClean="0"/>
          </a:p>
          <a:p>
            <a:r>
              <a:rPr lang="cs-CZ" dirty="0" smtClean="0">
                <a:solidFill>
                  <a:srgbClr val="C00000"/>
                </a:solidFill>
              </a:rPr>
              <a:t>Permanence </a:t>
            </a:r>
            <a:r>
              <a:rPr lang="cs-CZ" dirty="0" smtClean="0"/>
              <a:t>– </a:t>
            </a:r>
            <a:r>
              <a:rPr lang="en-US" dirty="0"/>
              <a:t> it must not change over </a:t>
            </a:r>
            <a:r>
              <a:rPr lang="en-US" dirty="0" smtClean="0"/>
              <a:t>time</a:t>
            </a:r>
            <a:endParaRPr lang="cs-CZ" dirty="0" smtClean="0"/>
          </a:p>
          <a:p>
            <a:r>
              <a:rPr lang="cs-CZ" dirty="0" err="1" smtClean="0">
                <a:solidFill>
                  <a:srgbClr val="C00000"/>
                </a:solidFill>
              </a:rPr>
              <a:t>Measurability</a:t>
            </a:r>
            <a:endParaRPr lang="cs-CZ" dirty="0" smtClean="0">
              <a:solidFill>
                <a:srgbClr val="C00000"/>
              </a:solidFill>
            </a:endParaRPr>
          </a:p>
          <a:p>
            <a:r>
              <a:rPr lang="cs-CZ" dirty="0">
                <a:solidFill>
                  <a:srgbClr val="C00000"/>
                </a:solidFill>
              </a:rPr>
              <a:t>User </a:t>
            </a:r>
            <a:r>
              <a:rPr lang="cs-CZ" dirty="0" err="1" smtClean="0">
                <a:solidFill>
                  <a:srgbClr val="C00000"/>
                </a:solidFill>
              </a:rPr>
              <a:t>Acceptance</a:t>
            </a:r>
            <a:endParaRPr lang="cs-CZ" dirty="0" smtClean="0">
              <a:solidFill>
                <a:srgbClr val="C00000"/>
              </a:solidFill>
            </a:endParaRPr>
          </a:p>
          <a:p>
            <a:r>
              <a:rPr lang="cs-CZ" dirty="0" err="1" smtClean="0">
                <a:solidFill>
                  <a:srgbClr val="C00000"/>
                </a:solidFill>
              </a:rPr>
              <a:t>Circumvention</a:t>
            </a:r>
            <a:endParaRPr lang="cs-CZ" dirty="0">
              <a:solidFill>
                <a:srgbClr val="C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Verification</a:t>
            </a:r>
            <a:r>
              <a:rPr lang="cs-CZ" dirty="0"/>
              <a:t> by </a:t>
            </a:r>
            <a:r>
              <a:rPr lang="cs-CZ" dirty="0" err="1"/>
              <a:t>smell</a:t>
            </a:r>
            <a:endParaRPr lang="cs-CZ" dirty="0"/>
          </a:p>
        </p:txBody>
      </p:sp>
      <p:sp>
        <p:nvSpPr>
          <p:cNvPr id="3" name="Zástupný symbol pro obsah 2"/>
          <p:cNvSpPr>
            <a:spLocks noGrp="1"/>
          </p:cNvSpPr>
          <p:nvPr>
            <p:ph idx="1"/>
          </p:nvPr>
        </p:nvSpPr>
        <p:spPr/>
        <p:txBody>
          <a:bodyPr>
            <a:normAutofit lnSpcReduction="10000"/>
          </a:bodyPr>
          <a:lstStyle/>
          <a:p>
            <a:r>
              <a:rPr lang="en-US" dirty="0"/>
              <a:t>Human smell consists of approximately thirty chemical compounds whose intensity or absence creates a unique profile for every human </a:t>
            </a:r>
            <a:r>
              <a:rPr lang="en-US" dirty="0" smtClean="0"/>
              <a:t>being.</a:t>
            </a:r>
            <a:endParaRPr lang="cs-CZ" dirty="0" smtClean="0"/>
          </a:p>
          <a:p>
            <a:r>
              <a:rPr lang="en-US" dirty="0" smtClean="0"/>
              <a:t>Problem </a:t>
            </a:r>
            <a:r>
              <a:rPr lang="en-US" dirty="0"/>
              <a:t>- Changes in the smell of emotions, sports performance, illness, smoking, the nature of the diet </a:t>
            </a:r>
            <a:r>
              <a:rPr lang="en-US" dirty="0" smtClean="0"/>
              <a:t>...</a:t>
            </a:r>
            <a:endParaRPr lang="cs-CZ" dirty="0" smtClean="0"/>
          </a:p>
          <a:p>
            <a:r>
              <a:rPr lang="en-US" dirty="0" smtClean="0"/>
              <a:t>So </a:t>
            </a:r>
            <a:r>
              <a:rPr lang="en-US" dirty="0"/>
              <a:t>far, the sensors have a low </a:t>
            </a:r>
            <a:r>
              <a:rPr lang="en-US" dirty="0" smtClean="0"/>
              <a:t>sensitivity</a:t>
            </a:r>
            <a:endParaRPr lang="cs-CZ" dirty="0" smtClean="0"/>
          </a:p>
          <a:p>
            <a:r>
              <a:rPr lang="en-US" dirty="0" smtClean="0"/>
              <a:t>Gas </a:t>
            </a:r>
            <a:r>
              <a:rPr lang="en-US" dirty="0"/>
              <a:t>chromatography, LIDAR sensor</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Verification</a:t>
            </a:r>
            <a:r>
              <a:rPr lang="cs-CZ" dirty="0"/>
              <a:t> by DNA</a:t>
            </a:r>
          </a:p>
        </p:txBody>
      </p:sp>
      <p:sp>
        <p:nvSpPr>
          <p:cNvPr id="3" name="Zástupný symbol pro obsah 2"/>
          <p:cNvSpPr>
            <a:spLocks noGrp="1"/>
          </p:cNvSpPr>
          <p:nvPr>
            <p:ph idx="1"/>
          </p:nvPr>
        </p:nvSpPr>
        <p:spPr/>
        <p:txBody>
          <a:bodyPr>
            <a:normAutofit fontScale="92500" lnSpcReduction="10000"/>
          </a:bodyPr>
          <a:lstStyle/>
          <a:p>
            <a:r>
              <a:rPr lang="en-US" dirty="0"/>
              <a:t>The structure of DNA is different for all humans except for single-sex twins and does not change with </a:t>
            </a:r>
            <a:r>
              <a:rPr lang="en-US" dirty="0" smtClean="0"/>
              <a:t>age</a:t>
            </a:r>
            <a:endParaRPr lang="cs-CZ" dirty="0" smtClean="0"/>
          </a:p>
          <a:p>
            <a:r>
              <a:rPr lang="en-US" dirty="0" smtClean="0"/>
              <a:t>Obtaining </a:t>
            </a:r>
            <a:r>
              <a:rPr lang="en-US" dirty="0"/>
              <a:t>DNA </a:t>
            </a:r>
            <a:r>
              <a:rPr lang="en-US" dirty="0" smtClean="0"/>
              <a:t>is </a:t>
            </a:r>
            <a:r>
              <a:rPr lang="en-US" dirty="0"/>
              <a:t>a relatively demanding and lengthy procedure that involves approximately five </a:t>
            </a:r>
            <a:r>
              <a:rPr lang="en-US" dirty="0" smtClean="0"/>
              <a:t>steps</a:t>
            </a:r>
            <a:endParaRPr lang="cs-CZ" dirty="0" smtClean="0"/>
          </a:p>
          <a:p>
            <a:r>
              <a:rPr lang="en-US" dirty="0" smtClean="0"/>
              <a:t>From </a:t>
            </a:r>
            <a:r>
              <a:rPr lang="en-US" dirty="0"/>
              <a:t>the tissue sample, a spiral of DNA is first scrapped, which is subsequently digested with the enzyme EcoR1, and then the DNA fragments are sifted until a usable size is obtained</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Ear</a:t>
            </a:r>
            <a:r>
              <a:rPr lang="cs-CZ" dirty="0"/>
              <a:t> </a:t>
            </a:r>
            <a:r>
              <a:rPr lang="cs-CZ" dirty="0" err="1"/>
              <a:t>biometry</a:t>
            </a:r>
            <a:endParaRPr lang="cs-CZ" dirty="0"/>
          </a:p>
        </p:txBody>
      </p:sp>
      <p:sp>
        <p:nvSpPr>
          <p:cNvPr id="3" name="Zástupný symbol pro obsah 2"/>
          <p:cNvSpPr>
            <a:spLocks noGrp="1"/>
          </p:cNvSpPr>
          <p:nvPr>
            <p:ph idx="1"/>
          </p:nvPr>
        </p:nvSpPr>
        <p:spPr/>
        <p:txBody>
          <a:bodyPr/>
          <a:lstStyle/>
          <a:p>
            <a:r>
              <a:rPr lang="cs-CZ" dirty="0" smtClean="0"/>
              <a:t>T</a:t>
            </a:r>
            <a:r>
              <a:rPr lang="en-US" dirty="0" smtClean="0"/>
              <a:t>he </a:t>
            </a:r>
            <a:r>
              <a:rPr lang="en-US" dirty="0"/>
              <a:t>individual shape and morphometric structure of the earlobe of each </a:t>
            </a:r>
            <a:r>
              <a:rPr lang="cs-CZ" dirty="0" smtClean="0"/>
              <a:t>person</a:t>
            </a:r>
          </a:p>
          <a:p>
            <a:r>
              <a:rPr lang="cs-CZ" dirty="0" err="1" smtClean="0"/>
              <a:t>Methods</a:t>
            </a:r>
            <a:r>
              <a:rPr lang="cs-CZ" dirty="0" smtClean="0"/>
              <a:t>:</a:t>
            </a:r>
          </a:p>
          <a:p>
            <a:pPr lvl="1"/>
            <a:r>
              <a:rPr lang="en-US" dirty="0"/>
              <a:t>Morphological </a:t>
            </a:r>
            <a:r>
              <a:rPr lang="en-US" dirty="0" smtClean="0"/>
              <a:t>relationships</a:t>
            </a:r>
            <a:endParaRPr lang="cs-CZ" dirty="0" smtClean="0"/>
          </a:p>
          <a:p>
            <a:pPr lvl="1"/>
            <a:r>
              <a:rPr lang="en-US" dirty="0" smtClean="0"/>
              <a:t>An </a:t>
            </a:r>
            <a:r>
              <a:rPr lang="en-US" dirty="0"/>
              <a:t>imprint of bolt </a:t>
            </a:r>
            <a:r>
              <a:rPr lang="en-US" dirty="0" smtClean="0"/>
              <a:t>structures</a:t>
            </a:r>
            <a:endParaRPr lang="cs-CZ" dirty="0" smtClean="0"/>
          </a:p>
          <a:p>
            <a:pPr lvl="1"/>
            <a:r>
              <a:rPr lang="en-US" dirty="0" err="1" smtClean="0"/>
              <a:t>Termogram</a:t>
            </a:r>
            <a:r>
              <a:rPr lang="en-US" dirty="0" smtClean="0"/>
              <a:t> </a:t>
            </a:r>
            <a:r>
              <a:rPr lang="en-US" dirty="0"/>
              <a:t>of ear lobe</a:t>
            </a:r>
            <a:endParaRPr lang="cs-CZ" dirty="0"/>
          </a:p>
        </p:txBody>
      </p:sp>
      <p:pic>
        <p:nvPicPr>
          <p:cNvPr id="6146" name="Picture 2" descr="Výsledek obrázku pro biometrie sít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11066"/>
            <a:ext cx="3432076" cy="26640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srcRect/>
          <a:stretch>
            <a:fillRect/>
          </a:stretch>
        </p:blipFill>
        <p:spPr bwMode="auto">
          <a:xfrm>
            <a:off x="7486515" y="3861048"/>
            <a:ext cx="1657485" cy="2828156"/>
          </a:xfrm>
          <a:prstGeom prst="rect">
            <a:avLst/>
          </a:prstGeom>
          <a:noFill/>
          <a:ln w="9525">
            <a:noFill/>
            <a:miter lim="800000"/>
            <a:headEnd/>
            <a:tailEnd/>
          </a:ln>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895850"/>
            <a:ext cx="26574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Verification by reflection of sound in the ear canal</a:t>
            </a:r>
            <a:endParaRPr lang="cs-CZ" dirty="0"/>
          </a:p>
        </p:txBody>
      </p:sp>
      <p:sp>
        <p:nvSpPr>
          <p:cNvPr id="3" name="Zástupný symbol pro obsah 2"/>
          <p:cNvSpPr>
            <a:spLocks noGrp="1"/>
          </p:cNvSpPr>
          <p:nvPr>
            <p:ph idx="1"/>
          </p:nvPr>
        </p:nvSpPr>
        <p:spPr/>
        <p:txBody>
          <a:bodyPr/>
          <a:lstStyle/>
          <a:p>
            <a:r>
              <a:rPr lang="en-US" dirty="0"/>
              <a:t>New </a:t>
            </a:r>
            <a:r>
              <a:rPr lang="en-US" dirty="0" smtClean="0"/>
              <a:t>method</a:t>
            </a:r>
            <a:endParaRPr lang="cs-CZ" dirty="0" smtClean="0"/>
          </a:p>
          <a:p>
            <a:r>
              <a:rPr lang="en-US" dirty="0" smtClean="0"/>
              <a:t>During </a:t>
            </a:r>
            <a:r>
              <a:rPr lang="en-US" dirty="0"/>
              <a:t>verification, the person will attach the ear to the loudspeaker - the </a:t>
            </a:r>
            <a:r>
              <a:rPr lang="en-US" dirty="0" smtClean="0"/>
              <a:t>buzzing.</a:t>
            </a:r>
            <a:endParaRPr lang="cs-CZ" dirty="0" smtClean="0"/>
          </a:p>
          <a:p>
            <a:r>
              <a:rPr lang="en-US" dirty="0" smtClean="0"/>
              <a:t>The </a:t>
            </a:r>
            <a:r>
              <a:rPr lang="en-US" dirty="0"/>
              <a:t>sound is reflected from the wall of the ear canal and its part returns to the reflection of the ear </a:t>
            </a:r>
            <a:r>
              <a:rPr lang="en-US" dirty="0" smtClean="0"/>
              <a:t>wall.</a:t>
            </a:r>
            <a:endParaRPr lang="cs-CZ" dirty="0" smtClean="0"/>
          </a:p>
          <a:p>
            <a:r>
              <a:rPr lang="en-US" dirty="0" smtClean="0"/>
              <a:t>The </a:t>
            </a:r>
            <a:r>
              <a:rPr lang="en-US" dirty="0"/>
              <a:t>intensity of sound absorption in the ear canal is individual </a:t>
            </a:r>
            <a:r>
              <a:rPr lang="cs-CZ" dirty="0" err="1" smtClean="0"/>
              <a:t>for</a:t>
            </a:r>
            <a:r>
              <a:rPr lang="cs-CZ" dirty="0" smtClean="0"/>
              <a:t> </a:t>
            </a:r>
            <a:r>
              <a:rPr lang="cs-CZ" dirty="0" err="1" smtClean="0"/>
              <a:t>every</a:t>
            </a:r>
            <a:r>
              <a:rPr lang="en-US" dirty="0" smtClean="0"/>
              <a:t> </a:t>
            </a:r>
            <a:r>
              <a:rPr lang="cs-CZ" dirty="0" smtClean="0"/>
              <a:t>person</a:t>
            </a:r>
            <a:endParaRPr lang="cs-CZ"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Verification by reflection of sound in the ear canal</a:t>
            </a:r>
            <a:endParaRPr lang="cs-CZ" dirty="0"/>
          </a:p>
        </p:txBody>
      </p:sp>
      <p:sp>
        <p:nvSpPr>
          <p:cNvPr id="3" name="Zástupný symbol pro obsah 2"/>
          <p:cNvSpPr>
            <a:spLocks noGrp="1"/>
          </p:cNvSpPr>
          <p:nvPr>
            <p:ph idx="1"/>
          </p:nvPr>
        </p:nvSpPr>
        <p:spPr/>
        <p:txBody>
          <a:bodyPr/>
          <a:lstStyle/>
          <a:p>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14538"/>
            <a:ext cx="4319723" cy="371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500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Verification according to the shape and movement of the lips</a:t>
            </a:r>
            <a:endParaRPr lang="cs-CZ" dirty="0"/>
          </a:p>
        </p:txBody>
      </p:sp>
      <p:sp>
        <p:nvSpPr>
          <p:cNvPr id="3" name="Zástupný symbol pro obsah 2"/>
          <p:cNvSpPr>
            <a:spLocks noGrp="1"/>
          </p:cNvSpPr>
          <p:nvPr>
            <p:ph idx="1"/>
          </p:nvPr>
        </p:nvSpPr>
        <p:spPr/>
        <p:txBody>
          <a:bodyPr/>
          <a:lstStyle/>
          <a:p>
            <a:r>
              <a:rPr lang="en-US" dirty="0"/>
              <a:t>The method is based on the detection of lip movement and uses similar technology as </a:t>
            </a:r>
            <a:r>
              <a:rPr lang="en-US" dirty="0" smtClean="0"/>
              <a:t>face </a:t>
            </a:r>
            <a:r>
              <a:rPr lang="en-US" dirty="0"/>
              <a:t>identification.</a:t>
            </a:r>
            <a:br>
              <a:rPr lang="en-US" dirty="0"/>
            </a:br>
            <a:r>
              <a:rPr lang="en-US" dirty="0"/>
              <a:t>The camera captures the user's face, and the special software extracts the shape of the lips and records its movement when speaking of the input code that should be individual to each person</a:t>
            </a:r>
            <a:r>
              <a:rPr lang="cs-CZ" dirty="0" smtClean="0"/>
              <a:t>. </a:t>
            </a:r>
            <a:endParaRPr lang="cs-CZ"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Verification according to the shape and movement of the lips</a:t>
            </a:r>
            <a:endParaRPr lang="cs-CZ" dirty="0"/>
          </a:p>
        </p:txBody>
      </p:sp>
      <p:sp>
        <p:nvSpPr>
          <p:cNvPr id="3" name="Zástupný symbol pro obsah 2"/>
          <p:cNvSpPr>
            <a:spLocks noGrp="1"/>
          </p:cNvSpPr>
          <p:nvPr>
            <p:ph idx="1"/>
          </p:nvPr>
        </p:nvSpPr>
        <p:spPr/>
        <p:txBody>
          <a:bodyPr/>
          <a:lstStyle/>
          <a:p>
            <a:endParaRPr lang="cs-CZ"/>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640013"/>
            <a:ext cx="3384376" cy="42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203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Identification according to longitudinal crease of nails</a:t>
            </a:r>
            <a:endParaRPr lang="cs-CZ" dirty="0"/>
          </a:p>
        </p:txBody>
      </p:sp>
      <p:sp>
        <p:nvSpPr>
          <p:cNvPr id="3" name="Zástupný symbol pro obsah 2"/>
          <p:cNvSpPr>
            <a:spLocks noGrp="1"/>
          </p:cNvSpPr>
          <p:nvPr>
            <p:ph idx="1"/>
          </p:nvPr>
        </p:nvSpPr>
        <p:spPr/>
        <p:txBody>
          <a:bodyPr/>
          <a:lstStyle/>
          <a:p>
            <a:r>
              <a:rPr lang="en-US" dirty="0"/>
              <a:t>Structure of the nail </a:t>
            </a:r>
            <a:r>
              <a:rPr lang="en-US" dirty="0" smtClean="0"/>
              <a:t>bed</a:t>
            </a:r>
            <a:endParaRPr lang="cs-CZ" dirty="0" smtClean="0"/>
          </a:p>
          <a:p>
            <a:r>
              <a:rPr lang="en-US" dirty="0" smtClean="0"/>
              <a:t>The </a:t>
            </a:r>
            <a:r>
              <a:rPr lang="en-US" dirty="0"/>
              <a:t>keratin in the space between the nail and the nail bed was used to </a:t>
            </a:r>
            <a:r>
              <a:rPr lang="en-US" dirty="0" smtClean="0"/>
              <a:t>identify.</a:t>
            </a:r>
            <a:endParaRPr lang="cs-CZ" dirty="0" smtClean="0"/>
          </a:p>
          <a:p>
            <a:r>
              <a:rPr lang="en-US" dirty="0" smtClean="0"/>
              <a:t>Keratin </a:t>
            </a:r>
            <a:r>
              <a:rPr lang="en-US" dirty="0"/>
              <a:t>is a natural polymer that changes the orientation of the incident </a:t>
            </a:r>
            <a:r>
              <a:rPr lang="en-US" dirty="0" smtClean="0"/>
              <a:t>light</a:t>
            </a:r>
            <a:endParaRPr lang="cs-CZ" dirty="0" smtClean="0"/>
          </a:p>
          <a:p>
            <a:r>
              <a:rPr lang="en-US" dirty="0" smtClean="0"/>
              <a:t>Polarized </a:t>
            </a:r>
            <a:r>
              <a:rPr lang="en-US" dirty="0"/>
              <a:t>light at a certain angle - we can capture and analyze phase changes of the beam after reflection from the nail</a:t>
            </a:r>
            <a:endParaRPr lang="cs-CZ"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Identification according to longitudinal crease of nails</a:t>
            </a:r>
            <a:endParaRPr lang="cs-CZ" dirty="0"/>
          </a:p>
        </p:txBody>
      </p:sp>
      <p:sp>
        <p:nvSpPr>
          <p:cNvPr id="3" name="Zástupný symbol pro obsah 2"/>
          <p:cNvSpPr>
            <a:spLocks noGrp="1"/>
          </p:cNvSpPr>
          <p:nvPr>
            <p:ph idx="1"/>
          </p:nvPr>
        </p:nvSpPr>
        <p:spPr/>
        <p:txBody>
          <a:bodyPr/>
          <a:lstStyle/>
          <a:p>
            <a:endParaRPr lang="cs-CZ"/>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03065"/>
            <a:ext cx="7848872" cy="272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66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Identification according to skin spectroscopy</a:t>
            </a:r>
            <a:endParaRPr lang="cs-CZ" dirty="0"/>
          </a:p>
        </p:txBody>
      </p:sp>
      <p:sp>
        <p:nvSpPr>
          <p:cNvPr id="3" name="Zástupný symbol pro obsah 2"/>
          <p:cNvSpPr>
            <a:spLocks noGrp="1"/>
          </p:cNvSpPr>
          <p:nvPr>
            <p:ph idx="1"/>
          </p:nvPr>
        </p:nvSpPr>
        <p:spPr>
          <a:xfrm>
            <a:off x="457200" y="1340769"/>
            <a:ext cx="8229600" cy="4392488"/>
          </a:xfrm>
        </p:spPr>
        <p:txBody>
          <a:bodyPr>
            <a:normAutofit fontScale="85000" lnSpcReduction="20000"/>
          </a:bodyPr>
          <a:lstStyle/>
          <a:p>
            <a:r>
              <a:rPr lang="en-US" dirty="0"/>
              <a:t>Human skin consists of several layers, each layer having a different thickness, and this thickness is uniquely varied in each person, uniquely waved and characterized by other characteristic </a:t>
            </a:r>
            <a:r>
              <a:rPr lang="en-US" dirty="0" smtClean="0"/>
              <a:t>features.</a:t>
            </a:r>
            <a:endParaRPr lang="cs-CZ" dirty="0" smtClean="0"/>
          </a:p>
          <a:p>
            <a:r>
              <a:rPr lang="en-US" dirty="0" smtClean="0"/>
              <a:t>The </a:t>
            </a:r>
            <a:r>
              <a:rPr lang="en-US" dirty="0"/>
              <a:t>selected part of the skin is illuminated by more than one wavelength (from visible to near infrared light</a:t>
            </a:r>
            <a:r>
              <a:rPr lang="en-US" dirty="0" smtClean="0"/>
              <a:t>).</a:t>
            </a:r>
            <a:endParaRPr lang="cs-CZ" dirty="0" smtClean="0"/>
          </a:p>
          <a:p>
            <a:r>
              <a:rPr lang="en-US" dirty="0" smtClean="0"/>
              <a:t>Each </a:t>
            </a:r>
            <a:r>
              <a:rPr lang="en-US" dirty="0"/>
              <a:t>wavelength of light breaks and reflects in another layer of skin and other skin structures. The reflection is captured by a receiver composed of a photodiode and passed for further processing </a:t>
            </a:r>
            <a:r>
              <a:rPr lang="cs-CZ" dirty="0" smtClean="0"/>
              <a:t/>
            </a:r>
            <a:br>
              <a:rPr lang="cs-CZ" dirty="0" smtClean="0"/>
            </a:br>
            <a:r>
              <a:rPr lang="en-US" dirty="0" smtClean="0"/>
              <a:t>and </a:t>
            </a:r>
            <a:r>
              <a:rPr lang="en-US" dirty="0"/>
              <a:t>analysis.</a:t>
            </a:r>
            <a:endParaRPr lang="cs-CZ"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013176"/>
            <a:ext cx="32099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properties</a:t>
            </a:r>
            <a:r>
              <a:rPr lang="cs-CZ" dirty="0" smtClean="0"/>
              <a:t> </a:t>
            </a:r>
            <a:r>
              <a:rPr lang="cs-CZ" dirty="0" err="1" smtClean="0"/>
              <a:t>used</a:t>
            </a:r>
            <a:endParaRPr lang="cs-CZ" dirty="0"/>
          </a:p>
        </p:txBody>
      </p:sp>
      <p:sp>
        <p:nvSpPr>
          <p:cNvPr id="3" name="Zástupný symbol pro obsah 2"/>
          <p:cNvSpPr>
            <a:spLocks noGrp="1"/>
          </p:cNvSpPr>
          <p:nvPr>
            <p:ph idx="1"/>
          </p:nvPr>
        </p:nvSpPr>
        <p:spPr/>
        <p:txBody>
          <a:bodyPr>
            <a:normAutofit/>
          </a:bodyPr>
          <a:lstStyle/>
          <a:p>
            <a:r>
              <a:rPr lang="cs-CZ" sz="2800" b="1" dirty="0" smtClean="0"/>
              <a:t>F</a:t>
            </a:r>
            <a:r>
              <a:rPr lang="en-US" sz="2800" b="1" dirty="0" err="1" smtClean="0"/>
              <a:t>ingerprint</a:t>
            </a:r>
            <a:r>
              <a:rPr lang="en-US" sz="2800" b="1" dirty="0" smtClean="0"/>
              <a:t> </a:t>
            </a:r>
            <a:r>
              <a:rPr lang="cs-CZ" sz="2800" dirty="0" smtClean="0"/>
              <a:t>- </a:t>
            </a:r>
            <a:r>
              <a:rPr lang="en-US" sz="2800" dirty="0" smtClean="0"/>
              <a:t>structure </a:t>
            </a:r>
            <a:r>
              <a:rPr lang="en-US" sz="2800" dirty="0"/>
              <a:t>of the papillary lines and their </a:t>
            </a:r>
            <a:r>
              <a:rPr lang="en-US" sz="2800" dirty="0" smtClean="0"/>
              <a:t>details</a:t>
            </a:r>
            <a:endParaRPr lang="cs-CZ" sz="2800" dirty="0" smtClean="0"/>
          </a:p>
          <a:p>
            <a:r>
              <a:rPr lang="en-US" sz="2800" b="1" dirty="0" smtClean="0"/>
              <a:t>Signature </a:t>
            </a:r>
            <a:r>
              <a:rPr lang="en-US" sz="2800" b="1" dirty="0"/>
              <a:t>Dynamics</a:t>
            </a:r>
            <a:r>
              <a:rPr lang="en-US" sz="2800" dirty="0"/>
              <a:t> </a:t>
            </a:r>
            <a:r>
              <a:rPr lang="cs-CZ" sz="2800" dirty="0" smtClean="0"/>
              <a:t> - d</a:t>
            </a:r>
            <a:r>
              <a:rPr lang="en-US" sz="2800" dirty="0" err="1" smtClean="0"/>
              <a:t>ifferences</a:t>
            </a:r>
            <a:r>
              <a:rPr lang="en-US" sz="2800" dirty="0" smtClean="0"/>
              <a:t> </a:t>
            </a:r>
            <a:r>
              <a:rPr lang="en-US" sz="2800" dirty="0"/>
              <a:t>in </a:t>
            </a:r>
            <a:r>
              <a:rPr lang="cs-CZ" sz="2800" dirty="0" smtClean="0"/>
              <a:t>p</a:t>
            </a:r>
            <a:r>
              <a:rPr lang="en-US" sz="2800" dirty="0" err="1" smtClean="0"/>
              <a:t>ressure</a:t>
            </a:r>
            <a:r>
              <a:rPr lang="en-US" sz="2800" dirty="0" smtClean="0"/>
              <a:t> </a:t>
            </a:r>
            <a:r>
              <a:rPr lang="en-US" sz="2800" dirty="0"/>
              <a:t>and </a:t>
            </a:r>
            <a:r>
              <a:rPr lang="cs-CZ" sz="2800" dirty="0" smtClean="0"/>
              <a:t>w</a:t>
            </a:r>
            <a:r>
              <a:rPr lang="en-US" sz="2800" dirty="0" err="1" smtClean="0"/>
              <a:t>riting</a:t>
            </a:r>
            <a:r>
              <a:rPr lang="en-US" sz="2800" dirty="0" smtClean="0"/>
              <a:t> </a:t>
            </a:r>
            <a:r>
              <a:rPr lang="cs-CZ" sz="2800" dirty="0" smtClean="0"/>
              <a:t>s</a:t>
            </a:r>
            <a:r>
              <a:rPr lang="en-US" sz="2800" dirty="0" smtClean="0"/>
              <a:t>peed</a:t>
            </a:r>
            <a:endParaRPr lang="cs-CZ" sz="2800" dirty="0" smtClean="0"/>
          </a:p>
          <a:p>
            <a:r>
              <a:rPr lang="cs-CZ" sz="2800" b="1" dirty="0"/>
              <a:t>F</a:t>
            </a:r>
            <a:r>
              <a:rPr lang="en-US" sz="2800" b="1" dirty="0" smtClean="0"/>
              <a:t>ace </a:t>
            </a:r>
            <a:r>
              <a:rPr lang="en-US" sz="2800" b="1" dirty="0"/>
              <a:t>geometry</a:t>
            </a:r>
            <a:r>
              <a:rPr lang="en-US" sz="2800" dirty="0"/>
              <a:t> </a:t>
            </a:r>
            <a:r>
              <a:rPr lang="cs-CZ" sz="2800" dirty="0" smtClean="0"/>
              <a:t>- </a:t>
            </a:r>
            <a:r>
              <a:rPr lang="en-US" sz="2800" dirty="0" smtClean="0"/>
              <a:t>distances </a:t>
            </a:r>
            <a:r>
              <a:rPr lang="en-US" sz="2800" dirty="0"/>
              <a:t>of specific parts - eyes, nose, mouth </a:t>
            </a:r>
            <a:r>
              <a:rPr lang="en-US" sz="2800" dirty="0" smtClean="0"/>
              <a:t>...</a:t>
            </a:r>
            <a:endParaRPr lang="cs-CZ" sz="2800" dirty="0" smtClean="0"/>
          </a:p>
          <a:p>
            <a:r>
              <a:rPr lang="cs-CZ" sz="2800" b="1" dirty="0"/>
              <a:t>I</a:t>
            </a:r>
            <a:r>
              <a:rPr lang="en-US" sz="2800" b="1" dirty="0" err="1" smtClean="0"/>
              <a:t>ris</a:t>
            </a:r>
            <a:r>
              <a:rPr lang="en-US" sz="2800" b="1" dirty="0" smtClean="0"/>
              <a:t> </a:t>
            </a:r>
            <a:r>
              <a:rPr lang="en-US" sz="2800" b="1" dirty="0"/>
              <a:t>of the eye </a:t>
            </a:r>
            <a:r>
              <a:rPr lang="cs-CZ" sz="2800" b="1" dirty="0" smtClean="0"/>
              <a:t>- </a:t>
            </a:r>
            <a:r>
              <a:rPr lang="en-US" sz="2800" dirty="0" smtClean="0"/>
              <a:t>image </a:t>
            </a:r>
            <a:r>
              <a:rPr lang="en-US" sz="2800" dirty="0"/>
              <a:t>of the </a:t>
            </a:r>
            <a:r>
              <a:rPr lang="en-US" sz="2800" dirty="0" smtClean="0"/>
              <a:t>iris</a:t>
            </a:r>
            <a:endParaRPr lang="cs-CZ" sz="2800" dirty="0" smtClean="0"/>
          </a:p>
          <a:p>
            <a:r>
              <a:rPr lang="cs-CZ" sz="2800" b="1" dirty="0"/>
              <a:t>E</a:t>
            </a:r>
            <a:r>
              <a:rPr lang="en-US" sz="2800" b="1" dirty="0" smtClean="0"/>
              <a:t>ye </a:t>
            </a:r>
            <a:r>
              <a:rPr lang="en-US" sz="2800" b="1" dirty="0"/>
              <a:t>retina </a:t>
            </a:r>
            <a:r>
              <a:rPr lang="cs-CZ" sz="2800" dirty="0" smtClean="0"/>
              <a:t>- </a:t>
            </a:r>
            <a:r>
              <a:rPr lang="en-US" sz="2800" dirty="0" smtClean="0"/>
              <a:t>structure </a:t>
            </a:r>
            <a:r>
              <a:rPr lang="en-US" sz="2800" dirty="0"/>
              <a:t>of veins on ocular </a:t>
            </a:r>
            <a:r>
              <a:rPr lang="en-US" sz="2800" dirty="0" smtClean="0"/>
              <a:t>background</a:t>
            </a:r>
            <a:endParaRPr lang="cs-CZ" sz="2800" dirty="0" smtClean="0"/>
          </a:p>
          <a:p>
            <a:r>
              <a:rPr lang="cs-CZ" sz="2800" b="1" dirty="0" smtClean="0"/>
              <a:t>H</a:t>
            </a:r>
            <a:r>
              <a:rPr lang="en-US" sz="2800" b="1" dirty="0" smtClean="0"/>
              <a:t>and </a:t>
            </a:r>
            <a:r>
              <a:rPr lang="en-US" sz="2800" b="1" dirty="0"/>
              <a:t>geometry </a:t>
            </a:r>
            <a:r>
              <a:rPr lang="cs-CZ" sz="2800" b="1" dirty="0" smtClean="0"/>
              <a:t>- </a:t>
            </a:r>
            <a:r>
              <a:rPr lang="en-US" sz="2800" dirty="0" smtClean="0"/>
              <a:t>palm </a:t>
            </a:r>
            <a:r>
              <a:rPr lang="en-US" sz="2800" dirty="0"/>
              <a:t>and finger </a:t>
            </a:r>
            <a:r>
              <a:rPr lang="en-US" sz="2800" dirty="0" smtClean="0"/>
              <a:t>dimensions</a:t>
            </a:r>
            <a:endParaRPr lang="cs-CZ" dirty="0"/>
          </a:p>
        </p:txBody>
      </p:sp>
    </p:spTree>
    <p:extLst>
      <p:ext uri="{BB962C8B-B14F-4D97-AF65-F5344CB8AC3E}">
        <p14:creationId xmlns:p14="http://schemas.microsoft.com/office/powerpoint/2010/main" val="40789831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Biometric</a:t>
            </a:r>
            <a:r>
              <a:rPr lang="cs-CZ" dirty="0"/>
              <a:t> </a:t>
            </a:r>
            <a:r>
              <a:rPr lang="cs-CZ" dirty="0" err="1"/>
              <a:t>Field</a:t>
            </a:r>
            <a:endParaRPr lang="cs-CZ" dirty="0"/>
          </a:p>
        </p:txBody>
      </p:sp>
      <p:sp>
        <p:nvSpPr>
          <p:cNvPr id="3" name="Zástupný symbol pro obsah 2"/>
          <p:cNvSpPr>
            <a:spLocks noGrp="1"/>
          </p:cNvSpPr>
          <p:nvPr>
            <p:ph idx="1"/>
          </p:nvPr>
        </p:nvSpPr>
        <p:spPr/>
        <p:txBody>
          <a:bodyPr/>
          <a:lstStyle/>
          <a:p>
            <a:r>
              <a:rPr lang="en-US" dirty="0"/>
              <a:t>Based on the existence of a passive bioelectric field around each </a:t>
            </a:r>
            <a:r>
              <a:rPr lang="cs-CZ" dirty="0" smtClean="0"/>
              <a:t>person</a:t>
            </a:r>
          </a:p>
          <a:p>
            <a:r>
              <a:rPr lang="en-US" dirty="0" smtClean="0"/>
              <a:t>BIOFINDER </a:t>
            </a:r>
            <a:r>
              <a:rPr lang="en-US" dirty="0"/>
              <a:t>II &amp; III - at a distance of 6 </a:t>
            </a:r>
            <a:r>
              <a:rPr lang="en-US" dirty="0" smtClean="0"/>
              <a:t>meters</a:t>
            </a:r>
            <a:endParaRPr lang="cs-CZ" dirty="0" smtClean="0"/>
          </a:p>
          <a:p>
            <a:r>
              <a:rPr lang="en-US" dirty="0" smtClean="0"/>
              <a:t>The </a:t>
            </a:r>
            <a:r>
              <a:rPr lang="en-US" dirty="0"/>
              <a:t>person under test must be self-contained, in the cluster of people it does not work</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365104"/>
            <a:ext cx="8457377" cy="201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517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Biodynamic</a:t>
            </a:r>
            <a:r>
              <a:rPr lang="cs-CZ" dirty="0"/>
              <a:t> </a:t>
            </a:r>
            <a:r>
              <a:rPr lang="cs-CZ" dirty="0" err="1"/>
              <a:t>signature</a:t>
            </a:r>
            <a:endParaRPr lang="cs-CZ" dirty="0"/>
          </a:p>
        </p:txBody>
      </p:sp>
      <p:sp>
        <p:nvSpPr>
          <p:cNvPr id="3" name="Zástupný symbol pro obsah 2"/>
          <p:cNvSpPr>
            <a:spLocks noGrp="1"/>
          </p:cNvSpPr>
          <p:nvPr>
            <p:ph idx="1"/>
          </p:nvPr>
        </p:nvSpPr>
        <p:spPr/>
        <p:txBody>
          <a:bodyPr/>
          <a:lstStyle/>
          <a:p>
            <a:r>
              <a:rPr lang="cs-CZ" dirty="0" smtClean="0"/>
              <a:t>2006, </a:t>
            </a:r>
            <a:r>
              <a:rPr lang="cs-CZ" dirty="0" err="1" smtClean="0"/>
              <a:t>Idesia</a:t>
            </a:r>
            <a:r>
              <a:rPr lang="cs-CZ" dirty="0" smtClean="0"/>
              <a:t> </a:t>
            </a:r>
            <a:r>
              <a:rPr lang="cs-CZ" dirty="0" err="1" smtClean="0"/>
              <a:t>company</a:t>
            </a:r>
            <a:endParaRPr lang="cs-CZ" dirty="0" smtClean="0"/>
          </a:p>
          <a:p>
            <a:r>
              <a:rPr lang="cs-CZ" dirty="0" err="1" smtClean="0"/>
              <a:t>BioDynamic</a:t>
            </a:r>
            <a:r>
              <a:rPr lang="cs-CZ" dirty="0" smtClean="0"/>
              <a:t> </a:t>
            </a:r>
            <a:r>
              <a:rPr lang="cs-CZ" dirty="0" err="1" smtClean="0"/>
              <a:t>Signature</a:t>
            </a:r>
            <a:r>
              <a:rPr lang="cs-CZ" dirty="0" smtClean="0"/>
              <a:t> BDS</a:t>
            </a:r>
          </a:p>
          <a:p>
            <a:r>
              <a:rPr lang="en-US" dirty="0"/>
              <a:t>Unique are the electrophysiological properties of each </a:t>
            </a:r>
            <a:r>
              <a:rPr lang="cs-CZ" dirty="0" smtClean="0"/>
              <a:t>person </a:t>
            </a:r>
            <a:r>
              <a:rPr lang="en-US" dirty="0" smtClean="0"/>
              <a:t>(bioelectric signals)</a:t>
            </a:r>
            <a:endParaRPr lang="cs-CZ" dirty="0" smtClean="0"/>
          </a:p>
          <a:p>
            <a:r>
              <a:rPr lang="en-US" dirty="0" smtClean="0"/>
              <a:t>Based </a:t>
            </a:r>
            <a:r>
              <a:rPr lang="en-US" dirty="0"/>
              <a:t>on the electrocardiogram principle</a:t>
            </a:r>
            <a:endParaRPr lang="cs-CZ" dirty="0"/>
          </a:p>
        </p:txBody>
      </p:sp>
    </p:spTree>
    <p:extLst>
      <p:ext uri="{BB962C8B-B14F-4D97-AF65-F5344CB8AC3E}">
        <p14:creationId xmlns:p14="http://schemas.microsoft.com/office/powerpoint/2010/main" val="42302686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Other</a:t>
            </a:r>
            <a:r>
              <a:rPr lang="cs-CZ" dirty="0"/>
              <a:t> </a:t>
            </a:r>
            <a:r>
              <a:rPr lang="cs-CZ" dirty="0" err="1"/>
              <a:t>methods</a:t>
            </a:r>
            <a:r>
              <a:rPr lang="cs-CZ" dirty="0"/>
              <a:t> </a:t>
            </a:r>
            <a:r>
              <a:rPr lang="cs-CZ" dirty="0" err="1"/>
              <a:t>of</a:t>
            </a:r>
            <a:r>
              <a:rPr lang="cs-CZ" dirty="0"/>
              <a:t> </a:t>
            </a:r>
            <a:r>
              <a:rPr lang="cs-CZ" dirty="0" err="1"/>
              <a:t>biometrics</a:t>
            </a:r>
            <a:endParaRPr lang="cs-CZ" dirty="0"/>
          </a:p>
        </p:txBody>
      </p:sp>
      <p:sp>
        <p:nvSpPr>
          <p:cNvPr id="3" name="Zástupný symbol pro obsah 2"/>
          <p:cNvSpPr>
            <a:spLocks noGrp="1"/>
          </p:cNvSpPr>
          <p:nvPr>
            <p:ph idx="1"/>
          </p:nvPr>
        </p:nvSpPr>
        <p:spPr/>
        <p:txBody>
          <a:bodyPr/>
          <a:lstStyle/>
          <a:p>
            <a:r>
              <a:rPr lang="en-US" dirty="0"/>
              <a:t>Identification of firearm user according to grip and push dynamics</a:t>
            </a:r>
            <a:r>
              <a:rPr lang="cs-CZ" b="1" dirty="0" smtClean="0"/>
              <a:t> </a:t>
            </a:r>
          </a:p>
          <a:p>
            <a:r>
              <a:rPr lang="cs-CZ" dirty="0" err="1"/>
              <a:t>Biometric</a:t>
            </a:r>
            <a:r>
              <a:rPr lang="cs-CZ" dirty="0"/>
              <a:t> </a:t>
            </a:r>
            <a:r>
              <a:rPr lang="cs-CZ" dirty="0" err="1"/>
              <a:t>properties</a:t>
            </a:r>
            <a:r>
              <a:rPr lang="cs-CZ" dirty="0"/>
              <a:t> </a:t>
            </a:r>
            <a:r>
              <a:rPr lang="cs-CZ" dirty="0" smtClean="0"/>
              <a:t/>
            </a:r>
            <a:br>
              <a:rPr lang="cs-CZ" dirty="0" smtClean="0"/>
            </a:br>
            <a:r>
              <a:rPr lang="cs-CZ" dirty="0" err="1" smtClean="0"/>
              <a:t>of</a:t>
            </a:r>
            <a:r>
              <a:rPr lang="cs-CZ" dirty="0" smtClean="0"/>
              <a:t> </a:t>
            </a:r>
            <a:r>
              <a:rPr lang="cs-CZ" dirty="0" err="1" smtClean="0"/>
              <a:t>teeth</a:t>
            </a:r>
            <a:endParaRPr lang="cs-CZ" dirty="0" smtClean="0"/>
          </a:p>
          <a:p>
            <a:r>
              <a:rPr lang="en-US" dirty="0" smtClean="0"/>
              <a:t>Identification </a:t>
            </a:r>
            <a:r>
              <a:rPr lang="en-US" dirty="0"/>
              <a:t>of </a:t>
            </a:r>
            <a:r>
              <a:rPr lang="cs-CZ" dirty="0" smtClean="0"/>
              <a:t/>
            </a:r>
            <a:br>
              <a:rPr lang="cs-CZ" dirty="0" smtClean="0"/>
            </a:br>
            <a:r>
              <a:rPr lang="en-US" dirty="0" smtClean="0"/>
              <a:t>the </a:t>
            </a:r>
            <a:r>
              <a:rPr lang="en-US" dirty="0"/>
              <a:t>"</a:t>
            </a:r>
            <a:r>
              <a:rPr lang="en-US" dirty="0" err="1"/>
              <a:t>plantogram</a:t>
            </a:r>
            <a:r>
              <a:rPr lang="en-US" dirty="0"/>
              <a:t>" </a:t>
            </a:r>
            <a:r>
              <a:rPr lang="cs-CZ" dirty="0" smtClean="0"/>
              <a:t/>
            </a:r>
            <a:br>
              <a:rPr lang="cs-CZ" dirty="0" smtClean="0"/>
            </a:br>
            <a:r>
              <a:rPr lang="en-US" dirty="0" smtClean="0"/>
              <a:t>(</a:t>
            </a:r>
            <a:r>
              <a:rPr lang="en-US" dirty="0"/>
              <a:t>traces of the bare </a:t>
            </a:r>
            <a:r>
              <a:rPr lang="cs-CZ" dirty="0" smtClean="0"/>
              <a:t/>
            </a:r>
            <a:br>
              <a:rPr lang="cs-CZ" dirty="0" smtClean="0"/>
            </a:br>
            <a:r>
              <a:rPr lang="en-US" dirty="0" smtClean="0"/>
              <a:t>foot </a:t>
            </a:r>
            <a:r>
              <a:rPr lang="en-US" dirty="0"/>
              <a:t>of a human</a:t>
            </a:r>
            <a:r>
              <a:rPr lang="cs-CZ" dirty="0" smtClean="0"/>
              <a:t>)</a:t>
            </a:r>
            <a:endParaRPr lang="cs-CZ"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588484"/>
            <a:ext cx="23050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596434"/>
            <a:ext cx="4294468" cy="162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204" y="0"/>
            <a:ext cx="8229600" cy="1228998"/>
          </a:xfrm>
        </p:spPr>
        <p:txBody>
          <a:bodyPr/>
          <a:lstStyle/>
          <a:p>
            <a:r>
              <a:rPr lang="cs-CZ" dirty="0" smtClean="0"/>
              <a:t>Market </a:t>
            </a:r>
            <a:r>
              <a:rPr lang="cs-CZ" dirty="0" err="1" smtClean="0"/>
              <a:t>of</a:t>
            </a:r>
            <a:r>
              <a:rPr lang="cs-CZ" dirty="0" smtClean="0"/>
              <a:t> </a:t>
            </a:r>
            <a:r>
              <a:rPr lang="cs-CZ" dirty="0" err="1" smtClean="0"/>
              <a:t>biometric</a:t>
            </a:r>
            <a:r>
              <a:rPr lang="cs-CZ" dirty="0" smtClean="0"/>
              <a:t> </a:t>
            </a:r>
            <a:r>
              <a:rPr lang="cs-CZ" dirty="0" err="1" smtClean="0"/>
              <a:t>technologies</a:t>
            </a:r>
            <a:endParaRPr lang="cs-CZ" dirty="0"/>
          </a:p>
        </p:txBody>
      </p:sp>
      <p:sp>
        <p:nvSpPr>
          <p:cNvPr id="3" name="Zástupný symbol pro obsah 2"/>
          <p:cNvSpPr>
            <a:spLocks noGrp="1"/>
          </p:cNvSpPr>
          <p:nvPr>
            <p:ph idx="1"/>
          </p:nvPr>
        </p:nvSpPr>
        <p:spPr/>
        <p:txBody>
          <a:bodyPr/>
          <a:lstStyle/>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39596"/>
            <a:ext cx="5256584" cy="503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043608" y="6237312"/>
            <a:ext cx="7128792" cy="369332"/>
          </a:xfrm>
          <a:prstGeom prst="rect">
            <a:avLst/>
          </a:prstGeom>
          <a:noFill/>
        </p:spPr>
        <p:txBody>
          <a:bodyPr wrap="square" rtlCol="0">
            <a:spAutoFit/>
          </a:bodyPr>
          <a:lstStyle/>
          <a:p>
            <a:pPr algn="ctr"/>
            <a:r>
              <a:rPr lang="cs-CZ" dirty="0"/>
              <a:t>Source: https://www.bayometric.com</a:t>
            </a:r>
          </a:p>
        </p:txBody>
      </p:sp>
    </p:spTree>
    <p:extLst>
      <p:ext uri="{BB962C8B-B14F-4D97-AF65-F5344CB8AC3E}">
        <p14:creationId xmlns:p14="http://schemas.microsoft.com/office/powerpoint/2010/main" val="3080999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endParaRPr lang="cs-CZ" dirty="0"/>
          </a:p>
          <a:p>
            <a:pPr marL="0" indent="0" algn="ctr">
              <a:buNone/>
            </a:pPr>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attentions</a:t>
            </a:r>
            <a:r>
              <a:rPr lang="cs-CZ" smtClean="0"/>
              <a:t>…</a:t>
            </a:r>
            <a:endParaRPr lang="cs-CZ"/>
          </a:p>
        </p:txBody>
      </p:sp>
    </p:spTree>
    <p:extLst>
      <p:ext uri="{BB962C8B-B14F-4D97-AF65-F5344CB8AC3E}">
        <p14:creationId xmlns:p14="http://schemas.microsoft.com/office/powerpoint/2010/main" val="219497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properties</a:t>
            </a:r>
            <a:r>
              <a:rPr lang="cs-CZ" dirty="0"/>
              <a:t> </a:t>
            </a:r>
            <a:r>
              <a:rPr lang="cs-CZ" dirty="0" err="1"/>
              <a:t>used</a:t>
            </a:r>
            <a:endParaRPr lang="cs-CZ" dirty="0"/>
          </a:p>
        </p:txBody>
      </p:sp>
      <p:sp>
        <p:nvSpPr>
          <p:cNvPr id="3" name="Zástupný symbol pro obsah 2"/>
          <p:cNvSpPr>
            <a:spLocks noGrp="1"/>
          </p:cNvSpPr>
          <p:nvPr>
            <p:ph idx="1"/>
          </p:nvPr>
        </p:nvSpPr>
        <p:spPr/>
        <p:txBody>
          <a:bodyPr>
            <a:normAutofit fontScale="77500" lnSpcReduction="20000"/>
          </a:bodyPr>
          <a:lstStyle/>
          <a:p>
            <a:r>
              <a:rPr lang="cs-CZ" sz="4300" b="1" dirty="0" smtClean="0"/>
              <a:t>S</a:t>
            </a:r>
            <a:r>
              <a:rPr lang="en-US" sz="4300" b="1" dirty="0" err="1" smtClean="0"/>
              <a:t>tructure</a:t>
            </a:r>
            <a:r>
              <a:rPr lang="en-US" sz="4300" b="1" dirty="0" smtClean="0"/>
              <a:t> </a:t>
            </a:r>
            <a:r>
              <a:rPr lang="cs-CZ" sz="4300" b="1" dirty="0" err="1" smtClean="0"/>
              <a:t>of</a:t>
            </a:r>
            <a:r>
              <a:rPr lang="cs-CZ" sz="4300" b="1" dirty="0" smtClean="0"/>
              <a:t> </a:t>
            </a:r>
            <a:r>
              <a:rPr lang="cs-CZ" sz="4300" b="1" dirty="0" err="1" smtClean="0"/>
              <a:t>veins</a:t>
            </a:r>
            <a:r>
              <a:rPr lang="cs-CZ" sz="4300" b="1" dirty="0" smtClean="0"/>
              <a:t> </a:t>
            </a:r>
            <a:r>
              <a:rPr lang="en-US" sz="4300" b="1" dirty="0" smtClean="0"/>
              <a:t>on </a:t>
            </a:r>
            <a:r>
              <a:rPr lang="en-US" sz="4300" b="1" dirty="0"/>
              <a:t>the wrist</a:t>
            </a:r>
          </a:p>
          <a:p>
            <a:r>
              <a:rPr lang="cs-CZ" sz="4300" b="1" dirty="0"/>
              <a:t>E</a:t>
            </a:r>
            <a:r>
              <a:rPr lang="en-US" sz="4300" b="1" dirty="0" err="1" smtClean="0"/>
              <a:t>ar</a:t>
            </a:r>
            <a:r>
              <a:rPr lang="en-US" sz="4300" b="1" dirty="0" smtClean="0"/>
              <a:t> </a:t>
            </a:r>
            <a:r>
              <a:rPr lang="en-US" sz="4300" b="1" dirty="0"/>
              <a:t>shape - </a:t>
            </a:r>
            <a:r>
              <a:rPr lang="en-US" sz="4300" dirty="0"/>
              <a:t>dimensions of the visible part of the ear</a:t>
            </a:r>
          </a:p>
          <a:p>
            <a:r>
              <a:rPr lang="en-US" sz="4300" b="1" dirty="0"/>
              <a:t>Voice - </a:t>
            </a:r>
            <a:r>
              <a:rPr lang="en-US" sz="4300" dirty="0"/>
              <a:t>tone and tone of voice</a:t>
            </a:r>
          </a:p>
          <a:p>
            <a:r>
              <a:rPr lang="en-US" sz="4300" b="1" dirty="0"/>
              <a:t>DNA - </a:t>
            </a:r>
            <a:r>
              <a:rPr lang="en-US" sz="4300" dirty="0"/>
              <a:t>the chain of deoxyribonucleic acid</a:t>
            </a:r>
          </a:p>
          <a:p>
            <a:r>
              <a:rPr lang="cs-CZ" sz="4300" b="1" dirty="0"/>
              <a:t>S</a:t>
            </a:r>
            <a:r>
              <a:rPr lang="en-US" sz="4300" b="1" dirty="0" err="1" smtClean="0"/>
              <a:t>mell</a:t>
            </a:r>
            <a:r>
              <a:rPr lang="en-US" sz="4300" b="1" dirty="0" smtClean="0"/>
              <a:t> </a:t>
            </a:r>
            <a:r>
              <a:rPr lang="en-US" sz="4300" b="1" dirty="0"/>
              <a:t>- </a:t>
            </a:r>
            <a:r>
              <a:rPr lang="en-US" sz="4300" dirty="0"/>
              <a:t>chemical composition </a:t>
            </a:r>
            <a:r>
              <a:rPr lang="en-US" sz="4300" dirty="0" smtClean="0"/>
              <a:t>(</a:t>
            </a:r>
            <a:r>
              <a:rPr lang="cs-CZ" sz="4300" dirty="0" err="1" smtClean="0"/>
              <a:t>dogs</a:t>
            </a:r>
            <a:r>
              <a:rPr lang="en-US" sz="4300" dirty="0" smtClean="0"/>
              <a:t> </a:t>
            </a:r>
            <a:r>
              <a:rPr lang="en-US" sz="4300" dirty="0"/>
              <a:t>...)</a:t>
            </a:r>
          </a:p>
          <a:p>
            <a:r>
              <a:rPr lang="en-US" sz="4300" b="1" dirty="0"/>
              <a:t>typing on keyboard - </a:t>
            </a:r>
            <a:r>
              <a:rPr lang="en-US" sz="4300" dirty="0"/>
              <a:t>rhythm of strokes on PC keyboard</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properties</a:t>
            </a:r>
            <a:r>
              <a:rPr lang="cs-CZ" dirty="0" smtClean="0"/>
              <a:t> </a:t>
            </a:r>
            <a:r>
              <a:rPr lang="cs-CZ" dirty="0" err="1" smtClean="0"/>
              <a:t>used</a:t>
            </a:r>
            <a:r>
              <a:rPr lang="cs-CZ" dirty="0" smtClean="0"/>
              <a:t> </a:t>
            </a:r>
            <a:r>
              <a:rPr lang="cs-CZ" dirty="0" err="1" smtClean="0"/>
              <a:t>for</a:t>
            </a:r>
            <a:r>
              <a:rPr lang="cs-CZ" dirty="0" smtClean="0"/>
              <a:t> </a:t>
            </a:r>
            <a:r>
              <a:rPr lang="cs-CZ" dirty="0" err="1" smtClean="0"/>
              <a:t>biometrics</a:t>
            </a:r>
            <a:endParaRPr lang="cs-CZ" dirty="0"/>
          </a:p>
        </p:txBody>
      </p:sp>
      <p:sp>
        <p:nvSpPr>
          <p:cNvPr id="3" name="Zástupný symbol pro obsah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2" y="1196752"/>
            <a:ext cx="49434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29462"/>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2210</Words>
  <Application>Microsoft Office PowerPoint</Application>
  <PresentationFormat>Předvádění na obrazovce (4:3)</PresentationFormat>
  <Paragraphs>311</Paragraphs>
  <Slides>74</Slides>
  <Notes>6</Notes>
  <HiddenSlides>0</HiddenSlides>
  <MMClips>0</MMClips>
  <ScaleCrop>false</ScaleCrop>
  <HeadingPairs>
    <vt:vector size="4" baseType="variant">
      <vt:variant>
        <vt:lpstr>Motiv</vt:lpstr>
      </vt:variant>
      <vt:variant>
        <vt:i4>1</vt:i4>
      </vt:variant>
      <vt:variant>
        <vt:lpstr>Nadpisy snímků</vt:lpstr>
      </vt:variant>
      <vt:variant>
        <vt:i4>74</vt:i4>
      </vt:variant>
    </vt:vector>
  </HeadingPairs>
  <TitlesOfParts>
    <vt:vector size="75" baseType="lpstr">
      <vt:lpstr>Motiv sady Office</vt:lpstr>
      <vt:lpstr>Prezentace aplikace PowerPoint</vt:lpstr>
      <vt:lpstr>Prezentace aplikace PowerPoint</vt:lpstr>
      <vt:lpstr>Authentication methods</vt:lpstr>
      <vt:lpstr>Basic terminology</vt:lpstr>
      <vt:lpstr>The process within biometric systems</vt:lpstr>
      <vt:lpstr>Suitable properties for biometrics</vt:lpstr>
      <vt:lpstr>The properties used</vt:lpstr>
      <vt:lpstr>The properties used</vt:lpstr>
      <vt:lpstr>The properties used for biometrics</vt:lpstr>
      <vt:lpstr>Methods of formation of biometric characteristics</vt:lpstr>
      <vt:lpstr>What can affect biometric properties</vt:lpstr>
      <vt:lpstr>The optimal method?</vt:lpstr>
      <vt:lpstr>Performance measures</vt:lpstr>
      <vt:lpstr>Measurable Biometric Validation Values</vt:lpstr>
      <vt:lpstr>False Acceptance Rate (FAR)</vt:lpstr>
      <vt:lpstr>False Acceptance Rate</vt:lpstr>
      <vt:lpstr>False Rejection Rate (FRR)</vt:lpstr>
      <vt:lpstr>False Rejection Rate</vt:lpstr>
      <vt:lpstr>Relationship between FRR and FAR - ideal</vt:lpstr>
      <vt:lpstr>Relationship between FRR and FAR - real</vt:lpstr>
      <vt:lpstr>Other coefficients</vt:lpstr>
      <vt:lpstr>Prezentace aplikace PowerPoint</vt:lpstr>
      <vt:lpstr>Effectiveness of systems:  Cross coefficient</vt:lpstr>
      <vt:lpstr>Multiple Biometrics</vt:lpstr>
      <vt:lpstr>Prezentace aplikace PowerPoint</vt:lpstr>
      <vt:lpstr>Fingerprints</vt:lpstr>
      <vt:lpstr>Fingerprint readers</vt:lpstr>
      <vt:lpstr>Fingerprint readers</vt:lpstr>
      <vt:lpstr>Fingerprint readers</vt:lpstr>
      <vt:lpstr>Capacitive fingerprint readers</vt:lpstr>
      <vt:lpstr>Capacitive fingerprint readers</vt:lpstr>
      <vt:lpstr>Radio fingerprint readers</vt:lpstr>
      <vt:lpstr>Pressure fingerprint readers</vt:lpstr>
      <vt:lpstr>Thermal fingerprint readers</vt:lpstr>
      <vt:lpstr>Ultrasonic fingerprint readers</vt:lpstr>
      <vt:lpstr>Prezentace aplikace PowerPoint</vt:lpstr>
      <vt:lpstr>Hand geometry</vt:lpstr>
      <vt:lpstr>Prezentace aplikace PowerPoint</vt:lpstr>
      <vt:lpstr>Face geometry</vt:lpstr>
      <vt:lpstr>Face geometry</vt:lpstr>
      <vt:lpstr>Face geometry - errors</vt:lpstr>
      <vt:lpstr>3D face readers – Brodway 3D</vt:lpstr>
      <vt:lpstr>The iris of the eye</vt:lpstr>
      <vt:lpstr>The iris of the eye</vt:lpstr>
      <vt:lpstr>Retina of the eye</vt:lpstr>
      <vt:lpstr>Verification based on eye movement</vt:lpstr>
      <vt:lpstr>Surface topography of the cornea</vt:lpstr>
      <vt:lpstr>The structure of the veins on the wrist</vt:lpstr>
      <vt:lpstr>The structure of veins in the wrist</vt:lpstr>
      <vt:lpstr>The structure of veins in the palm</vt:lpstr>
      <vt:lpstr>Method comparison</vt:lpstr>
      <vt:lpstr>The shape of the finger and fist</vt:lpstr>
      <vt:lpstr>Fingering of fingertips</vt:lpstr>
      <vt:lpstr>Typing on the keyboard</vt:lpstr>
      <vt:lpstr>Typing on the keyboard</vt:lpstr>
      <vt:lpstr>Motion dynamics of the mouse</vt:lpstr>
      <vt:lpstr>Signature Dynamics</vt:lpstr>
      <vt:lpstr>Dynamics of walking</vt:lpstr>
      <vt:lpstr>The acoustic characteristics of the voice</vt:lpstr>
      <vt:lpstr>Verification by smell</vt:lpstr>
      <vt:lpstr>Verification by DNA</vt:lpstr>
      <vt:lpstr>Ear biometry</vt:lpstr>
      <vt:lpstr>Verification by reflection of sound in the ear canal</vt:lpstr>
      <vt:lpstr>Verification by reflection of sound in the ear canal</vt:lpstr>
      <vt:lpstr>Verification according to the shape and movement of the lips</vt:lpstr>
      <vt:lpstr>Verification according to the shape and movement of the lips</vt:lpstr>
      <vt:lpstr>Identification according to longitudinal crease of nails</vt:lpstr>
      <vt:lpstr>Identification according to longitudinal crease of nails</vt:lpstr>
      <vt:lpstr>Identification according to skin spectroscopy</vt:lpstr>
      <vt:lpstr>Biometric Field</vt:lpstr>
      <vt:lpstr>Biodynamic signature</vt:lpstr>
      <vt:lpstr>Other methods of biometrics</vt:lpstr>
      <vt:lpstr>Market of biometric technologies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 Database Security</dc:title>
  <dc:creator>dan11hp</dc:creator>
  <cp:lastModifiedBy>Danel4</cp:lastModifiedBy>
  <cp:revision>151</cp:revision>
  <dcterms:created xsi:type="dcterms:W3CDTF">2014-09-29T22:55:34Z</dcterms:created>
  <dcterms:modified xsi:type="dcterms:W3CDTF">2018-03-20T17:27:53Z</dcterms:modified>
</cp:coreProperties>
</file>