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0" r:id="rId16"/>
    <p:sldId id="25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F81B5-1372-4ABE-8EC7-D60B21681EC0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2E7C5-D290-4301-8172-6EC2AD9DFB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3/39/Dds_tape_drive_0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BIS</a:t>
            </a:r>
            <a:br>
              <a:rPr lang="cs-CZ" dirty="0" smtClean="0"/>
            </a:br>
            <a:r>
              <a:rPr lang="cs-CZ" b="1" dirty="0" smtClean="0">
                <a:solidFill>
                  <a:srgbClr val="00B0F0"/>
                </a:solidFill>
              </a:rPr>
              <a:t>Zálohování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Roman Danel</a:t>
            </a:r>
          </a:p>
          <a:p>
            <a:r>
              <a:rPr lang="cs-CZ" sz="1800" dirty="0" err="1" smtClean="0">
                <a:hlinkClick r:id="rId2"/>
              </a:rPr>
              <a:t>roman.danel</a:t>
            </a:r>
            <a:r>
              <a:rPr lang="cs-CZ" sz="1800" dirty="0" smtClean="0">
                <a:hlinkClick r:id="rId2"/>
              </a:rPr>
              <a:t>@</a:t>
            </a:r>
            <a:r>
              <a:rPr lang="cs-CZ" sz="1800" dirty="0" err="1" smtClean="0">
                <a:hlinkClick r:id="rId2"/>
              </a:rPr>
              <a:t>vsb.cz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2400" dirty="0" smtClean="0"/>
              <a:t>VŠB – TU Ostrava</a:t>
            </a:r>
            <a:endParaRPr lang="cs-CZ" sz="24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548680"/>
            <a:ext cx="1242402" cy="14287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technologie SAN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7826" name="Picture 2" descr="http://www.svethardware.cz/sh/media.nsf/0c97cd6cabb1398ec1256cc50082f4bf/b156324e1fd8cd4fc12576170062673d/Body/0.2A0E?OpenElement&amp;FieldElemFormat=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71612"/>
            <a:ext cx="6357982" cy="410725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4348" y="5929330"/>
            <a:ext cx="7858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http://www.</a:t>
            </a:r>
            <a:r>
              <a:rPr lang="cs-CZ" sz="1200" dirty="0" err="1" smtClean="0"/>
              <a:t>svethardware.cz</a:t>
            </a:r>
            <a:r>
              <a:rPr lang="cs-CZ" sz="1200" dirty="0" smtClean="0"/>
              <a:t>/</a:t>
            </a:r>
            <a:r>
              <a:rPr lang="cs-CZ" sz="1200" dirty="0" err="1" smtClean="0"/>
              <a:t>art</a:t>
            </a:r>
            <a:r>
              <a:rPr lang="cs-CZ" sz="1200" dirty="0" smtClean="0"/>
              <a:t>_</a:t>
            </a:r>
            <a:r>
              <a:rPr lang="cs-CZ" sz="1200" dirty="0" err="1" smtClean="0"/>
              <a:t>doc</a:t>
            </a:r>
            <a:r>
              <a:rPr lang="cs-CZ" sz="1200" dirty="0" smtClean="0"/>
              <a:t>-B156324E1FD8CD4FC12576170062673D.html</a:t>
            </a:r>
            <a:endParaRPr lang="cs-CZ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iSCSI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000660"/>
          </a:xfrm>
        </p:spPr>
        <p:txBody>
          <a:bodyPr/>
          <a:lstStyle/>
          <a:p>
            <a:pPr>
              <a:buNone/>
            </a:pPr>
            <a:r>
              <a:rPr lang="cs-CZ" sz="2800" i="1" dirty="0" err="1" smtClean="0">
                <a:solidFill>
                  <a:srgbClr val="FF0000"/>
                </a:solidFill>
              </a:rPr>
              <a:t>iSCSI</a:t>
            </a:r>
            <a:r>
              <a:rPr lang="cs-CZ" sz="2800" i="1" dirty="0" smtClean="0"/>
              <a:t> (Internet </a:t>
            </a:r>
            <a:r>
              <a:rPr lang="cs-CZ" sz="2800" i="1" dirty="0" err="1" smtClean="0"/>
              <a:t>Small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Computer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System</a:t>
            </a:r>
            <a:r>
              <a:rPr lang="cs-CZ" sz="2800" i="1" dirty="0" smtClean="0"/>
              <a:t> Interface) </a:t>
            </a:r>
          </a:p>
          <a:p>
            <a:r>
              <a:rPr lang="pl-PL" sz="2400" dirty="0" smtClean="0"/>
              <a:t>Technologie, která zapouzdřuje SCSI komunikaci do protokolu IP</a:t>
            </a:r>
          </a:p>
          <a:p>
            <a:r>
              <a:rPr lang="pl-PL" sz="2400" dirty="0" smtClean="0"/>
              <a:t>Síťový protokol, který umožňuje připojovat úložný prostor</a:t>
            </a:r>
          </a:p>
          <a:p>
            <a:r>
              <a:rPr lang="cs-CZ" sz="2400" dirty="0" err="1" smtClean="0"/>
              <a:t>Logical</a:t>
            </a:r>
            <a:r>
              <a:rPr lang="cs-CZ" sz="2400" dirty="0" smtClean="0"/>
              <a:t> Unit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(LUN) - SCSI identifikátor logického disků</a:t>
            </a:r>
            <a:endParaRPr lang="pl-PL" sz="2400" dirty="0" smtClean="0"/>
          </a:p>
          <a:p>
            <a:r>
              <a:rPr lang="pl-PL" sz="2800" dirty="0" smtClean="0"/>
              <a:t>Užití:</a:t>
            </a:r>
          </a:p>
          <a:p>
            <a:pPr lvl="1"/>
            <a:r>
              <a:rPr lang="cs-CZ" sz="2400" dirty="0" smtClean="0"/>
              <a:t>replikace dat</a:t>
            </a:r>
          </a:p>
          <a:p>
            <a:pPr lvl="1"/>
            <a:r>
              <a:rPr lang="cs-CZ" sz="2400" dirty="0" smtClean="0"/>
              <a:t>zálohování dat (řešení </a:t>
            </a:r>
            <a:r>
              <a:rPr lang="cs-CZ" sz="2400" dirty="0" err="1" smtClean="0"/>
              <a:t>Disaster</a:t>
            </a:r>
            <a:r>
              <a:rPr lang="cs-CZ" sz="2400" dirty="0" smtClean="0"/>
              <a:t> </a:t>
            </a:r>
            <a:r>
              <a:rPr lang="cs-CZ" sz="2400" dirty="0" err="1" smtClean="0"/>
              <a:t>Recovery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použitelnost na velké vzdálenosti (propojení IT center společností), různé možnosti topologií…</a:t>
            </a:r>
            <a:br>
              <a:rPr 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informace k data </a:t>
            </a:r>
            <a:r>
              <a:rPr lang="cs-CZ" dirty="0" err="1" smtClean="0"/>
              <a:t>storage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/>
              <a:t>Slovník pojmů:</a:t>
            </a:r>
          </a:p>
          <a:p>
            <a:pPr>
              <a:buNone/>
            </a:pPr>
            <a:r>
              <a:rPr lang="cs-CZ" sz="2800" dirty="0" smtClean="0"/>
              <a:t>http://www.</a:t>
            </a:r>
            <a:r>
              <a:rPr lang="cs-CZ" sz="2800" dirty="0" err="1" smtClean="0"/>
              <a:t>storage.cz</a:t>
            </a:r>
            <a:r>
              <a:rPr lang="cs-CZ" sz="2800" dirty="0" smtClean="0"/>
              <a:t>/index.</a:t>
            </a:r>
            <a:r>
              <a:rPr lang="cs-CZ" sz="2800" dirty="0" err="1" smtClean="0"/>
              <a:t>php</a:t>
            </a:r>
            <a:r>
              <a:rPr lang="cs-CZ" sz="2800" dirty="0" smtClean="0"/>
              <a:t>?</a:t>
            </a:r>
            <a:r>
              <a:rPr lang="cs-CZ" sz="2800" dirty="0" err="1" smtClean="0"/>
              <a:t>option</a:t>
            </a:r>
            <a:r>
              <a:rPr lang="cs-CZ" sz="2800" dirty="0" smtClean="0"/>
              <a:t>=</a:t>
            </a:r>
            <a:r>
              <a:rPr lang="cs-CZ" sz="2800" dirty="0" err="1" smtClean="0"/>
              <a:t>com</a:t>
            </a:r>
            <a:r>
              <a:rPr lang="cs-CZ" sz="2800" dirty="0" smtClean="0"/>
              <a:t>_</a:t>
            </a:r>
            <a:r>
              <a:rPr lang="cs-CZ" sz="2800" dirty="0" err="1" smtClean="0"/>
              <a:t>content</a:t>
            </a:r>
            <a:r>
              <a:rPr lang="cs-CZ" sz="2800" dirty="0" smtClean="0"/>
              <a:t>&amp;</a:t>
            </a:r>
            <a:r>
              <a:rPr lang="cs-CZ" sz="2800" dirty="0" err="1" smtClean="0"/>
              <a:t>task</a:t>
            </a:r>
            <a:r>
              <a:rPr lang="cs-CZ" sz="2800" dirty="0" smtClean="0"/>
              <a:t>=</a:t>
            </a:r>
            <a:r>
              <a:rPr lang="cs-CZ" sz="2800" dirty="0" err="1" smtClean="0"/>
              <a:t>view</a:t>
            </a:r>
            <a:r>
              <a:rPr lang="cs-CZ" sz="2800" dirty="0" smtClean="0"/>
              <a:t>&amp;id=185&amp;</a:t>
            </a:r>
            <a:r>
              <a:rPr lang="cs-CZ" sz="2800" dirty="0" err="1" smtClean="0"/>
              <a:t>Itemid</a:t>
            </a:r>
            <a:r>
              <a:rPr lang="cs-CZ" sz="2800" dirty="0" smtClean="0"/>
              <a:t>=125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Životnost datových médií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CD – 10 let</a:t>
            </a:r>
          </a:p>
          <a:p>
            <a:r>
              <a:rPr lang="cs-CZ" dirty="0" smtClean="0"/>
              <a:t>DVD – jen roky</a:t>
            </a:r>
          </a:p>
          <a:p>
            <a:r>
              <a:rPr lang="cs-CZ" dirty="0" smtClean="0"/>
              <a:t>USB – může dojít k výmazu elektrickým polem, statickou elektřinou nebo tepelným šokem…</a:t>
            </a:r>
          </a:p>
          <a:p>
            <a:r>
              <a:rPr lang="cs-CZ" dirty="0" smtClean="0"/>
              <a:t>Starší média – problém na čem je přečíst</a:t>
            </a:r>
          </a:p>
          <a:p>
            <a:r>
              <a:rPr lang="cs-CZ" dirty="0" smtClean="0"/>
              <a:t>Pásky – magnetické médium, časem mění své vlastnosti, nároky na skladování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Životnost zařízení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UPS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/>
              <a:t>Pozor – UPS „stárne“, kapacita baterie postupně klesá, 3-4 roky</a:t>
            </a:r>
            <a:endParaRPr lang="cs-CZ" dirty="0" smtClean="0"/>
          </a:p>
          <a:p>
            <a:r>
              <a:rPr lang="cs-CZ" dirty="0" err="1" smtClean="0"/>
              <a:t>Hard</a:t>
            </a:r>
            <a:r>
              <a:rPr lang="cs-CZ" dirty="0" smtClean="0"/>
              <a:t> disk:</a:t>
            </a:r>
          </a:p>
          <a:p>
            <a:pPr lvl="2"/>
            <a:r>
              <a:rPr lang="cs-CZ" dirty="0" smtClean="0"/>
              <a:t>Poškození přepětím</a:t>
            </a:r>
          </a:p>
          <a:p>
            <a:pPr lvl="2"/>
            <a:r>
              <a:rPr lang="cs-CZ" dirty="0" smtClean="0"/>
              <a:t>Poškození úderem/nárazem</a:t>
            </a:r>
          </a:p>
          <a:p>
            <a:pPr lvl="2"/>
            <a:r>
              <a:rPr lang="cs-CZ" dirty="0" smtClean="0"/>
              <a:t>Obnova dat je velmi obtížná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Optimalizace pro výkon </a:t>
            </a:r>
          </a:p>
          <a:p>
            <a:r>
              <a:rPr lang="cs-CZ" smtClean="0"/>
              <a:t>Optimalizace pro rychlé odebrání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Spuštění dialogu pro odebrání: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rundll32.exe shell32.dll, </a:t>
            </a:r>
            <a:r>
              <a:rPr lang="cs-CZ" dirty="0" err="1" smtClean="0"/>
              <a:t>Control</a:t>
            </a:r>
            <a:r>
              <a:rPr lang="cs-CZ" dirty="0" smtClean="0"/>
              <a:t>_</a:t>
            </a:r>
            <a:r>
              <a:rPr lang="cs-CZ" dirty="0" err="1" smtClean="0"/>
              <a:t>RunDLL</a:t>
            </a:r>
            <a:r>
              <a:rPr lang="cs-CZ" dirty="0" smtClean="0"/>
              <a:t> </a:t>
            </a:r>
            <a:r>
              <a:rPr lang="cs-CZ" dirty="0" err="1" smtClean="0"/>
              <a:t>hotplug.dll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Média</a:t>
            </a:r>
          </a:p>
          <a:p>
            <a:pPr lvl="1"/>
            <a:r>
              <a:rPr lang="cs-CZ" sz="2400" dirty="0" smtClean="0"/>
              <a:t>Disky, CD, DVD, USB</a:t>
            </a:r>
          </a:p>
          <a:p>
            <a:pPr lvl="1"/>
            <a:r>
              <a:rPr lang="cs-CZ" sz="2400" dirty="0" smtClean="0"/>
              <a:t>Páskové jednotky (</a:t>
            </a:r>
            <a:r>
              <a:rPr lang="cs-CZ" sz="2400" dirty="0" err="1" smtClean="0"/>
              <a:t>streamery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DAS (</a:t>
            </a:r>
            <a:r>
              <a:rPr lang="cs-CZ" sz="2400" dirty="0" err="1" smtClean="0"/>
              <a:t>Direct</a:t>
            </a:r>
            <a:r>
              <a:rPr lang="cs-CZ" sz="2400" dirty="0" smtClean="0"/>
              <a:t> </a:t>
            </a:r>
            <a:r>
              <a:rPr lang="cs-CZ" sz="2400" dirty="0" err="1" smtClean="0"/>
              <a:t>Attached</a:t>
            </a:r>
            <a:r>
              <a:rPr lang="cs-CZ" sz="2400" dirty="0" smtClean="0"/>
              <a:t> </a:t>
            </a:r>
            <a:r>
              <a:rPr lang="cs-CZ" sz="2400" dirty="0" err="1" smtClean="0"/>
              <a:t>Storage</a:t>
            </a:r>
            <a:r>
              <a:rPr lang="cs-CZ" sz="2400" dirty="0" smtClean="0"/>
              <a:t>) </a:t>
            </a:r>
          </a:p>
          <a:p>
            <a:pPr lvl="1"/>
            <a:r>
              <a:rPr lang="cs-CZ" sz="2400" dirty="0" smtClean="0"/>
              <a:t>NAS (Network </a:t>
            </a:r>
            <a:r>
              <a:rPr lang="cs-CZ" sz="2400" dirty="0" err="1" smtClean="0"/>
              <a:t>Attached</a:t>
            </a:r>
            <a:r>
              <a:rPr lang="cs-CZ" sz="2400" dirty="0" smtClean="0"/>
              <a:t> </a:t>
            </a:r>
            <a:r>
              <a:rPr lang="cs-CZ" sz="2400" dirty="0" err="1" smtClean="0"/>
              <a:t>Storage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SAN (</a:t>
            </a:r>
            <a:r>
              <a:rPr lang="cs-CZ" sz="2400" dirty="0" err="1" smtClean="0"/>
              <a:t>Storage</a:t>
            </a:r>
            <a:r>
              <a:rPr lang="cs-CZ" sz="2400" dirty="0" smtClean="0"/>
              <a:t> Area Network)</a:t>
            </a:r>
          </a:p>
          <a:p>
            <a:r>
              <a:rPr lang="cs-CZ" dirty="0" smtClean="0"/>
              <a:t>Zálohování</a:t>
            </a:r>
          </a:p>
          <a:p>
            <a:pPr lvl="1"/>
            <a:r>
              <a:rPr lang="cs-CZ" sz="2000" dirty="0" smtClean="0"/>
              <a:t>Aktuální data x Historie (verze databáze – možnost obnovit data)</a:t>
            </a:r>
          </a:p>
          <a:p>
            <a:pPr lvl="1"/>
            <a:r>
              <a:rPr lang="cs-CZ" sz="2000" dirty="0" smtClean="0"/>
              <a:t>Databázi zálohovat vždy prostředky databázového systému - konzistence</a:t>
            </a:r>
          </a:p>
          <a:p>
            <a:pPr lvl="1"/>
            <a:r>
              <a:rPr lang="cs-CZ" sz="2000" dirty="0" smtClean="0"/>
              <a:t>Politika zálohování; je nutné ověřit, zda zálohy jsou obnovitelné!!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 – optická média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Problémem optických médií je jejich velikost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Příklad</a:t>
            </a:r>
          </a:p>
          <a:p>
            <a:pPr>
              <a:buNone/>
            </a:pPr>
            <a:r>
              <a:rPr lang="cs-CZ" dirty="0" smtClean="0"/>
              <a:t>2 TB HD -&gt; 400 DVD </a:t>
            </a:r>
          </a:p>
          <a:p>
            <a:pPr>
              <a:buNone/>
            </a:pPr>
            <a:r>
              <a:rPr lang="cs-CZ" dirty="0" smtClean="0"/>
              <a:t>5min na disk -&gt; 30 hodin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Streamer</a:t>
            </a:r>
            <a:r>
              <a:rPr lang="cs-CZ" dirty="0" smtClean="0"/>
              <a:t> – záloha na pásku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7522" name="Picture 2" descr="File:Dds tape drive 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628800"/>
            <a:ext cx="6048672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Zálohování na pásku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Obtížné obnovení</a:t>
            </a:r>
          </a:p>
          <a:p>
            <a:r>
              <a:rPr lang="cs-CZ" dirty="0" smtClean="0"/>
              <a:t>Správa páskových mechanik a médií je časově náročná</a:t>
            </a:r>
          </a:p>
          <a:p>
            <a:r>
              <a:rPr lang="cs-CZ" dirty="0" smtClean="0"/>
              <a:t>Doba skladovatelnosti až 30 let</a:t>
            </a:r>
          </a:p>
          <a:p>
            <a:r>
              <a:rPr lang="cs-CZ" dirty="0" smtClean="0"/>
              <a:t>Škálovatelná kapacita (páskoví roboti)</a:t>
            </a:r>
          </a:p>
          <a:p>
            <a:r>
              <a:rPr lang="cs-CZ" dirty="0" smtClean="0"/>
              <a:t>Záloha na pásky má smysl tam, kde rychlost obnovy není hlavním kritériem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Doporučení pro skladování médií (HP)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5 – 23</a:t>
            </a:r>
            <a:r>
              <a:rPr lang="cs-CZ" baseline="30000" dirty="0" smtClean="0"/>
              <a:t>°</a:t>
            </a:r>
            <a:r>
              <a:rPr lang="cs-CZ" dirty="0" smtClean="0"/>
              <a:t> C</a:t>
            </a:r>
          </a:p>
          <a:p>
            <a:r>
              <a:rPr lang="cs-CZ" dirty="0" smtClean="0"/>
              <a:t>Relativní vlhkost 10 – 50 %</a:t>
            </a:r>
          </a:p>
          <a:p>
            <a:r>
              <a:rPr lang="cs-CZ" dirty="0" smtClean="0"/>
              <a:t>Mimo magnetické pole</a:t>
            </a:r>
          </a:p>
          <a:p>
            <a:r>
              <a:rPr lang="cs-CZ" dirty="0" smtClean="0"/>
              <a:t>Mimo zdroje horka a zimy</a:t>
            </a:r>
          </a:p>
          <a:p>
            <a:r>
              <a:rPr lang="cs-CZ" dirty="0" smtClean="0"/>
              <a:t>Mimo zdroje papírového a tonerového prachu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Zálohy na disk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cs-CZ" sz="2400" dirty="0" smtClean="0"/>
              <a:t>Disk-to-disk 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Virtuální páska (diskové zařízení, které se v systému jeví jako pásková mechanika)</a:t>
            </a:r>
          </a:p>
          <a:p>
            <a:pPr marL="342900" lvl="1" indent="-342900">
              <a:buFontTx/>
              <a:buChar char="•"/>
            </a:pPr>
            <a:r>
              <a:rPr lang="cs-CZ" sz="2400" dirty="0" smtClean="0"/>
              <a:t>Replikace</a:t>
            </a:r>
          </a:p>
          <a:p>
            <a:pPr marL="742950" lvl="2" indent="-342900"/>
            <a:r>
              <a:rPr lang="cs-CZ" sz="2000" dirty="0" err="1" smtClean="0"/>
              <a:t>Snaphsot</a:t>
            </a:r>
            <a:r>
              <a:rPr lang="cs-CZ" sz="2000" dirty="0" smtClean="0"/>
              <a:t> -obraz diskového systému pořízený v určitém čase</a:t>
            </a:r>
          </a:p>
          <a:p>
            <a:pPr marL="742950" lvl="2" indent="-342900"/>
            <a:r>
              <a:rPr lang="cs-CZ" sz="2000" dirty="0" smtClean="0"/>
              <a:t>Klon (fyzická kopie diskového systému  pořízená např. prostředky </a:t>
            </a:r>
            <a:r>
              <a:rPr lang="cs-CZ" sz="2000" dirty="0" err="1" smtClean="0"/>
              <a:t>controlleru</a:t>
            </a:r>
            <a:r>
              <a:rPr lang="cs-CZ" sz="2000" dirty="0" smtClean="0"/>
              <a:t> diskového pole)</a:t>
            </a:r>
          </a:p>
          <a:p>
            <a:pPr marL="742950" lvl="2" indent="-342900"/>
            <a:r>
              <a:rPr lang="cs-CZ" sz="2000" dirty="0" err="1" smtClean="0"/>
              <a:t>Mirror</a:t>
            </a:r>
            <a:endParaRPr lang="cs-CZ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Cluster</a:t>
            </a:r>
          </a:p>
          <a:p>
            <a:pPr marL="342900" lvl="1" indent="-342900"/>
            <a:endParaRPr lang="cs-CZ" dirty="0" smtClean="0"/>
          </a:p>
          <a:p>
            <a:pPr marL="342900" lvl="1" indent="-342900">
              <a:buFontTx/>
              <a:buChar char="•"/>
            </a:pP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 = Network </a:t>
            </a:r>
            <a:r>
              <a:rPr lang="cs-CZ" dirty="0" err="1" smtClean="0"/>
              <a:t>Attached</a:t>
            </a:r>
            <a:r>
              <a:rPr lang="cs-CZ" dirty="0" smtClean="0"/>
              <a:t> </a:t>
            </a:r>
            <a:r>
              <a:rPr lang="cs-CZ" dirty="0" err="1" smtClean="0"/>
              <a:t>Storage</a:t>
            </a:r>
            <a:r>
              <a:rPr lang="cs-CZ" dirty="0" smtClean="0"/>
              <a:t> </a:t>
            </a:r>
          </a:p>
          <a:p>
            <a:r>
              <a:rPr lang="cs-CZ" dirty="0" smtClean="0"/>
              <a:t>Úložiště dat + síťová konektivita</a:t>
            </a:r>
            <a:endParaRPr lang="cs-CZ" dirty="0"/>
          </a:p>
        </p:txBody>
      </p:sp>
      <p:pic>
        <p:nvPicPr>
          <p:cNvPr id="1026" name="Picture 2" descr="řešení NAS (Network Attached Stor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152368"/>
            <a:ext cx="2848400" cy="28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SAN = </a:t>
            </a:r>
            <a:r>
              <a:rPr lang="cs-CZ" b="1" dirty="0" err="1" smtClean="0">
                <a:solidFill>
                  <a:srgbClr val="0070C0"/>
                </a:solidFill>
              </a:rPr>
              <a:t>Storage</a:t>
            </a:r>
            <a:r>
              <a:rPr lang="cs-CZ" b="1" dirty="0" smtClean="0">
                <a:solidFill>
                  <a:srgbClr val="0070C0"/>
                </a:solidFill>
              </a:rPr>
              <a:t> Area Network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Vysokorychlostní síť komunikující se serverem</a:t>
            </a:r>
          </a:p>
          <a:p>
            <a:r>
              <a:rPr lang="cs-CZ" dirty="0" smtClean="0"/>
              <a:t>Síť – určité množství vzájemně propojených úložných prostorů</a:t>
            </a:r>
          </a:p>
          <a:p>
            <a:r>
              <a:rPr lang="cs-CZ" dirty="0" err="1" smtClean="0"/>
              <a:t>Enterprise</a:t>
            </a:r>
            <a:r>
              <a:rPr lang="cs-CZ" dirty="0" smtClean="0"/>
              <a:t> řešení – vysoká pořizovací cena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380</Words>
  <Application>Microsoft Office PowerPoint</Application>
  <PresentationFormat>Předvádění na obrazovce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BIS Zálohování</vt:lpstr>
      <vt:lpstr>Zálohování</vt:lpstr>
      <vt:lpstr>Zálohování – optická média</vt:lpstr>
      <vt:lpstr>Streamer – záloha na pásku</vt:lpstr>
      <vt:lpstr>Zálohování na pásku</vt:lpstr>
      <vt:lpstr>Doporučení pro skladování médií (HP)</vt:lpstr>
      <vt:lpstr>Zálohy na disk</vt:lpstr>
      <vt:lpstr>NAS</vt:lpstr>
      <vt:lpstr>SAN</vt:lpstr>
      <vt:lpstr>Příklad technologie SAN</vt:lpstr>
      <vt:lpstr>iSCSI</vt:lpstr>
      <vt:lpstr>Další informace k data storage</vt:lpstr>
      <vt:lpstr>Životnost datových médií</vt:lpstr>
      <vt:lpstr>Životnost zařízení</vt:lpstr>
      <vt:lpstr>USB</vt:lpstr>
      <vt:lpstr>USB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 Database Security</dc:title>
  <dc:creator>dan11hp</dc:creator>
  <cp:lastModifiedBy>Roman Danel</cp:lastModifiedBy>
  <cp:revision>37</cp:revision>
  <dcterms:created xsi:type="dcterms:W3CDTF">2014-09-29T22:55:34Z</dcterms:created>
  <dcterms:modified xsi:type="dcterms:W3CDTF">2014-12-06T21:10:30Z</dcterms:modified>
</cp:coreProperties>
</file>