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8" r:id="rId2"/>
    <p:sldId id="303" r:id="rId3"/>
    <p:sldId id="259" r:id="rId4"/>
    <p:sldId id="277" r:id="rId5"/>
    <p:sldId id="260" r:id="rId6"/>
    <p:sldId id="298" r:id="rId7"/>
    <p:sldId id="274" r:id="rId8"/>
    <p:sldId id="275" r:id="rId9"/>
    <p:sldId id="276" r:id="rId10"/>
    <p:sldId id="273" r:id="rId11"/>
    <p:sldId id="261" r:id="rId12"/>
    <p:sldId id="291" r:id="rId13"/>
    <p:sldId id="262" r:id="rId14"/>
    <p:sldId id="263" r:id="rId15"/>
    <p:sldId id="287" r:id="rId16"/>
    <p:sldId id="288" r:id="rId17"/>
    <p:sldId id="297" r:id="rId18"/>
    <p:sldId id="289" r:id="rId19"/>
    <p:sldId id="293" r:id="rId20"/>
    <p:sldId id="264" r:id="rId21"/>
    <p:sldId id="265" r:id="rId22"/>
    <p:sldId id="266" r:id="rId23"/>
    <p:sldId id="282" r:id="rId24"/>
    <p:sldId id="301" r:id="rId25"/>
    <p:sldId id="302" r:id="rId26"/>
    <p:sldId id="281" r:id="rId27"/>
    <p:sldId id="284" r:id="rId28"/>
    <p:sldId id="290" r:id="rId29"/>
    <p:sldId id="267" r:id="rId30"/>
    <p:sldId id="283" r:id="rId31"/>
    <p:sldId id="268" r:id="rId32"/>
    <p:sldId id="269" r:id="rId33"/>
    <p:sldId id="278" r:id="rId34"/>
    <p:sldId id="285" r:id="rId35"/>
    <p:sldId id="286" r:id="rId36"/>
    <p:sldId id="270" r:id="rId37"/>
    <p:sldId id="271" r:id="rId38"/>
    <p:sldId id="295" r:id="rId39"/>
    <p:sldId id="294" r:id="rId40"/>
    <p:sldId id="279" r:id="rId41"/>
    <p:sldId id="296" r:id="rId42"/>
    <p:sldId id="272" r:id="rId43"/>
    <p:sldId id="299" r:id="rId44"/>
    <p:sldId id="300" r:id="rId45"/>
    <p:sldId id="304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1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Morisův</a:t>
            </a:r>
            <a:r>
              <a:rPr lang="cs-CZ" dirty="0" smtClean="0"/>
              <a:t> červ -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Červ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napadl kolem 6000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unixových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počítačů (údajně se mu to „nějak“ vymklo kontrole), blokoval tehdejší síť po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dobu 36 hodin a nepřímo se tato událost dotkla miliónu lidí.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2E7C5-D290-4301-8172-6EC2AD9DFB5B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robertgraham.com/journal/030126-image3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6/66/Brad_Pitt_horse,_%C3%87anakkale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osta.vsb.cz/horde/imp/login.php" TargetMode="External"/><Relationship Id="rId2" Type="http://schemas.openxmlformats.org/officeDocument/2006/relationships/hyperlink" Target="https://docs.google.com/spreadsheet/viewform?formkey=dGVjOTY0V1JWSkRoVWd5Q09kaDlsa1E6MQ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i-virus.cz/" TargetMode="External"/><Relationship Id="rId2" Type="http://schemas.openxmlformats.org/officeDocument/2006/relationships/hyperlink" Target="http://www.vir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tivirovecentrum.cz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en-us/windows/end-support-help" TargetMode="External"/><Relationship Id="rId2" Type="http://schemas.openxmlformats.org/officeDocument/2006/relationships/hyperlink" Target="http://windows.microsoft.com/en-us/windows/help/learn-how-to-install-windows-xp-service-pack-3-s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ndows.microsoft.com/en-us/windows/buy" TargetMode="External"/><Relationship Id="rId5" Type="http://schemas.openxmlformats.org/officeDocument/2006/relationships/hyperlink" Target="http://windows.microsoft.com/en-us/windows7/install-windows-7-service-pack-1" TargetMode="External"/><Relationship Id="rId4" Type="http://schemas.openxmlformats.org/officeDocument/2006/relationships/hyperlink" Target="http://windows.microsoft.com/en-us/windows-vista/learn-how-to-install-windows-vista-service-pack-2-sp2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err="1" smtClean="0">
                <a:solidFill>
                  <a:srgbClr val="00B0F0"/>
                </a:solidFill>
              </a:rPr>
              <a:t>Malware</a:t>
            </a:r>
            <a:r>
              <a:rPr lang="cs-CZ" b="1" dirty="0" smtClean="0">
                <a:solidFill>
                  <a:srgbClr val="00B0F0"/>
                </a:solidFill>
              </a:rPr>
              <a:t>, viry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Makroviry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Viry, které se šíří prostřednictvím programů Office</a:t>
            </a:r>
          </a:p>
          <a:p>
            <a:r>
              <a:rPr lang="cs-CZ" dirty="0" smtClean="0"/>
              <a:t>Makra – soubory příkazů pro automatizaci činností</a:t>
            </a:r>
          </a:p>
          <a:p>
            <a:r>
              <a:rPr lang="cs-CZ" dirty="0" smtClean="0"/>
              <a:t>Vliv lokalizace – často nefungují v lokalizovaných verzích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virů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9330" name="Picture 2" descr="http://upload.wikimedia.org/wikipedia/commons/5/50/Virus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410575" cy="534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 o virech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Viry jsou schopny zničit hardware</a:t>
            </a:r>
          </a:p>
          <a:p>
            <a:r>
              <a:rPr lang="cs-CZ" dirty="0" smtClean="0"/>
              <a:t>Viry se mohou šířit v datových souborech</a:t>
            </a:r>
          </a:p>
          <a:p>
            <a:r>
              <a:rPr lang="cs-CZ" dirty="0" smtClean="0"/>
              <a:t>Virus lze zničit jen zformátováním HD</a:t>
            </a:r>
          </a:p>
          <a:p>
            <a:r>
              <a:rPr lang="cs-CZ" dirty="0" smtClean="0"/>
              <a:t>Viry šířené poštou je možné aktivovat pouze spuštěním přílohy (existuje podpora skriptů v těle zprávy nebo chybnou interpretací obsahu MIME zprávy, která umožnila masové šíření viru Win32:</a:t>
            </a:r>
            <a:r>
              <a:rPr lang="cs-CZ" dirty="0" err="1" smtClean="0"/>
              <a:t>Nimda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Červi (</a:t>
            </a:r>
            <a:r>
              <a:rPr lang="cs-CZ" dirty="0" err="1" smtClean="0"/>
              <a:t>worms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4536504" cy="362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156176" y="3140968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Síťoví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E-</a:t>
            </a:r>
            <a:r>
              <a:rPr lang="cs-CZ" sz="3200" dirty="0" err="1" smtClean="0"/>
              <a:t>mailoví</a:t>
            </a:r>
            <a:endParaRPr lang="cs-CZ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Červi </a:t>
            </a:r>
            <a:r>
              <a:rPr lang="cs-CZ" dirty="0" smtClean="0"/>
              <a:t>využívají pro šíření mechanismus založený na chybě v operačním systému, v databázi či ve webovém nebo poštovním klientu.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Oproti viru nepotřebují prostředníka.</a:t>
            </a:r>
            <a:endParaRPr lang="cs-CZ" dirty="0" smtClean="0"/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dirty="0" smtClean="0"/>
              <a:t>Happy, </a:t>
            </a:r>
            <a:r>
              <a:rPr lang="cs-CZ" dirty="0" err="1" smtClean="0"/>
              <a:t>PrettyPark</a:t>
            </a:r>
            <a:r>
              <a:rPr lang="cs-CZ" dirty="0" smtClean="0"/>
              <a:t>, </a:t>
            </a:r>
            <a:r>
              <a:rPr lang="cs-CZ" dirty="0" err="1" smtClean="0"/>
              <a:t>LoveLetter</a:t>
            </a:r>
            <a:endParaRPr lang="cs-CZ" u="sng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Červi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Poprvé popsal </a:t>
            </a:r>
            <a:r>
              <a:rPr lang="en-US" dirty="0" smtClean="0"/>
              <a:t>John Brunner v </a:t>
            </a:r>
            <a:r>
              <a:rPr lang="en-US" dirty="0" err="1" smtClean="0"/>
              <a:t>románu</a:t>
            </a:r>
            <a:r>
              <a:rPr lang="en-US" dirty="0" smtClean="0"/>
              <a:t> The Shockwave</a:t>
            </a:r>
            <a:r>
              <a:rPr lang="cs-CZ" dirty="0" smtClean="0"/>
              <a:t> </a:t>
            </a:r>
            <a:r>
              <a:rPr lang="cs-CZ" dirty="0" err="1" smtClean="0"/>
              <a:t>Rider</a:t>
            </a:r>
            <a:r>
              <a:rPr lang="cs-CZ" dirty="0" smtClean="0"/>
              <a:t> v roce 1975</a:t>
            </a:r>
          </a:p>
          <a:p>
            <a:r>
              <a:rPr lang="cs-CZ" dirty="0" smtClean="0"/>
              <a:t>První skutečný červ – 1989 - Velký </a:t>
            </a:r>
            <a:r>
              <a:rPr lang="cs-CZ" dirty="0" err="1" smtClean="0"/>
              <a:t>Morrisův</a:t>
            </a:r>
            <a:r>
              <a:rPr lang="cs-CZ" dirty="0" smtClean="0"/>
              <a:t> červ, napadení velké části tehdejšího Internetu</a:t>
            </a:r>
          </a:p>
          <a:p>
            <a:r>
              <a:rPr lang="cs-CZ" dirty="0" smtClean="0"/>
              <a:t>2003 - drtivý návrat klasických červů - celosvětová epidemie, využití bezpečnostní díry „DCOM </a:t>
            </a:r>
            <a:r>
              <a:rPr lang="cs-CZ" dirty="0" err="1" smtClean="0"/>
              <a:t>exploit</a:t>
            </a:r>
            <a:r>
              <a:rPr lang="cs-CZ" dirty="0" smtClean="0"/>
              <a:t>“ pod OS Windows 2000/XP. Běžný antivirus nedokázal zabránit infekci, bylo potřeba instalovat bezpečností záplaty společnosti Microsoft nebo firewall.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dle </a:t>
            </a:r>
            <a:r>
              <a:rPr lang="cs-CZ" dirty="0" err="1" smtClean="0"/>
              <a:t>Kaspersky</a:t>
            </a:r>
            <a:r>
              <a:rPr lang="cs-CZ" dirty="0" smtClean="0"/>
              <a:t> </a:t>
            </a:r>
            <a:r>
              <a:rPr lang="cs-CZ" dirty="0" err="1" smtClean="0"/>
              <a:t>Lab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Souborové červy – </a:t>
            </a:r>
            <a:r>
              <a:rPr lang="cs-CZ" dirty="0" smtClean="0"/>
              <a:t>vytvářejí pro své šíření soubory především v systémových adresářích,</a:t>
            </a:r>
            <a:r>
              <a:rPr lang="cs-CZ" b="1" i="1" dirty="0" smtClean="0"/>
              <a:t> </a:t>
            </a:r>
            <a:r>
              <a:rPr lang="cs-CZ" dirty="0" smtClean="0"/>
              <a:t>tyto soubory se svými názvy často vydávají za systémové soubory</a:t>
            </a:r>
          </a:p>
          <a:p>
            <a:r>
              <a:rPr lang="cs-CZ" b="1" i="1" dirty="0" smtClean="0"/>
              <a:t>IRC červy </a:t>
            </a:r>
            <a:r>
              <a:rPr lang="cs-CZ" dirty="0" smtClean="0"/>
              <a:t>– využívají vlastností IRC posílat data ve spustitelné formě; velmi častý způsob šíření červů</a:t>
            </a:r>
          </a:p>
          <a:p>
            <a:r>
              <a:rPr lang="cs-CZ" b="1" i="1" dirty="0" err="1" smtClean="0"/>
              <a:t>Skriptové</a:t>
            </a:r>
            <a:r>
              <a:rPr lang="cs-CZ" b="1" i="1" dirty="0" smtClean="0"/>
              <a:t> červy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SQLSlammer</a:t>
            </a:r>
            <a:r>
              <a:rPr lang="cs-CZ" dirty="0" smtClean="0"/>
              <a:t> </a:t>
            </a:r>
            <a:r>
              <a:rPr lang="cs-CZ" dirty="0" err="1" smtClean="0"/>
              <a:t>worm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zneužíval bezpečností díru v aplikaci Microsoft SQL Server. Pokud UDP pakety na portu 1433 o délce 376 bajtů (což je zároveň velikost celého červa </a:t>
            </a:r>
            <a:r>
              <a:rPr lang="cs-CZ" dirty="0" err="1" smtClean="0"/>
              <a:t>SQLSlammer</a:t>
            </a:r>
            <a:r>
              <a:rPr lang="cs-CZ" dirty="0" smtClean="0"/>
              <a:t>) dorazily k MS SQL Serveru s nezáplatovanou bezpečnostní dírou, došlo díky podtečení zásobníku (</a:t>
            </a:r>
            <a:r>
              <a:rPr lang="cs-CZ" dirty="0" err="1" smtClean="0"/>
              <a:t>buffer</a:t>
            </a:r>
            <a:r>
              <a:rPr lang="cs-CZ" dirty="0" smtClean="0"/>
              <a:t> </a:t>
            </a:r>
            <a:r>
              <a:rPr lang="cs-CZ" dirty="0" err="1" smtClean="0"/>
              <a:t>underrun</a:t>
            </a:r>
            <a:r>
              <a:rPr lang="cs-CZ" dirty="0" smtClean="0"/>
              <a:t>) k infekci</a:t>
            </a:r>
          </a:p>
          <a:p>
            <a:r>
              <a:rPr lang="cs-CZ" dirty="0" err="1" smtClean="0"/>
              <a:t>SQLSlammer</a:t>
            </a:r>
            <a:r>
              <a:rPr lang="cs-CZ" dirty="0" smtClean="0"/>
              <a:t> se usadil rezidentně v paměti a začal generovat a následně i rozesílat další spoustu UDP paketů na náhodné IP adresy.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Graf ukazující extrémní vytížení LAN 100 Mbit/s sítě UDP pakety</a:t>
            </a:r>
            <a:r>
              <a:rPr lang="cs-CZ" sz="2400"/>
              <a:t> </a:t>
            </a:r>
            <a:r>
              <a:rPr lang="cs-CZ" sz="2400" b="1"/>
              <a:t>– červ SQLSlammer</a:t>
            </a:r>
            <a:r>
              <a:rPr lang="cs-CZ" sz="4000"/>
              <a:t> </a:t>
            </a:r>
          </a:p>
        </p:txBody>
      </p:sp>
      <p:pic>
        <p:nvPicPr>
          <p:cNvPr id="26629" name="Picture 5" descr="http://www.robertgraham.com/journal/030126-image3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1484784"/>
            <a:ext cx="91440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288" y="60356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použity podklady Zelenka, J., Hák, I.: Ochrana dat. Škodlivý software, skripta </a:t>
            </a:r>
            <a:r>
              <a:rPr lang="cs-CZ" dirty="0" err="1"/>
              <a:t>Gaudeamus</a:t>
            </a:r>
            <a:r>
              <a:rPr lang="cs-CZ" dirty="0"/>
              <a:t> Hradec Králové, 2005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Ransomware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„policejní virus“</a:t>
            </a:r>
          </a:p>
          <a:p>
            <a:r>
              <a:rPr lang="cs-CZ" dirty="0" err="1" smtClean="0"/>
              <a:t>Malware</a:t>
            </a:r>
            <a:r>
              <a:rPr lang="cs-CZ" dirty="0" smtClean="0"/>
              <a:t>, který zablokuje počítač za účelem vylákání peněz za opětovné zpřístupnění</a:t>
            </a:r>
          </a:p>
          <a:p>
            <a:r>
              <a:rPr lang="cs-CZ" dirty="0" smtClean="0"/>
              <a:t>2012 </a:t>
            </a:r>
            <a:r>
              <a:rPr lang="cs-CZ" dirty="0" err="1" smtClean="0"/>
              <a:t>McAfee</a:t>
            </a:r>
            <a:r>
              <a:rPr lang="cs-CZ" dirty="0" smtClean="0"/>
              <a:t> – 250 000 vzorků</a:t>
            </a:r>
          </a:p>
          <a:p>
            <a:r>
              <a:rPr lang="cs-CZ" dirty="0" smtClean="0"/>
              <a:t>Některé varianty šifrují disk</a:t>
            </a:r>
          </a:p>
          <a:p>
            <a:r>
              <a:rPr lang="cs-CZ" dirty="0" smtClean="0"/>
              <a:t>2010 Rusko</a:t>
            </a:r>
          </a:p>
          <a:p>
            <a:r>
              <a:rPr lang="cs-CZ" dirty="0" smtClean="0"/>
              <a:t>2011 „Windows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Activation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Standardní kroky řešení bezpečnosti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dirty="0" smtClean="0"/>
              <a:t>studie informační bezpečnosti – aktuální stav, </a:t>
            </a:r>
          </a:p>
          <a:p>
            <a:pPr>
              <a:defRPr/>
            </a:pPr>
            <a:r>
              <a:rPr lang="cs-CZ" dirty="0" smtClean="0"/>
              <a:t>riziková analýza, </a:t>
            </a:r>
          </a:p>
          <a:p>
            <a:pPr>
              <a:defRPr/>
            </a:pPr>
            <a:r>
              <a:rPr lang="cs-CZ" dirty="0" smtClean="0"/>
              <a:t>tvorba bezpečnostní politiky - vytýčení cílů, </a:t>
            </a:r>
          </a:p>
          <a:p>
            <a:pPr>
              <a:defRPr/>
            </a:pPr>
            <a:r>
              <a:rPr lang="cs-CZ" dirty="0" smtClean="0"/>
              <a:t>bezpečnostní standardy – pro naplnění cílů bezpečnostní politiky, </a:t>
            </a:r>
          </a:p>
          <a:p>
            <a:pPr>
              <a:defRPr/>
            </a:pPr>
            <a:r>
              <a:rPr lang="cs-CZ" dirty="0" smtClean="0"/>
              <a:t>bezpečnostní projekt – technická opatření, </a:t>
            </a:r>
          </a:p>
          <a:p>
            <a:pPr>
              <a:defRPr/>
            </a:pPr>
            <a:r>
              <a:rPr lang="cs-CZ" dirty="0" smtClean="0"/>
              <a:t>implementace bezpečnosti – nasazení výše uvedeného, </a:t>
            </a:r>
          </a:p>
          <a:p>
            <a:pPr>
              <a:defRPr/>
            </a:pPr>
            <a:r>
              <a:rPr lang="cs-CZ" dirty="0" smtClean="0"/>
              <a:t>monitoring a audit – prověřování, zda vytvořené bezpečnostní mechanismy odpovídají dané situaci.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226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Trojský kůň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File:Brad Pitt horse, Çanakka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628800"/>
            <a:ext cx="5832648" cy="4838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Trojský kůň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Trojský kůň</a:t>
            </a:r>
            <a:r>
              <a:rPr lang="cs-CZ" b="1" dirty="0" smtClean="0"/>
              <a:t> </a:t>
            </a:r>
            <a:r>
              <a:rPr lang="cs-CZ" dirty="0" smtClean="0"/>
              <a:t>(Trojan </a:t>
            </a:r>
            <a:r>
              <a:rPr lang="cs-CZ" dirty="0" err="1" smtClean="0"/>
              <a:t>Horse</a:t>
            </a:r>
            <a:r>
              <a:rPr lang="cs-CZ" dirty="0" smtClean="0"/>
              <a:t>) – plnohodnotné programy, které kromě toho, že dělají to co deklarují, dělají ještě něco jiného, pro nás škodlivého/nechtěného.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 této kategorie lze zařadit i </a:t>
            </a:r>
            <a:r>
              <a:rPr lang="cs-CZ" b="1" dirty="0" err="1" smtClean="0"/>
              <a:t>downloadery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Trojan-</a:t>
            </a:r>
            <a:r>
              <a:rPr lang="cs-CZ" dirty="0" err="1" smtClean="0"/>
              <a:t>proxy</a:t>
            </a:r>
            <a:r>
              <a:rPr lang="cs-CZ" dirty="0" smtClean="0"/>
              <a:t> – z napadeného počítače vytvoří </a:t>
            </a:r>
            <a:r>
              <a:rPr lang="cs-CZ" dirty="0" err="1" smtClean="0"/>
              <a:t>proxy</a:t>
            </a:r>
            <a:r>
              <a:rPr lang="cs-CZ" dirty="0" smtClean="0"/>
              <a:t> server pro další útoky.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Malware</a:t>
            </a:r>
            <a:r>
              <a:rPr lang="cs-CZ" dirty="0" smtClean="0"/>
              <a:t> typu </a:t>
            </a:r>
            <a:r>
              <a:rPr lang="cs-CZ" dirty="0" err="1" smtClean="0"/>
              <a:t>trojan</a:t>
            </a:r>
            <a:r>
              <a:rPr lang="cs-CZ" dirty="0" smtClean="0"/>
              <a:t> </a:t>
            </a:r>
            <a:r>
              <a:rPr lang="cs-CZ" dirty="0" err="1" smtClean="0"/>
              <a:t>horse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70C0"/>
                </a:solidFill>
              </a:rPr>
              <a:t>Keylogger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– zaznamenává stisky kláves</a:t>
            </a:r>
          </a:p>
          <a:p>
            <a:r>
              <a:rPr lang="cs-CZ" sz="2800" dirty="0" err="1" smtClean="0">
                <a:solidFill>
                  <a:srgbClr val="0070C0"/>
                </a:solidFill>
              </a:rPr>
              <a:t>Dialer</a:t>
            </a:r>
            <a:r>
              <a:rPr lang="cs-CZ" sz="2800" dirty="0" smtClean="0"/>
              <a:t> – připojení </a:t>
            </a:r>
            <a:r>
              <a:rPr lang="cs-CZ" sz="2800" dirty="0" err="1" smtClean="0"/>
              <a:t>dial</a:t>
            </a:r>
            <a:r>
              <a:rPr lang="cs-CZ" sz="2800" dirty="0" smtClean="0"/>
              <a:t>-</a:t>
            </a:r>
            <a:r>
              <a:rPr lang="cs-CZ" sz="2800" dirty="0" err="1" smtClean="0"/>
              <a:t>up</a:t>
            </a:r>
            <a:r>
              <a:rPr lang="cs-CZ" sz="2800" dirty="0" smtClean="0"/>
              <a:t> (často zahraniční) bez vědomí uživatele</a:t>
            </a:r>
          </a:p>
          <a:p>
            <a:r>
              <a:rPr lang="cs-CZ" sz="2800" dirty="0" err="1" smtClean="0">
                <a:solidFill>
                  <a:srgbClr val="0070C0"/>
                </a:solidFill>
              </a:rPr>
              <a:t>Dropper</a:t>
            </a:r>
            <a:r>
              <a:rPr lang="cs-CZ" sz="2800" dirty="0" smtClean="0"/>
              <a:t> – po spuštění vpustí do systému další software a zajistí jeho aktivaci</a:t>
            </a:r>
          </a:p>
          <a:p>
            <a:r>
              <a:rPr lang="cs-CZ" sz="2800" dirty="0" err="1" smtClean="0">
                <a:solidFill>
                  <a:srgbClr val="0070C0"/>
                </a:solidFill>
              </a:rPr>
              <a:t>Downloader</a:t>
            </a:r>
            <a:r>
              <a:rPr lang="cs-CZ" sz="2800" dirty="0" smtClean="0"/>
              <a:t> – po spuštění stahují viry a trojské koně z předem určeného místa</a:t>
            </a:r>
          </a:p>
          <a:p>
            <a:r>
              <a:rPr lang="cs-CZ" sz="2800" dirty="0" err="1" smtClean="0">
                <a:solidFill>
                  <a:srgbClr val="0070C0"/>
                </a:solidFill>
              </a:rPr>
              <a:t>Backdoor</a:t>
            </a:r>
            <a:endParaRPr lang="cs-CZ" sz="2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Rootkit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 smtClean="0"/>
              <a:t>program, který slouží k zamaskování určitých aktivit útočníka a přítomnosti SW v počítači</a:t>
            </a:r>
          </a:p>
          <a:p>
            <a:pPr lvl="1"/>
            <a:r>
              <a:rPr lang="cs-CZ" sz="2400" dirty="0" smtClean="0"/>
              <a:t>Windows i UNIX systémy</a:t>
            </a:r>
          </a:p>
          <a:p>
            <a:pPr lvl="1"/>
            <a:r>
              <a:rPr lang="cs-CZ" sz="2400" dirty="0" smtClean="0"/>
              <a:t>BMG u audio CD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Botnet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program, který je tajně nainstalován na uživatelském počítači, obsahuje komunikační a řídící modul a umožňuje neautorizovanému uživateli vzdáleně tento počítač ovládat a využít pro plnění různých příkazů.</a:t>
            </a:r>
          </a:p>
          <a:p>
            <a:r>
              <a:rPr lang="cs-CZ" dirty="0" smtClean="0"/>
              <a:t>Často využívá </a:t>
            </a:r>
            <a:r>
              <a:rPr lang="cs-CZ" dirty="0" err="1" smtClean="0"/>
              <a:t>chatovací</a:t>
            </a:r>
            <a:r>
              <a:rPr lang="cs-CZ" dirty="0" smtClean="0"/>
              <a:t> kanály IRC (Internet </a:t>
            </a:r>
            <a:r>
              <a:rPr lang="cs-CZ" dirty="0" err="1" smtClean="0"/>
              <a:t>Relay</a:t>
            </a:r>
            <a:r>
              <a:rPr lang="cs-CZ" dirty="0" smtClean="0"/>
              <a:t> Chat).</a:t>
            </a:r>
          </a:p>
          <a:p>
            <a:r>
              <a:rPr lang="cs-CZ" dirty="0" smtClean="0"/>
              <a:t>Odhad – 47 milionů napadených počítačů</a:t>
            </a:r>
          </a:p>
          <a:p>
            <a:r>
              <a:rPr lang="cs-CZ" dirty="0" smtClean="0"/>
              <a:t>Spamy, </a:t>
            </a:r>
            <a:r>
              <a:rPr lang="cs-CZ" dirty="0" err="1" smtClean="0"/>
              <a:t>phishing</a:t>
            </a:r>
            <a:r>
              <a:rPr lang="cs-CZ" dirty="0" smtClean="0"/>
              <a:t>, </a:t>
            </a:r>
            <a:r>
              <a:rPr lang="cs-CZ" dirty="0" err="1" smtClean="0"/>
              <a:t>DoS</a:t>
            </a:r>
            <a:r>
              <a:rPr lang="cs-CZ" smtClean="0"/>
              <a:t> útoky…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Exploit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Program, který využívá známou bezpečnostní chybu OS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Password</a:t>
            </a:r>
            <a:r>
              <a:rPr lang="cs-CZ" dirty="0" smtClean="0"/>
              <a:t> </a:t>
            </a:r>
            <a:r>
              <a:rPr lang="cs-CZ" dirty="0" err="1" smtClean="0"/>
              <a:t>cracker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určený k luštění hesel</a:t>
            </a:r>
          </a:p>
          <a:p>
            <a:r>
              <a:rPr lang="cs-CZ" dirty="0" smtClean="0"/>
              <a:t>Metoda hrubé síly nebo slovníkový úrok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Hoax</a:t>
            </a:r>
            <a:r>
              <a:rPr lang="cs-CZ" dirty="0" smtClean="0"/>
              <a:t> a spam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Hoax</a:t>
            </a:r>
            <a:r>
              <a:rPr lang="cs-CZ" dirty="0" smtClean="0"/>
              <a:t> – masově šířená falešná poplašná zpráva, žert nebo mystifikace</a:t>
            </a:r>
          </a:p>
          <a:p>
            <a:r>
              <a:rPr lang="cs-CZ" b="1" dirty="0" smtClean="0"/>
              <a:t>Spam</a:t>
            </a:r>
            <a:r>
              <a:rPr lang="cs-CZ" dirty="0" smtClean="0"/>
              <a:t> - nevyžádané masově šířené sdělení (nejčastěji reklamní) šířené internetem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hoaxů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Varování před viry</a:t>
            </a:r>
          </a:p>
          <a:p>
            <a:r>
              <a:rPr lang="cs-CZ" dirty="0" smtClean="0"/>
              <a:t>Popis jiného nebezpečí</a:t>
            </a:r>
          </a:p>
          <a:p>
            <a:r>
              <a:rPr lang="cs-CZ" dirty="0" smtClean="0"/>
              <a:t>Falešné prosby o pomoc</a:t>
            </a:r>
          </a:p>
          <a:p>
            <a:r>
              <a:rPr lang="cs-CZ" dirty="0" smtClean="0"/>
              <a:t>Fámy o mobilních telefonech</a:t>
            </a:r>
          </a:p>
          <a:p>
            <a:r>
              <a:rPr lang="cs-CZ" dirty="0" smtClean="0"/>
              <a:t>Petice a výzvy</a:t>
            </a:r>
          </a:p>
          <a:p>
            <a:r>
              <a:rPr lang="cs-CZ" dirty="0" smtClean="0"/>
              <a:t>Podvodné e-maily (např. z Nigérie)</a:t>
            </a:r>
          </a:p>
          <a:p>
            <a:r>
              <a:rPr lang="cs-CZ" dirty="0" smtClean="0"/>
              <a:t>Pyramidové hry</a:t>
            </a:r>
          </a:p>
          <a:p>
            <a:r>
              <a:rPr lang="cs-CZ" dirty="0" smtClean="0"/>
              <a:t>Řetězové dopisy štěstí</a:t>
            </a:r>
          </a:p>
          <a:p>
            <a:r>
              <a:rPr lang="cs-CZ" dirty="0" smtClean="0"/>
              <a:t>Žertovné zprávy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err="1" smtClean="0"/>
              <a:t>hoaxu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i="1" dirty="0" smtClean="0"/>
              <a:t>	</a:t>
            </a:r>
            <a:r>
              <a:rPr lang="cs-CZ" sz="2600" i="1" dirty="0" smtClean="0"/>
              <a:t>Dobrý den,</a:t>
            </a:r>
          </a:p>
          <a:p>
            <a:pPr>
              <a:buFontTx/>
              <a:buNone/>
            </a:pPr>
            <a:r>
              <a:rPr lang="cs-CZ" sz="2600" i="1" dirty="0" smtClean="0"/>
              <a:t>	jsem Albánský virus. V Albánii je v současné době obtížná </a:t>
            </a:r>
            <a:r>
              <a:rPr lang="pt-BR" sz="2600" i="1" dirty="0" smtClean="0"/>
              <a:t>e</a:t>
            </a:r>
            <a:r>
              <a:rPr lang="cs-CZ" sz="2600" i="1" dirty="0" smtClean="0"/>
              <a:t>k</a:t>
            </a:r>
            <a:r>
              <a:rPr lang="pt-BR" sz="2600" i="1" dirty="0" smtClean="0"/>
              <a:t>onomická situace, která se projevuje i v oblasti programování</a:t>
            </a:r>
            <a:r>
              <a:rPr lang="cs-CZ" sz="2600" i="1" dirty="0" smtClean="0"/>
              <a:t> počítačových virů. Proto Vás touto cestou prosím, abyste na svém počítači </a:t>
            </a:r>
            <a:r>
              <a:rPr lang="pl-PL" sz="2600" i="1" dirty="0" smtClean="0"/>
              <a:t>náhodně vybrali tři soubory a smazali je a potom mě přeposlali na </a:t>
            </a:r>
            <a:r>
              <a:rPr lang="cs-CZ" sz="2600" i="1" dirty="0" smtClean="0"/>
              <a:t>všechny e-</a:t>
            </a:r>
            <a:r>
              <a:rPr lang="cs-CZ" sz="2600" i="1" dirty="0" err="1" smtClean="0"/>
              <a:t>mailové</a:t>
            </a:r>
            <a:r>
              <a:rPr lang="cs-CZ" sz="2600" i="1" dirty="0" smtClean="0"/>
              <a:t> adresy ve Vašem adresáři.</a:t>
            </a:r>
          </a:p>
          <a:p>
            <a:pPr>
              <a:buFontTx/>
              <a:buNone/>
            </a:pPr>
            <a:r>
              <a:rPr lang="cs-CZ" sz="2600" i="1" dirty="0" smtClean="0"/>
              <a:t>	Děkuji,</a:t>
            </a:r>
          </a:p>
          <a:p>
            <a:pPr>
              <a:buFontTx/>
              <a:buNone/>
            </a:pPr>
            <a:r>
              <a:rPr lang="cs-CZ" sz="2600" i="1" dirty="0" smtClean="0"/>
              <a:t>	Albánský virus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	Virus</a:t>
            </a:r>
            <a:r>
              <a:rPr lang="cs-CZ" sz="2800" dirty="0" smtClean="0"/>
              <a:t> je program, který se chová jako biologický virus – samovolně se šíří, potřebuje prostředníka, a za určitých podmínek vykonává nějakou (škodlivou) činnost.</a:t>
            </a:r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340768"/>
            <a:ext cx="3456384" cy="215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Phishing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podvodná technika používaná na Internetu k získávání citlivých údajů (hesla, čísla kreditních karet apod.) od obětí útoku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Vážený účtu </a:t>
            </a:r>
            <a:r>
              <a:rPr lang="cs-CZ" sz="1800" dirty="0" err="1" smtClean="0"/>
              <a:t>vsb.cz</a:t>
            </a:r>
            <a:r>
              <a:rPr lang="cs-CZ" sz="1800" dirty="0" smtClean="0"/>
              <a:t> uživateli,</a:t>
            </a:r>
          </a:p>
          <a:p>
            <a:pPr>
              <a:buNone/>
            </a:pPr>
            <a:r>
              <a:rPr lang="cs-CZ" sz="1800" dirty="0" smtClean="0"/>
              <a:t> </a:t>
            </a:r>
          </a:p>
          <a:p>
            <a:pPr>
              <a:buNone/>
            </a:pPr>
            <a:r>
              <a:rPr lang="cs-CZ" sz="1800" smtClean="0"/>
              <a:t>	To </a:t>
            </a:r>
            <a:r>
              <a:rPr lang="cs-CZ" sz="1800" dirty="0" smtClean="0"/>
              <a:t>je Chcete-li dokončit ověření účtu proces Uplynulý rok pro údržba vašeho e-</a:t>
            </a:r>
            <a:r>
              <a:rPr lang="cs-CZ" sz="1800" dirty="0" err="1" smtClean="0"/>
              <a:t>mailového</a:t>
            </a:r>
            <a:r>
              <a:rPr lang="cs-CZ" sz="1800" dirty="0" smtClean="0"/>
              <a:t> účtu, můžete jsou povinni odpovědět na tuto zprávu a zadejte své ID a HESLO prostor (*******), měli byste tak učinit dříve, než příští 48 hodin po obdržení tohoto e-mailu, webové pošty nebo váš účet bude deaktivován a odstraněny z naší databáze.</a:t>
            </a:r>
          </a:p>
          <a:p>
            <a:pPr>
              <a:buNone/>
            </a:pPr>
            <a:r>
              <a:rPr lang="cs-CZ" sz="1800" dirty="0" smtClean="0"/>
              <a:t>Klikněte zde &lt;</a:t>
            </a:r>
            <a:r>
              <a:rPr lang="cs-CZ" sz="1800" u="sng" dirty="0" smtClean="0">
                <a:hlinkClick r:id="rId2"/>
              </a:rPr>
              <a:t>https://docs.google.com/spreadsheet/viewform?formkey=dGVjOTY0V1JWSkRoVWd5Q09kaDlsa1E6MQ</a:t>
            </a:r>
            <a:r>
              <a:rPr lang="cs-CZ" sz="1800" dirty="0" smtClean="0"/>
              <a:t>&gt;</a:t>
            </a:r>
          </a:p>
          <a:p>
            <a:pPr>
              <a:buNone/>
            </a:pPr>
            <a:r>
              <a:rPr lang="cs-CZ" sz="1800" dirty="0" smtClean="0"/>
              <a:t>abych odpověděl na vaši otázku, ověřovací Váš účet může být také sledovány; </a:t>
            </a:r>
            <a:r>
              <a:rPr lang="cs-CZ" sz="1800" u="sng" dirty="0" smtClean="0">
                <a:hlinkClick r:id="rId3"/>
              </a:rPr>
              <a:t>https://posta.vsb.cz/horde/imp/login.php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Děkujeme, že používáte </a:t>
            </a:r>
            <a:r>
              <a:rPr lang="cs-CZ" sz="1800" dirty="0" err="1" smtClean="0"/>
              <a:t>vsb.cz</a:t>
            </a:r>
            <a:r>
              <a:rPr lang="cs-CZ" sz="1800" dirty="0" smtClean="0"/>
              <a:t>.</a:t>
            </a:r>
          </a:p>
          <a:p>
            <a:pPr>
              <a:buNone/>
            </a:pPr>
            <a:r>
              <a:rPr lang="cs-CZ" sz="1800" dirty="0" smtClean="0"/>
              <a:t>© 2012 Microsoft </a:t>
            </a:r>
            <a:r>
              <a:rPr lang="cs-CZ" sz="1800" dirty="0" err="1" smtClean="0"/>
              <a:t>Corporation</a:t>
            </a:r>
            <a:r>
              <a:rPr lang="cs-CZ" sz="1800" dirty="0" smtClean="0"/>
              <a:t>.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Phishing</a:t>
            </a:r>
            <a:r>
              <a:rPr lang="cs-CZ" dirty="0" smtClean="0"/>
              <a:t> – typické ukázky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„Ověřte svůj účet.“</a:t>
            </a:r>
          </a:p>
          <a:p>
            <a:r>
              <a:rPr lang="cs-CZ" smtClean="0"/>
              <a:t>„Pokud neodpovíte do 48 hodin, váš účet bude zrušen.“</a:t>
            </a:r>
          </a:p>
          <a:p>
            <a:r>
              <a:rPr lang="cs-CZ" smtClean="0"/>
              <a:t>„Vážený a milý zákazníku.“ (oslovení bez jména)</a:t>
            </a:r>
          </a:p>
          <a:p>
            <a:r>
              <a:rPr lang="cs-CZ" smtClean="0"/>
              <a:t>„Klepnutím na níže uvedený odkaz získáte přístup ke svému účtu.“</a:t>
            </a:r>
            <a:br>
              <a:rPr lang="cs-CZ" smtClean="0"/>
            </a:b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 </a:t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Spyware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Shromažďuje osobní údaje, činnost uživatele nebo údaje z napadeného počítače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Salámový útok (</a:t>
            </a:r>
            <a:r>
              <a:rPr lang="cs-CZ" dirty="0" err="1" smtClean="0"/>
              <a:t>salami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Technika podvodu – využívá ve svůj prospěch chyb nebo malých číselných zbytků při zaokrouhlování</a:t>
            </a:r>
          </a:p>
          <a:p>
            <a:r>
              <a:rPr lang="cs-CZ" dirty="0" smtClean="0"/>
              <a:t>Operace ve velkém množství</a:t>
            </a:r>
          </a:p>
          <a:p>
            <a:r>
              <a:rPr lang="cs-CZ" dirty="0" smtClean="0"/>
              <a:t>Těžko detekovatelný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Programová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Covert</a:t>
            </a:r>
            <a:r>
              <a:rPr lang="cs-CZ" dirty="0" smtClean="0"/>
              <a:t> </a:t>
            </a:r>
            <a:r>
              <a:rPr lang="cs-CZ" dirty="0" err="1" smtClean="0"/>
              <a:t>channels</a:t>
            </a:r>
            <a:r>
              <a:rPr lang="cs-CZ" dirty="0" smtClean="0"/>
              <a:t> – skryté kanály v SW</a:t>
            </a:r>
          </a:p>
          <a:p>
            <a:pPr lvl="1"/>
            <a:r>
              <a:rPr lang="cs-CZ" dirty="0" smtClean="0"/>
              <a:t>Paměťové kanály – proces, který legálně zapisuje je zachycen procesem, který </a:t>
            </a:r>
            <a:r>
              <a:rPr lang="cs-CZ" dirty="0" err="1" smtClean="0"/>
              <a:t>získý</a:t>
            </a:r>
            <a:r>
              <a:rPr lang="cs-CZ" dirty="0" smtClean="0"/>
              <a:t> zapisované údaje</a:t>
            </a:r>
          </a:p>
          <a:p>
            <a:pPr lvl="1"/>
            <a:r>
              <a:rPr lang="cs-CZ" dirty="0" smtClean="0"/>
              <a:t>Časové</a:t>
            </a:r>
          </a:p>
          <a:p>
            <a:r>
              <a:rPr lang="cs-CZ" dirty="0" err="1" smtClean="0"/>
              <a:t>Greedy</a:t>
            </a:r>
            <a:r>
              <a:rPr lang="cs-CZ" dirty="0" smtClean="0"/>
              <a:t> </a:t>
            </a:r>
            <a:r>
              <a:rPr lang="cs-CZ" dirty="0" err="1" smtClean="0"/>
              <a:t>programs</a:t>
            </a:r>
            <a:r>
              <a:rPr lang="cs-CZ" dirty="0" smtClean="0"/>
              <a:t> – hladové programy – pro svou činnost spotřebují velkou část výkonu systému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Obranné mechanismy proti škodlivému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Antivirové programy,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spyware</a:t>
            </a:r>
            <a:endParaRPr lang="cs-CZ" dirty="0" smtClean="0"/>
          </a:p>
          <a:p>
            <a:r>
              <a:rPr lang="cs-CZ" dirty="0" smtClean="0"/>
              <a:t>Jednorázové odstraňovače virů (</a:t>
            </a:r>
            <a:r>
              <a:rPr lang="cs-CZ" dirty="0" err="1" smtClean="0"/>
              <a:t>removery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Pravidelné instalace aktualizací a záplat operačních systémů (Windows i Linux)</a:t>
            </a:r>
          </a:p>
          <a:p>
            <a:r>
              <a:rPr lang="cs-CZ" dirty="0" smtClean="0"/>
              <a:t>Pravidla systémové administrace</a:t>
            </a:r>
          </a:p>
          <a:p>
            <a:pPr lvl="1"/>
            <a:r>
              <a:rPr lang="cs-CZ" sz="2000" dirty="0" smtClean="0"/>
              <a:t>Silná hesla</a:t>
            </a:r>
          </a:p>
          <a:p>
            <a:pPr lvl="1"/>
            <a:r>
              <a:rPr lang="cs-CZ" sz="2000" dirty="0" smtClean="0"/>
              <a:t>Aplikační programy nemají běžet pod systémovým účtem </a:t>
            </a:r>
          </a:p>
          <a:p>
            <a:pPr lvl="1"/>
            <a:r>
              <a:rPr lang="cs-CZ" sz="2000" dirty="0" smtClean="0"/>
              <a:t>Vypnutí nepoužívaných služeb, uzavření portů atd.</a:t>
            </a:r>
          </a:p>
          <a:p>
            <a:r>
              <a:rPr lang="cs-CZ" dirty="0" smtClean="0"/>
              <a:t>Firewall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funguje antivirus?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Skenování</a:t>
            </a:r>
            <a:r>
              <a:rPr lang="cs-CZ" dirty="0" smtClean="0"/>
              <a:t> - hledání kódu viru (řetězce)</a:t>
            </a:r>
          </a:p>
          <a:p>
            <a:r>
              <a:rPr lang="cs-CZ" b="1" dirty="0" smtClean="0"/>
              <a:t>Vyhledávání </a:t>
            </a:r>
            <a:r>
              <a:rPr lang="cs-CZ" dirty="0" smtClean="0"/>
              <a:t>– vyhledává znaky virů</a:t>
            </a:r>
          </a:p>
          <a:p>
            <a:r>
              <a:rPr lang="cs-CZ" b="1" dirty="0" smtClean="0"/>
              <a:t>Heuristická analýza </a:t>
            </a:r>
            <a:r>
              <a:rPr lang="cs-CZ" dirty="0" smtClean="0"/>
              <a:t>- není závislá na databázi virů, hledá podezřelé instrukce</a:t>
            </a:r>
          </a:p>
          <a:p>
            <a:r>
              <a:rPr lang="cs-CZ" b="1" dirty="0" smtClean="0"/>
              <a:t>Test integrity </a:t>
            </a:r>
            <a:r>
              <a:rPr lang="cs-CZ" dirty="0" smtClean="0"/>
              <a:t>- kontrola změn, zda virus již nezačal působit</a:t>
            </a:r>
          </a:p>
          <a:p>
            <a:r>
              <a:rPr lang="cs-CZ" b="1" dirty="0" smtClean="0"/>
              <a:t>Rezidentní ochrana</a:t>
            </a:r>
            <a:endParaRPr lang="cs-CZ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integrity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kontrolních součtů souborů oproti hodnotám uloženým antivirem</a:t>
            </a:r>
          </a:p>
          <a:p>
            <a:r>
              <a:rPr lang="cs-CZ" dirty="0" smtClean="0"/>
              <a:t>Náročná na čas – pouze on-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sken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Heuristická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Pasivní</a:t>
            </a:r>
          </a:p>
          <a:p>
            <a:r>
              <a:rPr lang="cs-CZ" dirty="0" smtClean="0"/>
              <a:t>Aktivní</a:t>
            </a:r>
          </a:p>
          <a:p>
            <a:r>
              <a:rPr lang="cs-CZ" dirty="0" smtClean="0"/>
              <a:t>Problém „</a:t>
            </a:r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positives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Příliš krátký řetězec pro detekci</a:t>
            </a:r>
          </a:p>
          <a:p>
            <a:pPr lvl="1"/>
            <a:r>
              <a:rPr lang="cs-CZ" dirty="0" smtClean="0"/>
              <a:t>Použití nesprávných sekvencí</a:t>
            </a:r>
          </a:p>
          <a:p>
            <a:pPr lvl="1"/>
            <a:r>
              <a:rPr lang="cs-CZ" dirty="0" smtClean="0"/>
              <a:t>Příliš vysoká citlivost antiviru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virů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virus 1963 – F. </a:t>
            </a:r>
            <a:r>
              <a:rPr lang="cs-CZ" dirty="0" err="1" smtClean="0"/>
              <a:t>Cohen</a:t>
            </a:r>
            <a:r>
              <a:rPr lang="cs-CZ" dirty="0" smtClean="0"/>
              <a:t>, Pensylvánská </a:t>
            </a:r>
            <a:r>
              <a:rPr lang="cs-CZ" dirty="0" err="1" smtClean="0"/>
              <a:t>uni</a:t>
            </a:r>
            <a:endParaRPr lang="cs-CZ" dirty="0" smtClean="0"/>
          </a:p>
          <a:p>
            <a:r>
              <a:rPr lang="cs-CZ" dirty="0" smtClean="0"/>
              <a:t>1986 – první skutečný škodlivý virus</a:t>
            </a:r>
          </a:p>
          <a:p>
            <a:r>
              <a:rPr lang="cs-CZ" dirty="0" smtClean="0"/>
              <a:t>1988 – antivirová asociace </a:t>
            </a:r>
            <a:r>
              <a:rPr lang="cs-CZ" dirty="0" err="1" smtClean="0"/>
              <a:t>McAfee</a:t>
            </a:r>
            <a:r>
              <a:rPr lang="cs-CZ" dirty="0" smtClean="0"/>
              <a:t> – první antivirus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Součásti antiviru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Rezidentní hlídače</a:t>
            </a:r>
          </a:p>
          <a:p>
            <a:r>
              <a:rPr lang="cs-CZ" dirty="0" smtClean="0"/>
              <a:t>Skenovací</a:t>
            </a:r>
          </a:p>
          <a:p>
            <a:r>
              <a:rPr lang="cs-CZ" dirty="0" smtClean="0"/>
              <a:t>Hlídače kontrolních součtů</a:t>
            </a:r>
          </a:p>
          <a:p>
            <a:r>
              <a:rPr lang="cs-CZ" dirty="0" smtClean="0"/>
              <a:t>Odstraňovací (ne všechny viry lze odstranit)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Monitorovací programy (</a:t>
            </a:r>
            <a:r>
              <a:rPr lang="cs-CZ" dirty="0" err="1" smtClean="0"/>
              <a:t>behavior</a:t>
            </a:r>
            <a:r>
              <a:rPr lang="cs-CZ" dirty="0" smtClean="0"/>
              <a:t> </a:t>
            </a:r>
            <a:r>
              <a:rPr lang="cs-CZ" dirty="0" err="1" smtClean="0"/>
              <a:t>blocker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nástroj pro detekci virů na základě změn v chování systému, a to v reálném čase.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http://www.viry.</a:t>
            </a:r>
            <a:r>
              <a:rPr lang="cs-CZ" dirty="0" err="1" smtClean="0">
                <a:hlinkClick r:id="rId2"/>
              </a:rPr>
              <a:t>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anti</a:t>
            </a:r>
            <a:r>
              <a:rPr lang="cs-CZ" dirty="0" smtClean="0">
                <a:hlinkClick r:id="rId3"/>
              </a:rPr>
              <a:t>-virus.</a:t>
            </a:r>
            <a:r>
              <a:rPr lang="cs-CZ" dirty="0" err="1" smtClean="0">
                <a:hlinkClick r:id="rId3"/>
              </a:rPr>
              <a:t>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antivirovecentrum.cz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Tabulka konce podpory OS Microsoft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0" y="1425437"/>
          <a:ext cx="7920884" cy="4525962"/>
        </p:xfrm>
        <a:graphic>
          <a:graphicData uri="http://schemas.openxmlformats.org/drawingml/2006/table">
            <a:tbl>
              <a:tblPr/>
              <a:tblGrid>
                <a:gridCol w="1980221"/>
                <a:gridCol w="1980221"/>
                <a:gridCol w="1980221"/>
                <a:gridCol w="1980221"/>
              </a:tblGrid>
              <a:tr h="637460">
                <a:tc>
                  <a:txBody>
                    <a:bodyPr/>
                    <a:lstStyle/>
                    <a:p>
                      <a:r>
                        <a:rPr lang="cs-CZ" sz="1300" dirty="0" err="1"/>
                        <a:t>Client</a:t>
                      </a:r>
                      <a:r>
                        <a:rPr lang="cs-CZ" sz="1300" dirty="0"/>
                        <a:t> </a:t>
                      </a:r>
                      <a:r>
                        <a:rPr lang="cs-CZ" sz="1300" dirty="0" err="1"/>
                        <a:t>operating</a:t>
                      </a:r>
                      <a:r>
                        <a:rPr lang="cs-CZ" sz="1300" dirty="0"/>
                        <a:t> </a:t>
                      </a:r>
                      <a:r>
                        <a:rPr lang="cs-CZ" sz="1300" dirty="0" err="1"/>
                        <a:t>systems</a:t>
                      </a:r>
                      <a:endParaRPr lang="cs-CZ" sz="1300" dirty="0"/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Latest update or service pack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/>
                        <a:t>End of mainstream support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/>
                        <a:t>End of extended support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697">
                <a:tc>
                  <a:txBody>
                    <a:bodyPr/>
                    <a:lstStyle/>
                    <a:p>
                      <a:r>
                        <a:rPr lang="en-US" sz="1300"/>
                        <a:t>Client operating systems</a:t>
                      </a:r>
                    </a:p>
                    <a:p>
                      <a:r>
                        <a:rPr lang="en-US" sz="1300"/>
                        <a:t>Windows XP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Latest update or service pack</a:t>
                      </a:r>
                    </a:p>
                    <a:p>
                      <a:r>
                        <a:rPr lang="en-US" sz="1300">
                          <a:hlinkClick r:id="rId2"/>
                        </a:rPr>
                        <a:t>Service Pack 3</a:t>
                      </a:r>
                      <a:r>
                        <a:rPr lang="en-US" sz="1300"/>
                        <a:t>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End of mainstream support</a:t>
                      </a:r>
                    </a:p>
                    <a:p>
                      <a:r>
                        <a:rPr lang="en-US" sz="1300"/>
                        <a:t>April 14, 2009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End of extended support</a:t>
                      </a:r>
                    </a:p>
                    <a:p>
                      <a:r>
                        <a:rPr lang="en-US" sz="1300">
                          <a:hlinkClick r:id="rId3"/>
                        </a:rPr>
                        <a:t>April 8, 2014 </a:t>
                      </a:r>
                      <a:endParaRPr lang="en-US" sz="1300"/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9935">
                <a:tc>
                  <a:txBody>
                    <a:bodyPr/>
                    <a:lstStyle/>
                    <a:p>
                      <a:r>
                        <a:rPr lang="en-US" sz="1300"/>
                        <a:t>Client operating systems</a:t>
                      </a:r>
                    </a:p>
                    <a:p>
                      <a:r>
                        <a:rPr lang="en-US" sz="1300"/>
                        <a:t>Windows Vista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Latest update or service pack</a:t>
                      </a:r>
                    </a:p>
                    <a:p>
                      <a:r>
                        <a:rPr lang="en-US" sz="1300">
                          <a:hlinkClick r:id="rId4"/>
                        </a:rPr>
                        <a:t>Service Pack 2</a:t>
                      </a:r>
                      <a:r>
                        <a:rPr lang="en-US" sz="1300"/>
                        <a:t>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End of mainstream support</a:t>
                      </a:r>
                    </a:p>
                    <a:p>
                      <a:r>
                        <a:rPr lang="en-US" sz="1300"/>
                        <a:t>April 10, 2012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End of extended support</a:t>
                      </a:r>
                    </a:p>
                    <a:p>
                      <a:r>
                        <a:rPr lang="en-US" sz="1300"/>
                        <a:t>April 11, 2017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9935">
                <a:tc>
                  <a:txBody>
                    <a:bodyPr/>
                    <a:lstStyle/>
                    <a:p>
                      <a:r>
                        <a:rPr lang="en-US" sz="1300"/>
                        <a:t>Client operating systems</a:t>
                      </a:r>
                    </a:p>
                    <a:p>
                      <a:r>
                        <a:rPr lang="en-US" sz="1300"/>
                        <a:t>Windows 7 *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Latest update or service pack</a:t>
                      </a:r>
                    </a:p>
                    <a:p>
                      <a:r>
                        <a:rPr lang="en-US" sz="1300" dirty="0">
                          <a:hlinkClick r:id="rId5"/>
                        </a:rPr>
                        <a:t>Service Pack 1</a:t>
                      </a:r>
                      <a:r>
                        <a:rPr lang="en-US" sz="1300" dirty="0"/>
                        <a:t>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End of mainstream support</a:t>
                      </a:r>
                    </a:p>
                    <a:p>
                      <a:r>
                        <a:rPr lang="en-US" sz="1300"/>
                        <a:t>January 13, 2015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End of extended support</a:t>
                      </a:r>
                    </a:p>
                    <a:p>
                      <a:r>
                        <a:rPr lang="en-US" sz="1300"/>
                        <a:t>January 14, 2020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9935">
                <a:tc>
                  <a:txBody>
                    <a:bodyPr/>
                    <a:lstStyle/>
                    <a:p>
                      <a:r>
                        <a:rPr lang="en-US" sz="1300"/>
                        <a:t>Client operating systems</a:t>
                      </a:r>
                    </a:p>
                    <a:p>
                      <a:r>
                        <a:rPr lang="en-US" sz="1300"/>
                        <a:t>Windows 8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Latest update or service pack</a:t>
                      </a:r>
                    </a:p>
                    <a:p>
                      <a:r>
                        <a:rPr lang="en-US" sz="1300">
                          <a:hlinkClick r:id="rId6"/>
                        </a:rPr>
                        <a:t>Windows 8.1 </a:t>
                      </a:r>
                      <a:endParaRPr lang="en-US" sz="1300"/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End of mainstream support</a:t>
                      </a:r>
                    </a:p>
                    <a:p>
                      <a:r>
                        <a:rPr lang="en-US" sz="1300"/>
                        <a:t>January 9, 2018 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End of extended support</a:t>
                      </a:r>
                    </a:p>
                    <a:p>
                      <a:r>
                        <a:rPr lang="en-US" sz="1300" dirty="0"/>
                        <a:t>January 10, 2023</a:t>
                      </a:r>
                    </a:p>
                  </a:txBody>
                  <a:tcPr marL="63746" marR="63746" marT="31873" marB="31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Windows XP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Doporučení:</a:t>
            </a:r>
          </a:p>
          <a:p>
            <a:r>
              <a:rPr lang="cs-CZ" dirty="0" smtClean="0"/>
              <a:t>Nepoužívat </a:t>
            </a:r>
            <a:r>
              <a:rPr lang="cs-CZ" dirty="0" smtClean="0"/>
              <a:t>Internet Explorer 8</a:t>
            </a:r>
          </a:p>
          <a:p>
            <a:r>
              <a:rPr lang="cs-CZ" dirty="0" smtClean="0"/>
              <a:t>Nepoužívat Javu</a:t>
            </a:r>
          </a:p>
          <a:p>
            <a:r>
              <a:rPr lang="cs-CZ" dirty="0" smtClean="0"/>
              <a:t>Adobe 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 err="1" smtClean="0"/>
              <a:t>Player</a:t>
            </a:r>
            <a:endParaRPr lang="cs-CZ" dirty="0" smtClean="0"/>
          </a:p>
          <a:p>
            <a:r>
              <a:rPr lang="cs-CZ" dirty="0" smtClean="0"/>
              <a:t>Adobe </a:t>
            </a:r>
            <a:r>
              <a:rPr lang="cs-CZ" dirty="0" err="1" smtClean="0"/>
              <a:t>Acrobat</a:t>
            </a:r>
            <a:r>
              <a:rPr lang="cs-CZ" dirty="0" smtClean="0"/>
              <a:t> </a:t>
            </a:r>
            <a:r>
              <a:rPr lang="cs-CZ" dirty="0" err="1" smtClean="0"/>
              <a:t>Reader</a:t>
            </a:r>
            <a:r>
              <a:rPr lang="cs-CZ" dirty="0" smtClean="0"/>
              <a:t> nahradit alternativní</a:t>
            </a:r>
          </a:p>
          <a:p>
            <a:r>
              <a:rPr lang="cs-CZ" dirty="0" smtClean="0"/>
              <a:t>Outlook Express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Děkuji </a:t>
            </a:r>
            <a:r>
              <a:rPr lang="cs-CZ" smtClean="0"/>
              <a:t>za pozornost…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5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virů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Klasické - souborové</a:t>
            </a:r>
          </a:p>
          <a:p>
            <a:pPr lvl="1"/>
            <a:r>
              <a:rPr lang="cs-CZ" dirty="0" err="1" smtClean="0"/>
              <a:t>Bootovací</a:t>
            </a:r>
            <a:r>
              <a:rPr lang="cs-CZ" dirty="0" smtClean="0"/>
              <a:t>, MBR (nověji </a:t>
            </a:r>
            <a:r>
              <a:rPr lang="cs-CZ" dirty="0" err="1" smtClean="0"/>
              <a:t>autorun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Klastrové – úprava FAT nebo NTFS tabulek</a:t>
            </a:r>
          </a:p>
          <a:p>
            <a:pPr lvl="1"/>
            <a:r>
              <a:rPr lang="cs-CZ" dirty="0" smtClean="0"/>
              <a:t>Síťové</a:t>
            </a:r>
          </a:p>
          <a:p>
            <a:pPr lvl="1"/>
            <a:r>
              <a:rPr lang="cs-CZ" dirty="0" err="1" smtClean="0"/>
              <a:t>Skriptové</a:t>
            </a:r>
            <a:endParaRPr lang="cs-CZ" dirty="0" smtClean="0"/>
          </a:p>
          <a:p>
            <a:pPr lvl="1"/>
            <a:r>
              <a:rPr lang="cs-CZ" dirty="0" err="1" smtClean="0"/>
              <a:t>Stealth</a:t>
            </a:r>
            <a:r>
              <a:rPr lang="cs-CZ" dirty="0" smtClean="0"/>
              <a:t> </a:t>
            </a:r>
            <a:r>
              <a:rPr lang="cs-CZ" sz="1400" dirty="0" smtClean="0"/>
              <a:t>(snaží se zamaskovat svou přítomnost v souboru tím, že se zachytí na přerušení, kudy prochází veškeré požadavky na čtení dat ze souboru)</a:t>
            </a:r>
          </a:p>
          <a:p>
            <a:pPr lvl="1"/>
            <a:r>
              <a:rPr lang="cs-CZ" dirty="0" smtClean="0"/>
              <a:t>Polymorfní</a:t>
            </a:r>
          </a:p>
          <a:p>
            <a:pPr lvl="1"/>
            <a:r>
              <a:rPr lang="cs-CZ" dirty="0" err="1" smtClean="0"/>
              <a:t>Makroviry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Souborové 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Přepisující</a:t>
            </a:r>
          </a:p>
          <a:p>
            <a:r>
              <a:rPr lang="cs-CZ" dirty="0" smtClean="0"/>
              <a:t>Parazitické – připojí se k programu, aniž by ho poškodily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Polymorfní 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Mění kód svého těla – zabraňují tím detekci nalezením virového řetězce</a:t>
            </a:r>
          </a:p>
          <a:p>
            <a:r>
              <a:rPr lang="cs-CZ" dirty="0" smtClean="0"/>
              <a:t>Obtížná detekce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Stealth</a:t>
            </a:r>
            <a:r>
              <a:rPr lang="cs-CZ" dirty="0" smtClean="0"/>
              <a:t> 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Maskují svou činnost a skrývají stopy</a:t>
            </a:r>
          </a:p>
          <a:p>
            <a:r>
              <a:rPr lang="cs-CZ" dirty="0" smtClean="0"/>
              <a:t>Požadavky na kontrolu souborů na viry jdou přes </a:t>
            </a:r>
            <a:r>
              <a:rPr lang="cs-CZ" dirty="0" err="1" smtClean="0"/>
              <a:t>stealth</a:t>
            </a:r>
            <a:r>
              <a:rPr lang="cs-CZ" dirty="0" smtClean="0"/>
              <a:t> virus, který desinfikuje soubor a předá ho žadateli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virů podle dopadu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Nedestruktivní – vizuální či akustické projevy</a:t>
            </a:r>
          </a:p>
          <a:p>
            <a:r>
              <a:rPr lang="cs-CZ" dirty="0" smtClean="0"/>
              <a:t>Obtěžující </a:t>
            </a:r>
          </a:p>
          <a:p>
            <a:pPr lvl="1"/>
            <a:r>
              <a:rPr lang="cs-CZ" dirty="0" smtClean="0"/>
              <a:t>Padání písmen, otáčení obrazovek….</a:t>
            </a:r>
          </a:p>
          <a:p>
            <a:r>
              <a:rPr lang="cs-CZ" dirty="0" smtClean="0"/>
              <a:t>Napadající programy</a:t>
            </a:r>
          </a:p>
          <a:p>
            <a:r>
              <a:rPr lang="cs-CZ" dirty="0" smtClean="0"/>
              <a:t>Viry ničící data</a:t>
            </a:r>
          </a:p>
          <a:p>
            <a:r>
              <a:rPr lang="cs-CZ" dirty="0" smtClean="0"/>
              <a:t>Viry modifikující data</a:t>
            </a:r>
          </a:p>
          <a:p>
            <a:r>
              <a:rPr lang="cs-CZ" dirty="0" smtClean="0"/>
              <a:t>Viry odesílající z počítače údaje </a:t>
            </a:r>
          </a:p>
          <a:p>
            <a:r>
              <a:rPr lang="cs-CZ" dirty="0" smtClean="0"/>
              <a:t>Viry ničící hardware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1382</Words>
  <Application>Microsoft Office PowerPoint</Application>
  <PresentationFormat>Předvádění na obrazovce (4:3)</PresentationFormat>
  <Paragraphs>247</Paragraphs>
  <Slides>45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Motiv sady Office</vt:lpstr>
      <vt:lpstr>BIS Malware, viry</vt:lpstr>
      <vt:lpstr>Standardní kroky řešení bezpečnosti</vt:lpstr>
      <vt:lpstr>Viry</vt:lpstr>
      <vt:lpstr>Historie virů</vt:lpstr>
      <vt:lpstr>Rozdělení virů</vt:lpstr>
      <vt:lpstr>Souborové viry</vt:lpstr>
      <vt:lpstr>Polymorfní viry</vt:lpstr>
      <vt:lpstr>Stealth viry</vt:lpstr>
      <vt:lpstr>Kategorie virů podle dopadu</vt:lpstr>
      <vt:lpstr>Makroviry</vt:lpstr>
      <vt:lpstr>Počet virů</vt:lpstr>
      <vt:lpstr>Mýty o virech</vt:lpstr>
      <vt:lpstr>Červi (worms)</vt:lpstr>
      <vt:lpstr>Červi</vt:lpstr>
      <vt:lpstr>Červi - historie</vt:lpstr>
      <vt:lpstr>Členění dle Kaspersky Lab</vt:lpstr>
      <vt:lpstr>SQLSlammer worm</vt:lpstr>
      <vt:lpstr>Graf ukazující extrémní vytížení LAN 100 Mbit/s sítě UDP pakety – červ SQLSlammer </vt:lpstr>
      <vt:lpstr>Ransomware</vt:lpstr>
      <vt:lpstr>Trojský kůň</vt:lpstr>
      <vt:lpstr>Trojský kůň</vt:lpstr>
      <vt:lpstr>Malware typu trojan horse</vt:lpstr>
      <vt:lpstr>Rootkit</vt:lpstr>
      <vt:lpstr>Botnet</vt:lpstr>
      <vt:lpstr>Exploit</vt:lpstr>
      <vt:lpstr>Password cracker</vt:lpstr>
      <vt:lpstr>Hoax a spam</vt:lpstr>
      <vt:lpstr>Typy hoaxů</vt:lpstr>
      <vt:lpstr>Příklad hoaxu </vt:lpstr>
      <vt:lpstr>Phishing</vt:lpstr>
      <vt:lpstr>Prezentace aplikace PowerPoint</vt:lpstr>
      <vt:lpstr>Phishing – typické ukázky</vt:lpstr>
      <vt:lpstr>Spyware</vt:lpstr>
      <vt:lpstr>Salámový útok (salami attack)</vt:lpstr>
      <vt:lpstr>Programová bezpečnost</vt:lpstr>
      <vt:lpstr>Obranné mechanismy proti škodlivému SW</vt:lpstr>
      <vt:lpstr>Jak funguje antivirus?</vt:lpstr>
      <vt:lpstr>Kontrola integrity</vt:lpstr>
      <vt:lpstr>Heuristická analýza</vt:lpstr>
      <vt:lpstr>Součásti antiviru</vt:lpstr>
      <vt:lpstr>Monitorovací programy (behavior blocker)</vt:lpstr>
      <vt:lpstr>Další zdroje</vt:lpstr>
      <vt:lpstr>Tabulka konce podpory OS Microsoft</vt:lpstr>
      <vt:lpstr>Používání Windows XP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uzivatel</cp:lastModifiedBy>
  <cp:revision>62</cp:revision>
  <dcterms:created xsi:type="dcterms:W3CDTF">2014-09-29T22:55:34Z</dcterms:created>
  <dcterms:modified xsi:type="dcterms:W3CDTF">2014-11-28T12:30:09Z</dcterms:modified>
</cp:coreProperties>
</file>