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72" r:id="rId6"/>
    <p:sldId id="273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  <p:sldId id="276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48D76-52C4-49A0-833F-DDCB35CD29C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3AA7B-0887-401D-B1E1-D300F6546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3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Akumulátory jsou většinou trvale přebíjeny a nikdy nedochází k jejich vybití, což nepříznivě ovlivňuje jak jejich životnost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3AA7B-0887-401D-B1E1-D300F6546EE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Kr%C3%A1tkodob%C3%BD_pokles&amp;action=edit&amp;redlink=1" TargetMode="External"/><Relationship Id="rId2" Type="http://schemas.openxmlformats.org/officeDocument/2006/relationships/hyperlink" Target="http://cs.wikipedia.org/w/index.php?title=Ztr%C3%A1ta_nap%C3%A1jen%C3%AD_(blackout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Dlouhodob%C3%A9_p%C5%99ep%C4%9Bt%C3%AD&amp;action=edit&amp;redlink=1" TargetMode="External"/><Relationship Id="rId5" Type="http://schemas.openxmlformats.org/officeDocument/2006/relationships/hyperlink" Target="http://cs.wikipedia.org/w/index.php?title=Dlouhodob%C3%A9_podp%C4%9Bt%C3%AD_(brownout)&amp;action=edit&amp;redlink=1" TargetMode="External"/><Relationship Id="rId4" Type="http://schemas.openxmlformats.org/officeDocument/2006/relationships/hyperlink" Target="http://cs.wikipedia.org/w/index.php?title=Nap%C4%9B%C5%A5ov%C3%A1_%C5%A1pi%C4%8Dka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Zm%C4%9Bna_frekvence&amp;action=edit&amp;redlink=1" TargetMode="External"/><Relationship Id="rId2" Type="http://schemas.openxmlformats.org/officeDocument/2006/relationships/hyperlink" Target="http://cs.wikipedia.org/w/index.php?title=Ru%C5%A1en%C3%AD_v_s%C3%ADti_(%C5%A1um)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/index.php?title=Harmonick%C3%A9_zkreslen%C3%AD&amp;action=edit&amp;redlink=1" TargetMode="External"/><Relationship Id="rId4" Type="http://schemas.openxmlformats.org/officeDocument/2006/relationships/hyperlink" Target="http://cs.wikipedia.org/w/index.php?title=Nap%C4%9B%C5%A5ov%C3%A9_r%C3%A1zy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Technická bezpečnost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Line-</a:t>
            </a:r>
            <a:r>
              <a:rPr lang="cs-CZ" dirty="0" err="1" smtClean="0"/>
              <a:t>interactive</a:t>
            </a:r>
            <a:r>
              <a:rPr lang="cs-CZ" dirty="0" smtClean="0"/>
              <a:t>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Skoková stabilizace výstupního napětí (přepínáním odboček </a:t>
            </a:r>
            <a:r>
              <a:rPr lang="cs-CZ" dirty="0" err="1" smtClean="0"/>
              <a:t>autotransformátoru</a:t>
            </a:r>
            <a:r>
              <a:rPr lang="cs-CZ" dirty="0" smtClean="0"/>
              <a:t>) bez použití energie akumulátoru</a:t>
            </a:r>
          </a:p>
          <a:p>
            <a:pPr lvl="1"/>
            <a:r>
              <a:rPr lang="cs-CZ" dirty="0" err="1" smtClean="0"/>
              <a:t>Boost</a:t>
            </a:r>
            <a:r>
              <a:rPr lang="cs-CZ" dirty="0" smtClean="0"/>
              <a:t> – posílení nižšího napětí</a:t>
            </a:r>
          </a:p>
          <a:p>
            <a:pPr lvl="1"/>
            <a:r>
              <a:rPr lang="cs-CZ" dirty="0" err="1" smtClean="0"/>
              <a:t>Buck</a:t>
            </a:r>
            <a:r>
              <a:rPr lang="cs-CZ" dirty="0" smtClean="0"/>
              <a:t> / </a:t>
            </a:r>
            <a:r>
              <a:rPr lang="cs-CZ" dirty="0" err="1" smtClean="0"/>
              <a:t>trim</a:t>
            </a:r>
            <a:r>
              <a:rPr lang="cs-CZ" dirty="0" smtClean="0"/>
              <a:t> – potlačení vyššího napětí</a:t>
            </a:r>
          </a:p>
          <a:p>
            <a:pPr lvl="1"/>
            <a:r>
              <a:rPr lang="cs-CZ" dirty="0" smtClean="0"/>
              <a:t>Při větší nestabilitě nebo při úplném výpadku vstupního napětí dochází k přepnutí výstupního napětí na napětí ze střídače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Line-</a:t>
            </a:r>
            <a:r>
              <a:rPr lang="cs-CZ" dirty="0" err="1" smtClean="0"/>
              <a:t>interactive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Napětí nejdříve projde filtry, poté se usměrní a následně střídačem mění na výstupní napětí 230 V</a:t>
            </a:r>
          </a:p>
          <a:p>
            <a:r>
              <a:rPr lang="cs-CZ" dirty="0" smtClean="0"/>
              <a:t>dražší, menší účinnost</a:t>
            </a:r>
          </a:p>
          <a:p>
            <a:r>
              <a:rPr lang="cs-CZ" dirty="0" smtClean="0"/>
              <a:t>vhodné pro všechny typy zátěží, pro prostředí s výrazně nestabilní sítí a tam, kde by i krátká prodleva při přepnutí na záložní napájení mohla být fatální.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400" dirty="0" smtClean="0">
                <a:hlinkClick r:id="rId2" action="ppaction://hlinkfile" tooltip="Ztráta napájení (blackout) (stránka neexistuje)"/>
              </a:rPr>
              <a:t>Ztráta napájení (</a:t>
            </a:r>
            <a:r>
              <a:rPr lang="cs-CZ" sz="2400" dirty="0" err="1" smtClean="0">
                <a:hlinkClick r:id="rId2" action="ppaction://hlinkfile" tooltip="Ztráta napájení (blackout) (stránka neexistuje)"/>
              </a:rPr>
              <a:t>blackout</a:t>
            </a:r>
            <a:r>
              <a:rPr lang="cs-CZ" sz="2400" dirty="0" smtClean="0">
                <a:hlinkClick r:id="rId2" action="ppaction://hlinkfile" tooltip="Ztráta napájení (blackout) (stránka neexistuje)"/>
              </a:rPr>
              <a:t>)</a:t>
            </a:r>
            <a:r>
              <a:rPr lang="cs-CZ" sz="2400" dirty="0" smtClean="0"/>
              <a:t> – Úplná ztráta napájecího napětí po dobu delší než 2 sinusové cykly. Způsobí, že připojená zátěž přestane fungovat.</a:t>
            </a:r>
          </a:p>
          <a:p>
            <a:r>
              <a:rPr lang="cs-CZ" sz="2400" dirty="0" smtClean="0">
                <a:hlinkClick r:id="rId3" action="ppaction://hlinkfile" tooltip="Krátkodobý pokles (stránka neexistuje)"/>
              </a:rPr>
              <a:t>Krátkodobý pokles</a:t>
            </a:r>
            <a:r>
              <a:rPr lang="cs-CZ" sz="2400" dirty="0" smtClean="0"/>
              <a:t> – Velmi krátkodobý pokles napětí o 15 až 20 % („bliknutí světel“). Většinou neškodné.</a:t>
            </a:r>
          </a:p>
          <a:p>
            <a:r>
              <a:rPr lang="cs-CZ" sz="2400" dirty="0" smtClean="0">
                <a:hlinkClick r:id="rId4" action="ppaction://hlinkfile" tooltip="Napěťová špička (stránka neexistuje)"/>
              </a:rPr>
              <a:t>Napěťová špička</a:t>
            </a:r>
            <a:r>
              <a:rPr lang="cs-CZ" sz="2400" dirty="0" smtClean="0"/>
              <a:t> – Krátkodobé přepětí o více než 10%. Může způsobit poškození zařízení.</a:t>
            </a:r>
          </a:p>
          <a:p>
            <a:r>
              <a:rPr lang="cs-CZ" sz="2400" dirty="0" smtClean="0">
                <a:hlinkClick r:id="rId5" action="ppaction://hlinkfile" tooltip="Dlouhodobé podpětí (brownout) (stránka neexistuje)"/>
              </a:rPr>
              <a:t>Dlouhodobé podpětí (</a:t>
            </a:r>
            <a:r>
              <a:rPr lang="cs-CZ" sz="2400" dirty="0" err="1" smtClean="0">
                <a:hlinkClick r:id="rId5" action="ppaction://hlinkfile" tooltip="Dlouhodobé podpětí (brownout) (stránka neexistuje)"/>
              </a:rPr>
              <a:t>brownout</a:t>
            </a:r>
            <a:r>
              <a:rPr lang="cs-CZ" sz="2400" dirty="0" smtClean="0">
                <a:hlinkClick r:id="rId5" action="ppaction://hlinkfile" tooltip="Dlouhodobé podpětí (brownout) (stránka neexistuje)"/>
              </a:rPr>
              <a:t>)</a:t>
            </a:r>
            <a:r>
              <a:rPr lang="cs-CZ" sz="2400" dirty="0" smtClean="0"/>
              <a:t> – Dlouhá linie nízkého napětí. Může způsobit nadměrné opotřebování spotřebičů, popř. i nefunkčnost citlivých zařízení.</a:t>
            </a:r>
          </a:p>
          <a:p>
            <a:r>
              <a:rPr lang="cs-CZ" sz="2400" dirty="0" smtClean="0">
                <a:hlinkClick r:id="rId6" action="ppaction://hlinkfile" tooltip="Dlouhodobé přepětí (stránka neexistuje)"/>
              </a:rPr>
              <a:t>Dlouhodobé přepětí</a:t>
            </a:r>
            <a:r>
              <a:rPr lang="cs-CZ" sz="2400" dirty="0" smtClean="0"/>
              <a:t> – Dlouhá linie vysokého napětí. Způsobuje poškození/rychlé opotřebování spotřebičů.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 action="ppaction://hlinkfile" tooltip="Rušení v síti (šum) (stránka neexistuje)"/>
              </a:rPr>
              <a:t>Rušení v síti (šum)</a:t>
            </a:r>
            <a:r>
              <a:rPr lang="cs-CZ" dirty="0" smtClean="0"/>
              <a:t> – Způsobuje elektromagnetické rušení.</a:t>
            </a:r>
          </a:p>
          <a:p>
            <a:r>
              <a:rPr lang="cs-CZ" dirty="0" smtClean="0">
                <a:hlinkClick r:id="rId3" action="ppaction://hlinkfile" tooltip="Změna frekvence (stránka neexistuje)"/>
              </a:rPr>
              <a:t>Změna frekvence</a:t>
            </a:r>
            <a:r>
              <a:rPr lang="cs-CZ" dirty="0" smtClean="0"/>
              <a:t> – Odchylka od standardní frekvence (50 Hz, způsobuje např. změnu rychlosti motorů, „spadnutí“ počítače)</a:t>
            </a:r>
          </a:p>
          <a:p>
            <a:r>
              <a:rPr lang="cs-CZ" dirty="0" smtClean="0">
                <a:hlinkClick r:id="rId4" action="ppaction://hlinkfile" tooltip="Napěťové rázy (stránka neexistuje)"/>
              </a:rPr>
              <a:t>Napěťové rázy</a:t>
            </a:r>
            <a:r>
              <a:rPr lang="cs-CZ" dirty="0" smtClean="0"/>
              <a:t> – Mžikové špičky až 20 000 V, způsobovány přeskokem jisker při spínání a elektrostatickými výboji. Mohou mít za následek chyby dat nebo i poškození počítačů.</a:t>
            </a:r>
          </a:p>
          <a:p>
            <a:r>
              <a:rPr lang="cs-CZ" dirty="0" smtClean="0">
                <a:hlinkClick r:id="rId5" action="ppaction://hlinkfile" tooltip="Harmonické zkreslení (stránka neexistuje)"/>
              </a:rPr>
              <a:t>Harmonické zkreslení</a:t>
            </a:r>
            <a:r>
              <a:rPr lang="cs-CZ" dirty="0" smtClean="0"/>
              <a:t> – Harmonické zkreslení sinusového průběhu. Obvykle způsobeno nelineární zátěží (motory…). Způsobuje chyby v komunikaci nebo i poškození hardware.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Podpětí</a:t>
            </a:r>
            <a:r>
              <a:rPr lang="cs-CZ" dirty="0" smtClean="0"/>
              <a:t> - stav, kdy je napájecí napětí menší o více než 15 % nominální hodnoty</a:t>
            </a:r>
          </a:p>
          <a:p>
            <a:r>
              <a:rPr lang="cs-CZ" b="1" dirty="0" smtClean="0"/>
              <a:t>VA</a:t>
            </a:r>
            <a:r>
              <a:rPr lang="cs-CZ" dirty="0" smtClean="0"/>
              <a:t> – zdánlivý výkon</a:t>
            </a:r>
          </a:p>
          <a:p>
            <a:r>
              <a:rPr lang="cs-CZ" dirty="0" smtClean="0"/>
              <a:t>Ztráta kapacity baterií – cca po roce, max. 3 roky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Usměrňovač (</a:t>
            </a:r>
            <a:r>
              <a:rPr lang="cs-CZ" dirty="0" err="1" smtClean="0"/>
              <a:t>retifier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Střídač (</a:t>
            </a:r>
            <a:r>
              <a:rPr lang="cs-CZ" dirty="0" err="1" smtClean="0"/>
              <a:t>inverter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Obchvat (bypass)</a:t>
            </a:r>
          </a:p>
          <a:p>
            <a:r>
              <a:rPr lang="cs-CZ" dirty="0" smtClean="0"/>
              <a:t>Spínač – připojení/odpojení UPS od zátěže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RS-232, USB</a:t>
            </a:r>
          </a:p>
          <a:p>
            <a:r>
              <a:rPr lang="cs-CZ" dirty="0" smtClean="0"/>
              <a:t>Monitoruje:</a:t>
            </a:r>
          </a:p>
          <a:p>
            <a:pPr lvl="1"/>
            <a:r>
              <a:rPr lang="cs-CZ" dirty="0" smtClean="0"/>
              <a:t>kapacitu, </a:t>
            </a:r>
          </a:p>
          <a:p>
            <a:pPr lvl="1"/>
            <a:r>
              <a:rPr lang="cs-CZ" dirty="0" smtClean="0"/>
              <a:t>napětí, </a:t>
            </a:r>
          </a:p>
          <a:p>
            <a:pPr lvl="1"/>
            <a:r>
              <a:rPr lang="cs-CZ" dirty="0" smtClean="0"/>
              <a:t>teplotu, </a:t>
            </a:r>
          </a:p>
          <a:p>
            <a:pPr lvl="1"/>
            <a:r>
              <a:rPr lang="cs-CZ" dirty="0" smtClean="0"/>
              <a:t>výdrž v minutách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na UPS nepřipojuje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Laserová tiskárna – při startu spotřeba až 1 kW – přetížení a vypnutí UPS!</a:t>
            </a:r>
          </a:p>
          <a:p>
            <a:r>
              <a:rPr lang="cs-CZ" dirty="0" smtClean="0"/>
              <a:t>Rychlovarné konvice, mikrovlnka, vařiče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Ovlivnění životnosti akumulátorů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Umístění na chladnějším místě</a:t>
            </a:r>
          </a:p>
          <a:p>
            <a:r>
              <a:rPr lang="cs-CZ" dirty="0" smtClean="0"/>
              <a:t>Čištěním od prachu</a:t>
            </a:r>
          </a:p>
          <a:p>
            <a:r>
              <a:rPr lang="cs-CZ" dirty="0" smtClean="0"/>
              <a:t>Pravidelné cykly vybíjení - nabíjení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– druhy hrozeb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03848" y="1916832"/>
            <a:ext cx="2428892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Rizika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28662" y="3000372"/>
            <a:ext cx="2357454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Fyzické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14744" y="2928934"/>
            <a:ext cx="214314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Software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86512" y="2928934"/>
            <a:ext cx="2000264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Lidé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1472" y="4286256"/>
            <a:ext cx="128588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Přírodní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vlivy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43108" y="4286256"/>
            <a:ext cx="1143008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Selhání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HW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285852" y="5357826"/>
            <a:ext cx="1500198" cy="64294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Výpadek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napájení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rot="5400000">
            <a:off x="1312070" y="3592586"/>
            <a:ext cx="500066" cy="892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2105299" y="3735462"/>
            <a:ext cx="500066" cy="6072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endCxn id="22" idx="0"/>
          </p:cNvCxnSpPr>
          <p:nvPr/>
        </p:nvCxnSpPr>
        <p:spPr>
          <a:xfrm rot="16200000" flipH="1">
            <a:off x="1232273" y="4554148"/>
            <a:ext cx="157163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4" idx="2"/>
            <a:endCxn id="5" idx="0"/>
          </p:cNvCxnSpPr>
          <p:nvPr/>
        </p:nvCxnSpPr>
        <p:spPr>
          <a:xfrm flipH="1">
            <a:off x="2107389" y="2488336"/>
            <a:ext cx="2310905" cy="512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4" idx="2"/>
            <a:endCxn id="6" idx="0"/>
          </p:cNvCxnSpPr>
          <p:nvPr/>
        </p:nvCxnSpPr>
        <p:spPr>
          <a:xfrm>
            <a:off x="4418294" y="2488336"/>
            <a:ext cx="368020" cy="440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4" idx="2"/>
            <a:endCxn id="7" idx="0"/>
          </p:cNvCxnSpPr>
          <p:nvPr/>
        </p:nvCxnSpPr>
        <p:spPr>
          <a:xfrm>
            <a:off x="4418294" y="2488336"/>
            <a:ext cx="2868350" cy="440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3500430" y="4357694"/>
            <a:ext cx="114300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857752" y="4357694"/>
            <a:ext cx="114300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Chyby SW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215074" y="4357694"/>
            <a:ext cx="1143008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</a:t>
            </a:r>
            <a:r>
              <a:rPr lang="cs-CZ" b="1" dirty="0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třní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7500958" y="4357694"/>
            <a:ext cx="1071570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6" name="Přímá spojovací šipka 55"/>
          <p:cNvCxnSpPr/>
          <p:nvPr/>
        </p:nvCxnSpPr>
        <p:spPr>
          <a:xfrm rot="5400000">
            <a:off x="6775654" y="3889642"/>
            <a:ext cx="648072" cy="3028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5357818" y="5643578"/>
            <a:ext cx="14287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Úmyslné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6929454" y="5643578"/>
            <a:ext cx="14287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Neúmyslné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2" name="Přímá spojovací šipka 61"/>
          <p:cNvCxnSpPr>
            <a:stCxn id="53" idx="2"/>
            <a:endCxn id="59" idx="0"/>
          </p:cNvCxnSpPr>
          <p:nvPr/>
        </p:nvCxnSpPr>
        <p:spPr>
          <a:xfrm rot="5400000">
            <a:off x="6179355" y="5036355"/>
            <a:ext cx="50006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>
            <a:stCxn id="53" idx="2"/>
            <a:endCxn id="60" idx="0"/>
          </p:cNvCxnSpPr>
          <p:nvPr/>
        </p:nvCxnSpPr>
        <p:spPr>
          <a:xfrm rot="16200000" flipH="1">
            <a:off x="6965173" y="4964917"/>
            <a:ext cx="50006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>
            <a:stCxn id="7" idx="2"/>
          </p:cNvCxnSpPr>
          <p:nvPr/>
        </p:nvCxnSpPr>
        <p:spPr>
          <a:xfrm rot="16200000" flipH="1">
            <a:off x="7224326" y="3777070"/>
            <a:ext cx="578344" cy="453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6" idx="2"/>
            <a:endCxn id="51" idx="0"/>
          </p:cNvCxnSpPr>
          <p:nvPr/>
        </p:nvCxnSpPr>
        <p:spPr>
          <a:xfrm rot="5400000">
            <a:off x="4107653" y="3679033"/>
            <a:ext cx="642942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6" idx="2"/>
            <a:endCxn id="52" idx="0"/>
          </p:cNvCxnSpPr>
          <p:nvPr/>
        </p:nvCxnSpPr>
        <p:spPr>
          <a:xfrm rot="16200000" flipH="1">
            <a:off x="4786314" y="3714752"/>
            <a:ext cx="64294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4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 smtClean="0"/>
              <a:t>U</a:t>
            </a:r>
            <a:r>
              <a:rPr lang="cs-CZ" i="1" dirty="0" err="1" smtClean="0"/>
              <a:t>ninterruptible</a:t>
            </a:r>
            <a:r>
              <a:rPr lang="cs-CZ" i="1" dirty="0" smtClean="0"/>
              <a:t> </a:t>
            </a:r>
            <a:r>
              <a:rPr lang="cs-CZ" b="1" i="1" dirty="0" err="1" smtClean="0"/>
              <a:t>P</a:t>
            </a:r>
            <a:r>
              <a:rPr lang="cs-CZ" i="1" dirty="0" err="1" smtClean="0"/>
              <a:t>ower</a:t>
            </a:r>
            <a:r>
              <a:rPr lang="cs-CZ" i="1" dirty="0" smtClean="0"/>
              <a:t> </a:t>
            </a:r>
            <a:r>
              <a:rPr lang="cs-CZ" b="1" i="1" dirty="0" err="1" smtClean="0"/>
              <a:t>S</a:t>
            </a:r>
            <a:r>
              <a:rPr lang="cs-CZ" i="1" dirty="0" err="1" smtClean="0"/>
              <a:t>upply</a:t>
            </a:r>
            <a:endParaRPr lang="cs-CZ" i="1" dirty="0" smtClean="0"/>
          </a:p>
          <a:p>
            <a:r>
              <a:rPr lang="cs-CZ" dirty="0" smtClean="0"/>
              <a:t>Baterie, princip akumulátoru</a:t>
            </a:r>
          </a:p>
          <a:p>
            <a:r>
              <a:rPr lang="cs-CZ" dirty="0" smtClean="0"/>
              <a:t>Zapojen mezi primární zdroj energie a chráněné zařízení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práce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Kapacita akumulátorů (doba práce v minutách při provozu bez napájení)</a:t>
            </a:r>
          </a:p>
          <a:p>
            <a:r>
              <a:rPr lang="cs-CZ" dirty="0" smtClean="0"/>
              <a:t>Velikost zatížení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Výkon</a:t>
            </a:r>
          </a:p>
          <a:p>
            <a:pPr lvl="1"/>
            <a:r>
              <a:rPr lang="cs-CZ" dirty="0" smtClean="0"/>
              <a:t>Běžný počítač – 500 – 1000 VA, servery od </a:t>
            </a:r>
            <a:r>
              <a:rPr lang="cs-CZ" dirty="0" err="1" smtClean="0"/>
              <a:t>kVA</a:t>
            </a:r>
            <a:endParaRPr lang="cs-CZ" dirty="0" smtClean="0"/>
          </a:p>
          <a:p>
            <a:r>
              <a:rPr lang="cs-CZ" dirty="0" smtClean="0"/>
              <a:t>Rozměr</a:t>
            </a:r>
          </a:p>
          <a:p>
            <a:r>
              <a:rPr lang="cs-CZ" dirty="0" smtClean="0"/>
              <a:t>Váha</a:t>
            </a:r>
          </a:p>
          <a:p>
            <a:r>
              <a:rPr lang="cs-CZ" dirty="0" smtClean="0"/>
              <a:t>Typ</a:t>
            </a:r>
          </a:p>
          <a:p>
            <a:r>
              <a:rPr lang="cs-CZ" dirty="0" smtClean="0"/>
              <a:t>Počet zásuvek </a:t>
            </a:r>
          </a:p>
          <a:p>
            <a:pPr lvl="1"/>
            <a:r>
              <a:rPr lang="cs-CZ" dirty="0" smtClean="0"/>
              <a:t>IEC320 – počítače, SCHUKO – zásuvky</a:t>
            </a:r>
          </a:p>
          <a:p>
            <a:r>
              <a:rPr lang="cs-CZ" dirty="0" smtClean="0"/>
              <a:t>Možnost studeného startu (bez připojeného napětí)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kritéria pro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UPS odpovídající přepěťovou ochranu?</a:t>
            </a:r>
          </a:p>
          <a:p>
            <a:r>
              <a:rPr lang="cs-CZ" dirty="0" smtClean="0"/>
              <a:t>Má i zabudovaný filtr proti rušení?</a:t>
            </a:r>
          </a:p>
          <a:p>
            <a:r>
              <a:rPr lang="cs-CZ" dirty="0" smtClean="0"/>
              <a:t>Které stavy jsou opticky signalizovány?</a:t>
            </a:r>
          </a:p>
          <a:p>
            <a:r>
              <a:rPr lang="cs-CZ" dirty="0" smtClean="0"/>
              <a:t>Které stavy jsou avizovány zvukovou výstrahou?</a:t>
            </a:r>
          </a:p>
          <a:p>
            <a:r>
              <a:rPr lang="cs-CZ" dirty="0" smtClean="0"/>
              <a:t>Má UPS doplňkové ochrany datových linek (RJ11, RJ45)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Off-line (</a:t>
            </a:r>
            <a:r>
              <a:rPr lang="cs-CZ" dirty="0" err="1" smtClean="0"/>
              <a:t>Back</a:t>
            </a:r>
            <a:r>
              <a:rPr lang="cs-CZ" dirty="0" smtClean="0"/>
              <a:t>)</a:t>
            </a:r>
          </a:p>
          <a:p>
            <a:r>
              <a:rPr lang="cs-CZ" dirty="0" smtClean="0"/>
              <a:t>Line-</a:t>
            </a:r>
            <a:r>
              <a:rPr lang="cs-CZ" dirty="0" err="1" smtClean="0"/>
              <a:t>interactive</a:t>
            </a:r>
            <a:r>
              <a:rPr lang="cs-CZ" dirty="0" smtClean="0"/>
              <a:t> (</a:t>
            </a:r>
            <a:r>
              <a:rPr lang="cs-CZ" dirty="0" err="1" smtClean="0"/>
              <a:t>Smart</a:t>
            </a:r>
            <a:r>
              <a:rPr lang="cs-CZ" dirty="0" smtClean="0"/>
              <a:t>)</a:t>
            </a:r>
          </a:p>
          <a:p>
            <a:r>
              <a:rPr lang="cs-CZ" dirty="0" smtClean="0"/>
              <a:t>Online (s dvojitou konverzí)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Off-line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Napájecí napětí prochází ze vstupu přímo na výstup, při přerušení napájení se přepne na výstup napětí z měniče, napájeného akumulátorem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Blokové schéma off-line 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online_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2"/>
            <a:ext cx="6636128" cy="386370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187624" y="5949280"/>
            <a:ext cx="7013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Zdroj: http://www.</a:t>
            </a:r>
            <a:r>
              <a:rPr lang="cs-CZ" sz="1400" dirty="0" err="1" smtClean="0"/>
              <a:t>elektroprumysl.cz</a:t>
            </a:r>
            <a:r>
              <a:rPr lang="cs-CZ" sz="1400" dirty="0" smtClean="0"/>
              <a:t>/</a:t>
            </a:r>
            <a:r>
              <a:rPr lang="cs-CZ" sz="1400" dirty="0" err="1" smtClean="0"/>
              <a:t>cs</a:t>
            </a:r>
            <a:r>
              <a:rPr lang="cs-CZ" sz="1400" dirty="0" smtClean="0"/>
              <a:t>/</a:t>
            </a:r>
            <a:r>
              <a:rPr lang="cs-CZ" sz="1400" dirty="0" err="1" smtClean="0"/>
              <a:t>elektricke</a:t>
            </a:r>
            <a:r>
              <a:rPr lang="cs-CZ" sz="1400" dirty="0" smtClean="0"/>
              <a:t>-a-</a:t>
            </a:r>
            <a:r>
              <a:rPr lang="cs-CZ" sz="1400" dirty="0" err="1" smtClean="0"/>
              <a:t>zalozni</a:t>
            </a:r>
            <a:r>
              <a:rPr lang="cs-CZ" sz="1400" dirty="0" smtClean="0"/>
              <a:t>-zdroje-energie/</a:t>
            </a:r>
            <a:r>
              <a:rPr lang="cs-CZ" sz="1400" dirty="0" err="1" smtClean="0"/>
              <a:t>zalozni</a:t>
            </a:r>
            <a:r>
              <a:rPr lang="cs-CZ" sz="1400" dirty="0" smtClean="0"/>
              <a:t>-zdroje-</a:t>
            </a:r>
            <a:r>
              <a:rPr lang="cs-CZ" sz="1400" dirty="0" err="1" smtClean="0"/>
              <a:t>ups</a:t>
            </a:r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540</Words>
  <Application>Microsoft Office PowerPoint</Application>
  <PresentationFormat>Předvádění na obrazovce (4:3)</PresentationFormat>
  <Paragraphs>96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BIS Technická bezpečnost</vt:lpstr>
      <vt:lpstr>Analýza rizik – druhy hrozeb</vt:lpstr>
      <vt:lpstr>UPS</vt:lpstr>
      <vt:lpstr>Doba práce UPS</vt:lpstr>
      <vt:lpstr>Parametry UPS</vt:lpstr>
      <vt:lpstr>Další kritéria pro UPS</vt:lpstr>
      <vt:lpstr>Typy UPS</vt:lpstr>
      <vt:lpstr>Off-line UPS</vt:lpstr>
      <vt:lpstr>Blokové schéma off-line UPS</vt:lpstr>
      <vt:lpstr>Line-interactive UPS</vt:lpstr>
      <vt:lpstr>Line-interactive</vt:lpstr>
      <vt:lpstr>Typy problémů</vt:lpstr>
      <vt:lpstr>Typy problémů</vt:lpstr>
      <vt:lpstr>Prezentace aplikace PowerPoint</vt:lpstr>
      <vt:lpstr>Prvky UPS</vt:lpstr>
      <vt:lpstr>SW UPS</vt:lpstr>
      <vt:lpstr>Co se na UPS nepřipojuje</vt:lpstr>
      <vt:lpstr>Ovlivnění životnosti akumulátorů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Technická bezpečnost</dc:title>
  <cp:lastModifiedBy>uzivatel</cp:lastModifiedBy>
  <cp:revision>14</cp:revision>
  <dcterms:modified xsi:type="dcterms:W3CDTF">2014-11-28T12:30:38Z</dcterms:modified>
</cp:coreProperties>
</file>