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71" r:id="rId4"/>
    <p:sldId id="260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F81B5-1372-4ABE-8EC7-D60B21681EC0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2E7C5-D290-4301-8172-6EC2AD9DFB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gov.cz/zakon/227/200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BIS</a:t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Elektronický podpis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Elektronický a ruční podpis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Ruční podpis je výsledkem cílevědomé činnosti osoby, která se podepisuje a využívá přitom svých individuálních vlastností a schopností. </a:t>
            </a:r>
          </a:p>
          <a:p>
            <a:pPr>
              <a:buNone/>
            </a:pPr>
            <a:r>
              <a:rPr lang="cs-CZ" dirty="0" smtClean="0"/>
              <a:t>Naproti tomu je elektronický podpis řetězec dat, který je příslušným  </a:t>
            </a:r>
            <a:r>
              <a:rPr lang="cs-CZ" i="1" dirty="0" smtClean="0"/>
              <a:t>SW </a:t>
            </a:r>
            <a:r>
              <a:rPr lang="cs-CZ" dirty="0" smtClean="0"/>
              <a:t> (např. v  </a:t>
            </a:r>
            <a:r>
              <a:rPr lang="cs-CZ" i="1" dirty="0" smtClean="0"/>
              <a:t>PC </a:t>
            </a:r>
            <a:r>
              <a:rPr lang="cs-CZ" dirty="0" smtClean="0"/>
              <a:t>) připojen s využitím kryptografických metod k datové zprávě a je vytvořen na základě vstupních dat, které zná pouze podepisující se osoba.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elektr. podpisu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Bezpečnost </a:t>
            </a:r>
            <a:r>
              <a:rPr lang="cs-CZ" dirty="0" err="1" smtClean="0"/>
              <a:t>el.podpisu</a:t>
            </a:r>
            <a:r>
              <a:rPr lang="cs-CZ" dirty="0" smtClean="0"/>
              <a:t> je postavena na tom, aby:</a:t>
            </a:r>
          </a:p>
          <a:p>
            <a:r>
              <a:rPr lang="cs-CZ" dirty="0" smtClean="0"/>
              <a:t>Nemohlo dojít k narušení tajnosti privátního klíče. </a:t>
            </a:r>
          </a:p>
          <a:p>
            <a:r>
              <a:rPr lang="cs-CZ" dirty="0" smtClean="0"/>
              <a:t>Nebyl prolomen použitý </a:t>
            </a:r>
            <a:r>
              <a:rPr lang="cs-CZ" dirty="0" err="1" smtClean="0"/>
              <a:t>kryptoalgoritmus</a:t>
            </a:r>
            <a:r>
              <a:rPr lang="cs-CZ" dirty="0" smtClean="0"/>
              <a:t> ani narušena kryptologická bezpečnost </a:t>
            </a:r>
            <a:r>
              <a:rPr lang="cs-CZ" dirty="0" err="1" smtClean="0"/>
              <a:t>hash</a:t>
            </a:r>
            <a:r>
              <a:rPr lang="cs-CZ" dirty="0" smtClean="0"/>
              <a:t> funkce. </a:t>
            </a:r>
          </a:p>
          <a:p>
            <a:r>
              <a:rPr lang="cs-CZ" dirty="0" smtClean="0"/>
              <a:t>Nedošlo k porušení autentičnosti veřejného klíče a tím nedodržení záruky, že deklarovaný veřejný klíč přísluší osobě, která zprávu podepisovala.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Aby byla splněna třetí bezpečnostní podmínka, je </a:t>
            </a:r>
            <a:r>
              <a:rPr lang="cs-CZ" i="1" dirty="0" smtClean="0"/>
              <a:t> </a:t>
            </a:r>
            <a:r>
              <a:rPr lang="cs-CZ" dirty="0" smtClean="0"/>
              <a:t> v prostředí s velkým počtem uživatelů využíván systém certifikátů poskytovaných nezávislou třetí stranou - </a:t>
            </a:r>
            <a:r>
              <a:rPr lang="cs-CZ" b="1" dirty="0" smtClean="0"/>
              <a:t> </a:t>
            </a:r>
            <a:r>
              <a:rPr lang="cs-CZ" b="1" i="1" dirty="0" smtClean="0"/>
              <a:t>certifikační autoritou</a:t>
            </a:r>
            <a:r>
              <a:rPr lang="cs-CZ" i="1" dirty="0" smtClean="0"/>
              <a:t> </a:t>
            </a:r>
            <a:r>
              <a:rPr lang="cs-CZ" dirty="0" smtClean="0"/>
              <a:t> (poskytovatelem certifikačních služeb).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Certifikáty a certifikační autority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dirty="0" smtClean="0"/>
              <a:t>Problém el. podpisu – záruka, že nabízený veřejný klíč, kterým dojde k ověření informací, skutečně náleží osobě, které jsou informace určeny.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Aby k záměně klíčů nedošlo, byly ustanoveny tzv. </a:t>
            </a:r>
            <a:r>
              <a:rPr lang="cs-CZ" sz="2800" b="1" dirty="0" smtClean="0">
                <a:solidFill>
                  <a:srgbClr val="0070C0"/>
                </a:solidFill>
              </a:rPr>
              <a:t>certifikační autority </a:t>
            </a:r>
            <a:r>
              <a:rPr lang="cs-CZ" sz="2800" dirty="0" smtClean="0"/>
              <a:t>= důvěryhodné třetí strany, které pomocí </a:t>
            </a:r>
            <a:r>
              <a:rPr lang="cs-CZ" sz="2800" dirty="0" smtClean="0">
                <a:solidFill>
                  <a:srgbClr val="0070C0"/>
                </a:solidFill>
              </a:rPr>
              <a:t>certifikátu zaručují, že veřejný klíč patří opravdu tomu, kdo je označen jako jeho vlastník.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Certifikáty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 smtClean="0"/>
              <a:t>Certifikáty 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Obyčejné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Klasifikované </a:t>
            </a:r>
            <a:r>
              <a:rPr lang="cs-CZ" dirty="0" smtClean="0"/>
              <a:t>(vydává akreditovaný poskytovatel certifikačních služeb)</a:t>
            </a:r>
          </a:p>
          <a:p>
            <a:pPr eaLnBrk="1" hangingPunct="1"/>
            <a:r>
              <a:rPr lang="cs-CZ" dirty="0" smtClean="0"/>
              <a:t>Certifikát obsahuje: </a:t>
            </a:r>
          </a:p>
          <a:p>
            <a:pPr lvl="1" eaLnBrk="1" hangingPunct="1"/>
            <a:r>
              <a:rPr lang="cs-CZ" dirty="0" smtClean="0"/>
              <a:t>Jméno a veřejný klíč majitele</a:t>
            </a:r>
          </a:p>
          <a:p>
            <a:pPr lvl="1" eaLnBrk="1" hangingPunct="1"/>
            <a:r>
              <a:rPr lang="cs-CZ" dirty="0" smtClean="0"/>
              <a:t>Doba vypršení platnosti</a:t>
            </a:r>
          </a:p>
          <a:p>
            <a:pPr lvl="1" eaLnBrk="1" hangingPunct="1"/>
            <a:r>
              <a:rPr lang="cs-CZ" dirty="0" smtClean="0"/>
              <a:t>Jméno certifikační autority</a:t>
            </a:r>
          </a:p>
          <a:p>
            <a:pPr lvl="1" eaLnBrk="1" hangingPunct="1"/>
            <a:r>
              <a:rPr lang="cs-CZ" dirty="0" smtClean="0"/>
              <a:t>Digitální podpis vydavatele certifikátu (kterým certifikační autorita ručí, že certifikát je v pořádku)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K čemu je elektronický podpis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cs-CZ" dirty="0" smtClean="0"/>
              <a:t>Elektronický podpis slouží k </a:t>
            </a:r>
            <a:r>
              <a:rPr lang="cs-CZ" dirty="0" smtClean="0">
                <a:solidFill>
                  <a:srgbClr val="FF0000"/>
                </a:solidFill>
              </a:rPr>
              <a:t>zajištění ověření autora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integrity podepisovaných dat</a:t>
            </a:r>
            <a:r>
              <a:rPr lang="cs-CZ" dirty="0" smtClean="0"/>
              <a:t>.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Elektronický podpis je podpis – tj. pouze jiná forma písemného podpisu. Stejně jako písemným podpisem, potvrzujeme, že jsme nějaký text vytvořili a bereme za něho odpovědnost.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ČR: </a:t>
            </a:r>
            <a:r>
              <a:rPr lang="cs-CZ" dirty="0" smtClean="0">
                <a:solidFill>
                  <a:srgbClr val="0070C0"/>
                </a:solidFill>
                <a:hlinkClick r:id="rId2" tooltip="http://portal.gov.cz/zakon/227/2000"/>
              </a:rPr>
              <a:t>Zákon </a:t>
            </a:r>
            <a:r>
              <a:rPr lang="cs-CZ" dirty="0" smtClean="0">
                <a:solidFill>
                  <a:srgbClr val="0070C0"/>
                </a:solidFill>
                <a:hlinkClick r:id="rId2" tooltip="http://portal.gov.cz/zakon/227/2000"/>
              </a:rPr>
              <a:t>č. 227/2000 Sb., o elektronickém podpisu</a:t>
            </a:r>
            <a:endParaRPr lang="cs-CZ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El. Podpis zajišťuje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Autenticitu – potvrzení původnosti dokumentu a totožnosti autora</a:t>
            </a:r>
          </a:p>
          <a:p>
            <a:r>
              <a:rPr lang="cs-CZ" dirty="0" smtClean="0"/>
              <a:t>Integritu zprávy – </a:t>
            </a:r>
            <a:r>
              <a:rPr lang="cs-CZ" dirty="0" err="1" smtClean="0"/>
              <a:t>nezfalšovatelnost</a:t>
            </a:r>
            <a:endParaRPr lang="cs-CZ" dirty="0" smtClean="0"/>
          </a:p>
          <a:p>
            <a:r>
              <a:rPr lang="cs-CZ" dirty="0" smtClean="0"/>
              <a:t>Jednorázové použití – konkrétní podpis nelze použít pro jiný dokument</a:t>
            </a:r>
          </a:p>
          <a:p>
            <a:r>
              <a:rPr lang="cs-CZ" dirty="0" smtClean="0"/>
              <a:t>Nepopiratelnost – odesílatel nemůže prohlásit, že dokument nepodepsal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Definice el. podpisu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Zaručený elektronický podpis </a:t>
            </a:r>
          </a:p>
          <a:p>
            <a:pPr lvl="1">
              <a:buFontTx/>
              <a:buNone/>
            </a:pPr>
            <a:r>
              <a:rPr lang="cs-CZ" sz="2400" dirty="0" smtClean="0"/>
              <a:t>1. je jednoznačně spojen s podepisující osobou,</a:t>
            </a:r>
          </a:p>
          <a:p>
            <a:pPr lvl="1">
              <a:buFontTx/>
              <a:buNone/>
            </a:pPr>
            <a:r>
              <a:rPr lang="cs-CZ" sz="2400" dirty="0" smtClean="0"/>
              <a:t>2. umožňuje identifikaci podepisující osoby ve vztahu k datové zprávě,</a:t>
            </a:r>
          </a:p>
          <a:p>
            <a:pPr lvl="1">
              <a:buFontTx/>
              <a:buNone/>
            </a:pPr>
            <a:r>
              <a:rPr lang="cs-CZ" sz="2400" dirty="0" smtClean="0"/>
              <a:t>3. byl vytvořen a připojen k datové zprávě pomocí prostředků, které podepisující osoba může udržet pod svou výhradní kontrolou,</a:t>
            </a:r>
          </a:p>
          <a:p>
            <a:pPr lvl="1">
              <a:buFontTx/>
              <a:buNone/>
            </a:pPr>
            <a:r>
              <a:rPr lang="cs-CZ" sz="2400" dirty="0" smtClean="0"/>
              <a:t>4. </a:t>
            </a:r>
            <a:r>
              <a:rPr lang="cs-CZ" sz="2400" dirty="0" smtClean="0"/>
              <a:t>k </a:t>
            </a:r>
            <a:r>
              <a:rPr lang="cs-CZ" sz="2400" dirty="0" smtClean="0"/>
              <a:t>datové zprávě, ke které se vztahuje, </a:t>
            </a:r>
            <a:r>
              <a:rPr lang="cs-CZ" sz="2400" dirty="0" smtClean="0"/>
              <a:t>je připojen </a:t>
            </a:r>
            <a:r>
              <a:rPr lang="cs-CZ" sz="2400" dirty="0" smtClean="0"/>
              <a:t>takovým způsobem, že je možné zjistit jakoukoliv následnou změnu dat</a:t>
            </a:r>
            <a:r>
              <a:rPr lang="cs-CZ" sz="2400" dirty="0" smtClean="0"/>
              <a:t>.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rgbClr val="0070C0"/>
                </a:solidFill>
              </a:rPr>
              <a:t>Uznávaný elektronický podpis</a:t>
            </a:r>
          </a:p>
          <a:p>
            <a:pPr lvl="1">
              <a:buFontTx/>
              <a:buNone/>
            </a:pPr>
            <a:r>
              <a:rPr lang="cs-CZ" dirty="0" smtClean="0"/>
              <a:t>	zaručený elektronický podpis + kvalifikovaný certifikát vydaný akreditovaným poskytovatelem certifikačních služeb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smtClean="0"/>
              <a:t>Mechanismus elektronického podpisu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Zpráva, kterou chceme podepsat</a:t>
            </a:r>
          </a:p>
          <a:p>
            <a:pPr eaLnBrk="1" hangingPunct="1"/>
            <a:r>
              <a:rPr lang="cs-CZ" sz="2800" dirty="0" err="1" smtClean="0"/>
              <a:t>Hash</a:t>
            </a:r>
            <a:r>
              <a:rPr lang="cs-CZ" sz="2800" dirty="0" smtClean="0"/>
              <a:t> funkce vypočítá „</a:t>
            </a:r>
            <a:r>
              <a:rPr lang="cs-CZ" sz="2800" dirty="0" err="1" smtClean="0"/>
              <a:t>hash</a:t>
            </a:r>
            <a:r>
              <a:rPr lang="cs-CZ" sz="2800" dirty="0" smtClean="0"/>
              <a:t>“ zprávy (neboli otisk, digest)</a:t>
            </a:r>
          </a:p>
          <a:p>
            <a:pPr eaLnBrk="1" hangingPunct="1"/>
            <a:r>
              <a:rPr lang="cs-CZ" sz="2800" dirty="0" smtClean="0"/>
              <a:t>Otisk je zašifrován pomocí „soukromého klíče“ a přidán ke zprávě</a:t>
            </a:r>
          </a:p>
          <a:p>
            <a:pPr eaLnBrk="1" hangingPunct="1"/>
            <a:r>
              <a:rPr lang="cs-CZ" sz="2800" dirty="0" smtClean="0"/>
              <a:t>Na straně příjemce – otisk se dešifruje „veřejným“ klíčem, pomocí </a:t>
            </a:r>
            <a:r>
              <a:rPr lang="cs-CZ" sz="2800" dirty="0" err="1" smtClean="0"/>
              <a:t>hash</a:t>
            </a:r>
            <a:r>
              <a:rPr lang="cs-CZ" sz="2800" dirty="0" smtClean="0"/>
              <a:t> funkce se vytvoří nový otisk</a:t>
            </a:r>
          </a:p>
          <a:p>
            <a:pPr eaLnBrk="1" hangingPunct="1"/>
            <a:r>
              <a:rPr lang="cs-CZ" sz="2800" dirty="0" smtClean="0"/>
              <a:t>Srovnání obou otisků = ověření, zda podpis je platný a zda zpráva je nezměněná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Podepsání zprávy el. podpisem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mtClean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571625" y="2286000"/>
            <a:ext cx="1647825" cy="137636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600" b="1">
                <a:latin typeface="Times New Roman" pitchFamily="18" charset="0"/>
              </a:rPr>
              <a:t>Datový soubor</a:t>
            </a:r>
            <a:endParaRPr lang="en-US" sz="1200" b="1">
              <a:latin typeface="Times New Roman" pitchFamily="18" charset="0"/>
            </a:endParaRPr>
          </a:p>
          <a:p>
            <a:pPr algn="ctr" eaLnBrk="0" hangingPunct="0"/>
            <a:r>
              <a:rPr lang="cs-CZ" sz="1200" b="1">
                <a:latin typeface="Times New Roman" pitchFamily="18" charset="0"/>
              </a:rPr>
              <a:t>obecného typu</a:t>
            </a:r>
            <a:r>
              <a:rPr lang="cs-CZ" sz="1100">
                <a:latin typeface="Times New Roman" pitchFamily="18" charset="0"/>
              </a:rPr>
              <a:t>, </a:t>
            </a:r>
            <a:endParaRPr lang="en-US" sz="1100">
              <a:latin typeface="Times New Roman" pitchFamily="18" charset="0"/>
            </a:endParaRPr>
          </a:p>
          <a:p>
            <a:pPr algn="ctr" eaLnBrk="0" hangingPunct="0"/>
            <a:r>
              <a:rPr lang="cs-CZ" sz="1100">
                <a:latin typeface="Times New Roman" pitchFamily="18" charset="0"/>
              </a:rPr>
              <a:t>například:</a:t>
            </a:r>
          </a:p>
          <a:p>
            <a:pPr algn="ctr" eaLnBrk="0" hangingPunct="0"/>
            <a:r>
              <a:rPr lang="cs-CZ" sz="1200" b="1" i="1">
                <a:latin typeface="Times New Roman" pitchFamily="18" charset="0"/>
              </a:rPr>
              <a:t>File.doc</a:t>
            </a:r>
          </a:p>
          <a:p>
            <a:pPr algn="ctr" eaLnBrk="0" hangingPunct="0"/>
            <a:r>
              <a:rPr lang="cs-CZ" sz="1200" b="1" i="1">
                <a:latin typeface="Times New Roman" pitchFamily="18" charset="0"/>
              </a:rPr>
              <a:t>msie.exe</a:t>
            </a:r>
          </a:p>
          <a:p>
            <a:pPr algn="ctr" eaLnBrk="0" hangingPunct="0"/>
            <a:r>
              <a:rPr lang="cs-CZ" sz="1200" b="1" i="1">
                <a:latin typeface="Times New Roman" pitchFamily="18" charset="0"/>
              </a:rPr>
              <a:t>bank_transfer.txt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479800" y="2286000"/>
            <a:ext cx="1214438" cy="1376363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cs-CZ">
              <a:latin typeface="Times New Roman" pitchFamily="18" charset="0"/>
            </a:endParaRPr>
          </a:p>
          <a:p>
            <a:pPr algn="ctr" eaLnBrk="0" hangingPunct="0"/>
            <a:r>
              <a:rPr lang="cs-CZ" sz="1600" b="1">
                <a:latin typeface="Times New Roman" pitchFamily="18" charset="0"/>
              </a:rPr>
              <a:t>Soukromý klíč signatáře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33700" y="3638550"/>
            <a:ext cx="1908175" cy="2362200"/>
            <a:chOff x="2421" y="2208"/>
            <a:chExt cx="1202" cy="1488"/>
          </a:xfrm>
        </p:grpSpPr>
        <p:sp>
          <p:nvSpPr>
            <p:cNvPr id="7184" name="Oval 6"/>
            <p:cNvSpPr>
              <a:spLocks noChangeArrowheads="1"/>
            </p:cNvSpPr>
            <p:nvPr/>
          </p:nvSpPr>
          <p:spPr bwMode="auto">
            <a:xfrm>
              <a:off x="2640" y="3072"/>
              <a:ext cx="983" cy="62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cs-CZ" sz="1200" b="1">
                <a:latin typeface="Times New Roman" pitchFamily="18" charset="0"/>
              </a:endParaRPr>
            </a:p>
            <a:p>
              <a:pPr algn="ctr" eaLnBrk="0" hangingPunct="0"/>
              <a:r>
                <a:rPr lang="cs-CZ" sz="1200" b="1">
                  <a:latin typeface="Times New Roman" pitchFamily="18" charset="0"/>
                </a:rPr>
                <a:t>Podepisovací algoritmus</a:t>
              </a:r>
              <a:endParaRPr lang="cs-CZ" sz="1000" b="1" i="1">
                <a:latin typeface="Times New Roman" pitchFamily="18" charset="0"/>
              </a:endParaRPr>
            </a:p>
          </p:txBody>
        </p:sp>
        <p:sp>
          <p:nvSpPr>
            <p:cNvPr id="7185" name="Line 7"/>
            <p:cNvSpPr>
              <a:spLocks noChangeShapeType="1"/>
            </p:cNvSpPr>
            <p:nvPr/>
          </p:nvSpPr>
          <p:spPr bwMode="auto">
            <a:xfrm>
              <a:off x="2421" y="3327"/>
              <a:ext cx="2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6" name="Line 8"/>
            <p:cNvSpPr>
              <a:spLocks noChangeShapeType="1"/>
            </p:cNvSpPr>
            <p:nvPr/>
          </p:nvSpPr>
          <p:spPr bwMode="auto">
            <a:xfrm>
              <a:off x="3120" y="2208"/>
              <a:ext cx="0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841875" y="5091113"/>
            <a:ext cx="1562100" cy="890587"/>
            <a:chOff x="3623" y="3123"/>
            <a:chExt cx="984" cy="561"/>
          </a:xfrm>
        </p:grpSpPr>
        <p:sp>
          <p:nvSpPr>
            <p:cNvPr id="7182" name="Rectangle 10"/>
            <p:cNvSpPr>
              <a:spLocks noChangeArrowheads="1"/>
            </p:cNvSpPr>
            <p:nvPr/>
          </p:nvSpPr>
          <p:spPr bwMode="auto">
            <a:xfrm>
              <a:off x="3896" y="3123"/>
              <a:ext cx="711" cy="56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cs-CZ" sz="900" b="1">
                <a:latin typeface="Times New Roman" pitchFamily="18" charset="0"/>
              </a:endParaRPr>
            </a:p>
            <a:p>
              <a:pPr algn="ctr" eaLnBrk="0" hangingPunct="0"/>
              <a:r>
                <a:rPr lang="cs-CZ" sz="1600" b="1">
                  <a:latin typeface="Times New Roman" pitchFamily="18" charset="0"/>
                </a:rPr>
                <a:t>Digitální podpis</a:t>
              </a:r>
            </a:p>
          </p:txBody>
        </p:sp>
        <p:sp>
          <p:nvSpPr>
            <p:cNvPr id="7183" name="Line 11"/>
            <p:cNvSpPr>
              <a:spLocks noChangeShapeType="1"/>
            </p:cNvSpPr>
            <p:nvPr/>
          </p:nvSpPr>
          <p:spPr bwMode="auto">
            <a:xfrm>
              <a:off x="3623" y="3378"/>
              <a:ext cx="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604963" y="3638550"/>
            <a:ext cx="1524000" cy="1066800"/>
            <a:chOff x="1584" y="2208"/>
            <a:chExt cx="960" cy="672"/>
          </a:xfrm>
        </p:grpSpPr>
        <p:sp>
          <p:nvSpPr>
            <p:cNvPr id="7180" name="Line 13"/>
            <p:cNvSpPr>
              <a:spLocks noChangeShapeType="1"/>
            </p:cNvSpPr>
            <p:nvPr/>
          </p:nvSpPr>
          <p:spPr bwMode="auto">
            <a:xfrm>
              <a:off x="2064" y="2208"/>
              <a:ext cx="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1" name="Oval 14"/>
            <p:cNvSpPr>
              <a:spLocks noChangeArrowheads="1"/>
            </p:cNvSpPr>
            <p:nvPr/>
          </p:nvSpPr>
          <p:spPr bwMode="auto">
            <a:xfrm>
              <a:off x="1584" y="2496"/>
              <a:ext cx="960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200" b="1">
                  <a:latin typeface="Times New Roman" pitchFamily="18" charset="0"/>
                </a:rPr>
                <a:t>Hašovací funkce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833563" y="4705350"/>
            <a:ext cx="1127125" cy="1066800"/>
            <a:chOff x="1728" y="2880"/>
            <a:chExt cx="710" cy="672"/>
          </a:xfrm>
        </p:grpSpPr>
        <p:sp>
          <p:nvSpPr>
            <p:cNvPr id="7178" name="Rectangle 16"/>
            <p:cNvSpPr>
              <a:spLocks noChangeArrowheads="1"/>
            </p:cNvSpPr>
            <p:nvPr/>
          </p:nvSpPr>
          <p:spPr bwMode="auto">
            <a:xfrm>
              <a:off x="1728" y="3134"/>
              <a:ext cx="710" cy="4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cs-CZ" sz="800">
                <a:latin typeface="Times New Roman" pitchFamily="18" charset="0"/>
              </a:endParaRPr>
            </a:p>
            <a:p>
              <a:pPr algn="ctr" eaLnBrk="0" hangingPunct="0"/>
              <a:r>
                <a:rPr lang="cs-CZ" sz="1200">
                  <a:latin typeface="Times New Roman" pitchFamily="18" charset="0"/>
                </a:rPr>
                <a:t>Výsledný hašový kód</a:t>
              </a:r>
            </a:p>
          </p:txBody>
        </p:sp>
        <p:sp>
          <p:nvSpPr>
            <p:cNvPr id="7179" name="Line 17"/>
            <p:cNvSpPr>
              <a:spLocks noChangeShapeType="1"/>
            </p:cNvSpPr>
            <p:nvPr/>
          </p:nvSpPr>
          <p:spPr bwMode="auto">
            <a:xfrm>
              <a:off x="2064" y="28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Hash</a:t>
            </a:r>
            <a:r>
              <a:rPr lang="cs-CZ" dirty="0" smtClean="0"/>
              <a:t>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Není podepisována samotná datová zpráva, ale zpráva je nejdříve převedena pomocí kryptografické  </a:t>
            </a:r>
            <a:r>
              <a:rPr lang="cs-CZ" i="1" dirty="0" err="1" smtClean="0"/>
              <a:t>hash</a:t>
            </a:r>
            <a:r>
              <a:rPr lang="cs-CZ" i="1" dirty="0" smtClean="0"/>
              <a:t> funkce </a:t>
            </a:r>
            <a:r>
              <a:rPr lang="cs-CZ" dirty="0" smtClean="0"/>
              <a:t> do tvaru </a:t>
            </a:r>
            <a:r>
              <a:rPr lang="cs-CZ" b="1" dirty="0" smtClean="0"/>
              <a:t>kontrolního vzorku</a:t>
            </a:r>
            <a:r>
              <a:rPr lang="cs-CZ" dirty="0" smtClean="0"/>
              <a:t> (</a:t>
            </a:r>
            <a:r>
              <a:rPr lang="cs-CZ" i="1" dirty="0" smtClean="0"/>
              <a:t>digest</a:t>
            </a:r>
            <a:r>
              <a:rPr lang="cs-CZ" dirty="0" smtClean="0"/>
              <a:t>) a ten je následně podepsán. </a:t>
            </a:r>
          </a:p>
          <a:p>
            <a:pPr>
              <a:buNone/>
            </a:pPr>
            <a:r>
              <a:rPr lang="cs-CZ" dirty="0" smtClean="0"/>
              <a:t>Použitá </a:t>
            </a:r>
            <a:r>
              <a:rPr lang="cs-CZ" dirty="0" err="1" smtClean="0"/>
              <a:t>hash</a:t>
            </a:r>
            <a:r>
              <a:rPr lang="cs-CZ" dirty="0" smtClean="0"/>
              <a:t> funkce musí zaručovat následující požadavky:</a:t>
            </a:r>
          </a:p>
          <a:p>
            <a:r>
              <a:rPr lang="cs-CZ" dirty="0" smtClean="0"/>
              <a:t>Zpráva na vstupu </a:t>
            </a:r>
            <a:r>
              <a:rPr lang="cs-CZ" dirty="0" err="1" smtClean="0"/>
              <a:t>hash</a:t>
            </a:r>
            <a:r>
              <a:rPr lang="cs-CZ" dirty="0" smtClean="0"/>
              <a:t> funkce má vždy stejnou hodnotu kontrolního vzorku; </a:t>
            </a:r>
          </a:p>
          <a:p>
            <a:r>
              <a:rPr lang="cs-CZ" dirty="0" smtClean="0"/>
              <a:t>Nelze provést, aby z výstupního kontrolního vzorku byl zjištěn tvar datové zprávy, ze které byl kontrolní vzorek pomocí </a:t>
            </a:r>
            <a:r>
              <a:rPr lang="cs-CZ" dirty="0" err="1" smtClean="0"/>
              <a:t>hash</a:t>
            </a:r>
            <a:r>
              <a:rPr lang="cs-CZ" dirty="0" smtClean="0"/>
              <a:t> funkce získán; </a:t>
            </a:r>
          </a:p>
          <a:p>
            <a:r>
              <a:rPr lang="cs-CZ" dirty="0" smtClean="0"/>
              <a:t>Nelze zajistit, aby dvě různé datové zprávy na vstupu </a:t>
            </a:r>
            <a:r>
              <a:rPr lang="cs-CZ" dirty="0" err="1" smtClean="0"/>
              <a:t>hash</a:t>
            </a:r>
            <a:r>
              <a:rPr lang="cs-CZ" dirty="0" smtClean="0"/>
              <a:t> funkce vedly ke stejnému kontrolnímu vzorku.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Přijetí zprávy s el. podpisem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 </a:t>
            </a:r>
          </a:p>
        </p:txBody>
      </p:sp>
      <p:sp>
        <p:nvSpPr>
          <p:cNvPr id="8196" name="Line 9"/>
          <p:cNvSpPr>
            <a:spLocks noChangeShapeType="1"/>
          </p:cNvSpPr>
          <p:nvPr/>
        </p:nvSpPr>
        <p:spPr bwMode="auto">
          <a:xfrm>
            <a:off x="3276600" y="5589588"/>
            <a:ext cx="1588" cy="58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1909763" y="6165850"/>
            <a:ext cx="2833687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600" b="1">
                <a:latin typeface="Times New Roman" pitchFamily="18" charset="0"/>
              </a:rPr>
              <a:t>Výsledek:</a:t>
            </a:r>
            <a:r>
              <a:rPr lang="cs-CZ" sz="1600">
                <a:latin typeface="Times New Roman" pitchFamily="18" charset="0"/>
              </a:rPr>
              <a:t> platný/neplatný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425450" y="1997075"/>
            <a:ext cx="1635125" cy="14795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cs-CZ" sz="1200">
              <a:latin typeface="Times New Roman" pitchFamily="18" charset="0"/>
            </a:endParaRPr>
          </a:p>
          <a:p>
            <a:pPr algn="ctr" eaLnBrk="0" hangingPunct="0"/>
            <a:endParaRPr lang="cs-CZ" sz="1600" b="1">
              <a:latin typeface="Times New Roman" pitchFamily="18" charset="0"/>
            </a:endParaRPr>
          </a:p>
          <a:p>
            <a:pPr algn="ctr" eaLnBrk="0" hangingPunct="0"/>
            <a:r>
              <a:rPr lang="cs-CZ" sz="1600" b="1">
                <a:latin typeface="Times New Roman" pitchFamily="18" charset="0"/>
              </a:rPr>
              <a:t>Přijatý datový soubor</a:t>
            </a:r>
            <a:endParaRPr lang="en-US" sz="1600" b="1">
              <a:latin typeface="Times New Roman" pitchFamily="18" charset="0"/>
            </a:endParaRPr>
          </a:p>
          <a:p>
            <a:pPr algn="ctr" eaLnBrk="0" hangingPunct="0"/>
            <a:endParaRPr lang="cs-CZ" sz="1600" b="1">
              <a:latin typeface="Times New Roman" pitchFamily="18" charset="0"/>
            </a:endParaRP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2636838" y="1997075"/>
            <a:ext cx="1538287" cy="147955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cs-CZ" sz="1600" b="1">
              <a:latin typeface="Times New Roman" pitchFamily="18" charset="0"/>
            </a:endParaRPr>
          </a:p>
          <a:p>
            <a:pPr algn="ctr" eaLnBrk="0" hangingPunct="0"/>
            <a:r>
              <a:rPr lang="cs-CZ" sz="1600" b="1">
                <a:latin typeface="Times New Roman" pitchFamily="18" charset="0"/>
              </a:rPr>
              <a:t>Veřejný klíč signatáře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4752975" y="1997075"/>
            <a:ext cx="1346200" cy="14795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cs-CZ" sz="1600" b="1">
              <a:latin typeface="Times New Roman" pitchFamily="18" charset="0"/>
            </a:endParaRPr>
          </a:p>
          <a:p>
            <a:pPr algn="ctr" eaLnBrk="0" hangingPunct="0"/>
            <a:r>
              <a:rPr lang="cs-CZ" sz="1600" b="1">
                <a:latin typeface="Times New Roman" pitchFamily="18" charset="0"/>
              </a:rPr>
              <a:t>Přijatý digitální podpis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42913" y="4281488"/>
            <a:ext cx="1635125" cy="1025525"/>
            <a:chOff x="1162" y="2621"/>
            <a:chExt cx="1030" cy="646"/>
          </a:xfrm>
        </p:grpSpPr>
        <p:sp>
          <p:nvSpPr>
            <p:cNvPr id="8211" name="Rectangle 7"/>
            <p:cNvSpPr>
              <a:spLocks noChangeArrowheads="1"/>
            </p:cNvSpPr>
            <p:nvPr/>
          </p:nvSpPr>
          <p:spPr bwMode="auto">
            <a:xfrm>
              <a:off x="1162" y="2957"/>
              <a:ext cx="1030" cy="31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cs-CZ" sz="800">
                <a:latin typeface="Times New Roman" pitchFamily="18" charset="0"/>
              </a:endParaRPr>
            </a:p>
            <a:p>
              <a:pPr algn="ctr" eaLnBrk="0" hangingPunct="0"/>
              <a:r>
                <a:rPr lang="cs-CZ" sz="1200">
                  <a:latin typeface="Times New Roman" pitchFamily="18" charset="0"/>
                </a:rPr>
                <a:t>Výsledný hašový kód</a:t>
              </a:r>
            </a:p>
          </p:txBody>
        </p:sp>
        <p:sp>
          <p:nvSpPr>
            <p:cNvPr id="8212" name="Line 8"/>
            <p:cNvSpPr>
              <a:spLocks noChangeShapeType="1"/>
            </p:cNvSpPr>
            <p:nvPr/>
          </p:nvSpPr>
          <p:spPr bwMode="auto">
            <a:xfrm flipH="1">
              <a:off x="1690" y="2621"/>
              <a:ext cx="0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60575" y="3468688"/>
            <a:ext cx="3365500" cy="2278062"/>
            <a:chOff x="2181" y="2109"/>
            <a:chExt cx="2120" cy="1435"/>
          </a:xfrm>
        </p:grpSpPr>
        <p:sp>
          <p:nvSpPr>
            <p:cNvPr id="8206" name="Line 12"/>
            <p:cNvSpPr>
              <a:spLocks noChangeShapeType="1"/>
            </p:cNvSpPr>
            <p:nvPr/>
          </p:nvSpPr>
          <p:spPr bwMode="auto">
            <a:xfrm>
              <a:off x="4301" y="2114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7" name="Line 13"/>
            <p:cNvSpPr>
              <a:spLocks noChangeShapeType="1"/>
            </p:cNvSpPr>
            <p:nvPr/>
          </p:nvSpPr>
          <p:spPr bwMode="auto">
            <a:xfrm flipH="1">
              <a:off x="3574" y="3109"/>
              <a:ext cx="7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8" name="Oval 14"/>
            <p:cNvSpPr>
              <a:spLocks noChangeArrowheads="1"/>
            </p:cNvSpPr>
            <p:nvPr/>
          </p:nvSpPr>
          <p:spPr bwMode="auto">
            <a:xfrm>
              <a:off x="2544" y="2736"/>
              <a:ext cx="1030" cy="8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cs-CZ" sz="1200" b="1">
                <a:latin typeface="Times New Roman" pitchFamily="18" charset="0"/>
              </a:endParaRPr>
            </a:p>
            <a:p>
              <a:pPr algn="ctr" eaLnBrk="0" hangingPunct="0"/>
              <a:r>
                <a:rPr lang="cs-CZ" sz="1200" b="1">
                  <a:latin typeface="Times New Roman" pitchFamily="18" charset="0"/>
                </a:rPr>
                <a:t>Ověřovací algoritmus</a:t>
              </a:r>
              <a:endParaRPr lang="cs-CZ" sz="1200" b="1" i="1">
                <a:latin typeface="Times New Roman" pitchFamily="18" charset="0"/>
              </a:endParaRPr>
            </a:p>
          </p:txBody>
        </p:sp>
        <p:sp>
          <p:nvSpPr>
            <p:cNvPr id="8209" name="Line 15"/>
            <p:cNvSpPr>
              <a:spLocks noChangeShapeType="1"/>
            </p:cNvSpPr>
            <p:nvPr/>
          </p:nvSpPr>
          <p:spPr bwMode="auto">
            <a:xfrm flipH="1">
              <a:off x="2181" y="3109"/>
              <a:ext cx="3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0" name="Line 16"/>
            <p:cNvSpPr>
              <a:spLocks noChangeShapeType="1"/>
            </p:cNvSpPr>
            <p:nvPr/>
          </p:nvSpPr>
          <p:spPr bwMode="auto">
            <a:xfrm>
              <a:off x="3064" y="2109"/>
              <a:ext cx="0" cy="6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19113" y="3476625"/>
            <a:ext cx="1524000" cy="881063"/>
            <a:chOff x="1210" y="2114"/>
            <a:chExt cx="960" cy="555"/>
          </a:xfrm>
        </p:grpSpPr>
        <p:sp>
          <p:nvSpPr>
            <p:cNvPr id="8204" name="Line 18"/>
            <p:cNvSpPr>
              <a:spLocks noChangeShapeType="1"/>
            </p:cNvSpPr>
            <p:nvPr/>
          </p:nvSpPr>
          <p:spPr bwMode="auto">
            <a:xfrm>
              <a:off x="1696" y="2114"/>
              <a:ext cx="0" cy="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5" name="Oval 19"/>
            <p:cNvSpPr>
              <a:spLocks noChangeArrowheads="1"/>
            </p:cNvSpPr>
            <p:nvPr/>
          </p:nvSpPr>
          <p:spPr bwMode="auto">
            <a:xfrm>
              <a:off x="1210" y="2285"/>
              <a:ext cx="960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200" b="1">
                  <a:latin typeface="Times New Roman" pitchFamily="18" charset="0"/>
                </a:rPr>
                <a:t>Hašovací funkce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474</Words>
  <Application>Microsoft Office PowerPoint</Application>
  <PresentationFormat>Předvádění na obrazovce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BIS Elektronický podpis</vt:lpstr>
      <vt:lpstr>K čemu je elektronický podpis</vt:lpstr>
      <vt:lpstr>El. Podpis zajišťuje</vt:lpstr>
      <vt:lpstr>Definice el. podpisu</vt:lpstr>
      <vt:lpstr>Snímek 5</vt:lpstr>
      <vt:lpstr>Mechanismus elektronického podpisu</vt:lpstr>
      <vt:lpstr>Podepsání zprávy el. podpisem</vt:lpstr>
      <vt:lpstr>Hash funkce</vt:lpstr>
      <vt:lpstr>Přijetí zprávy s el. podpisem</vt:lpstr>
      <vt:lpstr>Elektronický a ruční podpis</vt:lpstr>
      <vt:lpstr>BEZPEČNOST elektr. podpisu</vt:lpstr>
      <vt:lpstr>Certifikáty a certifikační autority</vt:lpstr>
      <vt:lpstr>Certifikáty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Database Security</dc:title>
  <dc:creator>dan11hp</dc:creator>
  <cp:lastModifiedBy>bur50</cp:lastModifiedBy>
  <cp:revision>28</cp:revision>
  <dcterms:created xsi:type="dcterms:W3CDTF">2014-09-29T22:55:34Z</dcterms:created>
  <dcterms:modified xsi:type="dcterms:W3CDTF">2014-10-05T21:52:47Z</dcterms:modified>
</cp:coreProperties>
</file>