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F81B5-1372-4ABE-8EC7-D60B21681EC0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2E7C5-D290-4301-8172-6EC2AD9DFB5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Mgr. Ing. Radomír </a:t>
            </a:r>
            <a:r>
              <a:rPr lang="cs-CZ" dirty="0" err="1" smtClean="0"/>
              <a:t>Ščurek</a:t>
            </a:r>
            <a:r>
              <a:rPr lang="cs-CZ" dirty="0" smtClean="0"/>
              <a:t>,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Ph.D</a:t>
            </a:r>
            <a:r>
              <a:rPr lang="cs-CZ" baseline="0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2E7C5-D290-4301-8172-6EC2AD9DFB5B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oman.danel@vsb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BIS</a:t>
            </a:r>
            <a:br>
              <a:rPr lang="cs-CZ" dirty="0" smtClean="0"/>
            </a:br>
            <a:r>
              <a:rPr lang="cs-CZ" b="1" dirty="0" smtClean="0">
                <a:solidFill>
                  <a:srgbClr val="00B0F0"/>
                </a:solidFill>
              </a:rPr>
              <a:t>Biometrie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Roman Danel</a:t>
            </a:r>
          </a:p>
          <a:p>
            <a:r>
              <a:rPr lang="cs-CZ" sz="1800" dirty="0" err="1" smtClean="0">
                <a:hlinkClick r:id="rId2"/>
              </a:rPr>
              <a:t>roman.danel</a:t>
            </a:r>
            <a:r>
              <a:rPr lang="cs-CZ" sz="1800" dirty="0" smtClean="0">
                <a:hlinkClick r:id="rId2"/>
              </a:rPr>
              <a:t>@</a:t>
            </a:r>
            <a:r>
              <a:rPr lang="cs-CZ" sz="1800" dirty="0" err="1" smtClean="0">
                <a:hlinkClick r:id="rId2"/>
              </a:rPr>
              <a:t>vsb.cz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cs-CZ" sz="2400" dirty="0" smtClean="0"/>
              <a:t>VŠB – TU Ostrava</a:t>
            </a:r>
            <a:endParaRPr lang="cs-CZ" sz="2400" dirty="0"/>
          </a:p>
        </p:txBody>
      </p:sp>
      <p:pic>
        <p:nvPicPr>
          <p:cNvPr id="4" name="Obrázek 3" descr="LogoHG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548680"/>
            <a:ext cx="1242402" cy="142876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Používané vlastnosti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r>
              <a:rPr lang="pl-PL" dirty="0" smtClean="0"/>
              <a:t>Struktura žil na zápěstí </a:t>
            </a:r>
          </a:p>
          <a:p>
            <a:endParaRPr lang="cs-CZ" dirty="0" smtClean="0"/>
          </a:p>
          <a:p>
            <a:r>
              <a:rPr lang="es-ES" dirty="0" smtClean="0"/>
              <a:t>tvar ucha (rozměry viditelné části ucha) </a:t>
            </a:r>
          </a:p>
          <a:p>
            <a:endParaRPr lang="cs-CZ" dirty="0" smtClean="0"/>
          </a:p>
          <a:p>
            <a:r>
              <a:rPr lang="es-ES" dirty="0" smtClean="0"/>
              <a:t>hlas (tón a zabarvení hlasu) </a:t>
            </a:r>
          </a:p>
          <a:p>
            <a:endParaRPr lang="cs-CZ" dirty="0" smtClean="0"/>
          </a:p>
          <a:p>
            <a:r>
              <a:rPr lang="cs-CZ" dirty="0" smtClean="0"/>
              <a:t>DNA (řetězec deoxyribonukleové kyseliny) </a:t>
            </a:r>
          </a:p>
          <a:p>
            <a:endParaRPr lang="cs-CZ" dirty="0" smtClean="0"/>
          </a:p>
          <a:p>
            <a:r>
              <a:rPr lang="cs-CZ" dirty="0" smtClean="0"/>
              <a:t>pach (chemické složení) </a:t>
            </a:r>
          </a:p>
          <a:p>
            <a:endParaRPr lang="cs-CZ" dirty="0" smtClean="0"/>
          </a:p>
          <a:p>
            <a:r>
              <a:rPr lang="cs-CZ" dirty="0" smtClean="0"/>
              <a:t>psaní na klávesnici (rytmus úderů do klávesnice PC)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Způsoby vzniku biometrických vlastností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skrze genetický vývoj: uplatňuje se vliv dědičnosti (DNA) – </a:t>
            </a:r>
            <a:r>
              <a:rPr lang="cs-CZ" b="1" dirty="0" smtClean="0"/>
              <a:t>genotypické </a:t>
            </a:r>
          </a:p>
          <a:p>
            <a:endParaRPr lang="cs-CZ" dirty="0" smtClean="0"/>
          </a:p>
          <a:p>
            <a:r>
              <a:rPr lang="cs-CZ" dirty="0" smtClean="0"/>
              <a:t>skrze náhodné varianty vzniku v časném stádiu vývoje embrya – </a:t>
            </a:r>
            <a:r>
              <a:rPr lang="cs-CZ" b="1" dirty="0" err="1" smtClean="0"/>
              <a:t>randotypické</a:t>
            </a:r>
            <a:r>
              <a:rPr lang="cs-CZ" b="1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skrze učení a výchovu: chování jedince – </a:t>
            </a:r>
            <a:r>
              <a:rPr lang="cs-CZ" b="1" dirty="0" smtClean="0"/>
              <a:t>behaviorální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Co může ovlivnit biometrické vlastnosti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Stárnutí</a:t>
            </a:r>
          </a:p>
          <a:p>
            <a:r>
              <a:rPr lang="cs-CZ" dirty="0" smtClean="0"/>
              <a:t>Růst živé tkáně</a:t>
            </a:r>
          </a:p>
          <a:p>
            <a:r>
              <a:rPr lang="cs-CZ" dirty="0" smtClean="0"/>
              <a:t>Zranění</a:t>
            </a:r>
          </a:p>
          <a:p>
            <a:r>
              <a:rPr lang="cs-CZ" dirty="0" smtClean="0"/>
              <a:t>Špína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Optimální metoda?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Poměr cena a přesnost – otisk prstů</a:t>
            </a:r>
          </a:p>
          <a:p>
            <a:r>
              <a:rPr lang="cs-CZ" dirty="0" smtClean="0"/>
              <a:t>Oční duhovka – nehraje-li roli cena</a:t>
            </a:r>
          </a:p>
          <a:p>
            <a:r>
              <a:rPr lang="cs-CZ" dirty="0" smtClean="0"/>
              <a:t>DNA – malý komfort snímání, jednovaječná dvojčata mají shodné DNA…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Výkonnostní míry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Koeficient nesprávného přijetí</a:t>
            </a:r>
          </a:p>
          <a:p>
            <a:r>
              <a:rPr lang="cs-CZ" dirty="0" smtClean="0"/>
              <a:t>Koeficient nesprávného odmítnutí</a:t>
            </a:r>
          </a:p>
          <a:p>
            <a:r>
              <a:rPr lang="cs-CZ" dirty="0" smtClean="0"/>
              <a:t>Koeficient vyrovnané chyby</a:t>
            </a:r>
          </a:p>
          <a:p>
            <a:r>
              <a:rPr lang="cs-CZ" dirty="0" smtClean="0"/>
              <a:t>Doba zápisu etalonu</a:t>
            </a:r>
          </a:p>
          <a:p>
            <a:r>
              <a:rPr lang="cs-CZ" dirty="0" smtClean="0"/>
              <a:t>Doba ověření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False</a:t>
            </a:r>
            <a:r>
              <a:rPr lang="cs-CZ" dirty="0" smtClean="0"/>
              <a:t> </a:t>
            </a:r>
            <a:r>
              <a:rPr lang="cs-CZ" dirty="0" err="1" smtClean="0"/>
              <a:t>Acceptance</a:t>
            </a:r>
            <a:r>
              <a:rPr lang="cs-CZ" dirty="0" smtClean="0"/>
              <a:t> </a:t>
            </a:r>
            <a:r>
              <a:rPr lang="cs-CZ" dirty="0" err="1" smtClean="0"/>
              <a:t>Rate</a:t>
            </a:r>
            <a:r>
              <a:rPr lang="cs-CZ" dirty="0" smtClean="0"/>
              <a:t> (FAR)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pravděpodobnost toho, že neoprávněná osoba je přijata jako oprávněná </a:t>
            </a:r>
          </a:p>
          <a:p>
            <a:r>
              <a:rPr lang="cs-CZ" dirty="0" smtClean="0"/>
              <a:t>Udává míru bezpečnosti</a:t>
            </a:r>
          </a:p>
          <a:p>
            <a:r>
              <a:rPr lang="cs-CZ" dirty="0" smtClean="0"/>
              <a:t>Chyba přijetí osoby, která nemá za normálních podmínek oprávněný přístup do systému </a:t>
            </a:r>
          </a:p>
          <a:p>
            <a:r>
              <a:rPr lang="cs-CZ" dirty="0" smtClean="0"/>
              <a:t>FAR 0,001% odpovídá poměru 1: 100 000 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False</a:t>
            </a:r>
            <a:r>
              <a:rPr lang="cs-CZ" dirty="0" smtClean="0"/>
              <a:t> </a:t>
            </a:r>
            <a:r>
              <a:rPr lang="cs-CZ" dirty="0" err="1" smtClean="0"/>
              <a:t>Rejection</a:t>
            </a:r>
            <a:r>
              <a:rPr lang="cs-CZ" dirty="0" smtClean="0"/>
              <a:t> </a:t>
            </a:r>
            <a:r>
              <a:rPr lang="cs-CZ" dirty="0" err="1" smtClean="0"/>
              <a:t>Rate</a:t>
            </a:r>
            <a:r>
              <a:rPr lang="cs-CZ" dirty="0" smtClean="0"/>
              <a:t> (FRR)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pravděpodobnost toho, že oprávněný uživatel je systémem odmítnutý </a:t>
            </a:r>
          </a:p>
          <a:p>
            <a:r>
              <a:rPr lang="cs-CZ" dirty="0" smtClean="0"/>
              <a:t>Udává komfort systému</a:t>
            </a:r>
          </a:p>
          <a:p>
            <a:r>
              <a:rPr lang="cs-CZ" dirty="0" smtClean="0"/>
              <a:t>Z bezpečnostního hlediska nemá velký význam</a:t>
            </a:r>
          </a:p>
          <a:p>
            <a:r>
              <a:rPr lang="cs-CZ" dirty="0" smtClean="0"/>
              <a:t>Důležité marketingově – nespokojenost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koeficienty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Failure</a:t>
            </a:r>
            <a:r>
              <a:rPr lang="cs-CZ" dirty="0" smtClean="0"/>
              <a:t> to </a:t>
            </a:r>
            <a:r>
              <a:rPr lang="cs-CZ" dirty="0" err="1" smtClean="0"/>
              <a:t>Enroll</a:t>
            </a:r>
            <a:r>
              <a:rPr lang="cs-CZ" dirty="0" smtClean="0"/>
              <a:t> </a:t>
            </a:r>
            <a:r>
              <a:rPr lang="cs-CZ" dirty="0" err="1" smtClean="0"/>
              <a:t>Rate</a:t>
            </a:r>
            <a:r>
              <a:rPr lang="cs-CZ" dirty="0" smtClean="0"/>
              <a:t> - udává poměr osob, u kterých selhal proces sejmutí vlastnosti </a:t>
            </a:r>
          </a:p>
          <a:p>
            <a:r>
              <a:rPr lang="cs-CZ" dirty="0" err="1" smtClean="0"/>
              <a:t>False</a:t>
            </a:r>
            <a:r>
              <a:rPr lang="cs-CZ" dirty="0" smtClean="0"/>
              <a:t> </a:t>
            </a:r>
            <a:r>
              <a:rPr lang="cs-CZ" dirty="0" err="1" smtClean="0"/>
              <a:t>Match</a:t>
            </a:r>
            <a:r>
              <a:rPr lang="cs-CZ" dirty="0" smtClean="0"/>
              <a:t> </a:t>
            </a:r>
            <a:r>
              <a:rPr lang="cs-CZ" dirty="0" err="1" smtClean="0"/>
              <a:t>Rate</a:t>
            </a:r>
            <a:r>
              <a:rPr lang="cs-CZ" dirty="0" smtClean="0"/>
              <a:t> (FMR) - udává poměr neoprávněných osob, které jsou nesprávně rozpoznány jako akreditované během srovnávacího procesu </a:t>
            </a:r>
          </a:p>
          <a:p>
            <a:r>
              <a:rPr lang="cs-CZ" dirty="0" err="1" smtClean="0"/>
              <a:t>False</a:t>
            </a:r>
            <a:r>
              <a:rPr lang="cs-CZ" dirty="0" smtClean="0"/>
              <a:t> </a:t>
            </a:r>
            <a:r>
              <a:rPr lang="cs-CZ" dirty="0" err="1" smtClean="0"/>
              <a:t>Indentificaion</a:t>
            </a:r>
            <a:r>
              <a:rPr lang="cs-CZ" dirty="0" smtClean="0"/>
              <a:t> </a:t>
            </a:r>
            <a:r>
              <a:rPr lang="cs-CZ" dirty="0" err="1" smtClean="0"/>
              <a:t>Rate</a:t>
            </a:r>
            <a:r>
              <a:rPr lang="cs-CZ" dirty="0" smtClean="0"/>
              <a:t> - udává pravděpodobnost, že při procesu identifikace je biometrická veličina (vlastnost) nesprávně přiřazena k některému referenčnímu vzorku 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False</a:t>
            </a:r>
            <a:r>
              <a:rPr lang="cs-CZ" dirty="0" smtClean="0"/>
              <a:t> Non-</a:t>
            </a:r>
            <a:r>
              <a:rPr lang="cs-CZ" dirty="0" err="1" smtClean="0"/>
              <a:t>Match</a:t>
            </a:r>
            <a:r>
              <a:rPr lang="cs-CZ" dirty="0" smtClean="0"/>
              <a:t> </a:t>
            </a:r>
            <a:r>
              <a:rPr lang="cs-CZ" dirty="0" err="1" smtClean="0"/>
              <a:t>Rate</a:t>
            </a:r>
            <a:r>
              <a:rPr lang="cs-CZ" dirty="0" smtClean="0"/>
              <a:t> (FNMR) - udává poměr toho, že oprávněné osoby jsou nesprávně nerozpoznány během srovnávacího procesu. V porovnání s FRR se liší v tom, že se nezapočítává odmítnutí z důvodu špatné kvality snímaného obrazu. 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Efektivnost systémů – křížový koeficient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Křížový koeficient – </a:t>
            </a:r>
            <a:r>
              <a:rPr lang="cs-CZ" dirty="0" err="1" smtClean="0"/>
              <a:t>Equal</a:t>
            </a:r>
            <a:r>
              <a:rPr lang="cs-CZ" dirty="0" smtClean="0"/>
              <a:t> </a:t>
            </a:r>
            <a:r>
              <a:rPr lang="cs-CZ" dirty="0" err="1" smtClean="0"/>
              <a:t>Error</a:t>
            </a:r>
            <a:r>
              <a:rPr lang="cs-CZ" dirty="0" smtClean="0"/>
              <a:t> </a:t>
            </a:r>
            <a:r>
              <a:rPr lang="cs-CZ" dirty="0" err="1" smtClean="0"/>
              <a:t>Rate</a:t>
            </a:r>
            <a:r>
              <a:rPr lang="cs-CZ" dirty="0" smtClean="0"/>
              <a:t> (EER)</a:t>
            </a:r>
          </a:p>
          <a:p>
            <a:r>
              <a:rPr lang="cs-CZ" dirty="0" smtClean="0"/>
              <a:t>s jakou pravděpodobností při jakém nastavení hranice rozhodování nastane jev FAR a FFR současně (tzn. FAR=FFR). </a:t>
            </a:r>
          </a:p>
          <a:p>
            <a:r>
              <a:rPr lang="cs-CZ" dirty="0" smtClean="0"/>
              <a:t>Důležitý při nastavování citlivosti systémů</a:t>
            </a:r>
          </a:p>
          <a:p>
            <a:r>
              <a:rPr lang="cs-CZ" dirty="0" smtClean="0"/>
              <a:t>FAR-bezpečnost, FFR-komfort – v bodě rovnováhy je nejlepší nastavení systému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biometrie?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proces automatizované metody rozpoznávání jedince založený na měřitelnosti biologických a behaviorálních vlastností 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Multiple </a:t>
            </a:r>
            <a:r>
              <a:rPr lang="cs-CZ" dirty="0" err="1" smtClean="0"/>
              <a:t>Biometric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Vícenásobná biometrie</a:t>
            </a:r>
          </a:p>
          <a:p>
            <a:r>
              <a:rPr lang="cs-CZ" dirty="0" smtClean="0"/>
              <a:t>Nejčastěji: otisk prstů, geometrie obličeje, geometrie oční duhovky (sítnice) a hlas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Přehled metod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Geometrie ruky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měření a 3 dimensionální snímání délky, šířky, tloušťky a povrchu ruky konkrétního člověka umístěné na podložce s pěti polohovými kolíky</a:t>
            </a:r>
          </a:p>
          <a:p>
            <a:r>
              <a:rPr lang="cs-CZ" dirty="0" smtClean="0"/>
              <a:t>Obraz ruky má 31000 polohových bodů</a:t>
            </a:r>
          </a:p>
          <a:p>
            <a:r>
              <a:rPr lang="cs-CZ" dirty="0" smtClean="0"/>
              <a:t>Jedna z nejstarších metod</a:t>
            </a:r>
          </a:p>
          <a:p>
            <a:r>
              <a:rPr lang="cs-CZ" dirty="0" smtClean="0"/>
              <a:t>Stále ještě není norma 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Geometrie tváře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Srovnání sejmutého obrazu s obrazem v databázi</a:t>
            </a:r>
          </a:p>
          <a:p>
            <a:r>
              <a:rPr lang="cs-CZ" dirty="0" smtClean="0"/>
              <a:t>Tvar obličeje a poloha opticky významných míst (oči, nos, ústa…)</a:t>
            </a:r>
          </a:p>
          <a:p>
            <a:r>
              <a:rPr lang="cs-CZ" dirty="0" smtClean="0"/>
              <a:t>Obraz – matice jasových úrovní se sníženou redundancí dat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Geometrie tváře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Algoritmy rozpoznávání tváře</a:t>
            </a:r>
          </a:p>
          <a:p>
            <a:pPr lvl="1"/>
            <a:r>
              <a:rPr lang="cs-CZ" dirty="0" smtClean="0"/>
              <a:t>Analýza hlavních částí (PCA – </a:t>
            </a:r>
            <a:r>
              <a:rPr lang="cs-CZ" dirty="0" err="1" smtClean="0"/>
              <a:t>Principal</a:t>
            </a:r>
            <a:r>
              <a:rPr lang="cs-CZ" dirty="0" smtClean="0"/>
              <a:t> </a:t>
            </a:r>
            <a:r>
              <a:rPr lang="cs-CZ" dirty="0" err="1" smtClean="0"/>
              <a:t>Component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Lineární diskriminační analýza (LDA)</a:t>
            </a:r>
          </a:p>
          <a:p>
            <a:pPr lvl="1"/>
            <a:r>
              <a:rPr lang="cs-CZ" dirty="0" smtClean="0"/>
              <a:t>Elastický srovnávací diagram (EBGM – </a:t>
            </a:r>
            <a:r>
              <a:rPr lang="cs-CZ" dirty="0" err="1" smtClean="0"/>
              <a:t>Elastic</a:t>
            </a:r>
            <a:r>
              <a:rPr lang="cs-CZ" dirty="0" smtClean="0"/>
              <a:t> </a:t>
            </a:r>
            <a:r>
              <a:rPr lang="cs-CZ" dirty="0" err="1" smtClean="0"/>
              <a:t>Bunch</a:t>
            </a:r>
            <a:r>
              <a:rPr lang="cs-CZ" dirty="0" smtClean="0"/>
              <a:t> </a:t>
            </a:r>
            <a:r>
              <a:rPr lang="cs-CZ" dirty="0" err="1" smtClean="0"/>
              <a:t>Graph</a:t>
            </a:r>
            <a:r>
              <a:rPr lang="cs-CZ" dirty="0" smtClean="0"/>
              <a:t> </a:t>
            </a:r>
            <a:r>
              <a:rPr lang="cs-CZ" dirty="0" err="1" smtClean="0"/>
              <a:t>Matching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Geometrie tváře - </a:t>
            </a:r>
            <a:r>
              <a:rPr lang="cs-CZ" dirty="0" smtClean="0"/>
              <a:t>chyby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Vliv úhlu focení</a:t>
            </a:r>
          </a:p>
          <a:p>
            <a:r>
              <a:rPr lang="cs-CZ" dirty="0" smtClean="0"/>
              <a:t>Vliv </a:t>
            </a:r>
            <a:r>
              <a:rPr lang="cs-CZ" dirty="0" err="1" smtClean="0"/>
              <a:t>osvětení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Duhovka oka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Patent 1994</a:t>
            </a:r>
          </a:p>
          <a:p>
            <a:r>
              <a:rPr lang="cs-CZ" dirty="0" smtClean="0"/>
              <a:t>Duhovka – sval v oku, který reguluje velikost čočky a tedy zaostření oka</a:t>
            </a:r>
          </a:p>
          <a:p>
            <a:r>
              <a:rPr lang="cs-CZ" dirty="0" smtClean="0"/>
              <a:t>Zbarvení odpovídá množství </a:t>
            </a:r>
            <a:r>
              <a:rPr lang="cs-CZ" dirty="0" smtClean="0"/>
              <a:t>melatoninového </a:t>
            </a:r>
            <a:r>
              <a:rPr lang="cs-CZ" dirty="0" smtClean="0"/>
              <a:t>pigmentu</a:t>
            </a:r>
          </a:p>
          <a:p>
            <a:r>
              <a:rPr lang="cs-CZ" dirty="0" smtClean="0"/>
              <a:t>Vzorkování je náhodné a tudíž jedinečné (i obě oči jednoho člověka) – jedna z nejpřesnějších metod!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Duhovka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Snímání: kvalitní kamera a infračervené osvětlení -&gt; </a:t>
            </a:r>
            <a:r>
              <a:rPr lang="cs-CZ" dirty="0" err="1" smtClean="0"/>
              <a:t>fázorové</a:t>
            </a:r>
            <a:r>
              <a:rPr lang="cs-CZ" dirty="0" smtClean="0"/>
              <a:t> diagramy (informace, orientace a četnost sledovaných položek) -&gt; duhovková mapa</a:t>
            </a:r>
          </a:p>
          <a:p>
            <a:r>
              <a:rPr lang="cs-CZ" dirty="0" smtClean="0"/>
              <a:t>Verifikace – porovnání duhovkové mapy s referenčním vzorkem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Sítnice oka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Sítnice – světlo-citlivý povrch na zadní straně oka</a:t>
            </a:r>
          </a:p>
          <a:p>
            <a:r>
              <a:rPr lang="cs-CZ" dirty="0" smtClean="0"/>
              <a:t>Používá se obraz struktury cév na pozadí lidského oka v okolí slepé skvrny</a:t>
            </a:r>
          </a:p>
          <a:p>
            <a:r>
              <a:rPr lang="cs-CZ" dirty="0" smtClean="0"/>
              <a:t>Náročné na citlivost – riziko nebezpečného ozáření oka</a:t>
            </a:r>
          </a:p>
          <a:p>
            <a:r>
              <a:rPr lang="cs-CZ" dirty="0" smtClean="0"/>
              <a:t>Uživatel se musí dívat do přesně vymezeného prostoru</a:t>
            </a:r>
          </a:p>
          <a:p>
            <a:r>
              <a:rPr lang="cs-CZ" dirty="0" smtClean="0"/>
              <a:t>Problém s brýlemi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Verifikace dle způsobu pohybu očí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Univerzita </a:t>
            </a:r>
            <a:r>
              <a:rPr lang="cs-CZ" dirty="0" err="1" smtClean="0"/>
              <a:t>Gliwice</a:t>
            </a:r>
            <a:endParaRPr lang="cs-CZ" dirty="0" smtClean="0"/>
          </a:p>
          <a:p>
            <a:r>
              <a:rPr lang="cs-CZ" dirty="0" smtClean="0"/>
              <a:t>Pomocí speciálních brýlí</a:t>
            </a:r>
          </a:p>
          <a:p>
            <a:r>
              <a:rPr lang="cs-CZ" dirty="0" smtClean="0"/>
              <a:t>Není využíván komerčně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Recognition</a:t>
            </a:r>
            <a:r>
              <a:rPr lang="cs-CZ" dirty="0" smtClean="0"/>
              <a:t> – rozpoznání</a:t>
            </a:r>
          </a:p>
          <a:p>
            <a:r>
              <a:rPr lang="cs-CZ" b="1" dirty="0" err="1" smtClean="0"/>
              <a:t>Verification</a:t>
            </a:r>
            <a:r>
              <a:rPr lang="cs-CZ" dirty="0" smtClean="0"/>
              <a:t> – ověření totožnosti jedince dle šablony (</a:t>
            </a:r>
            <a:r>
              <a:rPr lang="cs-CZ" dirty="0" err="1" smtClean="0"/>
              <a:t>one</a:t>
            </a:r>
            <a:r>
              <a:rPr lang="cs-CZ" dirty="0" smtClean="0"/>
              <a:t>-to-</a:t>
            </a:r>
            <a:r>
              <a:rPr lang="cs-CZ" dirty="0" err="1" smtClean="0"/>
              <a:t>one</a:t>
            </a:r>
            <a:r>
              <a:rPr lang="cs-CZ" dirty="0" smtClean="0"/>
              <a:t>)</a:t>
            </a:r>
          </a:p>
          <a:p>
            <a:r>
              <a:rPr lang="cs-CZ" b="1" dirty="0" err="1" smtClean="0"/>
              <a:t>Identification</a:t>
            </a:r>
            <a:r>
              <a:rPr lang="cs-CZ" dirty="0" smtClean="0"/>
              <a:t> – určení totožnosti neznámého jedince – informace je porovnávána s všemi uloženými šablonami (</a:t>
            </a:r>
            <a:r>
              <a:rPr lang="cs-CZ" dirty="0" err="1" smtClean="0"/>
              <a:t>one</a:t>
            </a:r>
            <a:r>
              <a:rPr lang="cs-CZ" dirty="0" smtClean="0"/>
              <a:t>-to-many)</a:t>
            </a:r>
          </a:p>
          <a:p>
            <a:r>
              <a:rPr lang="cs-CZ" b="1" dirty="0" err="1" smtClean="0"/>
              <a:t>Authentication</a:t>
            </a:r>
            <a:r>
              <a:rPr lang="cs-CZ" dirty="0" smtClean="0"/>
              <a:t> – autentizace – uživatel získá status (oprávněný, neoprávněný…)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Povrchová topografie rohovky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infračervené světlo malého výkonu (vydávané diodou LED) zaměřené na střed čočky osvětluje oko - světlo se odráží od rohovky a podle jeho intenzity oko reaguje – reakce je u každého jedince jiná 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žil na zápěstí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Nová metoda, pro roce 2000</a:t>
            </a:r>
          </a:p>
          <a:p>
            <a:r>
              <a:rPr lang="cs-CZ" dirty="0" smtClean="0"/>
              <a:t>Vysoká obtížnost falšování</a:t>
            </a:r>
          </a:p>
          <a:p>
            <a:r>
              <a:rPr lang="cs-CZ" dirty="0" smtClean="0"/>
              <a:t>Snímání hřbetu ruky kamerou v infračerveném světle (ruka musí být teplá = živý člověk)</a:t>
            </a:r>
          </a:p>
          <a:p>
            <a:r>
              <a:rPr lang="cs-CZ" dirty="0" smtClean="0"/>
              <a:t>Obraz stromové struktury žil tvoří vzorec</a:t>
            </a:r>
          </a:p>
          <a:p>
            <a:r>
              <a:rPr lang="cs-CZ" dirty="0" smtClean="0"/>
              <a:t>bezkontaktní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žil na dlani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Bezdotykový snímač – infračervený paprsek – odkysličený hemoglobin vytváří síť tmavších čar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Tvar článku prstu a pěsti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Měření článků prstů na sevřené dlani ve vnější části</a:t>
            </a:r>
          </a:p>
          <a:p>
            <a:r>
              <a:rPr lang="cs-CZ" dirty="0" smtClean="0"/>
              <a:t>Sleduje se až 35 parametrů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Vrásnění článků prstů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Toshiba, 1998</a:t>
            </a:r>
          </a:p>
          <a:p>
            <a:r>
              <a:rPr lang="cs-CZ" dirty="0" smtClean="0"/>
              <a:t>Využívá se elektrostatické kapacitní reaktance měření vrásek za dvěma klouby na prstu ruky u osob 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4293096"/>
            <a:ext cx="40576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Psaní na klávesnici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Sleduje se </a:t>
            </a:r>
          </a:p>
          <a:p>
            <a:pPr lvl="1"/>
            <a:r>
              <a:rPr lang="cs-CZ" dirty="0" smtClean="0"/>
              <a:t>dynamika úhozů na klávesnici, </a:t>
            </a:r>
          </a:p>
          <a:p>
            <a:pPr lvl="1"/>
            <a:r>
              <a:rPr lang="cs-CZ" dirty="0" smtClean="0"/>
              <a:t>doba po kterou jsou klávesy drženy </a:t>
            </a:r>
          </a:p>
          <a:p>
            <a:pPr lvl="1"/>
            <a:r>
              <a:rPr lang="cs-CZ" dirty="0" smtClean="0"/>
              <a:t>Prodleva mezi stisky</a:t>
            </a:r>
          </a:p>
          <a:p>
            <a:r>
              <a:rPr lang="cs-CZ" dirty="0" smtClean="0"/>
              <a:t>Neinvazivní, dobře přijímaná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Psaní na klávesnici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Delší doba na vyhodnocení</a:t>
            </a:r>
          </a:p>
          <a:p>
            <a:r>
              <a:rPr lang="cs-CZ" dirty="0" smtClean="0"/>
              <a:t>Dynamika psaní se mění s časem</a:t>
            </a:r>
          </a:p>
          <a:p>
            <a:r>
              <a:rPr lang="cs-CZ" dirty="0" smtClean="0"/>
              <a:t>Možnost zaměnitelnosti charakteristika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Dynamika podpisu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1977</a:t>
            </a:r>
          </a:p>
          <a:p>
            <a:r>
              <a:rPr lang="cs-CZ" dirty="0" smtClean="0"/>
              <a:t>Tah, tvar, tlak</a:t>
            </a:r>
          </a:p>
          <a:p>
            <a:r>
              <a:rPr lang="cs-CZ" dirty="0" smtClean="0"/>
              <a:t>Dynamické vlastnosti: rychlost, akcelerace, směr tahu…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Dynamika chůze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Pohyb po dvou nohách – </a:t>
            </a:r>
            <a:r>
              <a:rPr lang="cs-CZ" dirty="0" err="1" smtClean="0"/>
              <a:t>bipedální</a:t>
            </a:r>
            <a:r>
              <a:rPr lang="cs-CZ" dirty="0" smtClean="0"/>
              <a:t> lokomoce</a:t>
            </a:r>
          </a:p>
          <a:p>
            <a:r>
              <a:rPr lang="cs-CZ" dirty="0" smtClean="0"/>
              <a:t>Uplatnění ve forenzní sféře</a:t>
            </a:r>
          </a:p>
          <a:p>
            <a:r>
              <a:rPr lang="cs-CZ" dirty="0" smtClean="0"/>
              <a:t>Porovnává křivky drah, které opisují určité body na lidském těle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Otisk prstu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Nejznámější metoda</a:t>
            </a:r>
          </a:p>
          <a:p>
            <a:r>
              <a:rPr lang="cs-CZ" dirty="0" smtClean="0"/>
              <a:t>Již existují databáze</a:t>
            </a:r>
          </a:p>
          <a:p>
            <a:r>
              <a:rPr lang="cs-CZ" dirty="0" smtClean="0"/>
              <a:t>Vysoké procento použitelné populace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autentizace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Heslem</a:t>
            </a:r>
          </a:p>
          <a:p>
            <a:r>
              <a:rPr lang="cs-CZ" dirty="0" smtClean="0"/>
              <a:t>Předmětem (</a:t>
            </a:r>
            <a:r>
              <a:rPr lang="cs-CZ" dirty="0" err="1" smtClean="0"/>
              <a:t>token</a:t>
            </a:r>
            <a:r>
              <a:rPr lang="cs-CZ" dirty="0" smtClean="0"/>
              <a:t>)</a:t>
            </a:r>
          </a:p>
          <a:p>
            <a:r>
              <a:rPr lang="cs-CZ" dirty="0" smtClean="0"/>
              <a:t>biometrická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Otisk prstu -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Inkoust a papír</a:t>
            </a:r>
          </a:p>
          <a:p>
            <a:r>
              <a:rPr lang="cs-CZ" dirty="0" smtClean="0"/>
              <a:t>Statické snímání senzorem</a:t>
            </a:r>
          </a:p>
          <a:p>
            <a:r>
              <a:rPr lang="cs-CZ" dirty="0" smtClean="0"/>
              <a:t>Snímání šablonováním – uživatel přejíždí prstem po senzoru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Snímače otisků prstů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/>
              <a:t>Optické senzory</a:t>
            </a:r>
          </a:p>
          <a:p>
            <a:r>
              <a:rPr lang="cs-CZ" dirty="0" err="1" smtClean="0"/>
              <a:t>Elektro</a:t>
            </a:r>
            <a:r>
              <a:rPr lang="cs-CZ" dirty="0" smtClean="0"/>
              <a:t>-optické</a:t>
            </a:r>
          </a:p>
          <a:p>
            <a:r>
              <a:rPr lang="cs-CZ" dirty="0" smtClean="0"/>
              <a:t>Kapacitní snímače</a:t>
            </a:r>
          </a:p>
          <a:p>
            <a:r>
              <a:rPr lang="cs-CZ" dirty="0" smtClean="0"/>
              <a:t>Křemíkové čipy a kapacitní snímač</a:t>
            </a:r>
          </a:p>
          <a:p>
            <a:r>
              <a:rPr lang="cs-CZ" dirty="0" smtClean="0"/>
              <a:t>Tlakové snímače </a:t>
            </a:r>
          </a:p>
          <a:p>
            <a:endParaRPr lang="cs-CZ" dirty="0" smtClean="0"/>
          </a:p>
          <a:p>
            <a:r>
              <a:rPr lang="cs-CZ" dirty="0" smtClean="0"/>
              <a:t>Vodivá membrána na silikonu </a:t>
            </a:r>
          </a:p>
          <a:p>
            <a:endParaRPr lang="cs-CZ" dirty="0" smtClean="0"/>
          </a:p>
          <a:p>
            <a:r>
              <a:rPr lang="cs-CZ" dirty="0" smtClean="0"/>
              <a:t>Vodivá membrána na TFT </a:t>
            </a:r>
          </a:p>
          <a:p>
            <a:endParaRPr lang="cs-CZ" dirty="0" smtClean="0"/>
          </a:p>
          <a:p>
            <a:r>
              <a:rPr lang="cs-CZ" dirty="0" smtClean="0"/>
              <a:t>Dotekové </a:t>
            </a:r>
            <a:r>
              <a:rPr lang="cs-CZ" dirty="0" err="1" smtClean="0"/>
              <a:t>mikro</a:t>
            </a:r>
            <a:r>
              <a:rPr lang="cs-CZ" dirty="0" smtClean="0"/>
              <a:t>-</a:t>
            </a:r>
            <a:r>
              <a:rPr lang="cs-CZ" dirty="0" err="1" smtClean="0"/>
              <a:t>elektro</a:t>
            </a:r>
            <a:r>
              <a:rPr lang="cs-CZ" dirty="0" smtClean="0"/>
              <a:t>-mechanické spínače </a:t>
            </a:r>
          </a:p>
          <a:p>
            <a:endParaRPr lang="cs-CZ" dirty="0" smtClean="0"/>
          </a:p>
          <a:p>
            <a:r>
              <a:rPr lang="cs-CZ" dirty="0" smtClean="0"/>
              <a:t>Rádiové snímače </a:t>
            </a:r>
          </a:p>
          <a:p>
            <a:r>
              <a:rPr lang="cs-CZ" dirty="0" smtClean="0"/>
              <a:t>Teplotní senzory </a:t>
            </a:r>
          </a:p>
          <a:p>
            <a:endParaRPr lang="cs-CZ" dirty="0" smtClean="0"/>
          </a:p>
          <a:p>
            <a:r>
              <a:rPr lang="cs-CZ" dirty="0" smtClean="0"/>
              <a:t>Ultrazvukové snímače </a:t>
            </a:r>
          </a:p>
          <a:p>
            <a:r>
              <a:rPr lang="cs-CZ" dirty="0" smtClean="0"/>
              <a:t>Fotonové krystaly </a:t>
            </a:r>
          </a:p>
          <a:p>
            <a:endParaRPr lang="cs-CZ" dirty="0" smtClean="0"/>
          </a:p>
          <a:p>
            <a:r>
              <a:rPr lang="cs-CZ" dirty="0" smtClean="0"/>
              <a:t>Snímače povrchové impedance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Snímače otisků prstů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TST – </a:t>
            </a:r>
            <a:r>
              <a:rPr lang="cs-CZ" dirty="0" err="1" smtClean="0"/>
              <a:t>Touchless</a:t>
            </a:r>
            <a:r>
              <a:rPr lang="cs-CZ" dirty="0" smtClean="0"/>
              <a:t> Technology – optické bezkontaktní  - LED, CMOS čip</a:t>
            </a:r>
          </a:p>
          <a:p>
            <a:r>
              <a:rPr lang="cs-CZ" dirty="0" smtClean="0"/>
              <a:t>Transmisní optické snímače - snímání světelných paprsků procházejících prstem ruky, který je z vrchní části prosvěcován všesměrovým zdrojem světla (většinou klasická infračervená LED dioda) + CCD nebo CMOS prvek pro zpracování</a:t>
            </a:r>
          </a:p>
          <a:p>
            <a:r>
              <a:rPr lang="cs-CZ" dirty="0" smtClean="0"/>
              <a:t>TFT optické snímače (</a:t>
            </a:r>
            <a:r>
              <a:rPr lang="cs-CZ" dirty="0" err="1" smtClean="0"/>
              <a:t>Thin</a:t>
            </a:r>
            <a:r>
              <a:rPr lang="cs-CZ" dirty="0" smtClean="0"/>
              <a:t> Film Transistor)</a:t>
            </a:r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Snímače otisků prstů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Elektro</a:t>
            </a:r>
            <a:r>
              <a:rPr lang="cs-CZ" dirty="0" smtClean="0"/>
              <a:t>-optické – polymerní materiály schopné emitovat světelné záření po nabuzení vhodným napětím + CMOS kamera – materiál emituje světlo jen v místech, kde se ho prst dotýká – tj. ve styčných bodech papilárních linií</a:t>
            </a:r>
          </a:p>
          <a:p>
            <a:r>
              <a:rPr lang="cs-CZ" dirty="0" err="1" smtClean="0"/>
              <a:t>Ethentica</a:t>
            </a:r>
            <a:r>
              <a:rPr lang="cs-CZ" dirty="0" smtClean="0"/>
              <a:t>, </a:t>
            </a:r>
            <a:r>
              <a:rPr lang="cs-CZ" dirty="0" err="1" smtClean="0"/>
              <a:t>TesTech</a:t>
            </a:r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Kapacitní snímače otisku prstu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Měří kapacitu mezi kůží prstu a aktivními </a:t>
            </a:r>
            <a:r>
              <a:rPr lang="cs-CZ" dirty="0" err="1" smtClean="0"/>
              <a:t>pixely</a:t>
            </a:r>
            <a:endParaRPr lang="cs-CZ" dirty="0" smtClean="0"/>
          </a:p>
          <a:p>
            <a:r>
              <a:rPr lang="cs-CZ" dirty="0" smtClean="0"/>
              <a:t>Velikost měřeného el. pole se mění mezi rýhami papilárních linií jako příčina změny dielektrika mezi jednou deskou kondenzátoru (pixel) a druhou deskou kondenzátoru (prst)</a:t>
            </a:r>
          </a:p>
          <a:p>
            <a:r>
              <a:rPr lang="cs-CZ" dirty="0" smtClean="0"/>
              <a:t>Dielektrikem je vzduchová vrstva nebo pokožka</a:t>
            </a:r>
            <a:endParaRPr lang="cs-CZ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Kapacitní snímače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Malý rozměr snímače (4 cm</a:t>
            </a:r>
            <a:r>
              <a:rPr lang="cs-CZ" sz="4000" baseline="30000" dirty="0" smtClean="0"/>
              <a:t>2</a:t>
            </a:r>
            <a:r>
              <a:rPr lang="cs-CZ" dirty="0" smtClean="0"/>
              <a:t>)</a:t>
            </a:r>
          </a:p>
          <a:p>
            <a:r>
              <a:rPr lang="cs-CZ" dirty="0" smtClean="0"/>
              <a:t>Snímací zařízení. CMOS kamera, TFT displej, silikonové čipy</a:t>
            </a:r>
          </a:p>
          <a:p>
            <a:r>
              <a:rPr lang="cs-CZ" dirty="0" smtClean="0"/>
              <a:t>Vysoká přesnost</a:t>
            </a:r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356992"/>
            <a:ext cx="49149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Rádiové snímače otisku prstu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 prstu vysílač nízkého RF (</a:t>
            </a:r>
            <a:r>
              <a:rPr lang="cs-CZ" dirty="0" err="1" smtClean="0"/>
              <a:t>Radio</a:t>
            </a:r>
            <a:r>
              <a:rPr lang="cs-CZ" dirty="0" smtClean="0"/>
              <a:t> </a:t>
            </a:r>
            <a:r>
              <a:rPr lang="cs-CZ" dirty="0" err="1" smtClean="0"/>
              <a:t>frequency</a:t>
            </a:r>
            <a:r>
              <a:rPr lang="cs-CZ" dirty="0" smtClean="0"/>
              <a:t>) vysílá rádiový signál – snímán maticí miniaturních antén</a:t>
            </a:r>
          </a:p>
          <a:p>
            <a:r>
              <a:rPr lang="cs-CZ" dirty="0" smtClean="0"/>
              <a:t>Síla signálu - bude jiný v místě, kde se prst přímo dotýká senzoru (rýhy papilárních linií) a v místě kde se ho nedotýká (prohlubně papilárních linií) </a:t>
            </a:r>
            <a:endParaRPr lang="cs-CZ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Tlakové snímače otisků prstů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Piezoelektrické materiály</a:t>
            </a:r>
          </a:p>
          <a:p>
            <a:r>
              <a:rPr lang="cs-CZ" dirty="0" smtClean="0"/>
              <a:t>Vodivostní membrána (matice </a:t>
            </a:r>
            <a:r>
              <a:rPr lang="cs-CZ" dirty="0" err="1" smtClean="0"/>
              <a:t>piezoel</a:t>
            </a:r>
            <a:r>
              <a:rPr lang="cs-CZ" dirty="0" smtClean="0"/>
              <a:t>. Tlakových senzorů</a:t>
            </a:r>
            <a:endParaRPr lang="cs-CZ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Teplotní snímače otisků prstů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Tepelné snímání pracuje na principu měření nepatrných rozdílů teploty mezi </a:t>
            </a:r>
            <a:r>
              <a:rPr lang="cs-CZ" dirty="0" err="1" smtClean="0"/>
              <a:t>pokoţkou</a:t>
            </a:r>
            <a:r>
              <a:rPr lang="cs-CZ" dirty="0" smtClean="0"/>
              <a:t> prstu a vzduchu, který vyplňuje prostor mezi jejími papilárními liniemi. </a:t>
            </a:r>
          </a:p>
          <a:p>
            <a:r>
              <a:rPr lang="cs-CZ" dirty="0" smtClean="0"/>
              <a:t>Křemíkový čip</a:t>
            </a:r>
            <a:endParaRPr lang="cs-CZ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Ultrazvukové snímače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měří odraženou zvukovou vlnu. </a:t>
            </a:r>
          </a:p>
          <a:p>
            <a:r>
              <a:rPr lang="cs-CZ" dirty="0" smtClean="0"/>
              <a:t>Princip sonaru</a:t>
            </a:r>
          </a:p>
          <a:p>
            <a:r>
              <a:rPr lang="cs-CZ" dirty="0" smtClean="0"/>
              <a:t>Výhoda: pronikne nečistotami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biometrie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Forenzní sféra (soudy, kriminalistika…) – systém AFIS (FBI, NSTC) </a:t>
            </a:r>
          </a:p>
          <a:p>
            <a:r>
              <a:rPr lang="cs-CZ" dirty="0" smtClean="0"/>
              <a:t>Je využíván i v ČR (AFIS 200)</a:t>
            </a:r>
          </a:p>
          <a:p>
            <a:r>
              <a:rPr lang="cs-CZ" dirty="0" smtClean="0"/>
              <a:t>Cena kolem 100 mil. Kč – díky databázi vzorků a přesnosti systému (např. u otisku prstů jsou ukládány všechny prsty)</a:t>
            </a:r>
            <a:endParaRPr lang="cs-CZ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Akustická charakteristika hlasu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Kombinace analýzy hlasu s klíčovými větami</a:t>
            </a:r>
            <a:endParaRPr lang="cs-CZ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Verifikace podle pachu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Lidský pach se skládá přibližně ze třiceti chemických sloučenin, jejichž intenzita či absence vytváří jedinečný profil u každého člověka. </a:t>
            </a:r>
          </a:p>
          <a:p>
            <a:r>
              <a:rPr lang="cs-CZ" dirty="0" smtClean="0"/>
              <a:t>Problém – změny ve skladbě pachu při emocích nebo sportovním výkonu</a:t>
            </a:r>
          </a:p>
          <a:p>
            <a:r>
              <a:rPr lang="cs-CZ" dirty="0" smtClean="0"/>
              <a:t>Zatím nízká citlivost senzorů</a:t>
            </a:r>
            <a:endParaRPr lang="cs-CZ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Verifikace dle DNA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Struktura DNA je odlišná u všech lidí s výjimkou jednovaječných dvojčat a s věkem se nemění </a:t>
            </a:r>
          </a:p>
          <a:p>
            <a:r>
              <a:rPr lang="cs-CZ" dirty="0" smtClean="0"/>
              <a:t>získávání otisků DNA představuje poměrně náročnou a zdlouhavou proceduru, která zahrnuje přibližně pět kroků </a:t>
            </a:r>
          </a:p>
          <a:p>
            <a:r>
              <a:rPr lang="cs-CZ" dirty="0" smtClean="0"/>
              <a:t>ze vzorku tkáně vypreparována nejprve celá spirála DNA, která je následně štěpena enzymem EcoR1 a posléze jsou fragmenty DNA prosévány, až se získá řetězec využitelné velikosti </a:t>
            </a:r>
            <a:endParaRPr lang="cs-CZ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Biometrie ušního boltce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individuální tvar a morfometrická stavba ušního boltce každého jedince </a:t>
            </a:r>
          </a:p>
          <a:p>
            <a:r>
              <a:rPr lang="cs-CZ" dirty="0" smtClean="0"/>
              <a:t>Tři metody:</a:t>
            </a:r>
          </a:p>
          <a:p>
            <a:pPr lvl="1"/>
            <a:r>
              <a:rPr lang="cs-CZ" dirty="0" smtClean="0"/>
              <a:t>Morfologické vztahy</a:t>
            </a:r>
          </a:p>
          <a:p>
            <a:pPr lvl="1"/>
            <a:r>
              <a:rPr lang="cs-CZ" dirty="0" smtClean="0"/>
              <a:t>Otisk struktur boltce</a:t>
            </a:r>
          </a:p>
          <a:p>
            <a:pPr lvl="1"/>
            <a:r>
              <a:rPr lang="cs-CZ" dirty="0" smtClean="0"/>
              <a:t>Termogram boltce</a:t>
            </a:r>
            <a:endParaRPr lang="cs-CZ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780928"/>
            <a:ext cx="1657485" cy="2828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Verifikace odrazem zvuku v ušním kanálku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 verifikaci se osoba přiloží ucho k reproduktoru. </a:t>
            </a:r>
          </a:p>
          <a:p>
            <a:r>
              <a:rPr lang="cs-CZ" dirty="0" smtClean="0"/>
              <a:t>Zvuk se odráží od stěny zvukovodu a jeho část se vrací odrazem ušní stěny zpět. </a:t>
            </a:r>
          </a:p>
          <a:p>
            <a:r>
              <a:rPr lang="cs-CZ" dirty="0" smtClean="0"/>
              <a:t>Intenzita pohlcení zvuku v ušním kanálku je u jednotlivců individuální </a:t>
            </a:r>
            <a:endParaRPr lang="cs-CZ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Verifikace dle tvaru a pohybu rtů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Identifikace podle podélného rýhování nehtů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Struktura nehtového lůžka</a:t>
            </a:r>
          </a:p>
          <a:p>
            <a:r>
              <a:rPr lang="cs-CZ" dirty="0" smtClean="0"/>
              <a:t>K identifikaci bylo využito keratinu v prostoru mezi nehtem a nehtovým lůžkem. </a:t>
            </a:r>
          </a:p>
          <a:p>
            <a:r>
              <a:rPr lang="cs-CZ" dirty="0" smtClean="0"/>
              <a:t>Keratin je přírodní polymer, který mění orientaci dopadajícího světla </a:t>
            </a:r>
          </a:p>
          <a:p>
            <a:r>
              <a:rPr lang="cs-CZ" dirty="0" smtClean="0"/>
              <a:t>Polarizované světlo pod určitým úhlem</a:t>
            </a:r>
            <a:endParaRPr lang="cs-CZ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Identifikace podle spektroskopie kůže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Lidská kůže se skládá z několika vrstev, každá z vrstev má odlišnou tloušťku a tato tloušťka se u každého člověka jedinečně mění, je jedinečně zvlněná a vyznačuje se dalšími charakteristickými rysy. </a:t>
            </a:r>
          </a:p>
          <a:p>
            <a:r>
              <a:rPr lang="cs-CZ" dirty="0" smtClean="0"/>
              <a:t>vybraná část pokožky je ozářena světlem o více vlnových délkách (od viditelného až k blízkému infračervenému světlu). </a:t>
            </a:r>
          </a:p>
          <a:p>
            <a:r>
              <a:rPr lang="cs-CZ" dirty="0" smtClean="0"/>
              <a:t>Každá vlnová délka světla se láme a odráží v jiné vrstvě pokožky a od jiných struktur kůže. Odraz je zachycen přijímačem složeným z fotodiod a předán k další zpracování a analyzováni. </a:t>
            </a:r>
            <a:endParaRPr lang="cs-CZ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</a:t>
            </a:r>
            <a:r>
              <a:rPr lang="cs-CZ" smtClean="0"/>
              <a:t>metody biometrie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Identifikace uživatele střelné zbraně podle dynamiky uchopení a stisku </a:t>
            </a:r>
          </a:p>
          <a:p>
            <a:r>
              <a:rPr lang="cs-CZ" b="1" dirty="0" smtClean="0"/>
              <a:t>Biometrické pole</a:t>
            </a:r>
          </a:p>
          <a:p>
            <a:r>
              <a:rPr lang="cs-CZ" b="1" dirty="0" smtClean="0"/>
              <a:t>Biodynamický podpis</a:t>
            </a:r>
            <a:r>
              <a:rPr lang="cs-CZ" dirty="0" smtClean="0"/>
              <a:t> – 2005 – z principu elektrokardiogramu</a:t>
            </a:r>
          </a:p>
          <a:p>
            <a:r>
              <a:rPr lang="cs-CZ" b="1" dirty="0" smtClean="0"/>
              <a:t>Biometrické vlastnosti zubů</a:t>
            </a:r>
          </a:p>
          <a:p>
            <a:r>
              <a:rPr lang="cs-CZ" b="1" dirty="0" smtClean="0"/>
              <a:t>Identifikace podle </a:t>
            </a:r>
            <a:r>
              <a:rPr lang="cs-CZ" b="1" dirty="0" err="1" smtClean="0"/>
              <a:t>plantogramu</a:t>
            </a:r>
            <a:r>
              <a:rPr lang="cs-CZ" dirty="0" smtClean="0"/>
              <a:t> (stopy bosé nohy člověka)</a:t>
            </a:r>
            <a:endParaRPr lang="cs-CZ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Systémy řízení a kontroly vstupů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ACS – Access </a:t>
            </a:r>
            <a:r>
              <a:rPr lang="cs-CZ" dirty="0" err="1" smtClean="0"/>
              <a:t>Control</a:t>
            </a:r>
            <a:r>
              <a:rPr lang="cs-CZ" dirty="0" smtClean="0"/>
              <a:t> </a:t>
            </a:r>
            <a:r>
              <a:rPr lang="cs-CZ" dirty="0" err="1" smtClean="0"/>
              <a:t>Systems</a:t>
            </a:r>
            <a:endParaRPr lang="cs-CZ" dirty="0" smtClean="0"/>
          </a:p>
          <a:p>
            <a:r>
              <a:rPr lang="cs-CZ" dirty="0" smtClean="0"/>
              <a:t>ČSN EN 50133</a:t>
            </a:r>
          </a:p>
          <a:p>
            <a:r>
              <a:rPr lang="cs-CZ" dirty="0" smtClean="0"/>
              <a:t>přihlášení uživatele do systému, kde je poté provedeno porovnání neskenovaného záznamu se záznamem v databázi </a:t>
            </a:r>
          </a:p>
          <a:p>
            <a:r>
              <a:rPr lang="cs-CZ" dirty="0" smtClean="0"/>
              <a:t>Počet přihlašovacích pokusů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biometrických systémů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Pořízení datového souboru s biometrickou vlastností</a:t>
            </a:r>
          </a:p>
          <a:p>
            <a:r>
              <a:rPr lang="cs-CZ" dirty="0" smtClean="0"/>
              <a:t>Prověření kvality dat</a:t>
            </a:r>
          </a:p>
          <a:p>
            <a:r>
              <a:rPr lang="cs-CZ" dirty="0" smtClean="0"/>
              <a:t>Vyextrahování biometrické veličiny z datového souboru – vytvoření šablony vzorky</a:t>
            </a:r>
          </a:p>
          <a:p>
            <a:r>
              <a:rPr lang="cs-CZ" dirty="0" smtClean="0"/>
              <a:t>Zápis šablony vzorku do archivu šablon</a:t>
            </a:r>
          </a:p>
          <a:p>
            <a:r>
              <a:rPr lang="cs-CZ" dirty="0" smtClean="0"/>
              <a:t>Porovnání aktuální šablony s referenční a vygenerování skóre</a:t>
            </a:r>
          </a:p>
          <a:p>
            <a:r>
              <a:rPr lang="cs-CZ" dirty="0" smtClean="0"/>
              <a:t>Pokud skóre překročí nastavenou hranici, je přístup umožněn 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Vhodné vlastnosti pro biometrii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Jedinečnost</a:t>
            </a:r>
          </a:p>
          <a:p>
            <a:r>
              <a:rPr lang="cs-CZ" dirty="0" smtClean="0"/>
              <a:t>Univerzálnost – univerzální pro velkou množinu lidí</a:t>
            </a:r>
          </a:p>
          <a:p>
            <a:r>
              <a:rPr lang="cs-CZ" dirty="0" smtClean="0"/>
              <a:t>Trvalost – nesmí se měnit v čase</a:t>
            </a:r>
          </a:p>
          <a:p>
            <a:r>
              <a:rPr lang="cs-CZ" dirty="0" smtClean="0"/>
              <a:t>Měřitelnost</a:t>
            </a:r>
          </a:p>
          <a:p>
            <a:r>
              <a:rPr lang="cs-CZ" dirty="0" smtClean="0"/>
              <a:t>Uživatelská přijatelnost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Používané vlastnosti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otisk prstu (struktura papilárních linií a jejich detailů) </a:t>
            </a:r>
          </a:p>
          <a:p>
            <a:endParaRPr lang="cs-CZ" dirty="0" smtClean="0"/>
          </a:p>
          <a:p>
            <a:r>
              <a:rPr lang="pl-PL" dirty="0" smtClean="0"/>
              <a:t>dynamika podpisu (rozdíly v tlaku a rychlosti psaní) </a:t>
            </a:r>
          </a:p>
          <a:p>
            <a:endParaRPr lang="cs-CZ" dirty="0" smtClean="0"/>
          </a:p>
          <a:p>
            <a:r>
              <a:rPr lang="cs-CZ" dirty="0" smtClean="0"/>
              <a:t>geometrie tváře (vzdálenosti specifických částí – oči, nos, ústa…) </a:t>
            </a:r>
          </a:p>
          <a:p>
            <a:endParaRPr lang="cs-CZ" dirty="0" smtClean="0"/>
          </a:p>
          <a:p>
            <a:r>
              <a:rPr lang="cs-CZ" dirty="0" smtClean="0"/>
              <a:t>duhovka oka (obrazový vzorec duhovky) </a:t>
            </a:r>
          </a:p>
          <a:p>
            <a:endParaRPr lang="cs-CZ" dirty="0" smtClean="0"/>
          </a:p>
          <a:p>
            <a:r>
              <a:rPr lang="pl-PL" dirty="0" smtClean="0"/>
              <a:t>sítnice oka (struktura žil na očním pozadí) </a:t>
            </a:r>
          </a:p>
          <a:p>
            <a:endParaRPr lang="cs-CZ" dirty="0" smtClean="0"/>
          </a:p>
          <a:p>
            <a:r>
              <a:rPr lang="cs-CZ" dirty="0" smtClean="0"/>
              <a:t>geometrie ruky (rozměry dlaně a prstů)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1801</Words>
  <Application>Microsoft Office PowerPoint</Application>
  <PresentationFormat>Předvádění na obrazovce (4:3)</PresentationFormat>
  <Paragraphs>276</Paragraphs>
  <Slides>58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58</vt:i4>
      </vt:variant>
    </vt:vector>
  </HeadingPairs>
  <TitlesOfParts>
    <vt:vector size="59" baseType="lpstr">
      <vt:lpstr>Motiv sady Office</vt:lpstr>
      <vt:lpstr>BIS Biometrie</vt:lpstr>
      <vt:lpstr>Co je to biometrie?</vt:lpstr>
      <vt:lpstr>Základní pojmy</vt:lpstr>
      <vt:lpstr>Metody autentizace</vt:lpstr>
      <vt:lpstr>Využití biometrie</vt:lpstr>
      <vt:lpstr>Systémy řízení a kontroly vstupů</vt:lpstr>
      <vt:lpstr>Postup biometrických systémů</vt:lpstr>
      <vt:lpstr>Vhodné vlastnosti pro biometrii</vt:lpstr>
      <vt:lpstr>Používané vlastnosti</vt:lpstr>
      <vt:lpstr>Používané vlastnosti</vt:lpstr>
      <vt:lpstr>Způsoby vzniku biometrických vlastností</vt:lpstr>
      <vt:lpstr>Co může ovlivnit biometrické vlastnosti</vt:lpstr>
      <vt:lpstr>Optimální metoda?</vt:lpstr>
      <vt:lpstr>Výkonnostní míry</vt:lpstr>
      <vt:lpstr>False Acceptance Rate (FAR)</vt:lpstr>
      <vt:lpstr>False Rejection Rate (FRR)</vt:lpstr>
      <vt:lpstr>Další koeficienty</vt:lpstr>
      <vt:lpstr>Snímek 18</vt:lpstr>
      <vt:lpstr>Efektivnost systémů – křížový koeficient</vt:lpstr>
      <vt:lpstr>Multiple Biometric</vt:lpstr>
      <vt:lpstr>Snímek 21</vt:lpstr>
      <vt:lpstr>Geometrie ruky</vt:lpstr>
      <vt:lpstr>Geometrie tváře</vt:lpstr>
      <vt:lpstr>Geometrie tváře</vt:lpstr>
      <vt:lpstr>Geometrie tváře - chyby</vt:lpstr>
      <vt:lpstr>Duhovka oka</vt:lpstr>
      <vt:lpstr>Duhovka</vt:lpstr>
      <vt:lpstr>Sítnice oka</vt:lpstr>
      <vt:lpstr>Verifikace dle způsobu pohybu očí</vt:lpstr>
      <vt:lpstr>Povrchová topografie rohovky</vt:lpstr>
      <vt:lpstr>Struktura žil na zápěstí</vt:lpstr>
      <vt:lpstr>Struktura žil na dlani</vt:lpstr>
      <vt:lpstr>Tvar článku prstu a pěsti</vt:lpstr>
      <vt:lpstr>Vrásnění článků prstů</vt:lpstr>
      <vt:lpstr>Psaní na klávesnici</vt:lpstr>
      <vt:lpstr>Psaní na klávesnici</vt:lpstr>
      <vt:lpstr>Dynamika podpisu</vt:lpstr>
      <vt:lpstr>Dynamika chůze</vt:lpstr>
      <vt:lpstr>Otisk prstu</vt:lpstr>
      <vt:lpstr>Otisk prstu - metody</vt:lpstr>
      <vt:lpstr>Snímače otisků prstů</vt:lpstr>
      <vt:lpstr>Snímače otisků prstů</vt:lpstr>
      <vt:lpstr>Snímače otisků prstů</vt:lpstr>
      <vt:lpstr>Kapacitní snímače otisku prstu</vt:lpstr>
      <vt:lpstr>Kapacitní snímače</vt:lpstr>
      <vt:lpstr>Rádiové snímače otisku prstu</vt:lpstr>
      <vt:lpstr>Tlakové snímače otisků prstů</vt:lpstr>
      <vt:lpstr>Teplotní snímače otisků prstů</vt:lpstr>
      <vt:lpstr>Ultrazvukové snímače</vt:lpstr>
      <vt:lpstr>Akustická charakteristika hlasu</vt:lpstr>
      <vt:lpstr>Verifikace podle pachu</vt:lpstr>
      <vt:lpstr>Verifikace dle DNA</vt:lpstr>
      <vt:lpstr>Biometrie ušního boltce</vt:lpstr>
      <vt:lpstr>Verifikace odrazem zvuku v ušním kanálku</vt:lpstr>
      <vt:lpstr>Verifikace dle tvaru a pohybu rtů</vt:lpstr>
      <vt:lpstr>Identifikace podle podélného rýhování nehtů</vt:lpstr>
      <vt:lpstr>Identifikace podle spektroskopie kůže</vt:lpstr>
      <vt:lpstr>Další metody biometrie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BIS Database Security</dc:title>
  <dc:creator>dan11hp</dc:creator>
  <cp:lastModifiedBy>bur50</cp:lastModifiedBy>
  <cp:revision>75</cp:revision>
  <dcterms:created xsi:type="dcterms:W3CDTF">2014-09-29T22:55:34Z</dcterms:created>
  <dcterms:modified xsi:type="dcterms:W3CDTF">2014-12-11T14:46:50Z</dcterms:modified>
</cp:coreProperties>
</file>