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60" r:id="rId3"/>
    <p:sldId id="259" r:id="rId4"/>
    <p:sldId id="261" r:id="rId5"/>
    <p:sldId id="262" r:id="rId6"/>
    <p:sldId id="276" r:id="rId7"/>
    <p:sldId id="263" r:id="rId8"/>
    <p:sldId id="264" r:id="rId9"/>
    <p:sldId id="273" r:id="rId10"/>
    <p:sldId id="265" r:id="rId11"/>
    <p:sldId id="266" r:id="rId12"/>
    <p:sldId id="277" r:id="rId13"/>
    <p:sldId id="267" r:id="rId14"/>
    <p:sldId id="268" r:id="rId15"/>
    <p:sldId id="279" r:id="rId16"/>
    <p:sldId id="269" r:id="rId17"/>
    <p:sldId id="270" r:id="rId18"/>
    <p:sldId id="280" r:id="rId19"/>
    <p:sldId id="281" r:id="rId20"/>
    <p:sldId id="282" r:id="rId21"/>
    <p:sldId id="283" r:id="rId22"/>
    <p:sldId id="286" r:id="rId23"/>
    <p:sldId id="284" r:id="rId24"/>
    <p:sldId id="285" r:id="rId25"/>
    <p:sldId id="271" r:id="rId26"/>
    <p:sldId id="272" r:id="rId27"/>
    <p:sldId id="278" r:id="rId28"/>
    <p:sldId id="274" r:id="rId29"/>
    <p:sldId id="275" r:id="rId30"/>
    <p:sldId id="287" r:id="rId31"/>
    <p:sldId id="288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Neznámá přenosová cesta – často nelze ovlivnit, kudy jsou data přenášena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Bezpečnost sítí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Útoky na dostupnost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DoS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Denial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pPr lvl="1"/>
            <a:r>
              <a:rPr lang="cs-CZ" dirty="0" smtClean="0"/>
              <a:t>Zahlcení serveru</a:t>
            </a:r>
          </a:p>
          <a:p>
            <a:pPr lvl="1"/>
            <a:r>
              <a:rPr lang="cs-CZ" dirty="0" smtClean="0"/>
              <a:t>Využití chyby serverového software</a:t>
            </a:r>
          </a:p>
          <a:p>
            <a:r>
              <a:rPr lang="cs-CZ" b="1" dirty="0" smtClean="0"/>
              <a:t>Ping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Death</a:t>
            </a:r>
            <a:r>
              <a:rPr lang="cs-CZ" b="1" dirty="0" smtClean="0"/>
              <a:t> </a:t>
            </a:r>
            <a:r>
              <a:rPr lang="cs-CZ" dirty="0" smtClean="0"/>
              <a:t>– ping používá protokol ICMP k poslání malého paketu cílovému počítači, ten musí paket vrátit zpět. Útok spočívá v zaslání velmi velkého paketu (MB a více)</a:t>
            </a:r>
          </a:p>
          <a:p>
            <a:r>
              <a:rPr lang="cs-CZ" b="1" dirty="0" err="1" smtClean="0"/>
              <a:t>Distributed</a:t>
            </a:r>
            <a:r>
              <a:rPr lang="cs-CZ" b="1" dirty="0" smtClean="0"/>
              <a:t> </a:t>
            </a:r>
            <a:r>
              <a:rPr lang="cs-CZ" b="1" dirty="0" err="1" smtClean="0"/>
              <a:t>Denial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Service</a:t>
            </a:r>
            <a:r>
              <a:rPr lang="cs-CZ" b="1" dirty="0" smtClean="0"/>
              <a:t> </a:t>
            </a:r>
            <a:r>
              <a:rPr lang="cs-CZ" dirty="0" smtClean="0"/>
              <a:t>– modifikací </a:t>
            </a:r>
            <a:r>
              <a:rPr lang="cs-CZ" dirty="0" err="1" smtClean="0"/>
              <a:t>DoS</a:t>
            </a:r>
            <a:r>
              <a:rPr lang="cs-CZ" dirty="0" smtClean="0"/>
              <a:t> s využitím velkého množství různých počítačů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Útoky na převzetí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Fyzický přístup k počítači – podplacením zaměstnanců, fyzickým přístupem k serveru…</a:t>
            </a:r>
          </a:p>
          <a:p>
            <a:r>
              <a:rPr lang="cs-CZ" dirty="0" smtClean="0"/>
              <a:t>Vzdálený přístup k počítači</a:t>
            </a:r>
          </a:p>
          <a:p>
            <a:r>
              <a:rPr lang="cs-CZ" dirty="0" smtClean="0"/>
              <a:t>Útok na spuštěné programy</a:t>
            </a:r>
          </a:p>
          <a:p>
            <a:pPr lvl="1"/>
            <a:r>
              <a:rPr lang="cs-CZ" dirty="0" smtClean="0"/>
              <a:t>Chyba v programu</a:t>
            </a:r>
          </a:p>
          <a:p>
            <a:pPr lvl="1"/>
            <a:r>
              <a:rPr lang="cs-CZ" dirty="0" smtClean="0"/>
              <a:t>Otevřené porty</a:t>
            </a:r>
          </a:p>
          <a:p>
            <a:pPr lvl="1"/>
            <a:r>
              <a:rPr lang="cs-CZ" dirty="0" smtClean="0"/>
              <a:t>Bezpečnostní díry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ochrany v sítích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sítě</a:t>
            </a:r>
          </a:p>
          <a:p>
            <a:r>
              <a:rPr lang="cs-CZ" dirty="0" smtClean="0"/>
              <a:t>Vzájemné relace mezi komunikujícími stranami</a:t>
            </a:r>
          </a:p>
          <a:p>
            <a:r>
              <a:rPr lang="cs-CZ" dirty="0" smtClean="0"/>
              <a:t>Informace a data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Zabezpečení počítačových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</a:p>
          <a:p>
            <a:r>
              <a:rPr lang="cs-CZ" dirty="0" smtClean="0"/>
              <a:t>Detekce útoků</a:t>
            </a:r>
          </a:p>
          <a:p>
            <a:r>
              <a:rPr lang="cs-CZ" dirty="0" smtClean="0"/>
              <a:t>Reakce</a:t>
            </a:r>
          </a:p>
          <a:p>
            <a:pPr lvl="1"/>
            <a:r>
              <a:rPr lang="cs-CZ" dirty="0" smtClean="0"/>
              <a:t>Odhalení rozsahu</a:t>
            </a:r>
          </a:p>
          <a:p>
            <a:pPr lvl="1"/>
            <a:r>
              <a:rPr lang="cs-CZ" dirty="0" smtClean="0"/>
              <a:t>Identifikace zdroje útoku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Zabezpečení počítačových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Šifrování na úrovni linky (Link </a:t>
            </a:r>
            <a:r>
              <a:rPr lang="cs-CZ" dirty="0" err="1" smtClean="0"/>
              <a:t>Encryption</a:t>
            </a:r>
            <a:r>
              <a:rPr lang="cs-CZ" dirty="0" smtClean="0"/>
              <a:t>) – na úrovni fyzické nebo linkové vrstvy OSI; rychlé, ale nevhodné, pokud nejsme schopni ovlivnit, kudy se data přenášejí</a:t>
            </a:r>
          </a:p>
          <a:p>
            <a:r>
              <a:rPr lang="cs-CZ" dirty="0" err="1" smtClean="0"/>
              <a:t>End</a:t>
            </a:r>
            <a:r>
              <a:rPr lang="cs-CZ" dirty="0" smtClean="0"/>
              <a:t>-to-</a:t>
            </a:r>
            <a:r>
              <a:rPr lang="cs-CZ" dirty="0" err="1" smtClean="0"/>
              <a:t>end</a:t>
            </a:r>
            <a:r>
              <a:rPr lang="cs-CZ" dirty="0" smtClean="0"/>
              <a:t> šifrování – na úrovni aplikační nebo prezentační vrstvy – šifrují se pouze některá data, ne veškerá komunikace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Zabezpečení integrity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Kontrolní součty – parita, CRC, …</a:t>
            </a:r>
          </a:p>
          <a:p>
            <a:r>
              <a:rPr lang="cs-CZ" dirty="0" smtClean="0"/>
              <a:t>Kryptografické kontrolní součty (MD5, SHA…)</a:t>
            </a:r>
          </a:p>
          <a:p>
            <a:r>
              <a:rPr lang="cs-CZ" dirty="0" smtClean="0"/>
              <a:t>Protokoly - detekce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 </a:t>
            </a:r>
            <a:r>
              <a:rPr lang="cs-CZ" dirty="0" err="1" smtClean="0"/>
              <a:t>protection</a:t>
            </a:r>
            <a:r>
              <a:rPr lang="cs-CZ" dirty="0" smtClean="0"/>
              <a:t> – ochrana portů</a:t>
            </a:r>
          </a:p>
          <a:p>
            <a:r>
              <a:rPr lang="cs-CZ" dirty="0" smtClean="0"/>
              <a:t>Automatické zpětné volání – pro </a:t>
            </a:r>
            <a:r>
              <a:rPr lang="cs-CZ" dirty="0" err="1" smtClean="0"/>
              <a:t>dial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 spojení</a:t>
            </a:r>
          </a:p>
          <a:p>
            <a:r>
              <a:rPr lang="cs-CZ" dirty="0" smtClean="0"/>
              <a:t>Odstupňovaná přístupová práva</a:t>
            </a:r>
          </a:p>
          <a:p>
            <a:r>
              <a:rPr lang="cs-CZ" dirty="0" smtClean="0"/>
              <a:t>Autentizace uzlů – mechanismus umožňující vzájemnou autentizaci uzlů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LAN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Servery</a:t>
            </a:r>
          </a:p>
          <a:p>
            <a:r>
              <a:rPr lang="cs-CZ" dirty="0" smtClean="0"/>
              <a:t>Pracovní stanice</a:t>
            </a:r>
          </a:p>
          <a:p>
            <a:r>
              <a:rPr lang="cs-CZ" dirty="0" smtClean="0"/>
              <a:t>Síťový operační systém</a:t>
            </a:r>
          </a:p>
          <a:p>
            <a:r>
              <a:rPr lang="cs-CZ" dirty="0" smtClean="0"/>
              <a:t>Operační systém na stanicích</a:t>
            </a:r>
          </a:p>
          <a:p>
            <a:r>
              <a:rPr lang="cs-CZ" dirty="0" smtClean="0"/>
              <a:t>Aplikační programy</a:t>
            </a:r>
          </a:p>
          <a:p>
            <a:r>
              <a:rPr lang="cs-CZ" dirty="0" smtClean="0"/>
              <a:t>Přídavná zařízení</a:t>
            </a:r>
          </a:p>
          <a:p>
            <a:r>
              <a:rPr lang="cs-CZ" dirty="0" smtClean="0"/>
              <a:t>Seznam povolených IP a MAC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Firewall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zabezpečení rozhraní veřejná sít / soukromá sít (PC)</a:t>
            </a:r>
          </a:p>
          <a:p>
            <a:r>
              <a:rPr lang="cs-CZ" dirty="0" smtClean="0"/>
              <a:t>definice pravidel přístupu</a:t>
            </a:r>
          </a:p>
          <a:p>
            <a:r>
              <a:rPr lang="cs-CZ" dirty="0" smtClean="0"/>
              <a:t>omezení přístupu na části vnitrní sítě</a:t>
            </a:r>
          </a:p>
          <a:p>
            <a:r>
              <a:rPr lang="cs-CZ" dirty="0" smtClean="0"/>
              <a:t>omezení protokolu a služeb</a:t>
            </a:r>
          </a:p>
          <a:p>
            <a:r>
              <a:rPr lang="cs-CZ" dirty="0" smtClean="0"/>
              <a:t>kontrola přístupu a zaznamenávání statistik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firewall neřeší?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útok</a:t>
            </a:r>
          </a:p>
          <a:p>
            <a:r>
              <a:rPr lang="cs-CZ" dirty="0" smtClean="0"/>
              <a:t>Viry</a:t>
            </a:r>
          </a:p>
          <a:p>
            <a:r>
              <a:rPr lang="cs-CZ" dirty="0" smtClean="0"/>
              <a:t>Alternativní cesty</a:t>
            </a:r>
          </a:p>
          <a:p>
            <a:r>
              <a:rPr lang="cs-CZ" dirty="0" smtClean="0"/>
              <a:t>odposlech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Hrozby v síťovém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Odposlech a modifikace dat</a:t>
            </a:r>
          </a:p>
          <a:p>
            <a:r>
              <a:rPr lang="cs-CZ" dirty="0" smtClean="0"/>
              <a:t>Falšování identity (Man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middle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Sdílení dat a programů</a:t>
            </a:r>
          </a:p>
          <a:p>
            <a:r>
              <a:rPr lang="cs-CZ" dirty="0" smtClean="0"/>
              <a:t>Technologická složitost</a:t>
            </a:r>
          </a:p>
          <a:p>
            <a:r>
              <a:rPr lang="cs-CZ" dirty="0" smtClean="0"/>
              <a:t>Neznámý bezpečnostní parametr (kdo vše je k síti připojen?)</a:t>
            </a:r>
          </a:p>
          <a:p>
            <a:r>
              <a:rPr lang="cs-CZ" dirty="0" smtClean="0"/>
              <a:t>Množství zranitelných míst</a:t>
            </a:r>
          </a:p>
          <a:p>
            <a:r>
              <a:rPr lang="cs-CZ" dirty="0" smtClean="0"/>
              <a:t>Neznámá přenosová cesta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Paketový filtr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Filtrace na síťové vrstvě (IP, číslo protokolu…)</a:t>
            </a:r>
          </a:p>
          <a:p>
            <a:r>
              <a:rPr lang="cs-CZ" dirty="0" smtClean="0"/>
              <a:t>Filtrace na transportní vrstvě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VPN – </a:t>
            </a:r>
            <a:r>
              <a:rPr lang="cs-CZ" dirty="0" err="1" smtClean="0"/>
              <a:t>virtual</a:t>
            </a:r>
            <a:r>
              <a:rPr lang="cs-CZ" dirty="0" smtClean="0"/>
              <a:t> </a:t>
            </a:r>
            <a:r>
              <a:rPr lang="cs-CZ" dirty="0" err="1" smtClean="0"/>
              <a:t>private</a:t>
            </a:r>
            <a:r>
              <a:rPr lang="cs-CZ" dirty="0" smtClean="0"/>
              <a:t> network</a:t>
            </a:r>
          </a:p>
          <a:p>
            <a:r>
              <a:rPr lang="cs-CZ" dirty="0" smtClean="0"/>
              <a:t>Bezpečné autentizované a šifrované spojení s využitím veřejné sítě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OpenVPN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source</a:t>
            </a:r>
            <a:endParaRPr lang="cs-CZ" dirty="0" smtClean="0"/>
          </a:p>
          <a:p>
            <a:r>
              <a:rPr lang="cs-CZ" dirty="0" smtClean="0"/>
              <a:t>Standardně UDP</a:t>
            </a:r>
          </a:p>
          <a:p>
            <a:r>
              <a:rPr lang="cs-CZ" dirty="0" smtClean="0"/>
              <a:t>Veškerá komunikace probíhá na jediném portu, a lze tedy snadno nakonfigurovat firewall, aby propouštěl pouze pakety na tomto portu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 </a:t>
            </a:r>
            <a:r>
              <a:rPr lang="cs-CZ" dirty="0" err="1" smtClean="0"/>
              <a:t>IPSec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Ochrana dat v IPv4, povinné v IPv6</a:t>
            </a:r>
          </a:p>
          <a:p>
            <a:r>
              <a:rPr lang="cs-CZ" dirty="0" smtClean="0"/>
              <a:t>Šifrovaný tunel, specifikace RFC 2784</a:t>
            </a:r>
          </a:p>
          <a:p>
            <a:r>
              <a:rPr lang="cs-CZ" dirty="0" smtClean="0"/>
              <a:t>Autentizace a šifrování každého </a:t>
            </a:r>
            <a:r>
              <a:rPr lang="cs-CZ" dirty="0" err="1" smtClean="0"/>
              <a:t>datagramu</a:t>
            </a:r>
            <a:endParaRPr lang="cs-CZ" dirty="0" smtClean="0"/>
          </a:p>
          <a:p>
            <a:r>
              <a:rPr lang="cs-CZ" dirty="0" smtClean="0"/>
              <a:t>Pracuje na síťové vrstvě modelu OSI</a:t>
            </a:r>
          </a:p>
          <a:p>
            <a:r>
              <a:rPr lang="cs-CZ" dirty="0" smtClean="0"/>
              <a:t>Oproti SSH nevyžaduje podporu aplikací</a:t>
            </a:r>
          </a:p>
          <a:p>
            <a:r>
              <a:rPr lang="cs-CZ" dirty="0" smtClean="0"/>
              <a:t>Protokoly:</a:t>
            </a:r>
          </a:p>
          <a:p>
            <a:pPr lvl="1"/>
            <a:r>
              <a:rPr lang="cs-CZ" dirty="0" smtClean="0"/>
              <a:t>AHP – </a:t>
            </a:r>
            <a:r>
              <a:rPr lang="cs-CZ" dirty="0" err="1" smtClean="0"/>
              <a:t>Authentication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endParaRPr lang="cs-CZ" dirty="0" smtClean="0"/>
          </a:p>
          <a:p>
            <a:pPr lvl="1"/>
            <a:r>
              <a:rPr lang="cs-CZ" dirty="0" smtClean="0"/>
              <a:t>ESP – </a:t>
            </a:r>
            <a:r>
              <a:rPr lang="cs-CZ" dirty="0" err="1" smtClean="0"/>
              <a:t>Encapsulating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Payload</a:t>
            </a:r>
            <a:r>
              <a:rPr lang="cs-CZ" dirty="0" smtClean="0"/>
              <a:t> – šifrování paketů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SSL = </a:t>
            </a:r>
            <a:r>
              <a:rPr lang="cs-CZ" dirty="0" err="1" smtClean="0"/>
              <a:t>Secure</a:t>
            </a:r>
            <a:r>
              <a:rPr lang="cs-CZ" dirty="0" smtClean="0"/>
              <a:t> </a:t>
            </a:r>
            <a:r>
              <a:rPr lang="cs-CZ" dirty="0" err="1" smtClean="0"/>
              <a:t>Socket</a:t>
            </a:r>
            <a:r>
              <a:rPr lang="cs-CZ" dirty="0" smtClean="0"/>
              <a:t> </a:t>
            </a:r>
            <a:r>
              <a:rPr lang="cs-CZ" dirty="0" err="1" smtClean="0"/>
              <a:t>Layer</a:t>
            </a:r>
            <a:endParaRPr lang="cs-CZ" dirty="0" smtClean="0"/>
          </a:p>
          <a:p>
            <a:r>
              <a:rPr lang="cs-CZ" dirty="0" smtClean="0"/>
              <a:t>Protokol definující způsob šifrování a </a:t>
            </a:r>
            <a:r>
              <a:rPr lang="cs-CZ" dirty="0" err="1" smtClean="0"/>
              <a:t>autentifikace</a:t>
            </a:r>
            <a:r>
              <a:rPr lang="cs-CZ" dirty="0" smtClean="0"/>
              <a:t> přenášených dat na úrovni vyšší vrstvy v OSI modelu</a:t>
            </a:r>
          </a:p>
          <a:p>
            <a:r>
              <a:rPr lang="cs-CZ" dirty="0" smtClean="0"/>
              <a:t>Výměna klíčů asymetrickou kryptografií</a:t>
            </a:r>
          </a:p>
          <a:p>
            <a:r>
              <a:rPr lang="cs-CZ" dirty="0" smtClean="0"/>
              <a:t>Integrita dat – </a:t>
            </a:r>
            <a:r>
              <a:rPr lang="cs-CZ" dirty="0" err="1" smtClean="0"/>
              <a:t>hashovací</a:t>
            </a:r>
            <a:r>
              <a:rPr lang="cs-CZ" dirty="0" smtClean="0"/>
              <a:t> funkce</a:t>
            </a:r>
          </a:p>
          <a:p>
            <a:r>
              <a:rPr lang="cs-CZ" dirty="0" smtClean="0"/>
              <a:t>Nutná podpora aplikace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WAN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Prvky, které mohou být napadeny:</a:t>
            </a:r>
          </a:p>
          <a:p>
            <a:r>
              <a:rPr lang="cs-CZ" dirty="0" err="1" smtClean="0"/>
              <a:t>Router</a:t>
            </a:r>
            <a:r>
              <a:rPr lang="cs-CZ" dirty="0" smtClean="0"/>
              <a:t> (má vlastní IP adresu)</a:t>
            </a:r>
          </a:p>
          <a:p>
            <a:r>
              <a:rPr lang="cs-CZ" dirty="0" smtClean="0"/>
              <a:t>Firewall</a:t>
            </a:r>
          </a:p>
          <a:p>
            <a:r>
              <a:rPr lang="cs-CZ" dirty="0" smtClean="0"/>
              <a:t>Komunikační kanál – odposlech</a:t>
            </a:r>
          </a:p>
          <a:p>
            <a:r>
              <a:rPr lang="cs-CZ" dirty="0" smtClean="0"/>
              <a:t>Komunikační datové rozhraní</a:t>
            </a:r>
          </a:p>
          <a:p>
            <a:r>
              <a:rPr lang="cs-CZ" dirty="0" smtClean="0"/>
              <a:t>Koncové zařízení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Hadání</a:t>
            </a:r>
            <a:r>
              <a:rPr lang="cs-CZ" dirty="0" smtClean="0"/>
              <a:t> hesla pro </a:t>
            </a:r>
            <a:r>
              <a:rPr lang="cs-CZ" dirty="0" err="1" smtClean="0"/>
              <a:t>root</a:t>
            </a:r>
            <a:endParaRPr lang="cs-CZ" dirty="0" smtClean="0"/>
          </a:p>
          <a:p>
            <a:r>
              <a:rPr lang="cs-CZ" dirty="0" smtClean="0"/>
              <a:t>Zneužití chyb a špatné konfigurace</a:t>
            </a:r>
          </a:p>
          <a:p>
            <a:r>
              <a:rPr lang="cs-CZ" dirty="0" smtClean="0"/>
              <a:t>Virové programy typu trojský kůň nebo </a:t>
            </a:r>
            <a:r>
              <a:rPr lang="cs-CZ" dirty="0" err="1" smtClean="0"/>
              <a:t>dropper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Síťové standardy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CCIT/ITU</a:t>
            </a:r>
          </a:p>
          <a:p>
            <a:r>
              <a:rPr lang="cs-CZ" dirty="0" smtClean="0"/>
              <a:t>OSI – referenční model ISO 7498 – 7 vrstev</a:t>
            </a:r>
          </a:p>
          <a:p>
            <a:r>
              <a:rPr lang="cs-CZ" dirty="0" smtClean="0"/>
              <a:t>X.25 – komunikace na nižších vrstvách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 ISO 7498-2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Architecture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Autentizace komunikujících entit</a:t>
            </a:r>
          </a:p>
          <a:p>
            <a:pPr lvl="1"/>
            <a:r>
              <a:rPr lang="cs-CZ" dirty="0" smtClean="0"/>
              <a:t>Autentizace datového zdroje</a:t>
            </a:r>
          </a:p>
          <a:p>
            <a:pPr lvl="1"/>
            <a:r>
              <a:rPr lang="cs-CZ" dirty="0" smtClean="0"/>
              <a:t>Autentizace spojení</a:t>
            </a:r>
          </a:p>
          <a:p>
            <a:pPr lvl="1"/>
            <a:r>
              <a:rPr lang="cs-CZ" dirty="0" smtClean="0"/>
              <a:t>Zajištění důvěrnosti</a:t>
            </a:r>
          </a:p>
          <a:p>
            <a:pPr lvl="1"/>
            <a:r>
              <a:rPr lang="cs-CZ" dirty="0" smtClean="0"/>
              <a:t>Zajištění integrity</a:t>
            </a:r>
          </a:p>
          <a:p>
            <a:pPr lvl="1"/>
            <a:r>
              <a:rPr lang="cs-CZ" dirty="0" smtClean="0"/>
              <a:t>Odesílatel ani příjemce nesmí odmítnout zodpovědnost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Elektromagnetická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Monitory počítačů, komunikační rozvody sítě, rozvody el. energie -&gt; lze odposlouchávat</a:t>
            </a:r>
          </a:p>
          <a:p>
            <a:r>
              <a:rPr lang="cs-CZ" dirty="0" smtClean="0"/>
              <a:t>Ochrana</a:t>
            </a:r>
          </a:p>
          <a:p>
            <a:pPr lvl="1"/>
            <a:r>
              <a:rPr lang="cs-CZ" dirty="0" smtClean="0"/>
              <a:t>Odstínění zdrojů </a:t>
            </a:r>
            <a:r>
              <a:rPr lang="cs-CZ" dirty="0" err="1" smtClean="0"/>
              <a:t>emg</a:t>
            </a:r>
            <a:r>
              <a:rPr lang="cs-CZ" dirty="0" smtClean="0"/>
              <a:t>. Vyzařování</a:t>
            </a:r>
          </a:p>
          <a:p>
            <a:pPr lvl="1"/>
            <a:r>
              <a:rPr lang="cs-CZ" dirty="0" smtClean="0"/>
              <a:t>Umístění součástí do stíněných prostor</a:t>
            </a:r>
          </a:p>
          <a:p>
            <a:pPr lvl="1"/>
            <a:r>
              <a:rPr lang="cs-CZ" dirty="0" smtClean="0"/>
              <a:t>Využíváním speciální techniky s nízkým </a:t>
            </a:r>
            <a:r>
              <a:rPr lang="cs-CZ" dirty="0" err="1" smtClean="0"/>
              <a:t>vyzačováním</a:t>
            </a:r>
            <a:endParaRPr lang="cs-CZ" dirty="0" smtClean="0"/>
          </a:p>
          <a:p>
            <a:pPr lvl="1"/>
            <a:r>
              <a:rPr lang="cs-CZ" dirty="0" smtClean="0"/>
              <a:t>Aktivní ochrany – překrývání </a:t>
            </a:r>
            <a:r>
              <a:rPr lang="cs-CZ" dirty="0" err="1" smtClean="0"/>
              <a:t>elektromag</a:t>
            </a:r>
            <a:r>
              <a:rPr lang="cs-CZ" dirty="0" smtClean="0"/>
              <a:t>. </a:t>
            </a:r>
            <a:r>
              <a:rPr lang="cs-CZ" smtClean="0"/>
              <a:t>polem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Útoky na funkci komunikačního systému</a:t>
            </a:r>
          </a:p>
          <a:p>
            <a:r>
              <a:rPr lang="cs-CZ" dirty="0" smtClean="0"/>
              <a:t>Útoky proti IS, který je s komunikačním systémem spojen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na webu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Nezabezpečený přímý přístup do aplikace chráněné heslem (zadání </a:t>
            </a:r>
            <a:r>
              <a:rPr lang="cs-CZ" sz="2000" dirty="0" err="1" smtClean="0"/>
              <a:t>url</a:t>
            </a:r>
            <a:r>
              <a:rPr lang="cs-CZ" sz="2000" dirty="0" smtClean="0"/>
              <a:t> – vstoupí „doprostřed“ aplikace)</a:t>
            </a:r>
          </a:p>
          <a:p>
            <a:r>
              <a:rPr lang="cs-CZ" sz="2000" b="1" dirty="0" err="1" smtClean="0">
                <a:solidFill>
                  <a:srgbClr val="0070C0"/>
                </a:solidFill>
              </a:rPr>
              <a:t>Session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Hijacking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- získáme SESSION ID administrátora a přihlásíme se na jeho účet!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SQL </a:t>
            </a:r>
            <a:r>
              <a:rPr lang="cs-CZ" sz="2000" b="1" dirty="0" err="1" smtClean="0">
                <a:solidFill>
                  <a:srgbClr val="0070C0"/>
                </a:solidFill>
              </a:rPr>
              <a:t>Injection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– vložení SQL kódu přes URL</a:t>
            </a:r>
          </a:p>
          <a:p>
            <a:r>
              <a:rPr lang="cs-CZ" sz="2000" b="1" dirty="0" err="1" smtClean="0">
                <a:solidFill>
                  <a:srgbClr val="0070C0"/>
                </a:solidFill>
              </a:rPr>
              <a:t>Cross</a:t>
            </a:r>
            <a:r>
              <a:rPr lang="cs-CZ" sz="2000" b="1" dirty="0" smtClean="0">
                <a:solidFill>
                  <a:srgbClr val="0070C0"/>
                </a:solidFill>
              </a:rPr>
              <a:t>-</a:t>
            </a:r>
            <a:r>
              <a:rPr lang="cs-CZ" sz="2000" b="1" dirty="0" err="1" smtClean="0">
                <a:solidFill>
                  <a:srgbClr val="0070C0"/>
                </a:solidFill>
              </a:rPr>
              <a:t>site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Scripting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- útok na nedostatečně zabezpečenou web aplikaci vložením skriptu v některém z klientských jazyků – poškození nebo </a:t>
            </a:r>
            <a:r>
              <a:rPr lang="cs-CZ" sz="2000" dirty="0" err="1" smtClean="0"/>
              <a:t>znefunkčnění</a:t>
            </a:r>
            <a:r>
              <a:rPr lang="cs-CZ" sz="2000" dirty="0" smtClean="0"/>
              <a:t> stránky, získání informací</a:t>
            </a:r>
          </a:p>
          <a:p>
            <a:r>
              <a:rPr lang="cs-CZ" sz="2000" b="1" dirty="0" err="1" smtClean="0">
                <a:solidFill>
                  <a:srgbClr val="0070C0"/>
                </a:solidFill>
              </a:rPr>
              <a:t>Cross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Site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Request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Forgery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- neočekávaný (nezamýšlený) požadavek pro vykonání určité akce v aplikaci, který ovšem pochází z nelegitimního zdroje; v okamžiku, kdy je přihlášen jiný uživatel</a:t>
            </a:r>
          </a:p>
          <a:p>
            <a:r>
              <a:rPr lang="cs-CZ" sz="2000" b="1" dirty="0" err="1" smtClean="0">
                <a:solidFill>
                  <a:srgbClr val="0070C0"/>
                </a:solidFill>
              </a:rPr>
              <a:t>DoS</a:t>
            </a:r>
            <a:r>
              <a:rPr lang="cs-CZ" sz="2000" b="1" dirty="0" smtClean="0">
                <a:solidFill>
                  <a:srgbClr val="0070C0"/>
                </a:solidFill>
              </a:rPr>
              <a:t> – </a:t>
            </a:r>
            <a:r>
              <a:rPr lang="cs-CZ" sz="2000" b="1" dirty="0" err="1" smtClean="0">
                <a:solidFill>
                  <a:srgbClr val="0070C0"/>
                </a:solidFill>
              </a:rPr>
              <a:t>Denial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of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  <a:r>
              <a:rPr lang="cs-CZ" sz="2000" b="1" dirty="0" err="1" smtClean="0">
                <a:solidFill>
                  <a:srgbClr val="0070C0"/>
                </a:solidFill>
              </a:rPr>
              <a:t>Service</a:t>
            </a:r>
            <a:r>
              <a:rPr lang="cs-CZ" sz="2000" dirty="0" smtClean="0"/>
              <a:t>, útok na aplikaci/systém/službu, který způsobí jejich nedostupnost</a:t>
            </a:r>
            <a:r>
              <a:rPr lang="cs-CZ" sz="2000" b="1" dirty="0" smtClean="0"/>
              <a:t> 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SSL, SSH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SSL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dirty="0" smtClean="0">
                <a:solidFill>
                  <a:schemeClr val="accent2"/>
                </a:solidFill>
              </a:rPr>
              <a:t>– </a:t>
            </a:r>
            <a:r>
              <a:rPr lang="cs-CZ" sz="2400" b="1" dirty="0" err="1" smtClean="0"/>
              <a:t>Secure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Sockets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Layer</a:t>
            </a:r>
            <a:r>
              <a:rPr lang="cs-CZ" sz="2400" b="1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Zabezpečení webových protokolů (tunel pro každý port – </a:t>
            </a:r>
            <a:r>
              <a:rPr lang="cs-CZ" sz="2400" dirty="0" err="1" smtClean="0"/>
              <a:t>https</a:t>
            </a:r>
            <a:r>
              <a:rPr lang="cs-CZ" sz="2400" dirty="0" smtClean="0"/>
              <a:t>, </a:t>
            </a:r>
            <a:r>
              <a:rPr lang="cs-CZ" sz="2400" dirty="0" err="1" smtClean="0"/>
              <a:t>ftps</a:t>
            </a:r>
            <a:r>
              <a:rPr lang="cs-CZ" sz="2400" dirty="0" smtClean="0"/>
              <a:t>,..)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HTTPS = HTTP + asymetrické šifrování přes SSL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SSH</a:t>
            </a:r>
            <a:r>
              <a:rPr lang="cs-CZ" sz="2400" dirty="0" smtClean="0"/>
              <a:t> – </a:t>
            </a:r>
            <a:r>
              <a:rPr lang="cs-CZ" sz="2400" dirty="0" err="1" smtClean="0"/>
              <a:t>Secure</a:t>
            </a:r>
            <a:r>
              <a:rPr lang="cs-CZ" sz="2400" dirty="0" smtClean="0"/>
              <a:t> </a:t>
            </a:r>
            <a:r>
              <a:rPr lang="cs-CZ" sz="2400" dirty="0" err="1" smtClean="0"/>
              <a:t>Shell</a:t>
            </a:r>
            <a:r>
              <a:rPr lang="cs-CZ" sz="2400" dirty="0" smtClean="0"/>
              <a:t> = vzdálený </a:t>
            </a:r>
            <a:r>
              <a:rPr lang="cs-CZ" sz="2400" dirty="0" err="1" smtClean="0"/>
              <a:t>shell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Jeden tunel (obvykle na portu 22), je určen pro přenos dat Internetem (obdoba </a:t>
            </a:r>
            <a:r>
              <a:rPr lang="cs-CZ" sz="2400" dirty="0" err="1" smtClean="0"/>
              <a:t>telnet</a:t>
            </a:r>
            <a:r>
              <a:rPr lang="cs-CZ" sz="2400" dirty="0" smtClean="0"/>
              <a:t>, </a:t>
            </a:r>
            <a:r>
              <a:rPr lang="cs-CZ" sz="2400" dirty="0" err="1" smtClean="0"/>
              <a:t>rlogin</a:t>
            </a:r>
            <a:r>
              <a:rPr lang="cs-CZ" sz="2400" dirty="0" smtClean="0"/>
              <a:t>…). Server-klient.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Prostředky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Slabiny autentizace (získání hesla)</a:t>
            </a:r>
          </a:p>
          <a:p>
            <a:r>
              <a:rPr lang="cs-CZ" dirty="0" smtClean="0"/>
              <a:t>Bezpečnostní nedostatky komunikační technologie</a:t>
            </a:r>
          </a:p>
          <a:p>
            <a:r>
              <a:rPr lang="cs-CZ" dirty="0" smtClean="0"/>
              <a:t>Neznalost či nekázeň uživatelů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Hrozby na síti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Pasivní odposlech komunikace (</a:t>
            </a:r>
            <a:r>
              <a:rPr lang="cs-CZ" dirty="0" err="1" smtClean="0"/>
              <a:t>wiretaping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Vkládání falešných informací</a:t>
            </a:r>
          </a:p>
          <a:p>
            <a:r>
              <a:rPr lang="cs-CZ" dirty="0" smtClean="0"/>
              <a:t>Vkládání starších zpráv</a:t>
            </a:r>
          </a:p>
          <a:p>
            <a:r>
              <a:rPr lang="cs-CZ" dirty="0" smtClean="0"/>
              <a:t>Vkládání poškozených zpráv (snaha o vyřazení nebo poškození činnosti počítače)</a:t>
            </a:r>
          </a:p>
          <a:p>
            <a:r>
              <a:rPr lang="cs-CZ" dirty="0" smtClean="0"/>
              <a:t>Aktivní útočník</a:t>
            </a:r>
          </a:p>
          <a:p>
            <a:pPr lvl="1"/>
            <a:r>
              <a:rPr lang="cs-CZ" dirty="0" smtClean="0"/>
              <a:t>Útok na integritu dat</a:t>
            </a:r>
          </a:p>
          <a:p>
            <a:pPr lvl="1"/>
            <a:r>
              <a:rPr lang="cs-CZ" dirty="0" smtClean="0"/>
              <a:t>Změna identity ve prospěch útočníka</a:t>
            </a:r>
          </a:p>
          <a:p>
            <a:pPr lvl="1"/>
            <a:r>
              <a:rPr lang="cs-CZ" dirty="0" smtClean="0"/>
              <a:t>Poškození přenášených dat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Hrozby na síti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Sdílení objektů (přístup z různých počítač§ s různou úrovní zabezpečení)</a:t>
            </a:r>
          </a:p>
          <a:p>
            <a:r>
              <a:rPr lang="cs-CZ" dirty="0" smtClean="0"/>
              <a:t>Technologická složitost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útoků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Narušení služeb</a:t>
            </a:r>
          </a:p>
          <a:p>
            <a:r>
              <a:rPr lang="cs-CZ" dirty="0" smtClean="0"/>
              <a:t>Řízení zátěže</a:t>
            </a:r>
          </a:p>
          <a:p>
            <a:r>
              <a:rPr lang="cs-CZ" dirty="0" smtClean="0"/>
              <a:t>Kontrola </a:t>
            </a:r>
            <a:r>
              <a:rPr lang="cs-CZ" dirty="0" err="1" smtClean="0"/>
              <a:t>routování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Útok opakováním – použití odposlechnutých dat</a:t>
            </a:r>
          </a:p>
          <a:p>
            <a:r>
              <a:rPr lang="cs-CZ" dirty="0" smtClean="0"/>
              <a:t>Útok ze středu</a:t>
            </a:r>
          </a:p>
          <a:p>
            <a:r>
              <a:rPr lang="cs-CZ" dirty="0" smtClean="0"/>
              <a:t>Útok na hesla (</a:t>
            </a:r>
            <a:r>
              <a:rPr lang="cs-CZ" dirty="0" err="1" smtClean="0"/>
              <a:t>password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útok hrubou silou – generuje všechny možné kombinace</a:t>
            </a:r>
          </a:p>
          <a:p>
            <a:pPr lvl="1"/>
            <a:r>
              <a:rPr lang="cs-CZ" dirty="0" smtClean="0"/>
              <a:t>Slovníkový útok (</a:t>
            </a:r>
            <a:r>
              <a:rPr lang="cs-CZ" dirty="0" err="1" smtClean="0"/>
              <a:t>dictionary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) – seznam slov často používaných jako hesla</a:t>
            </a:r>
          </a:p>
          <a:p>
            <a:r>
              <a:rPr lang="cs-CZ" dirty="0" smtClean="0"/>
              <a:t>Útok na integritu zpráv (integrity </a:t>
            </a:r>
            <a:r>
              <a:rPr lang="cs-CZ" dirty="0" err="1" smtClean="0"/>
              <a:t>attack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Packet</a:t>
            </a:r>
            <a:r>
              <a:rPr lang="cs-CZ" dirty="0" smtClean="0"/>
              <a:t> </a:t>
            </a:r>
            <a:r>
              <a:rPr lang="cs-CZ" dirty="0" err="1" smtClean="0"/>
              <a:t>sniffer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Zachytávač paketů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871</Words>
  <Application>Microsoft Office PowerPoint</Application>
  <PresentationFormat>Předvádění na obrazovce (4:3)</PresentationFormat>
  <Paragraphs>172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BIS Bezpečnost sítí</vt:lpstr>
      <vt:lpstr>Hrozby v síťovém prostředí</vt:lpstr>
      <vt:lpstr>Útoky</vt:lpstr>
      <vt:lpstr>Prostředky útoku</vt:lpstr>
      <vt:lpstr>Hrozby na síti</vt:lpstr>
      <vt:lpstr>Hrozby na síti</vt:lpstr>
      <vt:lpstr>Klasifikace útoků</vt:lpstr>
      <vt:lpstr>Útoky</vt:lpstr>
      <vt:lpstr>Packet sniffer</vt:lpstr>
      <vt:lpstr>Útoky na dostupnost služeb</vt:lpstr>
      <vt:lpstr>Útoky na převzetí moci</vt:lpstr>
      <vt:lpstr>Předmět ochrany v sítích</vt:lpstr>
      <vt:lpstr>Zabezpečení počítačových sítí</vt:lpstr>
      <vt:lpstr>Zabezpečení počítačových sítí</vt:lpstr>
      <vt:lpstr>Zabezpečení integrity dat</vt:lpstr>
      <vt:lpstr>Kontrola přístupu</vt:lpstr>
      <vt:lpstr>Bezpečnost LAN</vt:lpstr>
      <vt:lpstr>Firewall</vt:lpstr>
      <vt:lpstr>Co firewall neřeší?</vt:lpstr>
      <vt:lpstr>Paketový filtr</vt:lpstr>
      <vt:lpstr>VPN</vt:lpstr>
      <vt:lpstr>OpenVPN</vt:lpstr>
      <vt:lpstr>Protokol IPSec</vt:lpstr>
      <vt:lpstr>SSL</vt:lpstr>
      <vt:lpstr>Bezpečnost WAN</vt:lpstr>
      <vt:lpstr>Internet</vt:lpstr>
      <vt:lpstr>Síťové standardy</vt:lpstr>
      <vt:lpstr>Standard ISO 7498-2</vt:lpstr>
      <vt:lpstr>Elektromagnetická ochrana</vt:lpstr>
      <vt:lpstr>Bezpečnost na webu</vt:lpstr>
      <vt:lpstr>SSL, SSH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Roman Danel</cp:lastModifiedBy>
  <cp:revision>41</cp:revision>
  <dcterms:created xsi:type="dcterms:W3CDTF">2014-09-29T22:55:34Z</dcterms:created>
  <dcterms:modified xsi:type="dcterms:W3CDTF">2014-12-06T21:17:12Z</dcterms:modified>
</cp:coreProperties>
</file>